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8" r:id="rId2"/>
    <p:sldId id="257" r:id="rId3"/>
    <p:sldId id="280" r:id="rId4"/>
    <p:sldId id="279" r:id="rId5"/>
    <p:sldId id="281" r:id="rId6"/>
    <p:sldId id="278" r:id="rId7"/>
    <p:sldId id="275" r:id="rId8"/>
    <p:sldId id="276" r:id="rId9"/>
    <p:sldId id="282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D119B-FE4F-4D99-B01D-35435157CD3C}" type="datetimeFigureOut">
              <a:rPr lang="ru-RU" smtClean="0"/>
              <a:t>06.08.2023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CB612-E563-4181-9A64-3A3A11824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CB612-E563-4181-9A64-3A3A11824E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4311-334A-412A-85DA-DC37AE89EF0D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CFBC-A2AE-4A47-8AAB-5B5FCA2C4466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1648B-9BFD-46B8-8086-EEAE60B2643C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ABFBC-585A-4750-9023-D52CEC66F6C1}" type="datetime1">
              <a:rPr lang="ru-RU" smtClean="0"/>
              <a:t>06.08.2023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43F0-4017-499A-A13F-2C316204253E}" type="datetime1">
              <a:rPr lang="ru-RU" smtClean="0"/>
              <a:t>06.08.2023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A98-9FCE-4DB0-9171-59A3B977D298}" type="datetime1">
              <a:rPr lang="ru-RU" smtClean="0"/>
              <a:t>06.08.2023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116F-FEF1-4A42-AF76-DB5A0853F0F4}" type="datetime1">
              <a:rPr lang="ru-RU" smtClean="0"/>
              <a:t>06.08.2023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E5A79-9F87-429E-A4B5-F557F945F991}" type="datetime1">
              <a:rPr lang="ru-RU" smtClean="0"/>
              <a:t>06.08.2023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A770-67D1-4E16-BF9B-82B55B27CB53}" type="datetime1">
              <a:rPr lang="ru-RU" smtClean="0"/>
              <a:t>06.08.2023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9840-D432-4908-9315-19BEEC54C58B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35C9-3CC1-44EE-916D-D58D86A97A7D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9A1FC-62AF-4417-B60B-EAA05234B544}" type="datetime1">
              <a:rPr lang="ru-RU" smtClean="0"/>
              <a:t>06.08.2023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sp>
        <p:nvSpPr>
          <p:cNvPr id="34" name="Объект 4"/>
          <p:cNvSpPr>
            <a:spLocks noGrp="1"/>
          </p:cNvSpPr>
          <p:nvPr>
            <p:ph idx="1"/>
          </p:nvPr>
        </p:nvSpPr>
        <p:spPr>
          <a:xfrm>
            <a:off x="464171" y="1062511"/>
            <a:ext cx="8219256" cy="424471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18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Название 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проекта</a:t>
            </a:r>
            <a:r>
              <a:rPr lang="en-US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сладких газированных напитков из молочной сыворотки "Milky Bubble"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Письма поддержки </a:t>
            </a:r>
            <a:r>
              <a:rPr lang="ru-RU" sz="18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Федерального государственного автономного образовательного учреждения </a:t>
            </a:r>
            <a:r>
              <a:rPr lang="ru-RU" sz="18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высшего образования «Пермский государственный национальный исследовательский университет» 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ИП </a:t>
            </a:r>
            <a:r>
              <a:rPr lang="ru-RU" sz="1800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Зинкова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Дмитрия Викторовича (Сыроварня </a:t>
            </a:r>
            <a:r>
              <a:rPr lang="en-US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Сырный кот</a:t>
            </a:r>
            <a:r>
              <a:rPr lang="en-US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”,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en-US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Пермь) </a:t>
            </a: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Номер заявки</a:t>
            </a:r>
            <a:r>
              <a:rPr lang="en-US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№СТС – 316079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Рудаков Савелий Александрович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2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22" y="0"/>
            <a:ext cx="485245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200" y="-1"/>
            <a:ext cx="4852800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3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67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Решаемые проблемы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0"/>
            <a:ext cx="8219256" cy="46456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900" dirty="0" smtClean="0">
                <a:latin typeface="Georgia" panose="02040502050405020303" pitchFamily="18" charset="0"/>
              </a:rPr>
              <a:t>Ключевые решаемые проблемы</a:t>
            </a:r>
            <a:r>
              <a:rPr lang="en-US" sz="1900" dirty="0" smtClean="0">
                <a:latin typeface="Georgia" panose="02040502050405020303" pitchFamily="18" charset="0"/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900" dirty="0">
                <a:latin typeface="Georgia" panose="02040502050405020303" pitchFamily="18" charset="0"/>
              </a:rPr>
              <a:t>На рынке мало сладких, газированных и полезных напитков. Наш продукт будет отличаться уникальным составом, так как в нем будет содержаться настоящая молочная сыворотка, а не </a:t>
            </a:r>
            <a:r>
              <a:rPr lang="ru-RU" sz="1900" dirty="0" smtClean="0">
                <a:latin typeface="Georgia" panose="02040502050405020303" pitchFamily="18" charset="0"/>
              </a:rPr>
              <a:t>восстановленная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900" dirty="0">
                <a:latin typeface="Georgia" panose="02040502050405020303" pitchFamily="18" charset="0"/>
              </a:rPr>
              <a:t>Частным молочным производителям некуда сбывать молочную сыворотку и они ее </a:t>
            </a:r>
            <a:r>
              <a:rPr lang="ru-RU" sz="1900" dirty="0" smtClean="0">
                <a:latin typeface="Georgia" panose="02040502050405020303" pitchFamily="18" charset="0"/>
              </a:rPr>
              <a:t>утилизируют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900" dirty="0">
                <a:latin typeface="Georgia" panose="02040502050405020303" pitchFamily="18" charset="0"/>
              </a:rPr>
              <a:t>У многих людей есть непереносимость лактозы, что не позволяет им употреблять молочные продукты и насыщаться витаминами, минералами и полезными </a:t>
            </a:r>
            <a:r>
              <a:rPr lang="ru-RU" sz="1900" dirty="0" smtClean="0">
                <a:latin typeface="Georgia" panose="02040502050405020303" pitchFamily="18" charset="0"/>
              </a:rPr>
              <a:t>веществами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900" dirty="0">
                <a:latin typeface="Georgia" panose="02040502050405020303" pitchFamily="18" charset="0"/>
              </a:rPr>
              <a:t>Люди, болеющие сахарным диабетом не могут употреблять продукты, содержащие повышенное количество глюкозы.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ru-RU" sz="1900" dirty="0" smtClean="0">
                <a:latin typeface="Georgia" panose="02040502050405020303" pitchFamily="18" charset="0"/>
              </a:rPr>
              <a:t>Предполагаемые </a:t>
            </a:r>
            <a:r>
              <a:rPr lang="ru-RU" sz="1900" dirty="0">
                <a:latin typeface="Georgia" panose="02040502050405020303" pitchFamily="18" charset="0"/>
              </a:rPr>
              <a:t>потребители </a:t>
            </a:r>
            <a:r>
              <a:rPr lang="ru-RU" sz="1900" dirty="0" smtClean="0">
                <a:latin typeface="Georgia" panose="02040502050405020303" pitchFamily="18" charset="0"/>
              </a:rPr>
              <a:t>продукта</a:t>
            </a:r>
            <a:r>
              <a:rPr lang="en-US" sz="1900" dirty="0" smtClean="0">
                <a:latin typeface="Georgia" panose="02040502050405020303" pitchFamily="18" charset="0"/>
              </a:rPr>
              <a:t>:</a:t>
            </a:r>
            <a:r>
              <a:rPr lang="ru-RU" sz="1900" dirty="0" smtClean="0">
                <a:latin typeface="Georgia" panose="02040502050405020303" pitchFamily="18" charset="0"/>
              </a:rPr>
              <a:t> люди</a:t>
            </a:r>
            <a:r>
              <a:rPr lang="en-US" sz="1900" dirty="0" smtClean="0">
                <a:latin typeface="Georgia" panose="02040502050405020303" pitchFamily="18" charset="0"/>
              </a:rPr>
              <a:t>,</a:t>
            </a:r>
            <a:r>
              <a:rPr lang="ru-RU" sz="1900" dirty="0" smtClean="0">
                <a:latin typeface="Georgia" panose="02040502050405020303" pitchFamily="18" charset="0"/>
              </a:rPr>
              <a:t> ведущие активный образ жизни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  <a:r>
              <a:rPr lang="ru-RU" sz="1900" dirty="0" smtClean="0">
                <a:latin typeface="Georgia" panose="02040502050405020303" pitchFamily="18" charset="0"/>
              </a:rPr>
              <a:t>дети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  <a:r>
              <a:rPr lang="ru-RU" sz="1900" dirty="0" smtClean="0">
                <a:latin typeface="Georgia" panose="02040502050405020303" pitchFamily="18" charset="0"/>
              </a:rPr>
              <a:t>взрослые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  <a:r>
              <a:rPr lang="ru-RU" sz="1900" dirty="0" smtClean="0">
                <a:latin typeface="Georgia" panose="02040502050405020303" pitchFamily="18" charset="0"/>
              </a:rPr>
              <a:t>подростки</a:t>
            </a:r>
            <a:r>
              <a:rPr lang="en-US" sz="1900" dirty="0" smtClean="0">
                <a:latin typeface="Georgia" panose="02040502050405020303" pitchFamily="18" charset="0"/>
              </a:rPr>
              <a:t>;</a:t>
            </a:r>
            <a:r>
              <a:rPr lang="ru-RU" sz="1900" dirty="0" smtClean="0">
                <a:latin typeface="Georgia" panose="02040502050405020303" pitchFamily="18" charset="0"/>
              </a:rPr>
              <a:t>люди</a:t>
            </a:r>
            <a:r>
              <a:rPr lang="en-US" sz="1900" dirty="0" smtClean="0">
                <a:latin typeface="Georgia" panose="02040502050405020303" pitchFamily="18" charset="0"/>
              </a:rPr>
              <a:t>,</a:t>
            </a:r>
            <a:r>
              <a:rPr lang="ru-RU" sz="1900" dirty="0" smtClean="0">
                <a:latin typeface="Georgia" panose="02040502050405020303" pitchFamily="18" charset="0"/>
              </a:rPr>
              <a:t> болеющие сахарным диабетом и с непереносимостью лактозы</a:t>
            </a:r>
            <a:r>
              <a:rPr lang="en-US" sz="1900" dirty="0" smtClean="0">
                <a:latin typeface="Georgia" panose="02040502050405020303" pitchFamily="18" charset="0"/>
              </a:rPr>
              <a:t>.</a:t>
            </a:r>
            <a:endParaRPr lang="ru-RU" sz="1900" dirty="0">
              <a:latin typeface="Georgia" panose="02040502050405020303" pitchFamily="18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 startAt="2"/>
            </a:pPr>
            <a:r>
              <a:rPr lang="ru-RU" sz="1900" dirty="0">
                <a:latin typeface="Georgia" panose="02040502050405020303" pitchFamily="18" charset="0"/>
              </a:rPr>
              <a:t>Качественная оценка количества </a:t>
            </a:r>
            <a:r>
              <a:rPr lang="ru-RU" sz="1900" dirty="0" smtClean="0">
                <a:latin typeface="Georgia" panose="02040502050405020303" pitchFamily="18" charset="0"/>
              </a:rPr>
              <a:t>потребителей</a:t>
            </a:r>
            <a:r>
              <a:rPr lang="en-US" sz="1900" dirty="0" smtClean="0">
                <a:latin typeface="Georgia" panose="02040502050405020303" pitchFamily="18" charset="0"/>
              </a:rPr>
              <a:t>:</a:t>
            </a:r>
            <a:r>
              <a:rPr lang="ru-RU" sz="1900" dirty="0" smtClean="0">
                <a:latin typeface="Georgia" panose="02040502050405020303" pitchFamily="18" charset="0"/>
              </a:rPr>
              <a:t> </a:t>
            </a:r>
            <a:r>
              <a:rPr lang="ru-RU" sz="1900" dirty="0">
                <a:latin typeface="Georgia" panose="02040502050405020303" pitchFamily="18" charset="0"/>
              </a:rPr>
              <a:t>неопределенный широкий </a:t>
            </a:r>
            <a:r>
              <a:rPr lang="ru-RU" sz="1900" dirty="0" smtClean="0">
                <a:latin typeface="Georgia" panose="02040502050405020303" pitchFamily="18" charset="0"/>
              </a:rPr>
              <a:t>круг</a:t>
            </a:r>
            <a:endParaRPr lang="ru-RU" sz="1900" dirty="0">
              <a:latin typeface="Georgia" panose="02040502050405020303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4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5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056" y="143718"/>
            <a:ext cx="6064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молочной сыворотки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Объект 4"/>
          <p:cNvSpPr txBox="1">
            <a:spLocks/>
          </p:cNvSpPr>
          <p:nvPr/>
        </p:nvSpPr>
        <p:spPr>
          <a:xfrm>
            <a:off x="464171" y="1062510"/>
            <a:ext cx="8219256" cy="4706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i="1" dirty="0">
                <a:latin typeface="Georgia" panose="02040502050405020303" pitchFamily="18" charset="0"/>
              </a:rPr>
              <a:t>Молочная сыворотка — жидкость, которая формируется после сворачивания и процеживания молока. Молочная сыворотка является побочным продуктом при производстве сыра, творога или казеина и имеет некоторые коммерческие применения</a:t>
            </a:r>
            <a:r>
              <a:rPr lang="ru-RU" sz="1800" i="1" dirty="0" smtClean="0">
                <a:latin typeface="Georgia" panose="02040502050405020303" pitchFamily="18" charset="0"/>
              </a:rPr>
              <a:t>.</a:t>
            </a:r>
            <a:endParaRPr lang="en-US" sz="1800" i="1" dirty="0" smtClean="0">
              <a:latin typeface="Georgia" panose="02040502050405020303" pitchFamily="18" charset="0"/>
            </a:endParaRPr>
          </a:p>
        </p:txBody>
      </p:sp>
      <p:pic>
        <p:nvPicPr>
          <p:cNvPr id="1026" name="Picture 2" descr="https://sun9-57.userapi.com/impg/xwlL3iWPDwJKtH-eUrXHXzopNJF9NMijxR8oRw/YFqEkUo63xg.jpg?size=2560x1920&amp;quality=95&amp;sign=5cb859c8c637ed35847e9508c77b02c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64" y="2720251"/>
            <a:ext cx="4456509" cy="3342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246" y="-1934"/>
            <a:ext cx="1145754" cy="11457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54909" y="6169580"/>
            <a:ext cx="4445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anose="02040502050405020303" pitchFamily="18" charset="0"/>
              </a:rPr>
              <a:t>Процесс приготовления продукта в лаборатории ПГНИУ</a:t>
            </a:r>
            <a:endParaRPr lang="ru-RU" sz="16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Инновационность </a:t>
            </a:r>
            <a:r>
              <a:rPr lang="ru-RU" sz="2400" b="1" dirty="0">
                <a:latin typeface="Georgia" panose="02040502050405020303" pitchFamily="18" charset="0"/>
              </a:rPr>
              <a:t>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Инновационность </a:t>
            </a:r>
            <a:r>
              <a:rPr lang="ru-RU" sz="1800" dirty="0" smtClean="0">
                <a:latin typeface="Georgia" panose="02040502050405020303" pitchFamily="18" charset="0"/>
              </a:rPr>
              <a:t>проекта заключается в производстве сладких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газированных напитков из молочной сыворотки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Молочная сыворотка является побочным продуктом сыроварения и имеет большое количество полезных органических компонентов для человека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и имеет низкую стоимость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так как является побочным продуктом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6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 descr="https://sun9-77.userapi.com/impg/FqwqH7fPuHLoFexkajRU99MuLcpAoe0DybScEw/F6z5kWDGVgg.jpg?size=2560x1707&amp;quality=96&amp;sign=21ae8a952286f9dc382491b3dbe13ba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469" y="2891960"/>
            <a:ext cx="5226973" cy="3485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5" name="TextBox 14"/>
          <p:cNvSpPr txBox="1"/>
          <p:nvPr/>
        </p:nvSpPr>
        <p:spPr>
          <a:xfrm>
            <a:off x="2362123" y="6296359"/>
            <a:ext cx="4445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anose="02040502050405020303" pitchFamily="18" charset="0"/>
              </a:rPr>
              <a:t>Пример продукта в </a:t>
            </a:r>
            <a:r>
              <a:rPr lang="ru-RU" sz="1600" i="1" dirty="0" err="1" smtClean="0">
                <a:latin typeface="Georgia" panose="02040502050405020303" pitchFamily="18" charset="0"/>
              </a:rPr>
              <a:t>брендированной</a:t>
            </a:r>
            <a:r>
              <a:rPr lang="ru-RU" sz="1600" i="1" dirty="0" smtClean="0">
                <a:latin typeface="Georgia" panose="02040502050405020303" pitchFamily="18" charset="0"/>
              </a:rPr>
              <a:t> таре</a:t>
            </a:r>
            <a:endParaRPr lang="ru-RU" sz="16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К основным аналогам можно отнести продукцию следующих производителей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endParaRPr lang="ru-RU" sz="1800" dirty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en-US" sz="1800" dirty="0" err="1" smtClean="0">
                <a:latin typeface="Georgia" panose="02040502050405020303" pitchFamily="18" charset="0"/>
              </a:rPr>
              <a:t>Arla</a:t>
            </a:r>
            <a:r>
              <a:rPr lang="en-US" sz="1800" dirty="0" smtClean="0">
                <a:latin typeface="Georgia" panose="02040502050405020303" pitchFamily="18" charset="0"/>
              </a:rPr>
              <a:t> Foods;</a:t>
            </a:r>
          </a:p>
          <a:p>
            <a:pPr>
              <a:spcBef>
                <a:spcPts val="0"/>
              </a:spcBef>
            </a:pPr>
            <a:r>
              <a:rPr lang="ru-RU" sz="1800" dirty="0" err="1" smtClean="0">
                <a:latin typeface="Georgia" panose="02040502050405020303" pitchFamily="18" charset="0"/>
              </a:rPr>
              <a:t>Мажитэль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Georgia" panose="02040502050405020303" pitchFamily="18" charset="0"/>
              </a:rPr>
              <a:t>Danone;</a:t>
            </a: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Милком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Товарами субститутами можно назвать другие напитки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  <a:buFont typeface="+mj-lt"/>
              <a:buAutoNum type="arabicPeriod" startAt="2"/>
            </a:pPr>
            <a:r>
              <a:rPr lang="ru-RU" sz="1800" dirty="0" smtClean="0">
                <a:latin typeface="Georgia" panose="02040502050405020303" pitchFamily="18" charset="0"/>
              </a:rPr>
              <a:t>Конкурентные преимущества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Georgia" panose="02040502050405020303" pitchFamily="18" charset="0"/>
              </a:rPr>
              <a:t>Легкая масштабируемость бизнеса (широкие возможности для дифференциации </a:t>
            </a:r>
            <a:r>
              <a:rPr lang="ru-RU" sz="1800" dirty="0" smtClean="0">
                <a:latin typeface="Georgia" panose="02040502050405020303" pitchFamily="18" charset="0"/>
              </a:rPr>
              <a:t>продукта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например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по вкусу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объему)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Дешевизна производства и гибкость ценовой политики </a:t>
            </a:r>
            <a:r>
              <a:rPr lang="ru-RU" sz="1800" dirty="0">
                <a:latin typeface="Georgia" panose="02040502050405020303" pitchFamily="18" charset="0"/>
              </a:rPr>
              <a:t>за счет использования в производстве отходов молочного </a:t>
            </a:r>
            <a:r>
              <a:rPr lang="ru-RU" sz="1800" dirty="0" smtClean="0">
                <a:latin typeface="Georgia" panose="02040502050405020303" pitchFamily="18" charset="0"/>
              </a:rPr>
              <a:t>производства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latin typeface="Georgia" panose="02040502050405020303" pitchFamily="18" charset="0"/>
              </a:rPr>
              <a:t>Уникальность, </a:t>
            </a:r>
            <a:r>
              <a:rPr lang="ru-RU" sz="1800" dirty="0" smtClean="0">
                <a:latin typeface="Georgia" panose="02040502050405020303" pitchFamily="18" charset="0"/>
              </a:rPr>
              <a:t>так </a:t>
            </a:r>
            <a:r>
              <a:rPr lang="ru-RU" sz="1800" dirty="0">
                <a:latin typeface="Georgia" panose="02040502050405020303" pitchFamily="18" charset="0"/>
              </a:rPr>
              <a:t>как на Российском рынке еще нет подобных </a:t>
            </a:r>
            <a:r>
              <a:rPr lang="ru-RU" sz="1800" dirty="0" smtClean="0">
                <a:latin typeface="Georgia" panose="02040502050405020303" pitchFamily="18" charset="0"/>
              </a:rPr>
              <a:t>напитков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7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Ключевая техническая </a:t>
            </a:r>
            <a:r>
              <a:rPr lang="ru-RU" sz="1800" dirty="0" smtClean="0">
                <a:latin typeface="Georgia" panose="02040502050405020303" pitchFamily="18" charset="0"/>
              </a:rPr>
              <a:t>задача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</a:rPr>
              <a:t> лабораторные работы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анализ сырья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создание рецепта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Наличие </a:t>
            </a:r>
            <a:r>
              <a:rPr lang="ru-RU" sz="1800" dirty="0">
                <a:latin typeface="Georgia" panose="02040502050405020303" pitchFamily="18" charset="0"/>
              </a:rPr>
              <a:t>членов команды необходимой </a:t>
            </a:r>
            <a:r>
              <a:rPr lang="ru-RU" sz="1800" dirty="0" smtClean="0">
                <a:latin typeface="Georgia" panose="02040502050405020303" pitchFamily="18" charset="0"/>
              </a:rPr>
              <a:t>квалификации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Рудаков С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А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</a:t>
            </a:r>
            <a:r>
              <a:rPr lang="ru-RU" sz="1800" dirty="0" smtClean="0">
                <a:latin typeface="Georgia" panose="02040502050405020303" pitchFamily="18" charset="0"/>
              </a:rPr>
              <a:t>руководитель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Кокорина В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В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главный маркетолог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Русаков В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В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</a:t>
            </a:r>
            <a:r>
              <a:rPr lang="en-US" sz="1800" dirty="0">
                <a:latin typeface="Georgia" panose="02040502050405020303" pitchFamily="18" charset="0"/>
              </a:rPr>
              <a:t>w</a:t>
            </a:r>
            <a:r>
              <a:rPr lang="en-US" sz="1800" dirty="0" smtClean="0">
                <a:latin typeface="Georgia" panose="02040502050405020303" pitchFamily="18" charset="0"/>
              </a:rPr>
              <a:t>eb </a:t>
            </a:r>
            <a:r>
              <a:rPr lang="ru-RU" sz="1800" dirty="0" smtClean="0">
                <a:latin typeface="Georgia" panose="02040502050405020303" pitchFamily="18" charset="0"/>
              </a:rPr>
              <a:t>-</a:t>
            </a:r>
            <a:r>
              <a:rPr lang="en-US" sz="1800" dirty="0" smtClean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разработчик (создание и поддержка сайта и внедрение цифровых инструментов управления компанией)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Попов М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Р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химик - технолог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Кольцова Е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Р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финансист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управление персоналом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latin typeface="Georgia" panose="02040502050405020303" pitchFamily="18" charset="0"/>
              </a:rPr>
              <a:t>Климов К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С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– менеджер по продажам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ru-RU" sz="1800" dirty="0" smtClean="0">
                <a:latin typeface="Georgia" panose="02040502050405020303" pitchFamily="18" charset="0"/>
              </a:rPr>
              <a:t>Возможность аутсорсинга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</a:rPr>
              <a:t> рассматриваем привлечение бухгалтера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юриста и дизайнера на аутсорсинге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также рассматриваем привлечение частной лаборатории для проведения опытно-исследовательских работ и для получения специальной документации на продукцию</a:t>
            </a: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ru-RU" sz="1800" dirty="0">
                <a:latin typeface="Georgia" panose="02040502050405020303" pitchFamily="18" charset="0"/>
              </a:rPr>
              <a:t>Оценка объема финансовых ресурсов для реализации </a:t>
            </a:r>
            <a:r>
              <a:rPr lang="ru-RU" sz="1800" dirty="0" smtClean="0">
                <a:latin typeface="Georgia" panose="02040502050405020303" pitchFamily="18" charset="0"/>
              </a:rPr>
              <a:t>проекта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</a:rPr>
              <a:t> от 8 до 10 млн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r>
              <a:rPr lang="ru-RU" sz="1800" dirty="0" smtClean="0">
                <a:latin typeface="Georgia" panose="02040502050405020303" pitchFamily="18" charset="0"/>
              </a:rPr>
              <a:t> </a:t>
            </a:r>
            <a:r>
              <a:rPr lang="ru-RU" sz="1800" dirty="0" err="1">
                <a:latin typeface="Georgia" panose="02040502050405020303" pitchFamily="18" charset="0"/>
              </a:rPr>
              <a:t>р</a:t>
            </a:r>
            <a:r>
              <a:rPr lang="ru-RU" sz="1800" dirty="0" err="1" smtClean="0">
                <a:latin typeface="Georgia" panose="02040502050405020303" pitchFamily="18" charset="0"/>
              </a:rPr>
              <a:t>уб</a:t>
            </a:r>
            <a:r>
              <a:rPr lang="en-US" sz="1800" dirty="0" smtClean="0">
                <a:latin typeface="Georgia" panose="02040502050405020303" pitchFamily="18" charset="0"/>
              </a:rPr>
              <a:t>.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ru-RU" sz="1800" dirty="0" smtClean="0">
                <a:latin typeface="Georgia" panose="02040502050405020303" pitchFamily="18" charset="0"/>
              </a:rPr>
              <a:t>Источники финансирования</a:t>
            </a:r>
            <a:r>
              <a:rPr lang="en-US" sz="1800" dirty="0" smtClean="0">
                <a:latin typeface="Georgia" panose="02040502050405020303" pitchFamily="18" charset="0"/>
              </a:rPr>
              <a:t>:</a:t>
            </a:r>
            <a:r>
              <a:rPr lang="ru-RU" sz="1800" dirty="0" smtClean="0">
                <a:latin typeface="Georgia" panose="02040502050405020303" pitchFamily="18" charset="0"/>
              </a:rPr>
              <a:t> получение грантов</a:t>
            </a:r>
            <a:r>
              <a:rPr lang="en-US" sz="1800" dirty="0" smtClean="0">
                <a:latin typeface="Georgia" panose="02040502050405020303" pitchFamily="18" charset="0"/>
              </a:rPr>
              <a:t>,</a:t>
            </a:r>
            <a:r>
              <a:rPr lang="ru-RU" sz="1800" dirty="0" smtClean="0">
                <a:latin typeface="Georgia" panose="02040502050405020303" pitchFamily="18" charset="0"/>
              </a:rPr>
              <a:t> частные инвестиции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8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800" smtClean="0">
                <a:solidFill>
                  <a:schemeClr val="tx1"/>
                </a:solidFill>
                <a:latin typeface="Georgia" panose="02040502050405020303" pitchFamily="18" charset="0"/>
              </a:rPr>
              <a:t>9</a:t>
            </a:fld>
            <a:endParaRPr lang="ru-RU" sz="1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056" y="143718"/>
            <a:ext cx="4479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https://sun9-29.userapi.com/impg/ukofAMavki7YsrkkBMRc7Gl7-6saiu6PQi6hig/CkLUTQFGO-Q.jpg?size=889x943&amp;quality=95&amp;sign=e5613023ffe8e48f6da7560062909321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1318519"/>
            <a:ext cx="3538684" cy="3753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3794960" y="1318519"/>
            <a:ext cx="53490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latin typeface="Georgia" panose="02040502050405020303" pitchFamily="18" charset="0"/>
              </a:rPr>
              <a:t>с</a:t>
            </a:r>
            <a:r>
              <a:rPr lang="ru-RU" i="1" dirty="0" smtClean="0">
                <a:latin typeface="Georgia" panose="02040502050405020303" pitchFamily="18" charset="0"/>
              </a:rPr>
              <a:t>тудент </a:t>
            </a:r>
            <a:r>
              <a:rPr lang="ru-RU" i="1" dirty="0">
                <a:latin typeface="Georgia" panose="02040502050405020303" pitchFamily="18" charset="0"/>
              </a:rPr>
              <a:t>4 курса кафедры менеджмента, маркетинга и коммерции, </a:t>
            </a:r>
            <a:r>
              <a:rPr lang="ru-RU" i="1" dirty="0" smtClean="0">
                <a:latin typeface="Georgia" panose="02040502050405020303" pitchFamily="18" charset="0"/>
              </a:rPr>
              <a:t>направления “Менеджмент” Пермского государственного национального исследовательского университета</a:t>
            </a:r>
            <a:r>
              <a:rPr lang="ru-RU" i="1" dirty="0">
                <a:latin typeface="Georgia" panose="02040502050405020303" pitchFamily="18" charset="0"/>
              </a:rPr>
              <a:t> </a:t>
            </a:r>
            <a:endParaRPr lang="ru-RU" i="1" dirty="0" smtClean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>
                <a:latin typeface="Georgia" panose="02040502050405020303" pitchFamily="18" charset="0"/>
              </a:rPr>
              <a:t>автор и соавтор научных работ в области менеджмента</a:t>
            </a:r>
            <a:r>
              <a:rPr lang="en-US" i="1" dirty="0" smtClean="0">
                <a:latin typeface="Georgia" panose="02040502050405020303" pitchFamily="18" charset="0"/>
              </a:rPr>
              <a:t>,</a:t>
            </a:r>
            <a:r>
              <a:rPr lang="ru-RU" i="1" dirty="0" smtClean="0">
                <a:latin typeface="Georgia" panose="02040502050405020303" pitchFamily="18" charset="0"/>
              </a:rPr>
              <a:t> маркетинга и управления персоналом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orgia" panose="02040502050405020303" pitchFamily="18" charset="0"/>
              </a:rPr>
              <a:t>обладатель диплома 2 степени за победу в международной студенческой олимпиаде «Экономика и менеджмент» в секции "Инновации в международной предпринимательской </a:t>
            </a:r>
            <a:r>
              <a:rPr lang="ru-RU" dirty="0" smtClean="0">
                <a:latin typeface="Georgia" panose="02040502050405020303" pitchFamily="18" charset="0"/>
              </a:rPr>
              <a:t>деятельности«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eorgia" panose="02040502050405020303" pitchFamily="18" charset="0"/>
              </a:rPr>
              <a:t>Подробную информацию можно посмотреть в портфолио</a:t>
            </a:r>
            <a:r>
              <a:rPr lang="en-US" dirty="0" smtClean="0">
                <a:latin typeface="Georgia" panose="02040502050405020303" pitchFamily="18" charset="0"/>
              </a:rPr>
              <a:t>,</a:t>
            </a:r>
            <a:r>
              <a:rPr lang="ru-RU" dirty="0" smtClean="0">
                <a:latin typeface="Georgia" panose="02040502050405020303" pitchFamily="18" charset="0"/>
              </a:rPr>
              <a:t> которое прикреплено к заявке</a:t>
            </a:r>
            <a:endParaRPr lang="ru-RU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42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saveliy.rudakov@internet.ru 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8-950-447-56-55 </a:t>
            </a:r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89504475655</a:t>
            </a:r>
            <a:endParaRPr lang="ru-RU" sz="1600" b="1" i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9429" y="2034095"/>
            <a:ext cx="4053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Рудаков Савелий Александрович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808650"/>
            <a:ext cx="3384375" cy="28525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10</a:t>
            </a:fld>
            <a:endParaRPr lang="ru-RU"/>
          </a:p>
        </p:txBody>
      </p:sp>
      <p:pic>
        <p:nvPicPr>
          <p:cNvPr id="3080" name="Picture 8" descr="https://sun9-56.userapi.com/impg/G0cRe9USXNs3L9_rOHQKQgqdNSH7CxhyB6inSw/SIbR5GApcQg.jpg?size=1890x1417&amp;quality=96&amp;sign=36b6998ef4981340085547d69b22b330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9" t="21431" r="26385" b="23736"/>
          <a:stretch/>
        </p:blipFill>
        <p:spPr bwMode="auto">
          <a:xfrm>
            <a:off x="631938" y="2902210"/>
            <a:ext cx="3332600" cy="264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9208</TotalTime>
  <Words>549</Words>
  <Application>Microsoft Office PowerPoint</Application>
  <PresentationFormat>Экран (4:3)</PresentationFormat>
  <Paragraphs>77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Georgia</vt:lpstr>
      <vt:lpstr>Gilroy-ExtraBold</vt:lpstr>
      <vt:lpstr>Helvetica</vt:lpstr>
      <vt:lpstr>Helvetica Neue</vt:lpstr>
      <vt:lpstr>Tahoma</vt:lpstr>
      <vt:lpstr>Тема Office</vt:lpstr>
      <vt:lpstr>Студенческий  Стартап</vt:lpstr>
      <vt:lpstr> </vt:lpstr>
      <vt:lpstr>Презентация PowerPoint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Семья</cp:lastModifiedBy>
  <cp:revision>77</cp:revision>
  <dcterms:created xsi:type="dcterms:W3CDTF">2023-02-08T09:03:57Z</dcterms:created>
  <dcterms:modified xsi:type="dcterms:W3CDTF">2023-08-06T14:47:50Z</dcterms:modified>
</cp:coreProperties>
</file>