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3"/>
  </p:notesMasterIdLst>
  <p:sldIdLst>
    <p:sldId id="279" r:id="rId3"/>
    <p:sldId id="259" r:id="rId4"/>
    <p:sldId id="260" r:id="rId5"/>
    <p:sldId id="261" r:id="rId6"/>
    <p:sldId id="263" r:id="rId7"/>
    <p:sldId id="273" r:id="rId8"/>
    <p:sldId id="275" r:id="rId9"/>
    <p:sldId id="268" r:id="rId10"/>
    <p:sldId id="270" r:id="rId11"/>
    <p:sldId id="278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</p:embeddedFont>
    <p:embeddedFont>
      <p:font typeface="Raleway" pitchFamily="2" charset="-52"/>
      <p:regular r:id="rId23"/>
      <p:bold r:id="rId24"/>
      <p:italic r:id="rId25"/>
      <p:boldItalic r:id="rId26"/>
    </p:embeddedFont>
    <p:embeddedFont>
      <p:font typeface="Raleway Medium" pitchFamily="2" charset="-52"/>
      <p:regular r:id="rId27"/>
      <p:bold r:id="rId28"/>
      <p:italic r:id="rId29"/>
      <p:boldItalic r:id="rId30"/>
    </p:embeddedFont>
    <p:embeddedFont>
      <p:font typeface="Raleway SemiBold" pitchFamily="2" charset="-52"/>
      <p:regular r:id="rId31"/>
      <p:bold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48CC6EF-A792-44A9-97E4-2E5F95DF7A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8856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8" name="Google Shape;2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/>
          <a:srcRect t="1755" r="2181" b="4320"/>
          <a:stretch>
            <a:fillRect/>
          </a:stretch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145539"/>
            <a:ext cx="4655700" cy="308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 panose="020B0604020202020204"/>
              <a:buNone/>
            </a:pPr>
            <a:r>
              <a:rPr lang="ru-RU" sz="3100" dirty="0"/>
              <a:t>Автоматизированное устройство для определения группы крови и резус-фактора человека</a:t>
            </a: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/>
          <a:srcRect l="48519"/>
          <a:stretch>
            <a:fillRect/>
          </a:stretch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6;p25">
            <a:extLst>
              <a:ext uri="{FF2B5EF4-FFF2-40B4-BE49-F238E27FC236}">
                <a16:creationId xmlns:a16="http://schemas.microsoft.com/office/drawing/2014/main" id="{D19BF3BD-1D88-A161-8C72-7AC6871337AE}"/>
              </a:ext>
            </a:extLst>
          </p:cNvPr>
          <p:cNvSpPr txBox="1">
            <a:spLocks/>
          </p:cNvSpPr>
          <p:nvPr/>
        </p:nvSpPr>
        <p:spPr>
          <a:xfrm>
            <a:off x="2032226" y="4306650"/>
            <a:ext cx="4655700" cy="621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lnSpc>
                <a:spcPct val="115000"/>
              </a:lnSpc>
              <a:spcAft>
                <a:spcPts val="1200"/>
              </a:spcAft>
              <a:buClr>
                <a:schemeClr val="dk2"/>
              </a:buClr>
              <a:buSzPts val="1200"/>
              <a:buFont typeface="Arial" panose="020B0604020202020204"/>
              <a:buNone/>
            </a:pPr>
            <a:r>
              <a:rPr lang="ru-RU" sz="1600" dirty="0">
                <a:solidFill>
                  <a:srgbClr val="7030A0"/>
                </a:solidFill>
              </a:rPr>
              <a:t>Спикер: Ворончихина Юлия</a:t>
            </a:r>
          </a:p>
        </p:txBody>
      </p:sp>
    </p:spTree>
    <p:extLst>
      <p:ext uri="{BB962C8B-B14F-4D97-AF65-F5344CB8AC3E}">
        <p14:creationId xmlns:p14="http://schemas.microsoft.com/office/powerpoint/2010/main" val="172709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" name="Google Shape;138;p28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39" name="Google Shape;139;p28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40" name="Google Shape;140;p28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41" name="Google Shape;141;p28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pic>
        <p:nvPicPr>
          <p:cNvPr id="142" name="Google Shape;142;p2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8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46" name="Google Shape;146;p28"/>
          <p:cNvSpPr txBox="1"/>
          <p:nvPr/>
        </p:nvSpPr>
        <p:spPr>
          <a:xfrm>
            <a:off x="532950" y="88616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 panose="020B0604020202020204"/>
              <a:buNone/>
            </a:pPr>
            <a:r>
              <a:rPr lang="en-US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47" name="Google Shape;147;p28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48" name="Google Shape;148;p2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403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403020202020204"/>
                <a:ea typeface="Helvetica Neue" panose="020B0403020202020204"/>
                <a:cs typeface="Helvetica Neue" panose="020B0403020202020204"/>
                <a:sym typeface="Helvetica Neue" panose="020B0403020202020204"/>
              </a:endParaRPr>
            </a:p>
          </p:txBody>
        </p:sp>
        <p:sp>
          <p:nvSpPr>
            <p:cNvPr id="149" name="Google Shape;149;p2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403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403020202020204"/>
                <a:ea typeface="Helvetica Neue" panose="020B0403020202020204"/>
                <a:cs typeface="Helvetica Neue" panose="020B0403020202020204"/>
                <a:sym typeface="Helvetica Neue" panose="020B0403020202020204"/>
              </a:endParaRPr>
            </a:p>
          </p:txBody>
        </p:sp>
        <p:sp>
          <p:nvSpPr>
            <p:cNvPr id="150" name="Google Shape;150;p2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403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403020202020204"/>
                <a:ea typeface="Helvetica Neue" panose="020B0403020202020204"/>
                <a:cs typeface="Helvetica Neue" panose="020B0403020202020204"/>
                <a:sym typeface="Helvetica Neue" panose="020B0403020202020204"/>
              </a:endParaRPr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403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403020202020204"/>
                <a:ea typeface="Helvetica Neue" panose="020B0403020202020204"/>
                <a:cs typeface="Helvetica Neue" panose="020B0403020202020204"/>
                <a:sym typeface="Helvetica Neue" panose="020B0403020202020204"/>
              </a:endParaRPr>
            </a:p>
          </p:txBody>
        </p:sp>
        <p:sp>
          <p:nvSpPr>
            <p:cNvPr id="152" name="Google Shape;152;p2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403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403020202020204"/>
                <a:ea typeface="Helvetica Neue" panose="020B0403020202020204"/>
                <a:cs typeface="Helvetica Neue" panose="020B0403020202020204"/>
                <a:sym typeface="Helvetica Neue" panose="020B0403020202020204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BB3A9CD-8367-2C7C-8479-6E9CDE70DDCC}"/>
              </a:ext>
            </a:extLst>
          </p:cNvPr>
          <p:cNvSpPr txBox="1"/>
          <p:nvPr/>
        </p:nvSpPr>
        <p:spPr>
          <a:xfrm>
            <a:off x="312603" y="1541404"/>
            <a:ext cx="6648893" cy="3333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 indent="0" algn="just">
              <a:lnSpc>
                <a:spcPct val="107000"/>
              </a:lnSpc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Группу крови и резус-фактор должны определять всегда в следующих случаях:</a:t>
            </a:r>
          </a:p>
          <a:p>
            <a:pPr marL="152400">
              <a:lnSpc>
                <a:spcPct val="107000"/>
              </a:lnSpc>
            </a:pPr>
            <a:r>
              <a:rPr lang="ru-RU" sz="1800" b="1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1. При госпитализации </a:t>
            </a:r>
            <a:r>
              <a:rPr lang="ru-RU" sz="1800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(в соответствии с разделом 1 Приказа Минздрава РФ от 25.11.2002 N 363 «Об утверждении Инструкции по применению компонентов крови»);</a:t>
            </a:r>
          </a:p>
          <a:p>
            <a:pPr marL="152400">
              <a:lnSpc>
                <a:spcPct val="107000"/>
              </a:lnSpc>
            </a:pPr>
            <a:r>
              <a:rPr lang="ru-RU" sz="1800" b="1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2. Перед трансфузией </a:t>
            </a:r>
            <a:r>
              <a:rPr lang="ru-RU" sz="1800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(</a:t>
            </a:r>
            <a:r>
              <a:rPr lang="ru-RU" sz="1800" b="1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повторно; </a:t>
            </a:r>
            <a:r>
              <a:rPr lang="ru-RU" sz="1800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согласно п. 8, 9 Приложения № 1 «Инструкция по предупреждению несовместимости при переливании крови», утв. Приказ Минздрава РФ от 09.01.1998 N 2 «Об утверждении инструкций по </a:t>
            </a:r>
            <a:r>
              <a:rPr lang="ru-RU" sz="1800" dirty="0" err="1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иммуносерологии</a:t>
            </a:r>
            <a:r>
              <a:rPr lang="ru-RU" sz="1800" dirty="0">
                <a:solidFill>
                  <a:srgbClr val="002060"/>
                </a:solidFill>
                <a:effectLst/>
                <a:latin typeface="Raleway Medium" pitchFamily="2" charset="-52"/>
                <a:ea typeface="Calibri" panose="020F0502020204030204" pitchFamily="34" charset="0"/>
                <a:cs typeface="Helvetica" panose="020B0604020202020204" pitchFamily="34" charset="0"/>
              </a:rPr>
              <a:t>»)</a:t>
            </a:r>
          </a:p>
        </p:txBody>
      </p:sp>
      <p:sp>
        <p:nvSpPr>
          <p:cNvPr id="4" name="Google Shape;113;p25">
            <a:extLst>
              <a:ext uri="{FF2B5EF4-FFF2-40B4-BE49-F238E27FC236}">
                <a16:creationId xmlns:a16="http://schemas.microsoft.com/office/drawing/2014/main" id="{291657E3-9563-A09A-A1E3-95286BD09EEF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Helvetica Neue" panose="020B0403020202020204"/>
                <a:cs typeface="Helvetica Neue" panose="020B0403020202020204"/>
                <a:sym typeface="Helvetica Neue" panose="020B0403020202020204"/>
              </a:rPr>
              <a:t>2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1344470" y="65342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1"/>
          </p:nvPr>
        </p:nvSpPr>
        <p:spPr>
          <a:xfrm>
            <a:off x="-5084" y="1343902"/>
            <a:ext cx="4503860" cy="208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23850" algn="l" rtl="0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 Medium"/>
              <a:buChar char="●"/>
            </a:pPr>
            <a:r>
              <a:rPr lang="en-US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Медицинские учреждения </a:t>
            </a:r>
            <a:r>
              <a:rPr lang="ru-RU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(</a:t>
            </a:r>
            <a:r>
              <a:rPr lang="en-US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B2G</a:t>
            </a:r>
            <a:r>
              <a:rPr lang="ru-RU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B2B</a:t>
            </a:r>
            <a:r>
              <a:rPr lang="ru-RU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)</a:t>
            </a:r>
            <a:r>
              <a:rPr lang="en-US" sz="1600" b="1" dirty="0">
                <a:solidFill>
                  <a:srgbClr val="002060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1400" b="1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59" name="Google Shape;15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60" name="Google Shape;16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1" name="Google Shape;16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2" name="Google Shape;16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63" name="Google Shape;16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64" name="Google Shape;16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65" name="Google Shape;16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pic>
        <p:nvPicPr>
          <p:cNvPr id="166" name="Google Shape;166;p2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6530CF-1EC7-0EE0-961C-804E0399B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30" y="2125760"/>
            <a:ext cx="3570635" cy="22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8B02D2-67BA-3826-F0A1-30C3F0766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226" y="2125760"/>
            <a:ext cx="3374065" cy="224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>
            <a:spLocks noGrp="1"/>
          </p:cNvSpPr>
          <p:nvPr>
            <p:ph type="title"/>
          </p:nvPr>
        </p:nvSpPr>
        <p:spPr>
          <a:xfrm>
            <a:off x="1392483" y="68177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30"/>
          <p:cNvSpPr txBox="1">
            <a:spLocks noGrp="1"/>
          </p:cNvSpPr>
          <p:nvPr>
            <p:ph type="body" idx="1"/>
          </p:nvPr>
        </p:nvSpPr>
        <p:spPr>
          <a:xfrm>
            <a:off x="456818" y="1422274"/>
            <a:ext cx="7666456" cy="128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9525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ru-RU" sz="1900" b="1" cap="all" dirty="0">
                <a:solidFill>
                  <a:srgbClr val="002060"/>
                </a:solidFill>
              </a:rPr>
              <a:t>Отсутствие на рынке портативных устройств для типирования крови</a:t>
            </a:r>
            <a:endParaRPr sz="1900" b="1" cap="all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73" name="Google Shape;17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74" name="Google Shape;174;p30"/>
          <p:cNvSpPr txBox="1"/>
          <p:nvPr/>
        </p:nvSpPr>
        <p:spPr>
          <a:xfrm>
            <a:off x="-5081" y="4763401"/>
            <a:ext cx="406798" cy="38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7030A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fld>
            <a:endParaRPr sz="1000" b="0" i="0" u="none" strike="noStrike" cap="none" dirty="0">
              <a:solidFill>
                <a:srgbClr val="7030A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5" name="Google Shape;175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Google Shape;176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77" name="Google Shape;177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78" name="Google Shape;178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pic>
        <p:nvPicPr>
          <p:cNvPr id="180" name="Google Shape;180;p3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687F99C-F618-A516-BB4B-9EFF34E49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7" r="11060"/>
          <a:stretch/>
        </p:blipFill>
        <p:spPr bwMode="auto">
          <a:xfrm>
            <a:off x="1392483" y="2297417"/>
            <a:ext cx="2517273" cy="190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D45EE33-72CC-62B4-C095-4E99FD5B3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90" y="2297417"/>
            <a:ext cx="2864039" cy="184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>
            <a:spLocks noGrp="1"/>
          </p:cNvSpPr>
          <p:nvPr>
            <p:ph type="title"/>
          </p:nvPr>
        </p:nvSpPr>
        <p:spPr>
          <a:xfrm>
            <a:off x="1355344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94" name="Google Shape;194;p32"/>
          <p:cNvSpPr txBox="1">
            <a:spLocks noGrp="1"/>
          </p:cNvSpPr>
          <p:nvPr>
            <p:ph type="body" idx="1"/>
          </p:nvPr>
        </p:nvSpPr>
        <p:spPr>
          <a:xfrm>
            <a:off x="293786" y="1684462"/>
            <a:ext cx="7993200" cy="347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20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ru-RU" sz="1300" b="1" dirty="0">
                <a:solidFill>
                  <a:srgbClr val="002060"/>
                </a:solidFill>
              </a:rPr>
              <a:t>Схема реализации метода фотометрии</a:t>
            </a:r>
            <a:endParaRPr sz="1300" b="1" dirty="0">
              <a:solidFill>
                <a:srgbClr val="002060"/>
              </a:solidFill>
            </a:endParaRPr>
          </a:p>
        </p:txBody>
      </p:sp>
      <p:sp>
        <p:nvSpPr>
          <p:cNvPr id="195" name="Google Shape;19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96" name="Google Shape;19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8" name="Google Shape;19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99" name="Google Shape;19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00" name="Google Shape;20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pic>
        <p:nvPicPr>
          <p:cNvPr id="202" name="Google Shape;202;p3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0A5722B-38AA-DD22-92F0-21357316E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782" y="408894"/>
            <a:ext cx="3712943" cy="25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6E014D-1923-8625-CADC-216A29C4A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989" y="2088579"/>
            <a:ext cx="3185614" cy="255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B798D5-1B73-1A3F-998D-F05C2FF4B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7087" y="3088861"/>
            <a:ext cx="3587913" cy="18751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30" name="Google Shape;230;p35"/>
          <p:cNvSpPr txBox="1"/>
          <p:nvPr/>
        </p:nvSpPr>
        <p:spPr>
          <a:xfrm>
            <a:off x="-5084" y="4878174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bg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fld>
            <a:endParaRPr sz="1000" b="0" i="0" u="none" strike="noStrike" cap="none" dirty="0">
              <a:solidFill>
                <a:schemeClr val="bg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1" name="Google Shape;231;p35"/>
          <p:cNvSpPr/>
          <p:nvPr/>
        </p:nvSpPr>
        <p:spPr>
          <a:xfrm>
            <a:off x="401716" y="350651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3" name="Google Shape;233;p35"/>
          <p:cNvSpPr txBox="1">
            <a:spLocks noGrp="1"/>
          </p:cNvSpPr>
          <p:nvPr>
            <p:ph type="title"/>
          </p:nvPr>
        </p:nvSpPr>
        <p:spPr>
          <a:xfrm>
            <a:off x="401716" y="316151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34" name="Google Shape;23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35" name="Google Shape;23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36" name="Google Shape;23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216024"/>
              </p:ext>
            </p:extLst>
          </p:nvPr>
        </p:nvGraphicFramePr>
        <p:xfrm>
          <a:off x="333154" y="1044300"/>
          <a:ext cx="7960244" cy="3829643"/>
        </p:xfrm>
        <a:graphic>
          <a:graphicData uri="http://schemas.openxmlformats.org/drawingml/2006/table">
            <a:tbl>
              <a:tblPr firstRow="1" firstCol="1" bandRow="1">
                <a:tableStyleId>{948CC6EF-A792-44A9-97E4-2E5F95DF7A39}</a:tableStyleId>
              </a:tblPr>
              <a:tblGrid>
                <a:gridCol w="16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2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997">
                  <a:extLst>
                    <a:ext uri="{9D8B030D-6E8A-4147-A177-3AD203B41FA5}">
                      <a16:colId xmlns:a16="http://schemas.microsoft.com/office/drawing/2014/main" val="3179496226"/>
                    </a:ext>
                  </a:extLst>
                </a:gridCol>
                <a:gridCol w="1246708">
                  <a:extLst>
                    <a:ext uri="{9D8B030D-6E8A-4147-A177-3AD203B41FA5}">
                      <a16:colId xmlns:a16="http://schemas.microsoft.com/office/drawing/2014/main" val="1833646181"/>
                    </a:ext>
                  </a:extLst>
                </a:gridCol>
                <a:gridCol w="1432699">
                  <a:extLst>
                    <a:ext uri="{9D8B030D-6E8A-4147-A177-3AD203B41FA5}">
                      <a16:colId xmlns:a16="http://schemas.microsoft.com/office/drawing/2014/main" val="2507620866"/>
                    </a:ext>
                  </a:extLst>
                </a:gridCol>
              </a:tblGrid>
              <a:tr h="39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effectLst/>
                          <a:latin typeface="Raleway Medium" pitchFamily="2" charset="-52"/>
                        </a:rPr>
                        <a:t>Решение</a:t>
                      </a:r>
                      <a:endParaRPr lang="ru-RU" sz="1300" b="1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effectLst/>
                          <a:latin typeface="Raleway Medium" pitchFamily="2" charset="-52"/>
                        </a:rPr>
                        <a:t>Цена</a:t>
                      </a:r>
                      <a:endParaRPr lang="ru-RU" sz="1300" b="1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effectLst/>
                          <a:latin typeface="Raleway Medium" pitchFamily="2" charset="-52"/>
                        </a:rPr>
                        <a:t>Точность диагностики</a:t>
                      </a:r>
                      <a:endParaRPr lang="ru-RU" sz="1300" b="1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Подготовка</a:t>
                      </a:r>
                    </a:p>
                  </a:txBody>
                  <a:tcPr marL="64961" marR="64961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Время типирования</a:t>
                      </a:r>
                    </a:p>
                  </a:txBody>
                  <a:tcPr marL="64961" marR="64961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Габариты и вес</a:t>
                      </a:r>
                    </a:p>
                  </a:txBody>
                  <a:tcPr marL="64961" marR="64961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3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effectLst/>
                          <a:latin typeface="Raleway Medium" pitchFamily="2" charset="-52"/>
                        </a:rPr>
                        <a:t>Прямой конкурент: </a:t>
                      </a:r>
                      <a:br>
                        <a:rPr lang="ru-RU" sz="1300" b="1" kern="100" dirty="0">
                          <a:effectLst/>
                          <a:latin typeface="Raleway Medium" pitchFamily="2" charset="-52"/>
                        </a:rPr>
                      </a:br>
                      <a:r>
                        <a:rPr lang="ru-RU" sz="1300" kern="100" dirty="0">
                          <a:effectLst/>
                          <a:latin typeface="Raleway Medium" pitchFamily="2" charset="-52"/>
                        </a:rPr>
                        <a:t>Аппарат для определения группы крови и резус-фактора «Резус-1»</a:t>
                      </a:r>
                      <a:endParaRPr lang="ru-RU" sz="1300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До 10 тыс.руб.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Высокая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Долгая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н/д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9 кг</a:t>
                      </a:r>
                    </a:p>
                  </a:txBody>
                  <a:tcPr marL="64961" marR="6496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3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Косвенный конкурент:</a:t>
                      </a:r>
                      <a:b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</a:b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Карточки с лунками, в которых высушен реагент</a:t>
                      </a:r>
                    </a:p>
                  </a:txBody>
                  <a:tcPr marL="64961" marR="64961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100 руб./карточка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effectLst/>
                          <a:latin typeface="Raleway Medium" pitchFamily="2" charset="-52"/>
                        </a:rPr>
                        <a:t>Низкая</a:t>
                      </a:r>
                      <a:endParaRPr lang="ru-RU" sz="1300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Отсутствует</a:t>
                      </a: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До 10 минут</a:t>
                      </a:r>
                    </a:p>
                  </a:txBody>
                  <a:tcPr marL="64961" marR="6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-</a:t>
                      </a:r>
                    </a:p>
                  </a:txBody>
                  <a:tcPr marL="64961" marR="6496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Разрабатываемое устройство</a:t>
                      </a:r>
                    </a:p>
                  </a:txBody>
                  <a:tcPr marL="64961" marR="64961" marT="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До 50 тыс.руб.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300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Высокая</a:t>
                      </a:r>
                    </a:p>
                  </a:txBody>
                  <a:tcPr marL="64961" marR="64961" marT="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Отсутствует</a:t>
                      </a:r>
                      <a:r>
                        <a:rPr lang="ru-RU" sz="1300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300" kern="100" dirty="0">
                        <a:solidFill>
                          <a:srgbClr val="000000"/>
                        </a:solidFill>
                        <a:effectLst/>
                        <a:latin typeface="Raleway Medium" pitchFamily="2" charset="-52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4961" marR="64961" marT="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3 минуты</a:t>
                      </a:r>
                    </a:p>
                  </a:txBody>
                  <a:tcPr marL="64961" marR="64961" marT="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00" dirty="0">
                          <a:solidFill>
                            <a:srgbClr val="000000"/>
                          </a:solidFill>
                          <a:effectLst/>
                          <a:latin typeface="Raleway Medium" pitchFamily="2" charset="-52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До 1.5 кг</a:t>
                      </a:r>
                    </a:p>
                  </a:txBody>
                  <a:tcPr marL="64961" marR="64961" marT="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4756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44" name="Google Shape;24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5" name="Google Shape;245;p36"/>
          <p:cNvSpPr/>
          <p:nvPr/>
        </p:nvSpPr>
        <p:spPr>
          <a:xfrm>
            <a:off x="307962" y="55179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6" name="Google Shape;246;p36"/>
          <p:cNvSpPr txBox="1">
            <a:spLocks noGrp="1"/>
          </p:cNvSpPr>
          <p:nvPr>
            <p:ph type="title"/>
          </p:nvPr>
        </p:nvSpPr>
        <p:spPr>
          <a:xfrm>
            <a:off x="307962" y="55758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48" name="Google Shape;24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49" name="Google Shape;24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50" name="Google Shape;25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51" name="Google Shape;25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7" name="Google Shape;194;p32">
            <a:extLst>
              <a:ext uri="{FF2B5EF4-FFF2-40B4-BE49-F238E27FC236}">
                <a16:creationId xmlns:a16="http://schemas.microsoft.com/office/drawing/2014/main" id="{BBB089D7-FFFA-1F35-1308-352A85DECD46}"/>
              </a:ext>
            </a:extLst>
          </p:cNvPr>
          <p:cNvSpPr txBox="1">
            <a:spLocks/>
          </p:cNvSpPr>
          <p:nvPr/>
        </p:nvSpPr>
        <p:spPr>
          <a:xfrm>
            <a:off x="465511" y="1649908"/>
            <a:ext cx="7993200" cy="3303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Время проведения анализа: </a:t>
            </a:r>
            <a:r>
              <a:rPr lang="ru-RU" sz="2000" dirty="0">
                <a:solidFill>
                  <a:srgbClr val="002060"/>
                </a:solidFill>
              </a:rPr>
              <a:t>до 3 минут;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Автоматическое получение результата;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Количество реагентов </a:t>
            </a:r>
            <a:r>
              <a:rPr lang="ru-RU" sz="2000" dirty="0">
                <a:solidFill>
                  <a:srgbClr val="002060"/>
                </a:solidFill>
              </a:rPr>
              <a:t>(на одно исследование): до 100 мкл;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Количество крови </a:t>
            </a:r>
            <a:r>
              <a:rPr lang="ru-RU" sz="2000" dirty="0">
                <a:solidFill>
                  <a:srgbClr val="002060"/>
                </a:solidFill>
              </a:rPr>
              <a:t>(на одно исследование): до 50 мкл;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Специальная пробоподготовка: </a:t>
            </a:r>
            <a:r>
              <a:rPr lang="ru-RU" sz="2000" dirty="0">
                <a:solidFill>
                  <a:srgbClr val="002060"/>
                </a:solidFill>
              </a:rPr>
              <a:t>отсутствует;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Стоимость: </a:t>
            </a:r>
            <a:r>
              <a:rPr lang="ru-RU" sz="2000" dirty="0">
                <a:solidFill>
                  <a:srgbClr val="002060"/>
                </a:solidFill>
              </a:rPr>
              <a:t>до 50 000 рублей;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Габариты: </a:t>
            </a:r>
            <a:r>
              <a:rPr lang="ru-RU" sz="2000" dirty="0">
                <a:solidFill>
                  <a:srgbClr val="002060"/>
                </a:solidFill>
              </a:rPr>
              <a:t>не более 210х150х150 мм;</a:t>
            </a:r>
          </a:p>
          <a:p>
            <a:pPr marL="406400" indent="-285750">
              <a:buClr>
                <a:schemeClr val="dk1"/>
              </a:buClr>
              <a:buSzPts val="1500"/>
            </a:pPr>
            <a:r>
              <a:rPr lang="ru-RU" sz="2000" b="1" dirty="0">
                <a:solidFill>
                  <a:srgbClr val="002060"/>
                </a:solidFill>
              </a:rPr>
              <a:t>Вес:</a:t>
            </a:r>
            <a:r>
              <a:rPr lang="ru-RU" sz="2000" dirty="0">
                <a:solidFill>
                  <a:srgbClr val="002060"/>
                </a:solidFill>
              </a:rPr>
              <a:t> менее 1,5 кг</a:t>
            </a:r>
          </a:p>
          <a:p>
            <a:pPr marL="406400" indent="-285750">
              <a:buClr>
                <a:schemeClr val="dk1"/>
              </a:buClr>
              <a:buSzPts val="1500"/>
            </a:pPr>
            <a:endParaRPr lang="ru-RU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>
            <a:spLocks noGrp="1"/>
          </p:cNvSpPr>
          <p:nvPr>
            <p:ph type="title"/>
          </p:nvPr>
        </p:nvSpPr>
        <p:spPr>
          <a:xfrm>
            <a:off x="421375" y="44400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37"/>
          <p:cNvSpPr txBox="1">
            <a:spLocks noGrp="1"/>
          </p:cNvSpPr>
          <p:nvPr>
            <p:ph type="body" idx="1"/>
          </p:nvPr>
        </p:nvSpPr>
        <p:spPr>
          <a:xfrm>
            <a:off x="2749225" y="1327266"/>
            <a:ext cx="3169274" cy="952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b="1" dirty="0">
                <a:solidFill>
                  <a:srgbClr val="002060"/>
                </a:solidFill>
              </a:rPr>
              <a:t>Макет устройства (без корпуса)</a:t>
            </a:r>
            <a:endParaRPr lang="en-US" sz="1400" b="1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lang="en-US" dirty="0"/>
          </a:p>
        </p:txBody>
      </p:sp>
      <p:sp>
        <p:nvSpPr>
          <p:cNvPr id="258" name="Google Shape;25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59" name="Google Shape;25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61" name="Google Shape;26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9AB1EB-E43F-CF4B-6FD5-A17C357A7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309" y="1814400"/>
            <a:ext cx="3287106" cy="2929988"/>
          </a:xfrm>
          <a:prstGeom prst="rect">
            <a:avLst/>
          </a:prstGeom>
        </p:spPr>
      </p:pic>
      <p:sp>
        <p:nvSpPr>
          <p:cNvPr id="3" name="Google Shape;113;p25">
            <a:extLst>
              <a:ext uri="{FF2B5EF4-FFF2-40B4-BE49-F238E27FC236}">
                <a16:creationId xmlns:a16="http://schemas.microsoft.com/office/drawing/2014/main" id="{89828751-09DE-FAF7-46A8-767EED7CBDA6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ru-RU" sz="1000" b="0" i="0" u="none" strike="noStrike" cap="none" dirty="0">
                <a:solidFill>
                  <a:srgbClr val="000000"/>
                </a:solidFill>
                <a:latin typeface="+mn-lt"/>
                <a:ea typeface="Helvetica Neue" panose="020B0403020202020204"/>
                <a:cs typeface="Helvetica Neue" panose="020B0403020202020204"/>
                <a:sym typeface="Helvetica Neue" panose="020B0403020202020204"/>
              </a:rPr>
              <a:t>8</a:t>
            </a:r>
            <a:endParaRPr sz="1000" b="0" i="0" u="none" strike="noStrike" cap="none" dirty="0">
              <a:solidFill>
                <a:srgbClr val="000000"/>
              </a:solidFill>
              <a:latin typeface="+mn-lt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9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2" name="Google Shape;282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83" name="Google Shape;283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4" name="Google Shape;284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85" name="Google Shape;285;p3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87" name="Google Shape;287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88" name="Google Shape;288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89" name="Google Shape;289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403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2" name="Google Shape;194;p32">
            <a:extLst>
              <a:ext uri="{FF2B5EF4-FFF2-40B4-BE49-F238E27FC236}">
                <a16:creationId xmlns:a16="http://schemas.microsoft.com/office/drawing/2014/main" id="{7DD87F18-D430-3BE1-8A7C-3EA53F216926}"/>
              </a:ext>
            </a:extLst>
          </p:cNvPr>
          <p:cNvSpPr txBox="1">
            <a:spLocks/>
          </p:cNvSpPr>
          <p:nvPr/>
        </p:nvSpPr>
        <p:spPr>
          <a:xfrm>
            <a:off x="575400" y="1451051"/>
            <a:ext cx="7993200" cy="2949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20650" indent="0">
              <a:buClr>
                <a:schemeClr val="dk1"/>
              </a:buClr>
              <a:buSzPts val="1500"/>
              <a:buNone/>
            </a:pPr>
            <a:r>
              <a:rPr lang="ru-RU" sz="2400" dirty="0">
                <a:solidFill>
                  <a:srgbClr val="002060"/>
                </a:solidFill>
                <a:latin typeface="Raleway SemiBold" pitchFamily="2" charset="-52"/>
              </a:rPr>
              <a:t>1. </a:t>
            </a:r>
            <a:r>
              <a:rPr lang="ru-RU" sz="2400" u="none" strike="noStrike" cap="none" dirty="0">
                <a:solidFill>
                  <a:srgbClr val="002060"/>
                </a:solidFill>
                <a:latin typeface="Raleway SemiBold" pitchFamily="2" charset="-52"/>
              </a:rPr>
              <a:t>Доработка методики, подведение результатов экспериментов (на макете);</a:t>
            </a:r>
          </a:p>
          <a:p>
            <a:pPr marL="120650" indent="0">
              <a:buClr>
                <a:schemeClr val="dk1"/>
              </a:buClr>
              <a:buSzPts val="1500"/>
              <a:buNone/>
            </a:pPr>
            <a:r>
              <a:rPr lang="ru-RU" sz="2400" dirty="0">
                <a:solidFill>
                  <a:srgbClr val="002060"/>
                </a:solidFill>
                <a:latin typeface="Raleway SemiBold" pitchFamily="2" charset="-52"/>
              </a:rPr>
              <a:t>2. Д</a:t>
            </a:r>
            <a:r>
              <a:rPr lang="ru-RU" sz="2400" u="none" strike="noStrike" cap="none" dirty="0">
                <a:solidFill>
                  <a:srgbClr val="002060"/>
                </a:solidFill>
                <a:latin typeface="Raleway SemiBold" pitchFamily="2" charset="-52"/>
              </a:rPr>
              <a:t>оработка программного кода устройства;</a:t>
            </a:r>
          </a:p>
          <a:p>
            <a:pPr marL="120650" indent="0">
              <a:buClr>
                <a:schemeClr val="dk1"/>
              </a:buClr>
              <a:buSzPts val="1500"/>
              <a:buNone/>
            </a:pPr>
            <a:r>
              <a:rPr lang="ru-RU" sz="2400" dirty="0">
                <a:solidFill>
                  <a:srgbClr val="002060"/>
                </a:solidFill>
                <a:latin typeface="Raleway SemiBold" pitchFamily="2" charset="-52"/>
              </a:rPr>
              <a:t>3. Технические и клинические испытания устройства</a:t>
            </a:r>
            <a:r>
              <a:rPr lang="ru-RU" sz="2400" u="none" strike="noStrike" cap="none" dirty="0">
                <a:solidFill>
                  <a:srgbClr val="002060"/>
                </a:solidFill>
                <a:latin typeface="Raleway SemiBold" pitchFamily="2" charset="-52"/>
              </a:rPr>
              <a:t> </a:t>
            </a:r>
          </a:p>
          <a:p>
            <a:pPr marL="577850" indent="-457200">
              <a:buClr>
                <a:schemeClr val="dk1"/>
              </a:buClr>
              <a:buSzPts val="1500"/>
              <a:buAutoNum type="arabicPeriod"/>
            </a:pPr>
            <a:endParaRPr lang="ru-RU" sz="2000" u="none" strike="noStrike" cap="none" dirty="0">
              <a:solidFill>
                <a:srgbClr val="002060"/>
              </a:solidFill>
              <a:latin typeface="Raleway SemiBold" pitchFamily="2" charset="-52"/>
            </a:endParaRPr>
          </a:p>
          <a:p>
            <a:pPr marL="120650" indent="0">
              <a:buClr>
                <a:schemeClr val="dk1"/>
              </a:buClr>
              <a:buSzPts val="1500"/>
              <a:buNone/>
            </a:pPr>
            <a:endParaRPr lang="ru-RU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45830" y="655176"/>
            <a:ext cx="4655700" cy="308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 panose="020B0604020202020204"/>
              <a:buNone/>
            </a:pPr>
            <a:r>
              <a:rPr lang="ru-RU" sz="3100" dirty="0"/>
              <a:t>Автоматизированное устройство для определения группы крови и резус-фактора человека</a:t>
            </a:r>
            <a:endParaRPr sz="3100" dirty="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/>
          <a:srcRect l="48519"/>
          <a:stretch>
            <a:fillRect/>
          </a:stretch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403020202020204"/>
              <a:ea typeface="Helvetica Neue" panose="020B0403020202020204"/>
              <a:cs typeface="Helvetica Neue" panose="020B0403020202020204"/>
              <a:sym typeface="Helvetica Neue" panose="020B0403020202020204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6;p25">
            <a:extLst>
              <a:ext uri="{FF2B5EF4-FFF2-40B4-BE49-F238E27FC236}">
                <a16:creationId xmlns:a16="http://schemas.microsoft.com/office/drawing/2014/main" id="{D19BF3BD-1D88-A161-8C72-7AC6871337AE}"/>
              </a:ext>
            </a:extLst>
          </p:cNvPr>
          <p:cNvSpPr txBox="1">
            <a:spLocks/>
          </p:cNvSpPr>
          <p:nvPr/>
        </p:nvSpPr>
        <p:spPr>
          <a:xfrm>
            <a:off x="1988565" y="4061658"/>
            <a:ext cx="4655700" cy="105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lnSpc>
                <a:spcPct val="115000"/>
              </a:lnSpc>
              <a:spcAft>
                <a:spcPts val="1200"/>
              </a:spcAft>
              <a:buClr>
                <a:schemeClr val="dk2"/>
              </a:buClr>
              <a:buSzPts val="1200"/>
              <a:buFont typeface="Arial" panose="020B0604020202020204"/>
              <a:buNone/>
            </a:pPr>
            <a:r>
              <a:rPr lang="ru-RU" sz="1600" dirty="0">
                <a:solidFill>
                  <a:srgbClr val="7030A0"/>
                </a:solidFill>
              </a:rPr>
              <a:t>Спикер: Ворончихина Юлия</a:t>
            </a:r>
          </a:p>
          <a:p>
            <a:pPr>
              <a:lnSpc>
                <a:spcPct val="115000"/>
              </a:lnSpc>
              <a:spcAft>
                <a:spcPts val="1200"/>
              </a:spcAft>
              <a:buClr>
                <a:schemeClr val="dk2"/>
              </a:buClr>
              <a:buSzPts val="1200"/>
              <a:buFont typeface="Arial" panose="020B0604020202020204"/>
              <a:buNone/>
            </a:pPr>
            <a:r>
              <a:rPr lang="en-US" sz="1600" dirty="0">
                <a:solidFill>
                  <a:srgbClr val="7030A0"/>
                </a:solidFill>
              </a:rPr>
              <a:t>Telegram: Julia_V10</a:t>
            </a:r>
            <a:endParaRPr lang="ru-RU" sz="1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314</Words>
  <Application>Microsoft Office PowerPoint</Application>
  <PresentationFormat>Экран (16:9)</PresentationFormat>
  <Paragraphs>67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Helvetica Neue</vt:lpstr>
      <vt:lpstr>Century Gothic</vt:lpstr>
      <vt:lpstr>Raleway</vt:lpstr>
      <vt:lpstr>Raleway SemiBold</vt:lpstr>
      <vt:lpstr>Raleway Medium</vt:lpstr>
      <vt:lpstr>Calibri</vt:lpstr>
      <vt:lpstr>Arial</vt:lpstr>
      <vt:lpstr>Simple Light</vt:lpstr>
      <vt:lpstr>Simple Light</vt:lpstr>
      <vt:lpstr>Автоматизированное устройство для определения группы крови и резус-фактора человека</vt:lpstr>
      <vt:lpstr>Презентация PowerPoint</vt:lpstr>
      <vt:lpstr>ЦЕЛЕВАЯ АУДИТОРИЯ</vt:lpstr>
      <vt:lpstr>ПРОБЛЕМА</vt:lpstr>
      <vt:lpstr>РЕШЕНИЕ</vt:lpstr>
      <vt:lpstr>КОНКУРЕНТЫ</vt:lpstr>
      <vt:lpstr>БИЗНЕС-МОДЕЛЬ</vt:lpstr>
      <vt:lpstr>ТЕКУЩИЕ РЕЗУЛЬТАТЫ</vt:lpstr>
      <vt:lpstr>ПЛАНЫ РАЗВИТИЯ</vt:lpstr>
      <vt:lpstr>Автоматизированное устройство для определения группы крови и резус-фактора человека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устройства для автоматизированного определения группы крови</dc:title>
  <dc:creator/>
  <cp:lastModifiedBy>Юлия Ворончихина</cp:lastModifiedBy>
  <cp:revision>13</cp:revision>
  <dcterms:created xsi:type="dcterms:W3CDTF">2023-11-17T06:04:40Z</dcterms:created>
  <dcterms:modified xsi:type="dcterms:W3CDTF">2023-11-25T06:42:23Z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D14416600F604DE7A89FE5CA24BDA722_12</vt:lpwstr>
  </property>
  <property fmtid="{D5CDD505-2E9C-101B-9397-08002B2CF9AE}" pid="3" name="KSOProductBuildVer">
    <vt:lpwstr>1049-12.2.0.13306</vt:lpwstr>
  </property>
</Properties>
</file>