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2"/>
  </p:notesMasterIdLst>
  <p:sldIdLst>
    <p:sldId id="256" r:id="rId2"/>
    <p:sldId id="270" r:id="rId3"/>
    <p:sldId id="260" r:id="rId4"/>
    <p:sldId id="271" r:id="rId5"/>
    <p:sldId id="272" r:id="rId6"/>
    <p:sldId id="259" r:id="rId7"/>
    <p:sldId id="261" r:id="rId8"/>
    <p:sldId id="263" r:id="rId9"/>
    <p:sldId id="273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усский" initials="Р" lastIdx="1" clrIdx="0">
    <p:extLst>
      <p:ext uri="{19B8F6BF-5375-455C-9EA6-DF929625EA0E}">
        <p15:presenceInfo xmlns:p15="http://schemas.microsoft.com/office/powerpoint/2012/main" userId="Русский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861B"/>
    <a:srgbClr val="AC3EC1"/>
    <a:srgbClr val="F1E0F7"/>
    <a:srgbClr val="8676A5"/>
    <a:srgbClr val="8976A3"/>
    <a:srgbClr val="FBF5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1555" y="-1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48CB5A-1E29-40B2-B289-5C5D8BBAD2C2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</dgm:pt>
    <dgm:pt modelId="{AE53D5E4-7410-4EC6-BEA5-40DB33523CC5}">
      <dgm:prSet phldrT="[Текст]"/>
      <dgm:spPr/>
      <dgm:t>
        <a:bodyPr/>
        <a:lstStyle/>
        <a:p>
          <a:r>
            <a:rPr lang="ru-RU" b="0" i="0" dirty="0">
              <a:solidFill>
                <a:srgbClr val="FFFF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Проект "</a:t>
          </a:r>
          <a:r>
            <a:rPr lang="ru-RU" b="0" i="0" dirty="0" err="1">
              <a:solidFill>
                <a:srgbClr val="FFFF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КартаКидс</a:t>
          </a:r>
          <a:r>
            <a:rPr lang="ru-RU" b="0" i="0" dirty="0">
              <a:solidFill>
                <a:srgbClr val="FFFF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" </a:t>
          </a:r>
          <a:endParaRPr lang="ru-RU" dirty="0"/>
        </a:p>
      </dgm:t>
    </dgm:pt>
    <dgm:pt modelId="{991A4E83-5B03-4A4E-8D37-5D441D23A583}" type="parTrans" cxnId="{FBE9EB89-DFC6-449D-BF7D-C1BE98E71725}">
      <dgm:prSet/>
      <dgm:spPr/>
      <dgm:t>
        <a:bodyPr/>
        <a:lstStyle/>
        <a:p>
          <a:endParaRPr lang="ru-RU"/>
        </a:p>
      </dgm:t>
    </dgm:pt>
    <dgm:pt modelId="{F3DC4E39-87F4-4C05-A90E-D9923F79EE74}" type="sibTrans" cxnId="{FBE9EB89-DFC6-449D-BF7D-C1BE98E71725}">
      <dgm:prSet/>
      <dgm:spPr/>
      <dgm:t>
        <a:bodyPr/>
        <a:lstStyle/>
        <a:p>
          <a:endParaRPr lang="ru-RU"/>
        </a:p>
      </dgm:t>
    </dgm:pt>
    <dgm:pt modelId="{36E25E98-7375-498B-8E2D-8E089E3FC12A}" type="pres">
      <dgm:prSet presAssocID="{C448CB5A-1E29-40B2-B289-5C5D8BBAD2C2}" presName="Name0" presStyleCnt="0">
        <dgm:presLayoutVars>
          <dgm:chMax/>
          <dgm:chPref/>
          <dgm:dir/>
        </dgm:presLayoutVars>
      </dgm:prSet>
      <dgm:spPr/>
    </dgm:pt>
    <dgm:pt modelId="{14DB49D8-04A1-4C6C-B1E1-ACC88CB1304D}" type="pres">
      <dgm:prSet presAssocID="{AE53D5E4-7410-4EC6-BEA5-40DB33523CC5}" presName="composite" presStyleCnt="0">
        <dgm:presLayoutVars>
          <dgm:chMax val="1"/>
          <dgm:chPref val="1"/>
        </dgm:presLayoutVars>
      </dgm:prSet>
      <dgm:spPr/>
    </dgm:pt>
    <dgm:pt modelId="{456D4253-646E-4934-84D7-41B473BA804A}" type="pres">
      <dgm:prSet presAssocID="{AE53D5E4-7410-4EC6-BEA5-40DB33523CC5}" presName="Accent" presStyleLbl="trAlignAcc1" presStyleIdx="0" presStyleCnt="1">
        <dgm:presLayoutVars>
          <dgm:chMax val="0"/>
          <dgm:chPref val="0"/>
        </dgm:presLayoutVars>
      </dgm:prSet>
      <dgm:spPr/>
    </dgm:pt>
    <dgm:pt modelId="{690E401C-4D12-4241-B291-F13BF79A5DF1}" type="pres">
      <dgm:prSet presAssocID="{AE53D5E4-7410-4EC6-BEA5-40DB33523CC5}" presName="Image" presStyleLbl="alignImgPlace1" presStyleIdx="0" presStyleCnt="1" custLinFactNeighborX="-1580" custLinFactNeighborY="-885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55C668A9-0FE2-443F-8757-3EEFAAE6E867}" type="pres">
      <dgm:prSet presAssocID="{AE53D5E4-7410-4EC6-BEA5-40DB33523CC5}" presName="ChildComposite" presStyleCnt="0"/>
      <dgm:spPr/>
    </dgm:pt>
    <dgm:pt modelId="{44C1E009-62F0-47C9-BA7A-DE6AAEB92B21}" type="pres">
      <dgm:prSet presAssocID="{AE53D5E4-7410-4EC6-BEA5-40DB33523CC5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0BF3E6D5-66E4-4EF6-B429-C41952946FB2}" type="pres">
      <dgm:prSet presAssocID="{AE53D5E4-7410-4EC6-BEA5-40DB33523CC5}" presName="Parent" presStyleLbl="revTx" presStyleIdx="0" presStyleCnt="1">
        <dgm:presLayoutVars>
          <dgm:chMax val="1"/>
          <dgm:chPref val="0"/>
          <dgm:bulletEnabled val="1"/>
        </dgm:presLayoutVars>
      </dgm:prSet>
      <dgm:spPr/>
    </dgm:pt>
  </dgm:ptLst>
  <dgm:cxnLst>
    <dgm:cxn modelId="{FBE9EB89-DFC6-449D-BF7D-C1BE98E71725}" srcId="{C448CB5A-1E29-40B2-B289-5C5D8BBAD2C2}" destId="{AE53D5E4-7410-4EC6-BEA5-40DB33523CC5}" srcOrd="0" destOrd="0" parTransId="{991A4E83-5B03-4A4E-8D37-5D441D23A583}" sibTransId="{F3DC4E39-87F4-4C05-A90E-D9923F79EE74}"/>
    <dgm:cxn modelId="{1986409F-6464-4384-8DFE-FFA3DFDC4873}" type="presOf" srcId="{C448CB5A-1E29-40B2-B289-5C5D8BBAD2C2}" destId="{36E25E98-7375-498B-8E2D-8E089E3FC12A}" srcOrd="0" destOrd="0" presId="urn:microsoft.com/office/officeart/2008/layout/CaptionedPictures"/>
    <dgm:cxn modelId="{002BFDF3-57D6-4EC2-99F0-8351A593F5C5}" type="presOf" srcId="{AE53D5E4-7410-4EC6-BEA5-40DB33523CC5}" destId="{0BF3E6D5-66E4-4EF6-B429-C41952946FB2}" srcOrd="0" destOrd="0" presId="urn:microsoft.com/office/officeart/2008/layout/CaptionedPictures"/>
    <dgm:cxn modelId="{321171FA-462B-4DFD-BDA5-06E7310E074D}" type="presParOf" srcId="{36E25E98-7375-498B-8E2D-8E089E3FC12A}" destId="{14DB49D8-04A1-4C6C-B1E1-ACC88CB1304D}" srcOrd="0" destOrd="0" presId="urn:microsoft.com/office/officeart/2008/layout/CaptionedPictures"/>
    <dgm:cxn modelId="{1BD86C5D-4D8E-452C-8990-FAE5BC2D449C}" type="presParOf" srcId="{14DB49D8-04A1-4C6C-B1E1-ACC88CB1304D}" destId="{456D4253-646E-4934-84D7-41B473BA804A}" srcOrd="0" destOrd="0" presId="urn:microsoft.com/office/officeart/2008/layout/CaptionedPictures"/>
    <dgm:cxn modelId="{F476D67E-2B7A-4A9A-8BEB-0106DF64C6A2}" type="presParOf" srcId="{14DB49D8-04A1-4C6C-B1E1-ACC88CB1304D}" destId="{690E401C-4D12-4241-B291-F13BF79A5DF1}" srcOrd="1" destOrd="0" presId="urn:microsoft.com/office/officeart/2008/layout/CaptionedPictures"/>
    <dgm:cxn modelId="{36B82AE7-8558-4FB4-A125-6B3DB2E52C26}" type="presParOf" srcId="{14DB49D8-04A1-4C6C-B1E1-ACC88CB1304D}" destId="{55C668A9-0FE2-443F-8757-3EEFAAE6E867}" srcOrd="2" destOrd="0" presId="urn:microsoft.com/office/officeart/2008/layout/CaptionedPictures"/>
    <dgm:cxn modelId="{754DE846-2C67-476E-BBEA-6B860561BAE5}" type="presParOf" srcId="{55C668A9-0FE2-443F-8757-3EEFAAE6E867}" destId="{44C1E009-62F0-47C9-BA7A-DE6AAEB92B21}" srcOrd="0" destOrd="0" presId="urn:microsoft.com/office/officeart/2008/layout/CaptionedPictures"/>
    <dgm:cxn modelId="{FC128ADC-B11B-4590-980F-ABD373BD9B05}" type="presParOf" srcId="{55C668A9-0FE2-443F-8757-3EEFAAE6E867}" destId="{0BF3E6D5-66E4-4EF6-B429-C41952946FB2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BE24CA-9173-475D-A7F4-2B2DAA58642F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</dgm:pt>
    <dgm:pt modelId="{729C53F0-4967-4715-A7AA-8192098A44DD}">
      <dgm:prSet phldrT="[Текст]"/>
      <dgm:spPr/>
      <dgm:t>
        <a:bodyPr/>
        <a:lstStyle/>
        <a:p>
          <a:r>
            <a:rPr lang="ru-RU" b="0" i="0" dirty="0">
              <a:solidFill>
                <a:srgbClr val="FFFF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измеритель температуры</a:t>
          </a:r>
          <a:endParaRPr lang="ru-RU" dirty="0"/>
        </a:p>
      </dgm:t>
    </dgm:pt>
    <dgm:pt modelId="{CBF75C64-B142-44C1-8D41-D1BBB42C07D2}" type="parTrans" cxnId="{796E99C6-4C1C-46E4-8B15-EE7AC53BC979}">
      <dgm:prSet/>
      <dgm:spPr/>
      <dgm:t>
        <a:bodyPr/>
        <a:lstStyle/>
        <a:p>
          <a:endParaRPr lang="ru-RU"/>
        </a:p>
      </dgm:t>
    </dgm:pt>
    <dgm:pt modelId="{956E4016-2101-4048-9277-199AC15E64B0}" type="sibTrans" cxnId="{796E99C6-4C1C-46E4-8B15-EE7AC53BC979}">
      <dgm:prSet/>
      <dgm:spPr/>
      <dgm:t>
        <a:bodyPr/>
        <a:lstStyle/>
        <a:p>
          <a:endParaRPr lang="ru-RU"/>
        </a:p>
      </dgm:t>
    </dgm:pt>
    <dgm:pt modelId="{95A68B19-F97C-449D-9E0B-A78AB55943CB}" type="pres">
      <dgm:prSet presAssocID="{71BE24CA-9173-475D-A7F4-2B2DAA58642F}" presName="Name0" presStyleCnt="0">
        <dgm:presLayoutVars>
          <dgm:chMax/>
          <dgm:chPref/>
          <dgm:dir/>
        </dgm:presLayoutVars>
      </dgm:prSet>
      <dgm:spPr/>
    </dgm:pt>
    <dgm:pt modelId="{A5303908-7226-47FF-ABAA-D303440DC252}" type="pres">
      <dgm:prSet presAssocID="{729C53F0-4967-4715-A7AA-8192098A44DD}" presName="composite" presStyleCnt="0">
        <dgm:presLayoutVars>
          <dgm:chMax val="1"/>
          <dgm:chPref val="1"/>
        </dgm:presLayoutVars>
      </dgm:prSet>
      <dgm:spPr/>
    </dgm:pt>
    <dgm:pt modelId="{FBA60336-465A-4A08-A9EC-C6078AC7DA71}" type="pres">
      <dgm:prSet presAssocID="{729C53F0-4967-4715-A7AA-8192098A44DD}" presName="Accent" presStyleLbl="trAlignAcc1" presStyleIdx="0" presStyleCnt="1" custLinFactNeighborY="1119">
        <dgm:presLayoutVars>
          <dgm:chMax val="0"/>
          <dgm:chPref val="0"/>
        </dgm:presLayoutVars>
      </dgm:prSet>
      <dgm:spPr/>
    </dgm:pt>
    <dgm:pt modelId="{BD5DA378-7071-4C29-9934-3B0D300DD812}" type="pres">
      <dgm:prSet presAssocID="{729C53F0-4967-4715-A7AA-8192098A44DD}" presName="Image" presStyleLbl="alignImgPlace1" presStyleIdx="0" presStyleCnt="1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CE2E5CB7-B0BD-4B0D-BBCF-9975EF57AB35}" type="pres">
      <dgm:prSet presAssocID="{729C53F0-4967-4715-A7AA-8192098A44DD}" presName="ChildComposite" presStyleCnt="0"/>
      <dgm:spPr/>
    </dgm:pt>
    <dgm:pt modelId="{B7F2868A-3C45-4329-AD02-3A098E8E5ADA}" type="pres">
      <dgm:prSet presAssocID="{729C53F0-4967-4715-A7AA-8192098A44DD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7E94DBA6-DC54-4A40-A11B-F778795B69B9}" type="pres">
      <dgm:prSet presAssocID="{729C53F0-4967-4715-A7AA-8192098A44DD}" presName="Parent" presStyleLbl="revTx" presStyleIdx="0" presStyleCnt="1">
        <dgm:presLayoutVars>
          <dgm:chMax val="1"/>
          <dgm:chPref val="0"/>
          <dgm:bulletEnabled val="1"/>
        </dgm:presLayoutVars>
      </dgm:prSet>
      <dgm:spPr/>
    </dgm:pt>
  </dgm:ptLst>
  <dgm:cxnLst>
    <dgm:cxn modelId="{8D8E8D3F-D79C-48B7-B5FB-5921C284E048}" type="presOf" srcId="{729C53F0-4967-4715-A7AA-8192098A44DD}" destId="{7E94DBA6-DC54-4A40-A11B-F778795B69B9}" srcOrd="0" destOrd="0" presId="urn:microsoft.com/office/officeart/2008/layout/CaptionedPictures"/>
    <dgm:cxn modelId="{293C87C3-9D46-4E22-8031-AFFA9CA1C252}" type="presOf" srcId="{71BE24CA-9173-475D-A7F4-2B2DAA58642F}" destId="{95A68B19-F97C-449D-9E0B-A78AB55943CB}" srcOrd="0" destOrd="0" presId="urn:microsoft.com/office/officeart/2008/layout/CaptionedPictures"/>
    <dgm:cxn modelId="{796E99C6-4C1C-46E4-8B15-EE7AC53BC979}" srcId="{71BE24CA-9173-475D-A7F4-2B2DAA58642F}" destId="{729C53F0-4967-4715-A7AA-8192098A44DD}" srcOrd="0" destOrd="0" parTransId="{CBF75C64-B142-44C1-8D41-D1BBB42C07D2}" sibTransId="{956E4016-2101-4048-9277-199AC15E64B0}"/>
    <dgm:cxn modelId="{FE8F1083-840D-4688-888D-915BA72A9AFE}" type="presParOf" srcId="{95A68B19-F97C-449D-9E0B-A78AB55943CB}" destId="{A5303908-7226-47FF-ABAA-D303440DC252}" srcOrd="0" destOrd="0" presId="urn:microsoft.com/office/officeart/2008/layout/CaptionedPictures"/>
    <dgm:cxn modelId="{5C078F13-E371-4146-BC6F-B0A277FEECA7}" type="presParOf" srcId="{A5303908-7226-47FF-ABAA-D303440DC252}" destId="{FBA60336-465A-4A08-A9EC-C6078AC7DA71}" srcOrd="0" destOrd="0" presId="urn:microsoft.com/office/officeart/2008/layout/CaptionedPictures"/>
    <dgm:cxn modelId="{18580763-94C8-4416-AC42-9EAE5DDE2B4E}" type="presParOf" srcId="{A5303908-7226-47FF-ABAA-D303440DC252}" destId="{BD5DA378-7071-4C29-9934-3B0D300DD812}" srcOrd="1" destOrd="0" presId="urn:microsoft.com/office/officeart/2008/layout/CaptionedPictures"/>
    <dgm:cxn modelId="{35854FA3-0FC0-465A-BE3A-D5B53614EA78}" type="presParOf" srcId="{A5303908-7226-47FF-ABAA-D303440DC252}" destId="{CE2E5CB7-B0BD-4B0D-BBCF-9975EF57AB35}" srcOrd="2" destOrd="0" presId="urn:microsoft.com/office/officeart/2008/layout/CaptionedPictures"/>
    <dgm:cxn modelId="{4A78C8FE-9143-4E08-914B-BB584DA13FC0}" type="presParOf" srcId="{CE2E5CB7-B0BD-4B0D-BBCF-9975EF57AB35}" destId="{B7F2868A-3C45-4329-AD02-3A098E8E5ADA}" srcOrd="0" destOrd="0" presId="urn:microsoft.com/office/officeart/2008/layout/CaptionedPictures"/>
    <dgm:cxn modelId="{A743B679-688A-4AA8-AA96-062D6441D015}" type="presParOf" srcId="{CE2E5CB7-B0BD-4B0D-BBCF-9975EF57AB35}" destId="{7E94DBA6-DC54-4A40-A11B-F778795B69B9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FD2C54-4DC6-4C1E-946F-4F6EE2AF5426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</dgm:pt>
    <dgm:pt modelId="{5559CFE0-FB54-4DCE-AE10-8C21F7CE970C}">
      <dgm:prSet phldrT="[Текст]"/>
      <dgm:spPr/>
      <dgm:t>
        <a:bodyPr/>
        <a:lstStyle/>
        <a:p>
          <a:r>
            <a:rPr lang="ru-RU" b="0" i="0" dirty="0" err="1">
              <a:solidFill>
                <a:srgbClr val="FFFF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Кардио</a:t>
          </a:r>
          <a:r>
            <a:rPr lang="ru-RU" b="0" i="0" dirty="0">
              <a:solidFill>
                <a:srgbClr val="FFFF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- регистратор</a:t>
          </a:r>
          <a:endParaRPr lang="ru-RU" dirty="0"/>
        </a:p>
      </dgm:t>
    </dgm:pt>
    <dgm:pt modelId="{29C62C3A-7A0C-489E-B06F-1621F42DF431}" type="parTrans" cxnId="{3842AF7D-A1EF-443C-B7C9-001CEE952685}">
      <dgm:prSet/>
      <dgm:spPr/>
      <dgm:t>
        <a:bodyPr/>
        <a:lstStyle/>
        <a:p>
          <a:endParaRPr lang="ru-RU"/>
        </a:p>
      </dgm:t>
    </dgm:pt>
    <dgm:pt modelId="{C74AAD85-D126-4D9B-BB92-AF771CBE9457}" type="sibTrans" cxnId="{3842AF7D-A1EF-443C-B7C9-001CEE952685}">
      <dgm:prSet/>
      <dgm:spPr/>
      <dgm:t>
        <a:bodyPr/>
        <a:lstStyle/>
        <a:p>
          <a:endParaRPr lang="ru-RU"/>
        </a:p>
      </dgm:t>
    </dgm:pt>
    <dgm:pt modelId="{9A1E664E-E970-46FC-AB66-993C3299F0FD}" type="pres">
      <dgm:prSet presAssocID="{70FD2C54-4DC6-4C1E-946F-4F6EE2AF5426}" presName="Name0" presStyleCnt="0">
        <dgm:presLayoutVars>
          <dgm:chMax/>
          <dgm:chPref/>
          <dgm:dir/>
        </dgm:presLayoutVars>
      </dgm:prSet>
      <dgm:spPr/>
    </dgm:pt>
    <dgm:pt modelId="{25AB5887-7C54-429C-94B1-1AF6EB1485CD}" type="pres">
      <dgm:prSet presAssocID="{5559CFE0-FB54-4DCE-AE10-8C21F7CE970C}" presName="composite" presStyleCnt="0">
        <dgm:presLayoutVars>
          <dgm:chMax val="1"/>
          <dgm:chPref val="1"/>
        </dgm:presLayoutVars>
      </dgm:prSet>
      <dgm:spPr/>
    </dgm:pt>
    <dgm:pt modelId="{643C1713-702B-469B-8266-3C1545D6A628}" type="pres">
      <dgm:prSet presAssocID="{5559CFE0-FB54-4DCE-AE10-8C21F7CE970C}" presName="Accent" presStyleLbl="trAlignAcc1" presStyleIdx="0" presStyleCnt="1">
        <dgm:presLayoutVars>
          <dgm:chMax val="0"/>
          <dgm:chPref val="0"/>
        </dgm:presLayoutVars>
      </dgm:prSet>
      <dgm:spPr/>
    </dgm:pt>
    <dgm:pt modelId="{18ECEBE9-0B8B-496B-81A3-81A2B025DC04}" type="pres">
      <dgm:prSet presAssocID="{5559CFE0-FB54-4DCE-AE10-8C21F7CE970C}" presName="Image" presStyleLbl="alignImgPlace1" presStyleIdx="0" presStyleCnt="1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DF436314-2DCC-4032-8335-71C38C056725}" type="pres">
      <dgm:prSet presAssocID="{5559CFE0-FB54-4DCE-AE10-8C21F7CE970C}" presName="ChildComposite" presStyleCnt="0"/>
      <dgm:spPr/>
    </dgm:pt>
    <dgm:pt modelId="{96BD0BF1-EEDD-4464-8B00-D0C5073FDCAB}" type="pres">
      <dgm:prSet presAssocID="{5559CFE0-FB54-4DCE-AE10-8C21F7CE970C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7A69160-12F1-4472-A728-AA41C6541BBB}" type="pres">
      <dgm:prSet presAssocID="{5559CFE0-FB54-4DCE-AE10-8C21F7CE970C}" presName="Parent" presStyleLbl="revTx" presStyleIdx="0" presStyleCnt="1">
        <dgm:presLayoutVars>
          <dgm:chMax val="1"/>
          <dgm:chPref val="0"/>
          <dgm:bulletEnabled val="1"/>
        </dgm:presLayoutVars>
      </dgm:prSet>
      <dgm:spPr/>
    </dgm:pt>
  </dgm:ptLst>
  <dgm:cxnLst>
    <dgm:cxn modelId="{2E84A15E-58EB-41CD-86C6-FCD06FF63E3F}" type="presOf" srcId="{70FD2C54-4DC6-4C1E-946F-4F6EE2AF5426}" destId="{9A1E664E-E970-46FC-AB66-993C3299F0FD}" srcOrd="0" destOrd="0" presId="urn:microsoft.com/office/officeart/2008/layout/CaptionedPictures"/>
    <dgm:cxn modelId="{3842AF7D-A1EF-443C-B7C9-001CEE952685}" srcId="{70FD2C54-4DC6-4C1E-946F-4F6EE2AF5426}" destId="{5559CFE0-FB54-4DCE-AE10-8C21F7CE970C}" srcOrd="0" destOrd="0" parTransId="{29C62C3A-7A0C-489E-B06F-1621F42DF431}" sibTransId="{C74AAD85-D126-4D9B-BB92-AF771CBE9457}"/>
    <dgm:cxn modelId="{330DA8CC-2A76-44E1-843B-0750E1E05393}" type="presOf" srcId="{5559CFE0-FB54-4DCE-AE10-8C21F7CE970C}" destId="{B7A69160-12F1-4472-A728-AA41C6541BBB}" srcOrd="0" destOrd="0" presId="urn:microsoft.com/office/officeart/2008/layout/CaptionedPictures"/>
    <dgm:cxn modelId="{C6CF1852-EF53-4A12-81B8-FAF1550EC9B9}" type="presParOf" srcId="{9A1E664E-E970-46FC-AB66-993C3299F0FD}" destId="{25AB5887-7C54-429C-94B1-1AF6EB1485CD}" srcOrd="0" destOrd="0" presId="urn:microsoft.com/office/officeart/2008/layout/CaptionedPictures"/>
    <dgm:cxn modelId="{D3CEA1DE-D30C-448A-98D4-A080A37377E8}" type="presParOf" srcId="{25AB5887-7C54-429C-94B1-1AF6EB1485CD}" destId="{643C1713-702B-469B-8266-3C1545D6A628}" srcOrd="0" destOrd="0" presId="urn:microsoft.com/office/officeart/2008/layout/CaptionedPictures"/>
    <dgm:cxn modelId="{24B66E01-B0E6-487D-965C-220CEBD49D76}" type="presParOf" srcId="{25AB5887-7C54-429C-94B1-1AF6EB1485CD}" destId="{18ECEBE9-0B8B-496B-81A3-81A2B025DC04}" srcOrd="1" destOrd="0" presId="urn:microsoft.com/office/officeart/2008/layout/CaptionedPictures"/>
    <dgm:cxn modelId="{EB89D56A-1608-497D-B0F1-CE126689A1D2}" type="presParOf" srcId="{25AB5887-7C54-429C-94B1-1AF6EB1485CD}" destId="{DF436314-2DCC-4032-8335-71C38C056725}" srcOrd="2" destOrd="0" presId="urn:microsoft.com/office/officeart/2008/layout/CaptionedPictures"/>
    <dgm:cxn modelId="{E0D410D7-B5AE-481B-9EE7-E6B2A20F1022}" type="presParOf" srcId="{DF436314-2DCC-4032-8335-71C38C056725}" destId="{96BD0BF1-EEDD-4464-8B00-D0C5073FDCAB}" srcOrd="0" destOrd="0" presId="urn:microsoft.com/office/officeart/2008/layout/CaptionedPictures"/>
    <dgm:cxn modelId="{69181424-E92E-45CE-B352-4D4A12AD14B0}" type="presParOf" srcId="{DF436314-2DCC-4032-8335-71C38C056725}" destId="{B7A69160-12F1-4472-A728-AA41C6541BBB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6D4253-646E-4934-84D7-41B473BA804A}">
      <dsp:nvSpPr>
        <dsp:cNvPr id="0" name=""/>
        <dsp:cNvSpPr/>
      </dsp:nvSpPr>
      <dsp:spPr>
        <a:xfrm>
          <a:off x="342376" y="0"/>
          <a:ext cx="2588063" cy="304478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0E401C-4D12-4241-B291-F13BF79A5DF1}">
      <dsp:nvSpPr>
        <dsp:cNvPr id="0" name=""/>
        <dsp:cNvSpPr/>
      </dsp:nvSpPr>
      <dsp:spPr>
        <a:xfrm>
          <a:off x="434977" y="104276"/>
          <a:ext cx="2329257" cy="197910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F3E6D5-66E4-4EF6-B429-C41952946FB2}">
      <dsp:nvSpPr>
        <dsp:cNvPr id="0" name=""/>
        <dsp:cNvSpPr/>
      </dsp:nvSpPr>
      <dsp:spPr>
        <a:xfrm>
          <a:off x="471779" y="2100898"/>
          <a:ext cx="2329257" cy="822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0" i="0" kern="1200" dirty="0">
              <a:solidFill>
                <a:srgbClr val="FFFF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Проект "</a:t>
          </a:r>
          <a:r>
            <a:rPr lang="ru-RU" sz="2300" b="0" i="0" kern="1200" dirty="0" err="1">
              <a:solidFill>
                <a:srgbClr val="FFFF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КартаКидс</a:t>
          </a:r>
          <a:r>
            <a:rPr lang="ru-RU" sz="2300" b="0" i="0" kern="1200" dirty="0">
              <a:solidFill>
                <a:srgbClr val="FFFF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" </a:t>
          </a:r>
          <a:endParaRPr lang="ru-RU" sz="2300" kern="1200" dirty="0"/>
        </a:p>
      </dsp:txBody>
      <dsp:txXfrm>
        <a:off x="471779" y="2100898"/>
        <a:ext cx="2329257" cy="8220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A60336-465A-4A08-A9EC-C6078AC7DA71}">
      <dsp:nvSpPr>
        <dsp:cNvPr id="0" name=""/>
        <dsp:cNvSpPr/>
      </dsp:nvSpPr>
      <dsp:spPr>
        <a:xfrm>
          <a:off x="420515" y="0"/>
          <a:ext cx="2431786" cy="286092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5DA378-7071-4C29-9934-3B0D300DD812}">
      <dsp:nvSpPr>
        <dsp:cNvPr id="0" name=""/>
        <dsp:cNvSpPr/>
      </dsp:nvSpPr>
      <dsp:spPr>
        <a:xfrm>
          <a:off x="542104" y="114437"/>
          <a:ext cx="2188607" cy="185960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94DBA6-DC54-4A40-A11B-F778795B69B9}">
      <dsp:nvSpPr>
        <dsp:cNvPr id="0" name=""/>
        <dsp:cNvSpPr/>
      </dsp:nvSpPr>
      <dsp:spPr>
        <a:xfrm>
          <a:off x="542104" y="1974038"/>
          <a:ext cx="2188607" cy="7724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0" i="0" kern="1200" dirty="0">
              <a:solidFill>
                <a:srgbClr val="FFFF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измеритель температуры</a:t>
          </a:r>
          <a:endParaRPr lang="ru-RU" sz="2200" kern="1200" dirty="0"/>
        </a:p>
      </dsp:txBody>
      <dsp:txXfrm>
        <a:off x="542104" y="1974038"/>
        <a:ext cx="2188607" cy="7724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3C1713-702B-469B-8266-3C1545D6A628}">
      <dsp:nvSpPr>
        <dsp:cNvPr id="0" name=""/>
        <dsp:cNvSpPr/>
      </dsp:nvSpPr>
      <dsp:spPr>
        <a:xfrm>
          <a:off x="444518" y="0"/>
          <a:ext cx="2443869" cy="287514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ECEBE9-0B8B-496B-81A3-81A2B025DC04}">
      <dsp:nvSpPr>
        <dsp:cNvPr id="0" name=""/>
        <dsp:cNvSpPr/>
      </dsp:nvSpPr>
      <dsp:spPr>
        <a:xfrm>
          <a:off x="566711" y="115005"/>
          <a:ext cx="2199482" cy="186884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69160-12F1-4472-A728-AA41C6541BBB}">
      <dsp:nvSpPr>
        <dsp:cNvPr id="0" name=""/>
        <dsp:cNvSpPr/>
      </dsp:nvSpPr>
      <dsp:spPr>
        <a:xfrm>
          <a:off x="566711" y="1983847"/>
          <a:ext cx="2199482" cy="776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0" i="0" kern="1200" dirty="0" err="1">
              <a:solidFill>
                <a:srgbClr val="FFFF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Кардио</a:t>
          </a:r>
          <a:r>
            <a:rPr lang="ru-RU" sz="2200" b="0" i="0" kern="1200" dirty="0">
              <a:solidFill>
                <a:srgbClr val="FFFF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- регистратор</a:t>
          </a:r>
          <a:endParaRPr lang="ru-RU" sz="2200" kern="1200" dirty="0"/>
        </a:p>
      </dsp:txBody>
      <dsp:txXfrm>
        <a:off x="566711" y="1983847"/>
        <a:ext cx="2199482" cy="7762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F14BF-33CB-43B9-A131-FCA7056A7900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3E1FF2-7553-4895-964E-DA31BFB3B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584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974B3F8E-4187-4949-AA00-E6D2739D448B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6C3CB4AA-7A76-4154-846A-CF7BABE75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5314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3F8E-4187-4949-AA00-E6D2739D448B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B4AA-7A76-4154-846A-CF7BABE75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75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3F8E-4187-4949-AA00-E6D2739D448B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B4AA-7A76-4154-846A-CF7BABE75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718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3F8E-4187-4949-AA00-E6D2739D448B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B4AA-7A76-4154-846A-CF7BABE75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772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3F8E-4187-4949-AA00-E6D2739D448B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B4AA-7A76-4154-846A-CF7BABE75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720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3F8E-4187-4949-AA00-E6D2739D448B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B4AA-7A76-4154-846A-CF7BABE75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627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3F8E-4187-4949-AA00-E6D2739D448B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B4AA-7A76-4154-846A-CF7BABE75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90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3F8E-4187-4949-AA00-E6D2739D448B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B4AA-7A76-4154-846A-CF7BABE75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602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3F8E-4187-4949-AA00-E6D2739D448B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B4AA-7A76-4154-846A-CF7BABE75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141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3F8E-4187-4949-AA00-E6D2739D448B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B4AA-7A76-4154-846A-CF7BABE75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825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3F8E-4187-4949-AA00-E6D2739D448B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B4AA-7A76-4154-846A-CF7BABE75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676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3F8E-4187-4949-AA00-E6D2739D448B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B4AA-7A76-4154-846A-CF7BABE75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568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3F8E-4187-4949-AA00-E6D2739D448B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B4AA-7A76-4154-846A-CF7BABE75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108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3F8E-4187-4949-AA00-E6D2739D448B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B4AA-7A76-4154-846A-CF7BABE75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738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3F8E-4187-4949-AA00-E6D2739D448B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B4AA-7A76-4154-846A-CF7BABE75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4276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3F8E-4187-4949-AA00-E6D2739D448B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B4AA-7A76-4154-846A-CF7BABE757E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2334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3F8E-4187-4949-AA00-E6D2739D448B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B4AA-7A76-4154-846A-CF7BABE75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776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74B3F8E-4187-4949-AA00-E6D2739D448B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C3CB4AA-7A76-4154-846A-CF7BABE75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0997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11" Type="http://schemas.openxmlformats.org/officeDocument/2006/relationships/image" Target="../media/image33.jpg"/><Relationship Id="rId5" Type="http://schemas.openxmlformats.org/officeDocument/2006/relationships/image" Target="../media/image27.jpg"/><Relationship Id="rId10" Type="http://schemas.openxmlformats.org/officeDocument/2006/relationships/image" Target="../media/image32.jpg"/><Relationship Id="rId4" Type="http://schemas.openxmlformats.org/officeDocument/2006/relationships/image" Target="../media/image26.jpg"/><Relationship Id="rId9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C14A3B98-02BC-4BEE-AF7C-6E3FF131D439}"/>
              </a:ext>
            </a:extLst>
          </p:cNvPr>
          <p:cNvGrpSpPr/>
          <p:nvPr/>
        </p:nvGrpSpPr>
        <p:grpSpPr>
          <a:xfrm>
            <a:off x="-1793842" y="-4824723"/>
            <a:ext cx="18247592" cy="12945400"/>
            <a:chOff x="-1744617" y="-4253341"/>
            <a:chExt cx="18247592" cy="12945400"/>
          </a:xfrm>
        </p:grpSpPr>
        <p:sp>
          <p:nvSpPr>
            <p:cNvPr id="29" name="Крест 28">
              <a:extLst>
                <a:ext uri="{FF2B5EF4-FFF2-40B4-BE49-F238E27FC236}">
                  <a16:creationId xmlns:a16="http://schemas.microsoft.com/office/drawing/2014/main" id="{CF760E93-548C-4D56-B777-5055D095CACC}"/>
                </a:ext>
              </a:extLst>
            </p:cNvPr>
            <p:cNvSpPr/>
            <p:nvPr/>
          </p:nvSpPr>
          <p:spPr>
            <a:xfrm rot="1296429">
              <a:off x="4842344" y="2576224"/>
              <a:ext cx="1828800" cy="1852654"/>
            </a:xfrm>
            <a:prstGeom prst="plus">
              <a:avLst>
                <a:gd name="adj" fmla="val 42826"/>
              </a:avLst>
            </a:prstGeom>
            <a:gradFill flip="none" rotWithShape="1">
              <a:gsLst>
                <a:gs pos="21000">
                  <a:srgbClr val="AC3EC1">
                    <a:alpha val="20000"/>
                  </a:srgbClr>
                </a:gs>
                <a:gs pos="100000">
                  <a:srgbClr val="F1E0F7">
                    <a:alpha val="0"/>
                    <a:lumMod val="99000"/>
                    <a:lumOff val="1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Крест 29">
              <a:extLst>
                <a:ext uri="{FF2B5EF4-FFF2-40B4-BE49-F238E27FC236}">
                  <a16:creationId xmlns:a16="http://schemas.microsoft.com/office/drawing/2014/main" id="{FE9C0E51-B7AA-4D8B-8670-BF64AAE5F75A}"/>
                </a:ext>
              </a:extLst>
            </p:cNvPr>
            <p:cNvSpPr/>
            <p:nvPr/>
          </p:nvSpPr>
          <p:spPr>
            <a:xfrm rot="18543865">
              <a:off x="10322119" y="5434011"/>
              <a:ext cx="1828800" cy="1852654"/>
            </a:xfrm>
            <a:prstGeom prst="plus">
              <a:avLst>
                <a:gd name="adj" fmla="val 42826"/>
              </a:avLst>
            </a:prstGeom>
            <a:gradFill flip="none" rotWithShape="1">
              <a:gsLst>
                <a:gs pos="21000">
                  <a:srgbClr val="AC3EC1">
                    <a:alpha val="15000"/>
                  </a:srgbClr>
                </a:gs>
                <a:gs pos="100000">
                  <a:srgbClr val="F1E0F7">
                    <a:alpha val="0"/>
                    <a:lumMod val="99000"/>
                    <a:lumOff val="1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Крест 30">
              <a:extLst>
                <a:ext uri="{FF2B5EF4-FFF2-40B4-BE49-F238E27FC236}">
                  <a16:creationId xmlns:a16="http://schemas.microsoft.com/office/drawing/2014/main" id="{22C35402-FF17-4F62-8CC6-1389F5152AE1}"/>
                </a:ext>
              </a:extLst>
            </p:cNvPr>
            <p:cNvSpPr/>
            <p:nvPr/>
          </p:nvSpPr>
          <p:spPr>
            <a:xfrm rot="1296429">
              <a:off x="9026634" y="1378269"/>
              <a:ext cx="1828800" cy="1852654"/>
            </a:xfrm>
            <a:prstGeom prst="plus">
              <a:avLst>
                <a:gd name="adj" fmla="val 42826"/>
              </a:avLst>
            </a:prstGeom>
            <a:gradFill flip="none" rotWithShape="1">
              <a:gsLst>
                <a:gs pos="21000">
                  <a:srgbClr val="AC3EC1">
                    <a:lumMod val="98000"/>
                    <a:lumOff val="2000"/>
                    <a:alpha val="22000"/>
                  </a:srgbClr>
                </a:gs>
                <a:gs pos="100000">
                  <a:srgbClr val="F1E0F7">
                    <a:alpha val="0"/>
                    <a:lumMod val="99000"/>
                    <a:lumOff val="1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BF8906F6-3156-43E7-B78A-E75CB5127C96}"/>
                </a:ext>
              </a:extLst>
            </p:cNvPr>
            <p:cNvSpPr/>
            <p:nvPr/>
          </p:nvSpPr>
          <p:spPr>
            <a:xfrm>
              <a:off x="183831" y="3332880"/>
              <a:ext cx="5319423" cy="5359179"/>
            </a:xfrm>
            <a:prstGeom prst="ellipse">
              <a:avLst/>
            </a:prstGeom>
            <a:noFill/>
            <a:ln>
              <a:solidFill>
                <a:srgbClr val="AC3EC1">
                  <a:alpha val="1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BDF09AC1-84F4-4961-9AF8-F8AAC5D6DD63}"/>
                </a:ext>
              </a:extLst>
            </p:cNvPr>
            <p:cNvSpPr/>
            <p:nvPr/>
          </p:nvSpPr>
          <p:spPr>
            <a:xfrm>
              <a:off x="3442224" y="-4253341"/>
              <a:ext cx="7274492" cy="6490580"/>
            </a:xfrm>
            <a:prstGeom prst="ellipse">
              <a:avLst/>
            </a:prstGeom>
            <a:noFill/>
            <a:ln>
              <a:solidFill>
                <a:srgbClr val="AC3EC1">
                  <a:alpha val="16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19A2C543-C1B5-44F9-89D1-86EB91F02998}"/>
                </a:ext>
              </a:extLst>
            </p:cNvPr>
            <p:cNvSpPr/>
            <p:nvPr/>
          </p:nvSpPr>
          <p:spPr>
            <a:xfrm>
              <a:off x="6637796" y="-57498"/>
              <a:ext cx="9865179" cy="8410578"/>
            </a:xfrm>
            <a:prstGeom prst="ellipse">
              <a:avLst/>
            </a:prstGeom>
            <a:noFill/>
            <a:ln>
              <a:solidFill>
                <a:srgbClr val="AC3EC1">
                  <a:alpha val="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98A4A8F4-5B31-4908-8ACE-750FD38D9FDB}"/>
                </a:ext>
              </a:extLst>
            </p:cNvPr>
            <p:cNvCxnSpPr/>
            <p:nvPr/>
          </p:nvCxnSpPr>
          <p:spPr>
            <a:xfrm flipH="1">
              <a:off x="7897091" y="3990109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CDA4E498-9FC4-4972-BBB7-D8F550A3007A}"/>
                </a:ext>
              </a:extLst>
            </p:cNvPr>
            <p:cNvCxnSpPr/>
            <p:nvPr/>
          </p:nvCxnSpPr>
          <p:spPr>
            <a:xfrm flipH="1">
              <a:off x="7447216" y="3990109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2E3C2B55-C052-4642-9092-14EE91B7FE78}"/>
                </a:ext>
              </a:extLst>
            </p:cNvPr>
            <p:cNvCxnSpPr/>
            <p:nvPr/>
          </p:nvCxnSpPr>
          <p:spPr>
            <a:xfrm flipH="1">
              <a:off x="6983888" y="3970356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Группа 37">
              <a:extLst>
                <a:ext uri="{FF2B5EF4-FFF2-40B4-BE49-F238E27FC236}">
                  <a16:creationId xmlns:a16="http://schemas.microsoft.com/office/drawing/2014/main" id="{EBB2A2C7-4911-4910-8AB2-5415D36289EC}"/>
                </a:ext>
              </a:extLst>
            </p:cNvPr>
            <p:cNvGrpSpPr/>
            <p:nvPr/>
          </p:nvGrpSpPr>
          <p:grpSpPr>
            <a:xfrm rot="2294172">
              <a:off x="963315" y="3114814"/>
              <a:ext cx="3407021" cy="2042113"/>
              <a:chOff x="183831" y="786502"/>
              <a:chExt cx="3407021" cy="2042113"/>
            </a:xfrm>
          </p:grpSpPr>
          <p:cxnSp>
            <p:nvCxnSpPr>
              <p:cNvPr id="46" name="Прямая соединительная линия 45">
                <a:extLst>
                  <a:ext uri="{FF2B5EF4-FFF2-40B4-BE49-F238E27FC236}">
                    <a16:creationId xmlns:a16="http://schemas.microsoft.com/office/drawing/2014/main" id="{8E2985D5-CAD6-4DBD-BF6F-56E4F872077B}"/>
                  </a:ext>
                </a:extLst>
              </p:cNvPr>
              <p:cNvCxnSpPr/>
              <p:nvPr/>
            </p:nvCxnSpPr>
            <p:spPr>
              <a:xfrm flipH="1">
                <a:off x="1097034" y="806255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1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Прямая соединительная линия 46">
                <a:extLst>
                  <a:ext uri="{FF2B5EF4-FFF2-40B4-BE49-F238E27FC236}">
                    <a16:creationId xmlns:a16="http://schemas.microsoft.com/office/drawing/2014/main" id="{B78EBD11-153F-4E6E-A0D0-FD2D7C600D41}"/>
                  </a:ext>
                </a:extLst>
              </p:cNvPr>
              <p:cNvCxnSpPr/>
              <p:nvPr/>
            </p:nvCxnSpPr>
            <p:spPr>
              <a:xfrm flipH="1">
                <a:off x="647159" y="806255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1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Прямая соединительная линия 47">
                <a:extLst>
                  <a:ext uri="{FF2B5EF4-FFF2-40B4-BE49-F238E27FC236}">
                    <a16:creationId xmlns:a16="http://schemas.microsoft.com/office/drawing/2014/main" id="{104B8BB8-91C1-4064-A663-60A9ABB5FD7C}"/>
                  </a:ext>
                </a:extLst>
              </p:cNvPr>
              <p:cNvCxnSpPr/>
              <p:nvPr/>
            </p:nvCxnSpPr>
            <p:spPr>
              <a:xfrm flipH="1">
                <a:off x="183831" y="786502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1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D48433F5-8BD8-4D9B-AE7D-A24051D70F47}"/>
                </a:ext>
              </a:extLst>
            </p:cNvPr>
            <p:cNvCxnSpPr/>
            <p:nvPr/>
          </p:nvCxnSpPr>
          <p:spPr>
            <a:xfrm flipH="1">
              <a:off x="-831414" y="6032222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7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BC1036F8-463D-447F-AA79-F64AEDFDF603}"/>
                </a:ext>
              </a:extLst>
            </p:cNvPr>
            <p:cNvCxnSpPr/>
            <p:nvPr/>
          </p:nvCxnSpPr>
          <p:spPr>
            <a:xfrm flipH="1">
              <a:off x="-1281289" y="6032222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id="{6210E7B2-B68C-4340-864E-24795D22CF0B}"/>
                </a:ext>
              </a:extLst>
            </p:cNvPr>
            <p:cNvCxnSpPr/>
            <p:nvPr/>
          </p:nvCxnSpPr>
          <p:spPr>
            <a:xfrm flipH="1">
              <a:off x="-1744617" y="6012469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9DDCE1FA-2CE5-492D-89D2-8C0DB4FADA84}"/>
                </a:ext>
              </a:extLst>
            </p:cNvPr>
            <p:cNvGrpSpPr/>
            <p:nvPr/>
          </p:nvGrpSpPr>
          <p:grpSpPr>
            <a:xfrm rot="4482810">
              <a:off x="9671577" y="289061"/>
              <a:ext cx="3407021" cy="2042113"/>
              <a:chOff x="10038186" y="-1066027"/>
              <a:chExt cx="3407021" cy="2042113"/>
            </a:xfrm>
          </p:grpSpPr>
          <p:cxnSp>
            <p:nvCxnSpPr>
              <p:cNvPr id="43" name="Прямая соединительная линия 42">
                <a:extLst>
                  <a:ext uri="{FF2B5EF4-FFF2-40B4-BE49-F238E27FC236}">
                    <a16:creationId xmlns:a16="http://schemas.microsoft.com/office/drawing/2014/main" id="{E52E87A4-E201-43A1-B792-29A6FEF4E05C}"/>
                  </a:ext>
                </a:extLst>
              </p:cNvPr>
              <p:cNvCxnSpPr/>
              <p:nvPr/>
            </p:nvCxnSpPr>
            <p:spPr>
              <a:xfrm flipH="1">
                <a:off x="10951389" y="-1046274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единительная линия 43">
                <a:extLst>
                  <a:ext uri="{FF2B5EF4-FFF2-40B4-BE49-F238E27FC236}">
                    <a16:creationId xmlns:a16="http://schemas.microsoft.com/office/drawing/2014/main" id="{CFE7B65E-85DE-4EDD-9CD8-3A5F5A75AD2D}"/>
                  </a:ext>
                </a:extLst>
              </p:cNvPr>
              <p:cNvCxnSpPr/>
              <p:nvPr/>
            </p:nvCxnSpPr>
            <p:spPr>
              <a:xfrm flipH="1">
                <a:off x="10501514" y="-1046274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>
                <a:extLst>
                  <a:ext uri="{FF2B5EF4-FFF2-40B4-BE49-F238E27FC236}">
                    <a16:creationId xmlns:a16="http://schemas.microsoft.com/office/drawing/2014/main" id="{3A60E16C-A96B-4526-8515-2F05986C4A76}"/>
                  </a:ext>
                </a:extLst>
              </p:cNvPr>
              <p:cNvCxnSpPr/>
              <p:nvPr/>
            </p:nvCxnSpPr>
            <p:spPr>
              <a:xfrm flipH="1">
                <a:off x="10038186" y="-1066027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B20B10A5-E0AF-46FF-9053-CE25BDBFC168}"/>
              </a:ext>
            </a:extLst>
          </p:cNvPr>
          <p:cNvSpPr txBox="1"/>
          <p:nvPr/>
        </p:nvSpPr>
        <p:spPr>
          <a:xfrm>
            <a:off x="230967" y="1005514"/>
            <a:ext cx="1158066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"</a:t>
            </a:r>
            <a:r>
              <a:rPr lang="ru-RU" sz="4400" b="1" i="0" dirty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КартаКидс</a:t>
            </a:r>
            <a:r>
              <a:rPr lang="ru-RU" sz="4400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endParaRPr lang="en-US" sz="4400" b="1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algn="ctr"/>
            <a:r>
              <a:rPr lang="ru-RU" sz="4400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Портативный </a:t>
            </a:r>
            <a:r>
              <a:rPr lang="ru-RU" sz="4400" b="1" i="0" dirty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кардиорегистратор</a:t>
            </a:r>
            <a:r>
              <a:rPr lang="ru-RU" sz="4400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и измеритель температуры для детей"</a:t>
            </a:r>
            <a:endParaRPr lang="ru-RU" sz="4400" b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8B42C07-BBAB-4D75-ABDE-885896CC4B6A}"/>
              </a:ext>
            </a:extLst>
          </p:cNvPr>
          <p:cNvSpPr txBox="1"/>
          <p:nvPr/>
        </p:nvSpPr>
        <p:spPr>
          <a:xfrm>
            <a:off x="1192408" y="3902864"/>
            <a:ext cx="9807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Южный Федеральный университет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D557192-B315-4811-AE0E-166963E09C77}"/>
              </a:ext>
            </a:extLst>
          </p:cNvPr>
          <p:cNvSpPr txBox="1"/>
          <p:nvPr/>
        </p:nvSpPr>
        <p:spPr>
          <a:xfrm>
            <a:off x="0" y="5142375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Инициативная разработка</a:t>
            </a:r>
          </a:p>
        </p:txBody>
      </p:sp>
    </p:spTree>
    <p:extLst>
      <p:ext uri="{BB962C8B-B14F-4D97-AF65-F5344CB8AC3E}">
        <p14:creationId xmlns:p14="http://schemas.microsoft.com/office/powerpoint/2010/main" val="31862657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D2F1EA2-1172-4D1A-A2F9-6CBAD3BEC0B3}"/>
              </a:ext>
            </a:extLst>
          </p:cNvPr>
          <p:cNvGrpSpPr/>
          <p:nvPr/>
        </p:nvGrpSpPr>
        <p:grpSpPr>
          <a:xfrm>
            <a:off x="-3927442" y="-4519923"/>
            <a:ext cx="18247592" cy="12945400"/>
            <a:chOff x="-1744617" y="-4253341"/>
            <a:chExt cx="18247592" cy="12945400"/>
          </a:xfrm>
        </p:grpSpPr>
        <p:sp>
          <p:nvSpPr>
            <p:cNvPr id="5" name="Крест 4">
              <a:extLst>
                <a:ext uri="{FF2B5EF4-FFF2-40B4-BE49-F238E27FC236}">
                  <a16:creationId xmlns:a16="http://schemas.microsoft.com/office/drawing/2014/main" id="{FF51F45B-74F2-4C03-9E65-4137025266DD}"/>
                </a:ext>
              </a:extLst>
            </p:cNvPr>
            <p:cNvSpPr/>
            <p:nvPr/>
          </p:nvSpPr>
          <p:spPr>
            <a:xfrm rot="1296429">
              <a:off x="4842344" y="2576224"/>
              <a:ext cx="1828800" cy="1852654"/>
            </a:xfrm>
            <a:prstGeom prst="plus">
              <a:avLst>
                <a:gd name="adj" fmla="val 42826"/>
              </a:avLst>
            </a:prstGeom>
            <a:gradFill flip="none" rotWithShape="1">
              <a:gsLst>
                <a:gs pos="21000">
                  <a:srgbClr val="AC3EC1">
                    <a:alpha val="20000"/>
                  </a:srgbClr>
                </a:gs>
                <a:gs pos="100000">
                  <a:srgbClr val="F1E0F7">
                    <a:alpha val="0"/>
                    <a:lumMod val="99000"/>
                    <a:lumOff val="1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Крест 5">
              <a:extLst>
                <a:ext uri="{FF2B5EF4-FFF2-40B4-BE49-F238E27FC236}">
                  <a16:creationId xmlns:a16="http://schemas.microsoft.com/office/drawing/2014/main" id="{8C2AAEB0-E3E1-4C4F-B436-59FF1FCDAC32}"/>
                </a:ext>
              </a:extLst>
            </p:cNvPr>
            <p:cNvSpPr/>
            <p:nvPr/>
          </p:nvSpPr>
          <p:spPr>
            <a:xfrm rot="18543865">
              <a:off x="10322119" y="5434011"/>
              <a:ext cx="1828800" cy="1852654"/>
            </a:xfrm>
            <a:prstGeom prst="plus">
              <a:avLst>
                <a:gd name="adj" fmla="val 42826"/>
              </a:avLst>
            </a:prstGeom>
            <a:gradFill flip="none" rotWithShape="1">
              <a:gsLst>
                <a:gs pos="21000">
                  <a:srgbClr val="AC3EC1">
                    <a:alpha val="15000"/>
                  </a:srgbClr>
                </a:gs>
                <a:gs pos="100000">
                  <a:srgbClr val="F1E0F7">
                    <a:alpha val="0"/>
                    <a:lumMod val="99000"/>
                    <a:lumOff val="1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Крест 6">
              <a:extLst>
                <a:ext uri="{FF2B5EF4-FFF2-40B4-BE49-F238E27FC236}">
                  <a16:creationId xmlns:a16="http://schemas.microsoft.com/office/drawing/2014/main" id="{299A1874-0DBF-4703-BF45-C68CD2D64CDA}"/>
                </a:ext>
              </a:extLst>
            </p:cNvPr>
            <p:cNvSpPr/>
            <p:nvPr/>
          </p:nvSpPr>
          <p:spPr>
            <a:xfrm rot="1296429">
              <a:off x="9026634" y="1378269"/>
              <a:ext cx="1828800" cy="1852654"/>
            </a:xfrm>
            <a:prstGeom prst="plus">
              <a:avLst>
                <a:gd name="adj" fmla="val 42826"/>
              </a:avLst>
            </a:prstGeom>
            <a:gradFill flip="none" rotWithShape="1">
              <a:gsLst>
                <a:gs pos="21000">
                  <a:srgbClr val="AC3EC1">
                    <a:lumMod val="98000"/>
                    <a:lumOff val="2000"/>
                    <a:alpha val="22000"/>
                  </a:srgbClr>
                </a:gs>
                <a:gs pos="100000">
                  <a:srgbClr val="F1E0F7">
                    <a:alpha val="0"/>
                    <a:lumMod val="99000"/>
                    <a:lumOff val="1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1CF202B6-0A31-4AF8-A16C-DA372E3D59E6}"/>
                </a:ext>
              </a:extLst>
            </p:cNvPr>
            <p:cNvSpPr/>
            <p:nvPr/>
          </p:nvSpPr>
          <p:spPr>
            <a:xfrm>
              <a:off x="183831" y="3332880"/>
              <a:ext cx="5319423" cy="5359179"/>
            </a:xfrm>
            <a:prstGeom prst="ellipse">
              <a:avLst/>
            </a:prstGeom>
            <a:noFill/>
            <a:ln>
              <a:solidFill>
                <a:srgbClr val="AC3EC1">
                  <a:alpha val="1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619CCFF3-1A0A-4E66-9852-4B01E71FF221}"/>
                </a:ext>
              </a:extLst>
            </p:cNvPr>
            <p:cNvSpPr/>
            <p:nvPr/>
          </p:nvSpPr>
          <p:spPr>
            <a:xfrm>
              <a:off x="3442224" y="-4253341"/>
              <a:ext cx="7274492" cy="6490580"/>
            </a:xfrm>
            <a:prstGeom prst="ellipse">
              <a:avLst/>
            </a:prstGeom>
            <a:noFill/>
            <a:ln>
              <a:solidFill>
                <a:srgbClr val="AC3EC1">
                  <a:alpha val="16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D7F5A7F7-9713-47C0-95A4-6641A2403A3E}"/>
                </a:ext>
              </a:extLst>
            </p:cNvPr>
            <p:cNvSpPr/>
            <p:nvPr/>
          </p:nvSpPr>
          <p:spPr>
            <a:xfrm>
              <a:off x="6637796" y="-57498"/>
              <a:ext cx="9865179" cy="8410578"/>
            </a:xfrm>
            <a:prstGeom prst="ellipse">
              <a:avLst/>
            </a:prstGeom>
            <a:noFill/>
            <a:ln>
              <a:solidFill>
                <a:srgbClr val="AC3EC1">
                  <a:alpha val="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0CC308CB-732E-457C-81CE-377B01C34AE7}"/>
                </a:ext>
              </a:extLst>
            </p:cNvPr>
            <p:cNvCxnSpPr/>
            <p:nvPr/>
          </p:nvCxnSpPr>
          <p:spPr>
            <a:xfrm flipH="1">
              <a:off x="7897091" y="3990109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91CB0EE2-BE81-437A-BE4B-432DCC845BED}"/>
                </a:ext>
              </a:extLst>
            </p:cNvPr>
            <p:cNvCxnSpPr/>
            <p:nvPr/>
          </p:nvCxnSpPr>
          <p:spPr>
            <a:xfrm flipH="1">
              <a:off x="7447216" y="3990109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0A95981B-886B-4F8C-8A67-1B0801DF1E79}"/>
                </a:ext>
              </a:extLst>
            </p:cNvPr>
            <p:cNvCxnSpPr/>
            <p:nvPr/>
          </p:nvCxnSpPr>
          <p:spPr>
            <a:xfrm flipH="1">
              <a:off x="6983888" y="3970356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84955505-3880-47BF-A8C3-97233CB078F3}"/>
                </a:ext>
              </a:extLst>
            </p:cNvPr>
            <p:cNvGrpSpPr/>
            <p:nvPr/>
          </p:nvGrpSpPr>
          <p:grpSpPr>
            <a:xfrm rot="2294172">
              <a:off x="963315" y="3114814"/>
              <a:ext cx="3407021" cy="2042113"/>
              <a:chOff x="183831" y="786502"/>
              <a:chExt cx="3407021" cy="2042113"/>
            </a:xfrm>
          </p:grpSpPr>
          <p:cxnSp>
            <p:nvCxnSpPr>
              <p:cNvPr id="22" name="Прямая соединительная линия 21">
                <a:extLst>
                  <a:ext uri="{FF2B5EF4-FFF2-40B4-BE49-F238E27FC236}">
                    <a16:creationId xmlns:a16="http://schemas.microsoft.com/office/drawing/2014/main" id="{EE18D6B3-07AA-4805-A1DE-91ED098F5915}"/>
                  </a:ext>
                </a:extLst>
              </p:cNvPr>
              <p:cNvCxnSpPr/>
              <p:nvPr/>
            </p:nvCxnSpPr>
            <p:spPr>
              <a:xfrm flipH="1">
                <a:off x="1097034" y="806255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1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>
                <a:extLst>
                  <a:ext uri="{FF2B5EF4-FFF2-40B4-BE49-F238E27FC236}">
                    <a16:creationId xmlns:a16="http://schemas.microsoft.com/office/drawing/2014/main" id="{9A9B4A94-A4F2-4869-AF1A-2AF71F2333F0}"/>
                  </a:ext>
                </a:extLst>
              </p:cNvPr>
              <p:cNvCxnSpPr/>
              <p:nvPr/>
            </p:nvCxnSpPr>
            <p:spPr>
              <a:xfrm flipH="1">
                <a:off x="647159" y="806255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1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>
                <a:extLst>
                  <a:ext uri="{FF2B5EF4-FFF2-40B4-BE49-F238E27FC236}">
                    <a16:creationId xmlns:a16="http://schemas.microsoft.com/office/drawing/2014/main" id="{982130C0-A2C1-4A3E-994D-64CF67883E5F}"/>
                  </a:ext>
                </a:extLst>
              </p:cNvPr>
              <p:cNvCxnSpPr/>
              <p:nvPr/>
            </p:nvCxnSpPr>
            <p:spPr>
              <a:xfrm flipH="1">
                <a:off x="183831" y="786502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1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2034DD6C-5DBF-48CE-9ADF-F69E422A4E7D}"/>
                </a:ext>
              </a:extLst>
            </p:cNvPr>
            <p:cNvCxnSpPr/>
            <p:nvPr/>
          </p:nvCxnSpPr>
          <p:spPr>
            <a:xfrm flipH="1">
              <a:off x="-831414" y="6032222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7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E3D9CDC1-41E5-495D-A2BE-E1660F6741B7}"/>
                </a:ext>
              </a:extLst>
            </p:cNvPr>
            <p:cNvCxnSpPr/>
            <p:nvPr/>
          </p:nvCxnSpPr>
          <p:spPr>
            <a:xfrm flipH="1">
              <a:off x="-1281289" y="6032222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ACA1E37E-8EA9-4B4B-BA7C-71BB22AAEE9F}"/>
                </a:ext>
              </a:extLst>
            </p:cNvPr>
            <p:cNvCxnSpPr/>
            <p:nvPr/>
          </p:nvCxnSpPr>
          <p:spPr>
            <a:xfrm flipH="1">
              <a:off x="-1744617" y="6012469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5104F0E1-1473-4641-9CA4-3F75B0EB10A8}"/>
                </a:ext>
              </a:extLst>
            </p:cNvPr>
            <p:cNvGrpSpPr/>
            <p:nvPr/>
          </p:nvGrpSpPr>
          <p:grpSpPr>
            <a:xfrm rot="4482810">
              <a:off x="9671577" y="289061"/>
              <a:ext cx="3407021" cy="2042113"/>
              <a:chOff x="10038186" y="-1066027"/>
              <a:chExt cx="3407021" cy="2042113"/>
            </a:xfrm>
          </p:grpSpPr>
          <p:cxnSp>
            <p:nvCxnSpPr>
              <p:cNvPr id="19" name="Прямая соединительная линия 18">
                <a:extLst>
                  <a:ext uri="{FF2B5EF4-FFF2-40B4-BE49-F238E27FC236}">
                    <a16:creationId xmlns:a16="http://schemas.microsoft.com/office/drawing/2014/main" id="{04C4E3EE-EC01-4C0B-AD14-6D404B7EB92B}"/>
                  </a:ext>
                </a:extLst>
              </p:cNvPr>
              <p:cNvCxnSpPr/>
              <p:nvPr/>
            </p:nvCxnSpPr>
            <p:spPr>
              <a:xfrm flipH="1">
                <a:off x="10951389" y="-1046274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>
                <a:extLst>
                  <a:ext uri="{FF2B5EF4-FFF2-40B4-BE49-F238E27FC236}">
                    <a16:creationId xmlns:a16="http://schemas.microsoft.com/office/drawing/2014/main" id="{15BF3481-AEC4-47F9-B590-4443C841DA25}"/>
                  </a:ext>
                </a:extLst>
              </p:cNvPr>
              <p:cNvCxnSpPr/>
              <p:nvPr/>
            </p:nvCxnSpPr>
            <p:spPr>
              <a:xfrm flipH="1">
                <a:off x="10501514" y="-1046274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единительная линия 20">
                <a:extLst>
                  <a:ext uri="{FF2B5EF4-FFF2-40B4-BE49-F238E27FC236}">
                    <a16:creationId xmlns:a16="http://schemas.microsoft.com/office/drawing/2014/main" id="{F78A20C5-3640-4F5C-ABF0-B7F1EA2783FF}"/>
                  </a:ext>
                </a:extLst>
              </p:cNvPr>
              <p:cNvCxnSpPr/>
              <p:nvPr/>
            </p:nvCxnSpPr>
            <p:spPr>
              <a:xfrm flipH="1">
                <a:off x="10038186" y="-1066027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85FA8883-CA61-4FA8-85C3-3036C0D2FDE7}"/>
              </a:ext>
            </a:extLst>
          </p:cNvPr>
          <p:cNvSpPr txBox="1"/>
          <p:nvPr/>
        </p:nvSpPr>
        <p:spPr>
          <a:xfrm>
            <a:off x="345045" y="141278"/>
            <a:ext cx="7007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u="sng" dirty="0"/>
              <a:t>О задаче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3EE7558-F747-4A4E-9C70-7EBDB1C364A4}"/>
              </a:ext>
            </a:extLst>
          </p:cNvPr>
          <p:cNvSpPr txBox="1"/>
          <p:nvPr/>
        </p:nvSpPr>
        <p:spPr>
          <a:xfrm>
            <a:off x="350464" y="869363"/>
            <a:ext cx="506126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Многие дети испытывают страх при любых медицинских манипуляциях. Традиционное измерение пульса и температуры может вызвать у ребенка состояние стресса и привести к получению искаженных результатов. Проект «</a:t>
            </a:r>
            <a:r>
              <a:rPr lang="ru-RU" sz="2400" dirty="0" err="1"/>
              <a:t>КартаКидс</a:t>
            </a:r>
            <a:r>
              <a:rPr lang="ru-RU" sz="2400" dirty="0"/>
              <a:t>» направлен на разработку портативного устройства, которое будет одновременно выполнять функции </a:t>
            </a:r>
            <a:r>
              <a:rPr lang="ru-RU" sz="2400" dirty="0" err="1"/>
              <a:t>кардиорегистратора</a:t>
            </a:r>
            <a:r>
              <a:rPr lang="ru-RU" sz="2400" dirty="0"/>
              <a:t> и измерителя температуры для детей комфортным способом</a:t>
            </a:r>
            <a:r>
              <a:rPr lang="ru-RU" dirty="0"/>
              <a:t>.</a:t>
            </a: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F67AE487-8CD5-481F-AB14-42F0D9A10609}"/>
              </a:ext>
            </a:extLst>
          </p:cNvPr>
          <p:cNvGrpSpPr/>
          <p:nvPr/>
        </p:nvGrpSpPr>
        <p:grpSpPr>
          <a:xfrm>
            <a:off x="5574596" y="447472"/>
            <a:ext cx="6471929" cy="6050643"/>
            <a:chOff x="6096000" y="538361"/>
            <a:chExt cx="6096000" cy="6126020"/>
          </a:xfrm>
        </p:grpSpPr>
        <p:graphicFrame>
          <p:nvGraphicFramePr>
            <p:cNvPr id="28" name="Схема 27">
              <a:extLst>
                <a:ext uri="{FF2B5EF4-FFF2-40B4-BE49-F238E27FC236}">
                  <a16:creationId xmlns:a16="http://schemas.microsoft.com/office/drawing/2014/main" id="{EE478C4A-4C89-47AF-8570-F94A4C6B549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96273489"/>
                </p:ext>
              </p:extLst>
            </p:nvPr>
          </p:nvGraphicFramePr>
          <p:xfrm>
            <a:off x="7592986" y="3581669"/>
            <a:ext cx="3082712" cy="308271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29" name="Схема 28">
              <a:extLst>
                <a:ext uri="{FF2B5EF4-FFF2-40B4-BE49-F238E27FC236}">
                  <a16:creationId xmlns:a16="http://schemas.microsoft.com/office/drawing/2014/main" id="{9CA77114-9FEE-411D-820A-F46AF5983F4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4227159"/>
                </p:ext>
              </p:extLst>
            </p:nvPr>
          </p:nvGraphicFramePr>
          <p:xfrm>
            <a:off x="6096000" y="538362"/>
            <a:ext cx="3082712" cy="289656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graphicFrame>
          <p:nvGraphicFramePr>
            <p:cNvPr id="30" name="Схема 29">
              <a:extLst>
                <a:ext uri="{FF2B5EF4-FFF2-40B4-BE49-F238E27FC236}">
                  <a16:creationId xmlns:a16="http://schemas.microsoft.com/office/drawing/2014/main" id="{A418B0C6-6E85-495E-98AE-AAC25279FD6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3118189"/>
                </p:ext>
              </p:extLst>
            </p:nvPr>
          </p:nvGraphicFramePr>
          <p:xfrm>
            <a:off x="9052689" y="538361"/>
            <a:ext cx="3139311" cy="291095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  <p:sp>
          <p:nvSpPr>
            <p:cNvPr id="31" name="Фигура, имеющая форму буквы L 30">
              <a:extLst>
                <a:ext uri="{FF2B5EF4-FFF2-40B4-BE49-F238E27FC236}">
                  <a16:creationId xmlns:a16="http://schemas.microsoft.com/office/drawing/2014/main" id="{ACD84E3D-9ED2-47AC-84D4-FAD69B009DAA}"/>
                </a:ext>
              </a:extLst>
            </p:cNvPr>
            <p:cNvSpPr/>
            <p:nvPr/>
          </p:nvSpPr>
          <p:spPr>
            <a:xfrm>
              <a:off x="7287589" y="3436784"/>
              <a:ext cx="620167" cy="1310639"/>
            </a:xfrm>
            <a:prstGeom prst="corner">
              <a:avLst>
                <a:gd name="adj1" fmla="val 21963"/>
                <a:gd name="adj2" fmla="val 22897"/>
              </a:avLst>
            </a:prstGeom>
            <a:solidFill>
              <a:srgbClr val="8676A5">
                <a:alpha val="84000"/>
              </a:srgbClr>
            </a:solidFill>
            <a:ln w="6350">
              <a:solidFill>
                <a:srgbClr val="AC3E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Фигура, имеющая форму буквы L 31">
              <a:extLst>
                <a:ext uri="{FF2B5EF4-FFF2-40B4-BE49-F238E27FC236}">
                  <a16:creationId xmlns:a16="http://schemas.microsoft.com/office/drawing/2014/main" id="{9F762004-3344-40A7-9F85-BE6294F748FC}"/>
                </a:ext>
              </a:extLst>
            </p:cNvPr>
            <p:cNvSpPr/>
            <p:nvPr/>
          </p:nvSpPr>
          <p:spPr>
            <a:xfrm flipH="1">
              <a:off x="10353450" y="3453838"/>
              <a:ext cx="633081" cy="1310639"/>
            </a:xfrm>
            <a:prstGeom prst="corner">
              <a:avLst>
                <a:gd name="adj1" fmla="val 21963"/>
                <a:gd name="adj2" fmla="val 22897"/>
              </a:avLst>
            </a:prstGeom>
            <a:solidFill>
              <a:srgbClr val="8676A5"/>
            </a:solidFill>
            <a:ln w="6350">
              <a:solidFill>
                <a:srgbClr val="AC3E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42351963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B0B1BF3-A622-4CCC-A91A-305245831B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4" t="31716" r="3362" b="23727"/>
          <a:stretch/>
        </p:blipFill>
        <p:spPr>
          <a:xfrm>
            <a:off x="-949126" y="2787766"/>
            <a:ext cx="13912769" cy="521729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363E34-919F-4A3A-B533-9ED6787C129C}"/>
              </a:ext>
            </a:extLst>
          </p:cNvPr>
          <p:cNvSpPr txBox="1"/>
          <p:nvPr/>
        </p:nvSpPr>
        <p:spPr>
          <a:xfrm>
            <a:off x="420351" y="1070871"/>
            <a:ext cx="10872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	Устройство будет предназначено для родителей и медицинских работников, чтобы обеспечить надежный и комфортный мониторинг здоровья детей в любое время и в любом месте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C38B412-A8DB-4C06-B46B-1F636186D3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1" r="30280"/>
          <a:stretch/>
        </p:blipFill>
        <p:spPr>
          <a:xfrm>
            <a:off x="2397108" y="2355231"/>
            <a:ext cx="3142573" cy="4162260"/>
          </a:xfrm>
          <a:prstGeom prst="rect">
            <a:avLst/>
          </a:prstGeom>
          <a:gradFill flip="none" rotWithShape="1">
            <a:gsLst>
              <a:gs pos="0">
                <a:srgbClr val="FBF5FC">
                  <a:alpha val="0"/>
                </a:srgbClr>
              </a:gs>
              <a:gs pos="100000">
                <a:schemeClr val="accent1">
                  <a:lumMod val="75000"/>
                </a:schemeClr>
              </a:gs>
            </a:gsLst>
            <a:lin ang="16200000" scaled="1"/>
            <a:tileRect/>
          </a:gradFill>
          <a:effectLst>
            <a:outerShdw blurRad="50800" dist="508000" dir="3780000" sx="1000" sy="1000" algn="ctr" rotWithShape="0">
              <a:srgbClr val="000000">
                <a:alpha val="43137"/>
              </a:srgbClr>
            </a:outerShdw>
            <a:softEdge rad="63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210BB52-A214-4520-BD94-BF309859EB7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2" t="1577" r="20452"/>
          <a:stretch/>
        </p:blipFill>
        <p:spPr>
          <a:xfrm>
            <a:off x="6007259" y="2355231"/>
            <a:ext cx="3787633" cy="419141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ED5546-53AA-48B0-9E2B-1188BD7F95BC}"/>
              </a:ext>
            </a:extLst>
          </p:cNvPr>
          <p:cNvSpPr txBox="1"/>
          <p:nvPr/>
        </p:nvSpPr>
        <p:spPr>
          <a:xfrm>
            <a:off x="420351" y="340509"/>
            <a:ext cx="6096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u="sng" dirty="0"/>
              <a:t>О пользователе</a:t>
            </a:r>
          </a:p>
        </p:txBody>
      </p:sp>
    </p:spTree>
    <p:extLst>
      <p:ext uri="{BB962C8B-B14F-4D97-AF65-F5344CB8AC3E}">
        <p14:creationId xmlns:p14="http://schemas.microsoft.com/office/powerpoint/2010/main" val="168457457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97DD98E-E452-4EBC-9921-2AA01F76610B}"/>
              </a:ext>
            </a:extLst>
          </p:cNvPr>
          <p:cNvGrpSpPr/>
          <p:nvPr/>
        </p:nvGrpSpPr>
        <p:grpSpPr>
          <a:xfrm>
            <a:off x="-6055592" y="-4840935"/>
            <a:ext cx="18247592" cy="12945400"/>
            <a:chOff x="-1744617" y="-4253341"/>
            <a:chExt cx="18247592" cy="12945400"/>
          </a:xfrm>
        </p:grpSpPr>
        <p:sp>
          <p:nvSpPr>
            <p:cNvPr id="5" name="Крест 4">
              <a:extLst>
                <a:ext uri="{FF2B5EF4-FFF2-40B4-BE49-F238E27FC236}">
                  <a16:creationId xmlns:a16="http://schemas.microsoft.com/office/drawing/2014/main" id="{F7F88A2C-6DBC-4807-97BA-AB0BD4F6E1CA}"/>
                </a:ext>
              </a:extLst>
            </p:cNvPr>
            <p:cNvSpPr/>
            <p:nvPr/>
          </p:nvSpPr>
          <p:spPr>
            <a:xfrm rot="1296429">
              <a:off x="4842344" y="2576224"/>
              <a:ext cx="1828800" cy="1852654"/>
            </a:xfrm>
            <a:prstGeom prst="plus">
              <a:avLst>
                <a:gd name="adj" fmla="val 42826"/>
              </a:avLst>
            </a:prstGeom>
            <a:gradFill flip="none" rotWithShape="1">
              <a:gsLst>
                <a:gs pos="21000">
                  <a:srgbClr val="AC3EC1">
                    <a:alpha val="20000"/>
                  </a:srgbClr>
                </a:gs>
                <a:gs pos="100000">
                  <a:srgbClr val="F1E0F7">
                    <a:alpha val="0"/>
                    <a:lumMod val="99000"/>
                    <a:lumOff val="1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Крест 5">
              <a:extLst>
                <a:ext uri="{FF2B5EF4-FFF2-40B4-BE49-F238E27FC236}">
                  <a16:creationId xmlns:a16="http://schemas.microsoft.com/office/drawing/2014/main" id="{31D9CB2A-21F9-4B0E-BFAF-EAB9C06842F2}"/>
                </a:ext>
              </a:extLst>
            </p:cNvPr>
            <p:cNvSpPr/>
            <p:nvPr/>
          </p:nvSpPr>
          <p:spPr>
            <a:xfrm rot="18543865">
              <a:off x="10322119" y="5434011"/>
              <a:ext cx="1828800" cy="1852654"/>
            </a:xfrm>
            <a:prstGeom prst="plus">
              <a:avLst>
                <a:gd name="adj" fmla="val 42826"/>
              </a:avLst>
            </a:prstGeom>
            <a:gradFill flip="none" rotWithShape="1">
              <a:gsLst>
                <a:gs pos="21000">
                  <a:srgbClr val="AC3EC1">
                    <a:alpha val="15000"/>
                  </a:srgbClr>
                </a:gs>
                <a:gs pos="100000">
                  <a:srgbClr val="F1E0F7">
                    <a:alpha val="0"/>
                    <a:lumMod val="99000"/>
                    <a:lumOff val="1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Крест 6">
              <a:extLst>
                <a:ext uri="{FF2B5EF4-FFF2-40B4-BE49-F238E27FC236}">
                  <a16:creationId xmlns:a16="http://schemas.microsoft.com/office/drawing/2014/main" id="{675D3C22-C515-42C4-8F25-2ABA9BF42DB4}"/>
                </a:ext>
              </a:extLst>
            </p:cNvPr>
            <p:cNvSpPr/>
            <p:nvPr/>
          </p:nvSpPr>
          <p:spPr>
            <a:xfrm rot="1296429">
              <a:off x="9026634" y="1378269"/>
              <a:ext cx="1828800" cy="1852654"/>
            </a:xfrm>
            <a:prstGeom prst="plus">
              <a:avLst>
                <a:gd name="adj" fmla="val 42826"/>
              </a:avLst>
            </a:prstGeom>
            <a:gradFill flip="none" rotWithShape="1">
              <a:gsLst>
                <a:gs pos="21000">
                  <a:srgbClr val="AC3EC1">
                    <a:lumMod val="98000"/>
                    <a:lumOff val="2000"/>
                    <a:alpha val="22000"/>
                  </a:srgbClr>
                </a:gs>
                <a:gs pos="100000">
                  <a:srgbClr val="F1E0F7">
                    <a:alpha val="0"/>
                    <a:lumMod val="99000"/>
                    <a:lumOff val="1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7E756EBA-CB47-4D54-BBF1-68F91DA6E86F}"/>
                </a:ext>
              </a:extLst>
            </p:cNvPr>
            <p:cNvSpPr/>
            <p:nvPr/>
          </p:nvSpPr>
          <p:spPr>
            <a:xfrm>
              <a:off x="183831" y="3332880"/>
              <a:ext cx="5319423" cy="5359179"/>
            </a:xfrm>
            <a:prstGeom prst="ellipse">
              <a:avLst/>
            </a:prstGeom>
            <a:noFill/>
            <a:ln>
              <a:solidFill>
                <a:srgbClr val="AC3EC1">
                  <a:alpha val="1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5046F441-F942-4174-9063-D4B2384E6004}"/>
                </a:ext>
              </a:extLst>
            </p:cNvPr>
            <p:cNvSpPr/>
            <p:nvPr/>
          </p:nvSpPr>
          <p:spPr>
            <a:xfrm>
              <a:off x="3442224" y="-4253341"/>
              <a:ext cx="7274492" cy="6490580"/>
            </a:xfrm>
            <a:prstGeom prst="ellipse">
              <a:avLst/>
            </a:prstGeom>
            <a:noFill/>
            <a:ln>
              <a:solidFill>
                <a:srgbClr val="AC3EC1">
                  <a:alpha val="16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03BC7FDD-DB30-4CDE-94E6-97F333DEAC94}"/>
                </a:ext>
              </a:extLst>
            </p:cNvPr>
            <p:cNvSpPr/>
            <p:nvPr/>
          </p:nvSpPr>
          <p:spPr>
            <a:xfrm>
              <a:off x="6637796" y="-57498"/>
              <a:ext cx="9865179" cy="8410578"/>
            </a:xfrm>
            <a:prstGeom prst="ellipse">
              <a:avLst/>
            </a:prstGeom>
            <a:noFill/>
            <a:ln>
              <a:solidFill>
                <a:srgbClr val="AC3EC1">
                  <a:alpha val="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D6E73D73-EFDD-4D6F-8185-125E50A2A379}"/>
                </a:ext>
              </a:extLst>
            </p:cNvPr>
            <p:cNvCxnSpPr/>
            <p:nvPr/>
          </p:nvCxnSpPr>
          <p:spPr>
            <a:xfrm flipH="1">
              <a:off x="7897091" y="3990109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3257283B-9C0E-4221-8D8B-9743CC7EF87E}"/>
                </a:ext>
              </a:extLst>
            </p:cNvPr>
            <p:cNvCxnSpPr/>
            <p:nvPr/>
          </p:nvCxnSpPr>
          <p:spPr>
            <a:xfrm flipH="1">
              <a:off x="7447216" y="3990109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EB98D5DD-67CA-4B1B-BDC1-2840B3A964B1}"/>
                </a:ext>
              </a:extLst>
            </p:cNvPr>
            <p:cNvCxnSpPr/>
            <p:nvPr/>
          </p:nvCxnSpPr>
          <p:spPr>
            <a:xfrm flipH="1">
              <a:off x="6983888" y="3970356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9870C5CA-4464-49DC-81A5-85D80D5F4654}"/>
                </a:ext>
              </a:extLst>
            </p:cNvPr>
            <p:cNvGrpSpPr/>
            <p:nvPr/>
          </p:nvGrpSpPr>
          <p:grpSpPr>
            <a:xfrm rot="2294172">
              <a:off x="963315" y="3114814"/>
              <a:ext cx="3407021" cy="2042113"/>
              <a:chOff x="183831" y="786502"/>
              <a:chExt cx="3407021" cy="2042113"/>
            </a:xfrm>
          </p:grpSpPr>
          <p:cxnSp>
            <p:nvCxnSpPr>
              <p:cNvPr id="22" name="Прямая соединительная линия 21">
                <a:extLst>
                  <a:ext uri="{FF2B5EF4-FFF2-40B4-BE49-F238E27FC236}">
                    <a16:creationId xmlns:a16="http://schemas.microsoft.com/office/drawing/2014/main" id="{84F242F4-30F0-49ED-8AB2-FD63F5D1BEA4}"/>
                  </a:ext>
                </a:extLst>
              </p:cNvPr>
              <p:cNvCxnSpPr/>
              <p:nvPr/>
            </p:nvCxnSpPr>
            <p:spPr>
              <a:xfrm flipH="1">
                <a:off x="1097034" y="806255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1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>
                <a:extLst>
                  <a:ext uri="{FF2B5EF4-FFF2-40B4-BE49-F238E27FC236}">
                    <a16:creationId xmlns:a16="http://schemas.microsoft.com/office/drawing/2014/main" id="{0C9C644F-42D0-44D7-9AAD-A641106FC205}"/>
                  </a:ext>
                </a:extLst>
              </p:cNvPr>
              <p:cNvCxnSpPr/>
              <p:nvPr/>
            </p:nvCxnSpPr>
            <p:spPr>
              <a:xfrm flipH="1">
                <a:off x="647159" y="806255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1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>
                <a:extLst>
                  <a:ext uri="{FF2B5EF4-FFF2-40B4-BE49-F238E27FC236}">
                    <a16:creationId xmlns:a16="http://schemas.microsoft.com/office/drawing/2014/main" id="{A459983C-4378-49D3-92B4-3DAD794105A1}"/>
                  </a:ext>
                </a:extLst>
              </p:cNvPr>
              <p:cNvCxnSpPr/>
              <p:nvPr/>
            </p:nvCxnSpPr>
            <p:spPr>
              <a:xfrm flipH="1">
                <a:off x="183831" y="786502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1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8016E3C6-44F4-45C2-BA18-BB3D78D22730}"/>
                </a:ext>
              </a:extLst>
            </p:cNvPr>
            <p:cNvCxnSpPr/>
            <p:nvPr/>
          </p:nvCxnSpPr>
          <p:spPr>
            <a:xfrm flipH="1">
              <a:off x="-831414" y="6032222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7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94BE8B8A-F945-46E8-B8F8-ADB85BE7A077}"/>
                </a:ext>
              </a:extLst>
            </p:cNvPr>
            <p:cNvCxnSpPr/>
            <p:nvPr/>
          </p:nvCxnSpPr>
          <p:spPr>
            <a:xfrm flipH="1">
              <a:off x="-1281289" y="6032222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9F54A374-B5FD-4F2C-8CC3-D70D0D084925}"/>
                </a:ext>
              </a:extLst>
            </p:cNvPr>
            <p:cNvCxnSpPr/>
            <p:nvPr/>
          </p:nvCxnSpPr>
          <p:spPr>
            <a:xfrm flipH="1">
              <a:off x="-1744617" y="6012469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520227AC-C3B2-44D5-B8EE-6CA67059016E}"/>
                </a:ext>
              </a:extLst>
            </p:cNvPr>
            <p:cNvGrpSpPr/>
            <p:nvPr/>
          </p:nvGrpSpPr>
          <p:grpSpPr>
            <a:xfrm rot="4482810">
              <a:off x="9671577" y="289061"/>
              <a:ext cx="3407021" cy="2042113"/>
              <a:chOff x="10038186" y="-1066027"/>
              <a:chExt cx="3407021" cy="2042113"/>
            </a:xfrm>
          </p:grpSpPr>
          <p:cxnSp>
            <p:nvCxnSpPr>
              <p:cNvPr id="19" name="Прямая соединительная линия 18">
                <a:extLst>
                  <a:ext uri="{FF2B5EF4-FFF2-40B4-BE49-F238E27FC236}">
                    <a16:creationId xmlns:a16="http://schemas.microsoft.com/office/drawing/2014/main" id="{71060544-0163-459D-ABA6-4B51F555A21D}"/>
                  </a:ext>
                </a:extLst>
              </p:cNvPr>
              <p:cNvCxnSpPr/>
              <p:nvPr/>
            </p:nvCxnSpPr>
            <p:spPr>
              <a:xfrm flipH="1">
                <a:off x="10951389" y="-1046274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>
                <a:extLst>
                  <a:ext uri="{FF2B5EF4-FFF2-40B4-BE49-F238E27FC236}">
                    <a16:creationId xmlns:a16="http://schemas.microsoft.com/office/drawing/2014/main" id="{BCCC1D3E-9B02-4FDF-9FC0-BE2B2A1B26E1}"/>
                  </a:ext>
                </a:extLst>
              </p:cNvPr>
              <p:cNvCxnSpPr/>
              <p:nvPr/>
            </p:nvCxnSpPr>
            <p:spPr>
              <a:xfrm flipH="1">
                <a:off x="10501514" y="-1046274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единительная линия 20">
                <a:extLst>
                  <a:ext uri="{FF2B5EF4-FFF2-40B4-BE49-F238E27FC236}">
                    <a16:creationId xmlns:a16="http://schemas.microsoft.com/office/drawing/2014/main" id="{B93030CC-A3BE-46E9-99D2-192BB733DE46}"/>
                  </a:ext>
                </a:extLst>
              </p:cNvPr>
              <p:cNvCxnSpPr/>
              <p:nvPr/>
            </p:nvCxnSpPr>
            <p:spPr>
              <a:xfrm flipH="1">
                <a:off x="10038186" y="-1066027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D238DA30-87DD-4844-9774-1C567146E58B}"/>
              </a:ext>
            </a:extLst>
          </p:cNvPr>
          <p:cNvSpPr txBox="1"/>
          <p:nvPr/>
        </p:nvSpPr>
        <p:spPr>
          <a:xfrm>
            <a:off x="322149" y="140996"/>
            <a:ext cx="7440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3600" u="sng" dirty="0"/>
              <a:t>Пожелания и ограничения</a:t>
            </a:r>
            <a:endParaRPr lang="ru-RU" sz="3600" u="sng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E0B6AB8-13AD-4F0B-9432-39A21243C86E}"/>
              </a:ext>
            </a:extLst>
          </p:cNvPr>
          <p:cNvSpPr txBox="1"/>
          <p:nvPr/>
        </p:nvSpPr>
        <p:spPr>
          <a:xfrm>
            <a:off x="322149" y="940934"/>
            <a:ext cx="1135104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b="0" i="0" dirty="0">
                <a:effectLst/>
                <a:latin typeface="Open Sans" panose="020B0606030504020204" pitchFamily="34" charset="0"/>
              </a:rPr>
              <a:t>	Разработать устройство в форме браслета с экраном, способное измерять температуру и артериальное давление у детей. При этом нет серьезных ограничений, однако основная целевая аудитория — дети в возрасте от 1 до 14 лет.</a:t>
            </a:r>
            <a:endParaRPr lang="ru-RU" sz="2800" dirty="0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A4890FF-82CC-48FE-BFFC-25B6B3F57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751" y="2773419"/>
            <a:ext cx="6869043" cy="38638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03827044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9186E84-1524-452C-AC8B-5182952D65B2}"/>
              </a:ext>
            </a:extLst>
          </p:cNvPr>
          <p:cNvGrpSpPr/>
          <p:nvPr/>
        </p:nvGrpSpPr>
        <p:grpSpPr>
          <a:xfrm>
            <a:off x="-2252077" y="-2409020"/>
            <a:ext cx="18247592" cy="12945400"/>
            <a:chOff x="-1744617" y="-4253341"/>
            <a:chExt cx="18247592" cy="12945400"/>
          </a:xfrm>
        </p:grpSpPr>
        <p:sp>
          <p:nvSpPr>
            <p:cNvPr id="5" name="Крест 4">
              <a:extLst>
                <a:ext uri="{FF2B5EF4-FFF2-40B4-BE49-F238E27FC236}">
                  <a16:creationId xmlns:a16="http://schemas.microsoft.com/office/drawing/2014/main" id="{EA1AED7E-3C5F-45CB-8AB9-1BE0281186A7}"/>
                </a:ext>
              </a:extLst>
            </p:cNvPr>
            <p:cNvSpPr/>
            <p:nvPr/>
          </p:nvSpPr>
          <p:spPr>
            <a:xfrm rot="1296429">
              <a:off x="4842344" y="2576224"/>
              <a:ext cx="1828800" cy="1852654"/>
            </a:xfrm>
            <a:prstGeom prst="plus">
              <a:avLst>
                <a:gd name="adj" fmla="val 42826"/>
              </a:avLst>
            </a:prstGeom>
            <a:gradFill flip="none" rotWithShape="1">
              <a:gsLst>
                <a:gs pos="21000">
                  <a:srgbClr val="AC3EC1">
                    <a:alpha val="20000"/>
                  </a:srgbClr>
                </a:gs>
                <a:gs pos="100000">
                  <a:srgbClr val="F1E0F7">
                    <a:alpha val="0"/>
                    <a:lumMod val="99000"/>
                    <a:lumOff val="1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Крест 5">
              <a:extLst>
                <a:ext uri="{FF2B5EF4-FFF2-40B4-BE49-F238E27FC236}">
                  <a16:creationId xmlns:a16="http://schemas.microsoft.com/office/drawing/2014/main" id="{ABF0BC3C-AA78-4814-B74A-1F2000E2F98D}"/>
                </a:ext>
              </a:extLst>
            </p:cNvPr>
            <p:cNvSpPr/>
            <p:nvPr/>
          </p:nvSpPr>
          <p:spPr>
            <a:xfrm rot="18543865">
              <a:off x="10322119" y="5434011"/>
              <a:ext cx="1828800" cy="1852654"/>
            </a:xfrm>
            <a:prstGeom prst="plus">
              <a:avLst>
                <a:gd name="adj" fmla="val 42826"/>
              </a:avLst>
            </a:prstGeom>
            <a:gradFill flip="none" rotWithShape="1">
              <a:gsLst>
                <a:gs pos="21000">
                  <a:srgbClr val="AC3EC1">
                    <a:alpha val="15000"/>
                  </a:srgbClr>
                </a:gs>
                <a:gs pos="100000">
                  <a:srgbClr val="F1E0F7">
                    <a:alpha val="0"/>
                    <a:lumMod val="99000"/>
                    <a:lumOff val="1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Крест 6">
              <a:extLst>
                <a:ext uri="{FF2B5EF4-FFF2-40B4-BE49-F238E27FC236}">
                  <a16:creationId xmlns:a16="http://schemas.microsoft.com/office/drawing/2014/main" id="{E80F6890-3DC2-4BCB-A256-64A5C1F3704A}"/>
                </a:ext>
              </a:extLst>
            </p:cNvPr>
            <p:cNvSpPr/>
            <p:nvPr/>
          </p:nvSpPr>
          <p:spPr>
            <a:xfrm rot="1296429">
              <a:off x="9026634" y="1378269"/>
              <a:ext cx="1828800" cy="1852654"/>
            </a:xfrm>
            <a:prstGeom prst="plus">
              <a:avLst>
                <a:gd name="adj" fmla="val 42826"/>
              </a:avLst>
            </a:prstGeom>
            <a:gradFill flip="none" rotWithShape="1">
              <a:gsLst>
                <a:gs pos="21000">
                  <a:srgbClr val="AC3EC1">
                    <a:lumMod val="98000"/>
                    <a:lumOff val="2000"/>
                    <a:alpha val="22000"/>
                  </a:srgbClr>
                </a:gs>
                <a:gs pos="100000">
                  <a:srgbClr val="F1E0F7">
                    <a:alpha val="0"/>
                    <a:lumMod val="99000"/>
                    <a:lumOff val="1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FB765759-E280-4410-BB72-8F6077423057}"/>
                </a:ext>
              </a:extLst>
            </p:cNvPr>
            <p:cNvSpPr/>
            <p:nvPr/>
          </p:nvSpPr>
          <p:spPr>
            <a:xfrm>
              <a:off x="183831" y="3332880"/>
              <a:ext cx="5319423" cy="5359179"/>
            </a:xfrm>
            <a:prstGeom prst="ellipse">
              <a:avLst/>
            </a:prstGeom>
            <a:noFill/>
            <a:ln>
              <a:solidFill>
                <a:srgbClr val="AC3EC1">
                  <a:alpha val="1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828AC466-2948-4501-8282-D47CF5C62194}"/>
                </a:ext>
              </a:extLst>
            </p:cNvPr>
            <p:cNvSpPr/>
            <p:nvPr/>
          </p:nvSpPr>
          <p:spPr>
            <a:xfrm>
              <a:off x="3442224" y="-4253341"/>
              <a:ext cx="7274492" cy="6490580"/>
            </a:xfrm>
            <a:prstGeom prst="ellipse">
              <a:avLst/>
            </a:prstGeom>
            <a:noFill/>
            <a:ln>
              <a:solidFill>
                <a:srgbClr val="AC3EC1">
                  <a:alpha val="16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535690ED-CFB2-4225-9C24-310BF495E8EF}"/>
                </a:ext>
              </a:extLst>
            </p:cNvPr>
            <p:cNvSpPr/>
            <p:nvPr/>
          </p:nvSpPr>
          <p:spPr>
            <a:xfrm>
              <a:off x="6637796" y="-57498"/>
              <a:ext cx="9865179" cy="8410578"/>
            </a:xfrm>
            <a:prstGeom prst="ellipse">
              <a:avLst/>
            </a:prstGeom>
            <a:noFill/>
            <a:ln>
              <a:solidFill>
                <a:srgbClr val="AC3EC1">
                  <a:alpha val="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46854631-1CAE-4B84-B9C8-E5B20B7AF84B}"/>
                </a:ext>
              </a:extLst>
            </p:cNvPr>
            <p:cNvCxnSpPr/>
            <p:nvPr/>
          </p:nvCxnSpPr>
          <p:spPr>
            <a:xfrm flipH="1">
              <a:off x="7897091" y="3990109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D404124F-BD1A-451D-AAE1-3A71B492628D}"/>
                </a:ext>
              </a:extLst>
            </p:cNvPr>
            <p:cNvCxnSpPr/>
            <p:nvPr/>
          </p:nvCxnSpPr>
          <p:spPr>
            <a:xfrm flipH="1">
              <a:off x="7447216" y="3990109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7E2179A5-CF33-4820-98C7-39F034E53337}"/>
                </a:ext>
              </a:extLst>
            </p:cNvPr>
            <p:cNvCxnSpPr/>
            <p:nvPr/>
          </p:nvCxnSpPr>
          <p:spPr>
            <a:xfrm flipH="1">
              <a:off x="6983888" y="3970356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84E45438-51F7-4408-927A-C04E771BD64A}"/>
                </a:ext>
              </a:extLst>
            </p:cNvPr>
            <p:cNvGrpSpPr/>
            <p:nvPr/>
          </p:nvGrpSpPr>
          <p:grpSpPr>
            <a:xfrm rot="2294172">
              <a:off x="963315" y="3114814"/>
              <a:ext cx="3407021" cy="2042113"/>
              <a:chOff x="183831" y="786502"/>
              <a:chExt cx="3407021" cy="2042113"/>
            </a:xfrm>
          </p:grpSpPr>
          <p:cxnSp>
            <p:nvCxnSpPr>
              <p:cNvPr id="22" name="Прямая соединительная линия 21">
                <a:extLst>
                  <a:ext uri="{FF2B5EF4-FFF2-40B4-BE49-F238E27FC236}">
                    <a16:creationId xmlns:a16="http://schemas.microsoft.com/office/drawing/2014/main" id="{EF705A5F-3620-4F9C-84E5-FA6F54CB5864}"/>
                  </a:ext>
                </a:extLst>
              </p:cNvPr>
              <p:cNvCxnSpPr/>
              <p:nvPr/>
            </p:nvCxnSpPr>
            <p:spPr>
              <a:xfrm flipH="1">
                <a:off x="1097034" y="806255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1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>
                <a:extLst>
                  <a:ext uri="{FF2B5EF4-FFF2-40B4-BE49-F238E27FC236}">
                    <a16:creationId xmlns:a16="http://schemas.microsoft.com/office/drawing/2014/main" id="{A821E777-2B50-44E9-94AD-8D1094BB8140}"/>
                  </a:ext>
                </a:extLst>
              </p:cNvPr>
              <p:cNvCxnSpPr/>
              <p:nvPr/>
            </p:nvCxnSpPr>
            <p:spPr>
              <a:xfrm flipH="1">
                <a:off x="647159" y="806255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1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>
                <a:extLst>
                  <a:ext uri="{FF2B5EF4-FFF2-40B4-BE49-F238E27FC236}">
                    <a16:creationId xmlns:a16="http://schemas.microsoft.com/office/drawing/2014/main" id="{FCD5AD54-2457-4995-AC62-5CE38982FDD3}"/>
                  </a:ext>
                </a:extLst>
              </p:cNvPr>
              <p:cNvCxnSpPr/>
              <p:nvPr/>
            </p:nvCxnSpPr>
            <p:spPr>
              <a:xfrm flipH="1">
                <a:off x="183831" y="786502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1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CEA0DC32-C795-482F-80CA-1F387C0BF2FF}"/>
                </a:ext>
              </a:extLst>
            </p:cNvPr>
            <p:cNvCxnSpPr/>
            <p:nvPr/>
          </p:nvCxnSpPr>
          <p:spPr>
            <a:xfrm flipH="1">
              <a:off x="-831414" y="6032222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7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DA43609F-586D-4316-AB1C-70070A4FC9F9}"/>
                </a:ext>
              </a:extLst>
            </p:cNvPr>
            <p:cNvCxnSpPr/>
            <p:nvPr/>
          </p:nvCxnSpPr>
          <p:spPr>
            <a:xfrm flipH="1">
              <a:off x="-1281289" y="6032222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1298E9BC-E834-4B29-B1DC-35B0566D3D41}"/>
                </a:ext>
              </a:extLst>
            </p:cNvPr>
            <p:cNvCxnSpPr/>
            <p:nvPr/>
          </p:nvCxnSpPr>
          <p:spPr>
            <a:xfrm flipH="1">
              <a:off x="-1744617" y="6012469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292F541B-AEA8-4DDC-9FF2-D416CC9AE79B}"/>
                </a:ext>
              </a:extLst>
            </p:cNvPr>
            <p:cNvGrpSpPr/>
            <p:nvPr/>
          </p:nvGrpSpPr>
          <p:grpSpPr>
            <a:xfrm rot="4482810">
              <a:off x="9671577" y="289061"/>
              <a:ext cx="3407021" cy="2042113"/>
              <a:chOff x="10038186" y="-1066027"/>
              <a:chExt cx="3407021" cy="2042113"/>
            </a:xfrm>
          </p:grpSpPr>
          <p:cxnSp>
            <p:nvCxnSpPr>
              <p:cNvPr id="19" name="Прямая соединительная линия 18">
                <a:extLst>
                  <a:ext uri="{FF2B5EF4-FFF2-40B4-BE49-F238E27FC236}">
                    <a16:creationId xmlns:a16="http://schemas.microsoft.com/office/drawing/2014/main" id="{5365136A-B819-4BE0-9C56-322F6D4D94A6}"/>
                  </a:ext>
                </a:extLst>
              </p:cNvPr>
              <p:cNvCxnSpPr/>
              <p:nvPr/>
            </p:nvCxnSpPr>
            <p:spPr>
              <a:xfrm flipH="1">
                <a:off x="10951389" y="-1046274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>
                <a:extLst>
                  <a:ext uri="{FF2B5EF4-FFF2-40B4-BE49-F238E27FC236}">
                    <a16:creationId xmlns:a16="http://schemas.microsoft.com/office/drawing/2014/main" id="{8CDA3209-E668-4064-BAE5-D619F7C4FB75}"/>
                  </a:ext>
                </a:extLst>
              </p:cNvPr>
              <p:cNvCxnSpPr/>
              <p:nvPr/>
            </p:nvCxnSpPr>
            <p:spPr>
              <a:xfrm flipH="1">
                <a:off x="10501514" y="-1046274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единительная линия 20">
                <a:extLst>
                  <a:ext uri="{FF2B5EF4-FFF2-40B4-BE49-F238E27FC236}">
                    <a16:creationId xmlns:a16="http://schemas.microsoft.com/office/drawing/2014/main" id="{DB84ED51-1B71-424E-B8DD-3AE9BBCD250C}"/>
                  </a:ext>
                </a:extLst>
              </p:cNvPr>
              <p:cNvCxnSpPr/>
              <p:nvPr/>
            </p:nvCxnSpPr>
            <p:spPr>
              <a:xfrm flipH="1">
                <a:off x="10038186" y="-1066027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CCA72087-E062-4395-B4D4-64FC38D0D3E0}"/>
              </a:ext>
            </a:extLst>
          </p:cNvPr>
          <p:cNvSpPr txBox="1"/>
          <p:nvPr/>
        </p:nvSpPr>
        <p:spPr>
          <a:xfrm>
            <a:off x="292087" y="812213"/>
            <a:ext cx="1160782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0" i="0" dirty="0">
                <a:effectLst/>
                <a:latin typeface="Open Sans" panose="020B0606030504020204" pitchFamily="34" charset="0"/>
              </a:rPr>
              <a:t>	В отличие от традиционных методов измерения сердечного ритма и температуры детей в кабинете врача, которые часто вызывают стресс и могут искажать результаты, проект "</a:t>
            </a:r>
            <a:r>
              <a:rPr lang="ru-RU" sz="2000" b="0" i="0" dirty="0" err="1">
                <a:effectLst/>
                <a:latin typeface="Open Sans" panose="020B0606030504020204" pitchFamily="34" charset="0"/>
              </a:rPr>
              <a:t>КартаКидс</a:t>
            </a:r>
            <a:r>
              <a:rPr lang="ru-RU" sz="2000" b="0" i="0" dirty="0">
                <a:effectLst/>
                <a:latin typeface="Open Sans" panose="020B0606030504020204" pitchFamily="34" charset="0"/>
              </a:rPr>
              <a:t>" предлагает более комфортное и менее заметное решение. Прибор можно носить на руке в повседневной жизни без дискомфорта. </a:t>
            </a:r>
            <a:br>
              <a:rPr lang="ru-RU" sz="2000" b="0" i="0" dirty="0">
                <a:effectLst/>
                <a:latin typeface="Open Sans" panose="020B0606030504020204" pitchFamily="34" charset="0"/>
              </a:rPr>
            </a:br>
            <a:r>
              <a:rPr lang="ru-RU" sz="2000" b="0" i="0" dirty="0">
                <a:effectLst/>
                <a:latin typeface="Open Sans" panose="020B0606030504020204" pitchFamily="34" charset="0"/>
              </a:rPr>
              <a:t>	Таким образом, "</a:t>
            </a:r>
            <a:r>
              <a:rPr lang="ru-RU" sz="2000" b="0" i="0" dirty="0" err="1">
                <a:effectLst/>
                <a:latin typeface="Open Sans" panose="020B0606030504020204" pitchFamily="34" charset="0"/>
              </a:rPr>
              <a:t>КартаКидс</a:t>
            </a:r>
            <a:r>
              <a:rPr lang="ru-RU" sz="2000" b="0" i="0" dirty="0">
                <a:effectLst/>
                <a:latin typeface="Open Sans" panose="020B0606030504020204" pitchFamily="34" charset="0"/>
              </a:rPr>
              <a:t>" обеспечивает более мобильный и непринужденный способ контроля за состоянием здоровья детей, что может стать решающим фактором в заботе о здоровье в раннем возрасте.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5B46C1B-2984-4709-A6D7-6CDE3E50E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054" y="3593153"/>
            <a:ext cx="5920858" cy="3197263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F3DE8BB5-CEED-403E-AC89-3BC4FEF21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53" y="3593153"/>
            <a:ext cx="4946459" cy="3197263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C8D9798-3A60-4AF7-8488-21695263CFB7}"/>
              </a:ext>
            </a:extLst>
          </p:cNvPr>
          <p:cNvSpPr txBox="1"/>
          <p:nvPr/>
        </p:nvSpPr>
        <p:spPr>
          <a:xfrm>
            <a:off x="241741" y="106737"/>
            <a:ext cx="5888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u="sng" dirty="0"/>
              <a:t>Как уже решается проблема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ACC1EA0A-A6A6-4251-AFEF-5354F3B6E819}"/>
              </a:ext>
            </a:extLst>
          </p:cNvPr>
          <p:cNvCxnSpPr/>
          <p:nvPr/>
        </p:nvCxnSpPr>
        <p:spPr>
          <a:xfrm>
            <a:off x="0" y="3126061"/>
            <a:ext cx="1224600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EA3E06A8-8AB6-48D8-AE0B-C668F2D38BA2}"/>
              </a:ext>
            </a:extLst>
          </p:cNvPr>
          <p:cNvCxnSpPr/>
          <p:nvPr/>
        </p:nvCxnSpPr>
        <p:spPr>
          <a:xfrm flipV="1">
            <a:off x="3696512" y="3151762"/>
            <a:ext cx="0" cy="2195109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9364E35A-2976-47CB-BFF6-459484A88CE1}"/>
              </a:ext>
            </a:extLst>
          </p:cNvPr>
          <p:cNvCxnSpPr>
            <a:cxnSpLocks/>
          </p:cNvCxnSpPr>
          <p:nvPr/>
        </p:nvCxnSpPr>
        <p:spPr>
          <a:xfrm flipV="1">
            <a:off x="6939756" y="3126061"/>
            <a:ext cx="0" cy="178468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DD5279B9-F91C-43BF-A4D0-E051C95A8DDF}"/>
              </a:ext>
            </a:extLst>
          </p:cNvPr>
          <p:cNvCxnSpPr>
            <a:cxnSpLocks/>
          </p:cNvCxnSpPr>
          <p:nvPr/>
        </p:nvCxnSpPr>
        <p:spPr>
          <a:xfrm flipV="1">
            <a:off x="10055159" y="3126061"/>
            <a:ext cx="0" cy="2261343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40612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A5987B6-29B3-451B-944D-1736129834B5}"/>
              </a:ext>
            </a:extLst>
          </p:cNvPr>
          <p:cNvSpPr txBox="1"/>
          <p:nvPr/>
        </p:nvSpPr>
        <p:spPr>
          <a:xfrm>
            <a:off x="347908" y="904777"/>
            <a:ext cx="73286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1.</a:t>
            </a:r>
            <a:r>
              <a:rPr lang="ru-RU" sz="2000" b="0" i="0" dirty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Кардиомониторинг</a:t>
            </a:r>
            <a:r>
              <a:rPr lang="ru-RU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: </a:t>
            </a:r>
            <a:endParaRPr lang="en-US" sz="2000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r>
              <a:rPr 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- </a:t>
            </a:r>
            <a:r>
              <a:rPr lang="ru-RU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Внедрение технологии фотоплетизмографии (ФПГ) для безболезненного измерения сердечного ритма. </a:t>
            </a:r>
            <a:endParaRPr lang="en-US" sz="2000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r>
              <a:rPr 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- </a:t>
            </a:r>
            <a:r>
              <a:rPr lang="ru-RU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Датчики для отслеживания артериального давления.</a:t>
            </a:r>
            <a:endParaRPr lang="ru-RU" sz="20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66240D2-93C4-42AC-8195-2531A2A7BB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448" y="515104"/>
            <a:ext cx="3342194" cy="18510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BDC0B72-5BEE-4B08-BC34-024E44BE0DEE}"/>
              </a:ext>
            </a:extLst>
          </p:cNvPr>
          <p:cNvSpPr txBox="1"/>
          <p:nvPr/>
        </p:nvSpPr>
        <p:spPr>
          <a:xfrm>
            <a:off x="347908" y="2705356"/>
            <a:ext cx="7205223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2.</a:t>
            </a:r>
            <a:r>
              <a:rPr lang="ru-RU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Измерение температуры: </a:t>
            </a:r>
            <a:endParaRPr lang="en-US" sz="2000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r>
              <a:rPr 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- </a:t>
            </a:r>
            <a:r>
              <a:rPr lang="ru-RU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Использование инфракрасной технологии для быстрого и точного измерения температуры тела с поверхности кожи.</a:t>
            </a:r>
            <a:br>
              <a:rPr lang="ru-RU" dirty="0"/>
            </a:br>
            <a:endParaRPr lang="ru-RU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6C59732-DAC4-4879-9B18-B1EA8C409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534" y="2425810"/>
            <a:ext cx="3342194" cy="18799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1817CF4-7D56-47B4-AFE3-0CD8A80CF446}"/>
              </a:ext>
            </a:extLst>
          </p:cNvPr>
          <p:cNvGrpSpPr/>
          <p:nvPr/>
        </p:nvGrpSpPr>
        <p:grpSpPr>
          <a:xfrm>
            <a:off x="8041946" y="4400517"/>
            <a:ext cx="2186138" cy="2308324"/>
            <a:chOff x="8674706" y="283492"/>
            <a:chExt cx="3041248" cy="3188017"/>
          </a:xfrm>
          <a:effectLst/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F916B625-7711-481D-9788-2379F1EB852B}"/>
                </a:ext>
              </a:extLst>
            </p:cNvPr>
            <p:cNvSpPr/>
            <p:nvPr/>
          </p:nvSpPr>
          <p:spPr>
            <a:xfrm>
              <a:off x="8674706" y="283492"/>
              <a:ext cx="3041248" cy="318801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314391249">
                    <a:custGeom>
                      <a:avLst/>
                      <a:gdLst>
                        <a:gd name="connsiteX0" fmla="*/ 0 w 3041248"/>
                        <a:gd name="connsiteY0" fmla="*/ 0 h 3188017"/>
                        <a:gd name="connsiteX1" fmla="*/ 537287 w 3041248"/>
                        <a:gd name="connsiteY1" fmla="*/ 0 h 3188017"/>
                        <a:gd name="connsiteX2" fmla="*/ 1104987 w 3041248"/>
                        <a:gd name="connsiteY2" fmla="*/ 0 h 3188017"/>
                        <a:gd name="connsiteX3" fmla="*/ 1520624 w 3041248"/>
                        <a:gd name="connsiteY3" fmla="*/ 0 h 3188017"/>
                        <a:gd name="connsiteX4" fmla="*/ 2088324 w 3041248"/>
                        <a:gd name="connsiteY4" fmla="*/ 0 h 3188017"/>
                        <a:gd name="connsiteX5" fmla="*/ 2534373 w 3041248"/>
                        <a:gd name="connsiteY5" fmla="*/ 0 h 3188017"/>
                        <a:gd name="connsiteX6" fmla="*/ 3041248 w 3041248"/>
                        <a:gd name="connsiteY6" fmla="*/ 0 h 3188017"/>
                        <a:gd name="connsiteX7" fmla="*/ 3041248 w 3041248"/>
                        <a:gd name="connsiteY7" fmla="*/ 467576 h 3188017"/>
                        <a:gd name="connsiteX8" fmla="*/ 3041248 w 3041248"/>
                        <a:gd name="connsiteY8" fmla="*/ 903271 h 3188017"/>
                        <a:gd name="connsiteX9" fmla="*/ 3041248 w 3041248"/>
                        <a:gd name="connsiteY9" fmla="*/ 1498368 h 3188017"/>
                        <a:gd name="connsiteX10" fmla="*/ 3041248 w 3041248"/>
                        <a:gd name="connsiteY10" fmla="*/ 2093464 h 3188017"/>
                        <a:gd name="connsiteX11" fmla="*/ 3041248 w 3041248"/>
                        <a:gd name="connsiteY11" fmla="*/ 2624801 h 3188017"/>
                        <a:gd name="connsiteX12" fmla="*/ 3041248 w 3041248"/>
                        <a:gd name="connsiteY12" fmla="*/ 3188017 h 3188017"/>
                        <a:gd name="connsiteX13" fmla="*/ 2564786 w 3041248"/>
                        <a:gd name="connsiteY13" fmla="*/ 3188017 h 3188017"/>
                        <a:gd name="connsiteX14" fmla="*/ 2118736 w 3041248"/>
                        <a:gd name="connsiteY14" fmla="*/ 3188017 h 3188017"/>
                        <a:gd name="connsiteX15" fmla="*/ 1581449 w 3041248"/>
                        <a:gd name="connsiteY15" fmla="*/ 3188017 h 3188017"/>
                        <a:gd name="connsiteX16" fmla="*/ 1135399 w 3041248"/>
                        <a:gd name="connsiteY16" fmla="*/ 3188017 h 3188017"/>
                        <a:gd name="connsiteX17" fmla="*/ 658937 w 3041248"/>
                        <a:gd name="connsiteY17" fmla="*/ 3188017 h 3188017"/>
                        <a:gd name="connsiteX18" fmla="*/ 0 w 3041248"/>
                        <a:gd name="connsiteY18" fmla="*/ 3188017 h 3188017"/>
                        <a:gd name="connsiteX19" fmla="*/ 0 w 3041248"/>
                        <a:gd name="connsiteY19" fmla="*/ 2720441 h 3188017"/>
                        <a:gd name="connsiteX20" fmla="*/ 0 w 3041248"/>
                        <a:gd name="connsiteY20" fmla="*/ 2252865 h 3188017"/>
                        <a:gd name="connsiteX21" fmla="*/ 0 w 3041248"/>
                        <a:gd name="connsiteY21" fmla="*/ 1689649 h 3188017"/>
                        <a:gd name="connsiteX22" fmla="*/ 0 w 3041248"/>
                        <a:gd name="connsiteY22" fmla="*/ 1126433 h 3188017"/>
                        <a:gd name="connsiteX23" fmla="*/ 0 w 3041248"/>
                        <a:gd name="connsiteY23" fmla="*/ 690737 h 3188017"/>
                        <a:gd name="connsiteX24" fmla="*/ 0 w 3041248"/>
                        <a:gd name="connsiteY24" fmla="*/ 0 h 31880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3041248" h="3188017" fill="none" extrusionOk="0">
                          <a:moveTo>
                            <a:pt x="0" y="0"/>
                          </a:moveTo>
                          <a:cubicBezTo>
                            <a:pt x="238008" y="-55559"/>
                            <a:pt x="391422" y="51046"/>
                            <a:pt x="537287" y="0"/>
                          </a:cubicBezTo>
                          <a:cubicBezTo>
                            <a:pt x="683152" y="-51046"/>
                            <a:pt x="835580" y="28932"/>
                            <a:pt x="1104987" y="0"/>
                          </a:cubicBezTo>
                          <a:cubicBezTo>
                            <a:pt x="1374394" y="-28932"/>
                            <a:pt x="1322085" y="27307"/>
                            <a:pt x="1520624" y="0"/>
                          </a:cubicBezTo>
                          <a:cubicBezTo>
                            <a:pt x="1719163" y="-27307"/>
                            <a:pt x="1836798" y="11091"/>
                            <a:pt x="2088324" y="0"/>
                          </a:cubicBezTo>
                          <a:cubicBezTo>
                            <a:pt x="2339850" y="-11091"/>
                            <a:pt x="2381545" y="52913"/>
                            <a:pt x="2534373" y="0"/>
                          </a:cubicBezTo>
                          <a:cubicBezTo>
                            <a:pt x="2687201" y="-52913"/>
                            <a:pt x="2812661" y="33487"/>
                            <a:pt x="3041248" y="0"/>
                          </a:cubicBezTo>
                          <a:cubicBezTo>
                            <a:pt x="3079276" y="216652"/>
                            <a:pt x="3006530" y="249038"/>
                            <a:pt x="3041248" y="467576"/>
                          </a:cubicBezTo>
                          <a:cubicBezTo>
                            <a:pt x="3075966" y="686114"/>
                            <a:pt x="2993044" y="751439"/>
                            <a:pt x="3041248" y="903271"/>
                          </a:cubicBezTo>
                          <a:cubicBezTo>
                            <a:pt x="3089452" y="1055104"/>
                            <a:pt x="2973238" y="1269860"/>
                            <a:pt x="3041248" y="1498368"/>
                          </a:cubicBezTo>
                          <a:cubicBezTo>
                            <a:pt x="3109258" y="1726876"/>
                            <a:pt x="3024380" y="1849452"/>
                            <a:pt x="3041248" y="2093464"/>
                          </a:cubicBezTo>
                          <a:cubicBezTo>
                            <a:pt x="3058116" y="2337476"/>
                            <a:pt x="2978351" y="2432813"/>
                            <a:pt x="3041248" y="2624801"/>
                          </a:cubicBezTo>
                          <a:cubicBezTo>
                            <a:pt x="3104145" y="2816789"/>
                            <a:pt x="2985269" y="2962187"/>
                            <a:pt x="3041248" y="3188017"/>
                          </a:cubicBezTo>
                          <a:cubicBezTo>
                            <a:pt x="2830222" y="3198595"/>
                            <a:pt x="2697826" y="3146442"/>
                            <a:pt x="2564786" y="3188017"/>
                          </a:cubicBezTo>
                          <a:cubicBezTo>
                            <a:pt x="2431746" y="3229592"/>
                            <a:pt x="2330556" y="3187854"/>
                            <a:pt x="2118736" y="3188017"/>
                          </a:cubicBezTo>
                          <a:cubicBezTo>
                            <a:pt x="1906916" y="3188180"/>
                            <a:pt x="1794911" y="3171392"/>
                            <a:pt x="1581449" y="3188017"/>
                          </a:cubicBezTo>
                          <a:cubicBezTo>
                            <a:pt x="1367987" y="3204642"/>
                            <a:pt x="1322764" y="3136319"/>
                            <a:pt x="1135399" y="3188017"/>
                          </a:cubicBezTo>
                          <a:cubicBezTo>
                            <a:pt x="948034" y="3239715"/>
                            <a:pt x="775939" y="3147617"/>
                            <a:pt x="658937" y="3188017"/>
                          </a:cubicBezTo>
                          <a:cubicBezTo>
                            <a:pt x="541935" y="3228417"/>
                            <a:pt x="313718" y="3182243"/>
                            <a:pt x="0" y="3188017"/>
                          </a:cubicBezTo>
                          <a:cubicBezTo>
                            <a:pt x="-33994" y="3058436"/>
                            <a:pt x="2894" y="2861419"/>
                            <a:pt x="0" y="2720441"/>
                          </a:cubicBezTo>
                          <a:cubicBezTo>
                            <a:pt x="-2894" y="2579463"/>
                            <a:pt x="47232" y="2377629"/>
                            <a:pt x="0" y="2252865"/>
                          </a:cubicBezTo>
                          <a:cubicBezTo>
                            <a:pt x="-47232" y="2128101"/>
                            <a:pt x="59197" y="1919827"/>
                            <a:pt x="0" y="1689649"/>
                          </a:cubicBezTo>
                          <a:cubicBezTo>
                            <a:pt x="-59197" y="1459471"/>
                            <a:pt x="6607" y="1368101"/>
                            <a:pt x="0" y="1126433"/>
                          </a:cubicBezTo>
                          <a:cubicBezTo>
                            <a:pt x="-6607" y="884765"/>
                            <a:pt x="27738" y="788165"/>
                            <a:pt x="0" y="690737"/>
                          </a:cubicBezTo>
                          <a:cubicBezTo>
                            <a:pt x="-27738" y="593309"/>
                            <a:pt x="29427" y="315453"/>
                            <a:pt x="0" y="0"/>
                          </a:cubicBezTo>
                          <a:close/>
                        </a:path>
                        <a:path w="3041248" h="3188017" stroke="0" extrusionOk="0">
                          <a:moveTo>
                            <a:pt x="0" y="0"/>
                          </a:moveTo>
                          <a:cubicBezTo>
                            <a:pt x="268634" y="-54240"/>
                            <a:pt x="291820" y="25899"/>
                            <a:pt x="567700" y="0"/>
                          </a:cubicBezTo>
                          <a:cubicBezTo>
                            <a:pt x="843580" y="-25899"/>
                            <a:pt x="936915" y="56991"/>
                            <a:pt x="1104987" y="0"/>
                          </a:cubicBezTo>
                          <a:cubicBezTo>
                            <a:pt x="1273059" y="-56991"/>
                            <a:pt x="1456952" y="17632"/>
                            <a:pt x="1642274" y="0"/>
                          </a:cubicBezTo>
                          <a:cubicBezTo>
                            <a:pt x="1827596" y="-17632"/>
                            <a:pt x="1961543" y="38954"/>
                            <a:pt x="2149149" y="0"/>
                          </a:cubicBezTo>
                          <a:cubicBezTo>
                            <a:pt x="2336756" y="-38954"/>
                            <a:pt x="2410701" y="13705"/>
                            <a:pt x="2595198" y="0"/>
                          </a:cubicBezTo>
                          <a:cubicBezTo>
                            <a:pt x="2779695" y="-13705"/>
                            <a:pt x="2878482" y="41707"/>
                            <a:pt x="3041248" y="0"/>
                          </a:cubicBezTo>
                          <a:cubicBezTo>
                            <a:pt x="3070755" y="166912"/>
                            <a:pt x="3010187" y="417039"/>
                            <a:pt x="3041248" y="595097"/>
                          </a:cubicBezTo>
                          <a:cubicBezTo>
                            <a:pt x="3072309" y="773155"/>
                            <a:pt x="3005514" y="1044389"/>
                            <a:pt x="3041248" y="1158313"/>
                          </a:cubicBezTo>
                          <a:cubicBezTo>
                            <a:pt x="3076982" y="1272237"/>
                            <a:pt x="3020336" y="1402604"/>
                            <a:pt x="3041248" y="1594008"/>
                          </a:cubicBezTo>
                          <a:cubicBezTo>
                            <a:pt x="3062160" y="1785412"/>
                            <a:pt x="2981775" y="1939303"/>
                            <a:pt x="3041248" y="2093464"/>
                          </a:cubicBezTo>
                          <a:cubicBezTo>
                            <a:pt x="3100721" y="2247625"/>
                            <a:pt x="2985377" y="2417566"/>
                            <a:pt x="3041248" y="2592920"/>
                          </a:cubicBezTo>
                          <a:cubicBezTo>
                            <a:pt x="3097119" y="2768274"/>
                            <a:pt x="3036324" y="2973422"/>
                            <a:pt x="3041248" y="3188017"/>
                          </a:cubicBezTo>
                          <a:cubicBezTo>
                            <a:pt x="2864853" y="3211571"/>
                            <a:pt x="2792481" y="3178613"/>
                            <a:pt x="2625611" y="3188017"/>
                          </a:cubicBezTo>
                          <a:cubicBezTo>
                            <a:pt x="2458741" y="3197421"/>
                            <a:pt x="2371062" y="3187205"/>
                            <a:pt x="2118736" y="3188017"/>
                          </a:cubicBezTo>
                          <a:cubicBezTo>
                            <a:pt x="1866410" y="3188829"/>
                            <a:pt x="1866984" y="3151035"/>
                            <a:pt x="1703099" y="3188017"/>
                          </a:cubicBezTo>
                          <a:cubicBezTo>
                            <a:pt x="1539214" y="3224999"/>
                            <a:pt x="1393748" y="3158348"/>
                            <a:pt x="1165812" y="3188017"/>
                          </a:cubicBezTo>
                          <a:cubicBezTo>
                            <a:pt x="937876" y="3217686"/>
                            <a:pt x="833351" y="3133707"/>
                            <a:pt x="628525" y="3188017"/>
                          </a:cubicBezTo>
                          <a:cubicBezTo>
                            <a:pt x="423699" y="3242327"/>
                            <a:pt x="259834" y="3146922"/>
                            <a:pt x="0" y="3188017"/>
                          </a:cubicBezTo>
                          <a:cubicBezTo>
                            <a:pt x="-39005" y="3021940"/>
                            <a:pt x="10752" y="2875294"/>
                            <a:pt x="0" y="2624801"/>
                          </a:cubicBezTo>
                          <a:cubicBezTo>
                            <a:pt x="-10752" y="2374308"/>
                            <a:pt x="44893" y="2259919"/>
                            <a:pt x="0" y="2157225"/>
                          </a:cubicBezTo>
                          <a:cubicBezTo>
                            <a:pt x="-44893" y="2054531"/>
                            <a:pt x="15605" y="1878406"/>
                            <a:pt x="0" y="1721529"/>
                          </a:cubicBezTo>
                          <a:cubicBezTo>
                            <a:pt x="-15605" y="1564652"/>
                            <a:pt x="11756" y="1469628"/>
                            <a:pt x="0" y="1253953"/>
                          </a:cubicBezTo>
                          <a:cubicBezTo>
                            <a:pt x="-11756" y="1038278"/>
                            <a:pt x="39345" y="1008163"/>
                            <a:pt x="0" y="786378"/>
                          </a:cubicBezTo>
                          <a:cubicBezTo>
                            <a:pt x="-39345" y="564594"/>
                            <a:pt x="69651" y="162437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D46CF9F6-F636-450F-82DD-1763D311E0E1}"/>
                </a:ext>
              </a:extLst>
            </p:cNvPr>
            <p:cNvGrpSpPr/>
            <p:nvPr/>
          </p:nvGrpSpPr>
          <p:grpSpPr>
            <a:xfrm>
              <a:off x="9407938" y="306972"/>
              <a:ext cx="1581521" cy="3032232"/>
              <a:chOff x="9421349" y="577785"/>
              <a:chExt cx="1418267" cy="2797140"/>
            </a:xfrm>
          </p:grpSpPr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id="{BE1643D1-4FCA-46A4-A88F-EEF2AADF920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909" t="268" r="4601" b="1319"/>
              <a:stretch/>
            </p:blipFill>
            <p:spPr>
              <a:xfrm>
                <a:off x="9502043" y="658647"/>
                <a:ext cx="1250837" cy="2652782"/>
              </a:xfrm>
              <a:prstGeom prst="rect">
                <a:avLst/>
              </a:prstGeom>
              <a:ln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</p:pic>
          <p:sp>
            <p:nvSpPr>
              <p:cNvPr id="14" name="Блок-схема: сохраненные данные 13">
                <a:extLst>
                  <a:ext uri="{FF2B5EF4-FFF2-40B4-BE49-F238E27FC236}">
                    <a16:creationId xmlns:a16="http://schemas.microsoft.com/office/drawing/2014/main" id="{207CCEED-4975-45C9-88F5-3277C3354405}"/>
                  </a:ext>
                </a:extLst>
              </p:cNvPr>
              <p:cNvSpPr/>
              <p:nvPr/>
            </p:nvSpPr>
            <p:spPr>
              <a:xfrm rot="2646920">
                <a:off x="9442676" y="577785"/>
                <a:ext cx="146685" cy="218801"/>
              </a:xfrm>
              <a:prstGeom prst="flowChartOnlineStorag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40000"/>
                    <a:lumOff val="6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Блок-схема: сохраненные данные 14">
                <a:extLst>
                  <a:ext uri="{FF2B5EF4-FFF2-40B4-BE49-F238E27FC236}">
                    <a16:creationId xmlns:a16="http://schemas.microsoft.com/office/drawing/2014/main" id="{4BF47018-60F9-49BA-8BCD-F66B9CC59CFD}"/>
                  </a:ext>
                </a:extLst>
              </p:cNvPr>
              <p:cNvSpPr/>
              <p:nvPr/>
            </p:nvSpPr>
            <p:spPr>
              <a:xfrm rot="7914738">
                <a:off x="10656594" y="562946"/>
                <a:ext cx="146685" cy="218801"/>
              </a:xfrm>
              <a:prstGeom prst="flowChartOnlineStorag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40000"/>
                    <a:lumOff val="6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Блок-схема: сохраненные данные 15">
                <a:extLst>
                  <a:ext uri="{FF2B5EF4-FFF2-40B4-BE49-F238E27FC236}">
                    <a16:creationId xmlns:a16="http://schemas.microsoft.com/office/drawing/2014/main" id="{7A7C492C-9D60-47E8-A9F6-F41D4C01260A}"/>
                  </a:ext>
                </a:extLst>
              </p:cNvPr>
              <p:cNvSpPr/>
              <p:nvPr/>
            </p:nvSpPr>
            <p:spPr>
              <a:xfrm rot="18705477">
                <a:off x="9457407" y="3184607"/>
                <a:ext cx="146685" cy="218801"/>
              </a:xfrm>
              <a:prstGeom prst="flowChartOnlineStorag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40000"/>
                    <a:lumOff val="6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Блок-схема: сохраненные данные 17">
                <a:extLst>
                  <a:ext uri="{FF2B5EF4-FFF2-40B4-BE49-F238E27FC236}">
                    <a16:creationId xmlns:a16="http://schemas.microsoft.com/office/drawing/2014/main" id="{DDA44A2D-A8CB-4931-B92D-8456404C46C7}"/>
                  </a:ext>
                </a:extLst>
              </p:cNvPr>
              <p:cNvSpPr/>
              <p:nvPr/>
            </p:nvSpPr>
            <p:spPr>
              <a:xfrm rot="12685308">
                <a:off x="10697017" y="3149855"/>
                <a:ext cx="142599" cy="225070"/>
              </a:xfrm>
              <a:prstGeom prst="flowChartOnlineStorag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40000"/>
                    <a:lumOff val="6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989EC93F-CEA7-4FCB-B505-3E73EF03A06F}"/>
                </a:ext>
              </a:extLst>
            </p:cNvPr>
            <p:cNvSpPr/>
            <p:nvPr/>
          </p:nvSpPr>
          <p:spPr>
            <a:xfrm>
              <a:off x="10053906" y="1822654"/>
              <a:ext cx="289560" cy="95838"/>
            </a:xfrm>
            <a:prstGeom prst="rect">
              <a:avLst/>
            </a:prstGeom>
            <a:solidFill>
              <a:srgbClr val="F1861B"/>
            </a:solidFill>
            <a:ln>
              <a:solidFill>
                <a:srgbClr val="F1861B"/>
              </a:solidFill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Блок-схема: сохраненные данные 9">
              <a:extLst>
                <a:ext uri="{FF2B5EF4-FFF2-40B4-BE49-F238E27FC236}">
                  <a16:creationId xmlns:a16="http://schemas.microsoft.com/office/drawing/2014/main" id="{1BC7E890-BCA8-4DEA-806B-F0267FED3EC6}"/>
                </a:ext>
              </a:extLst>
            </p:cNvPr>
            <p:cNvSpPr/>
            <p:nvPr/>
          </p:nvSpPr>
          <p:spPr>
            <a:xfrm rot="14384191">
              <a:off x="10742920" y="3163533"/>
              <a:ext cx="159013" cy="243987"/>
            </a:xfrm>
            <a:prstGeom prst="flowChartOnlineStorag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6765A77-7E29-4907-BAB7-544F957B0BE0}"/>
              </a:ext>
            </a:extLst>
          </p:cNvPr>
          <p:cNvSpPr txBox="1"/>
          <p:nvPr/>
        </p:nvSpPr>
        <p:spPr>
          <a:xfrm>
            <a:off x="10293126" y="4503388"/>
            <a:ext cx="461665" cy="2308324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dirty="0"/>
              <a:t>Пример интерфейса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2D25F2-DCC0-4EF4-80C2-62D0208ECF6B}"/>
              </a:ext>
            </a:extLst>
          </p:cNvPr>
          <p:cNvSpPr txBox="1"/>
          <p:nvPr/>
        </p:nvSpPr>
        <p:spPr>
          <a:xfrm>
            <a:off x="261697" y="4400517"/>
            <a:ext cx="751387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3.Разработка приложения для смартфона: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Использовать анимации и персонажей, которые реагируют на изменения.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Внедрение системы, где ребенок получает какие либо "подарки" за успешное измерение, чтобы повысить мотивацию.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AF7675-6CBC-4210-A94C-4A73E8F67BF4}"/>
              </a:ext>
            </a:extLst>
          </p:cNvPr>
          <p:cNvSpPr txBox="1"/>
          <p:nvPr/>
        </p:nvSpPr>
        <p:spPr>
          <a:xfrm>
            <a:off x="347908" y="188081"/>
            <a:ext cx="5750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u="sng" dirty="0"/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42433470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2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89E2353-D929-4EEC-83D7-E7FD55389F4E}"/>
              </a:ext>
            </a:extLst>
          </p:cNvPr>
          <p:cNvGrpSpPr/>
          <p:nvPr/>
        </p:nvGrpSpPr>
        <p:grpSpPr>
          <a:xfrm>
            <a:off x="-3927442" y="-4519923"/>
            <a:ext cx="18247592" cy="12945400"/>
            <a:chOff x="-1744617" y="-4253341"/>
            <a:chExt cx="18247592" cy="12945400"/>
          </a:xfrm>
        </p:grpSpPr>
        <p:sp>
          <p:nvSpPr>
            <p:cNvPr id="5" name="Крест 4">
              <a:extLst>
                <a:ext uri="{FF2B5EF4-FFF2-40B4-BE49-F238E27FC236}">
                  <a16:creationId xmlns:a16="http://schemas.microsoft.com/office/drawing/2014/main" id="{4827AF12-600A-4760-B4B7-80F8C23C7AA1}"/>
                </a:ext>
              </a:extLst>
            </p:cNvPr>
            <p:cNvSpPr/>
            <p:nvPr/>
          </p:nvSpPr>
          <p:spPr>
            <a:xfrm rot="1296429">
              <a:off x="4842344" y="2576224"/>
              <a:ext cx="1828800" cy="1852654"/>
            </a:xfrm>
            <a:prstGeom prst="plus">
              <a:avLst>
                <a:gd name="adj" fmla="val 42826"/>
              </a:avLst>
            </a:prstGeom>
            <a:gradFill flip="none" rotWithShape="1">
              <a:gsLst>
                <a:gs pos="21000">
                  <a:srgbClr val="AC3EC1">
                    <a:alpha val="20000"/>
                  </a:srgbClr>
                </a:gs>
                <a:gs pos="100000">
                  <a:srgbClr val="F1E0F7">
                    <a:alpha val="0"/>
                    <a:lumMod val="99000"/>
                    <a:lumOff val="1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Крест 5">
              <a:extLst>
                <a:ext uri="{FF2B5EF4-FFF2-40B4-BE49-F238E27FC236}">
                  <a16:creationId xmlns:a16="http://schemas.microsoft.com/office/drawing/2014/main" id="{C4089427-1D80-442C-A060-E0816DB387F9}"/>
                </a:ext>
              </a:extLst>
            </p:cNvPr>
            <p:cNvSpPr/>
            <p:nvPr/>
          </p:nvSpPr>
          <p:spPr>
            <a:xfrm rot="18543865">
              <a:off x="10322119" y="5434011"/>
              <a:ext cx="1828800" cy="1852654"/>
            </a:xfrm>
            <a:prstGeom prst="plus">
              <a:avLst>
                <a:gd name="adj" fmla="val 42826"/>
              </a:avLst>
            </a:prstGeom>
            <a:gradFill flip="none" rotWithShape="1">
              <a:gsLst>
                <a:gs pos="21000">
                  <a:srgbClr val="AC3EC1">
                    <a:alpha val="15000"/>
                  </a:srgbClr>
                </a:gs>
                <a:gs pos="100000">
                  <a:srgbClr val="F1E0F7">
                    <a:alpha val="0"/>
                    <a:lumMod val="99000"/>
                    <a:lumOff val="1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Крест 6">
              <a:extLst>
                <a:ext uri="{FF2B5EF4-FFF2-40B4-BE49-F238E27FC236}">
                  <a16:creationId xmlns:a16="http://schemas.microsoft.com/office/drawing/2014/main" id="{D3D13C27-F3A0-40A7-80E1-48EE04D62D3B}"/>
                </a:ext>
              </a:extLst>
            </p:cNvPr>
            <p:cNvSpPr/>
            <p:nvPr/>
          </p:nvSpPr>
          <p:spPr>
            <a:xfrm rot="1296429">
              <a:off x="9026634" y="1378269"/>
              <a:ext cx="1828800" cy="1852654"/>
            </a:xfrm>
            <a:prstGeom prst="plus">
              <a:avLst>
                <a:gd name="adj" fmla="val 42826"/>
              </a:avLst>
            </a:prstGeom>
            <a:gradFill flip="none" rotWithShape="1">
              <a:gsLst>
                <a:gs pos="21000">
                  <a:srgbClr val="AC3EC1">
                    <a:lumMod val="98000"/>
                    <a:lumOff val="2000"/>
                    <a:alpha val="22000"/>
                  </a:srgbClr>
                </a:gs>
                <a:gs pos="100000">
                  <a:srgbClr val="F1E0F7">
                    <a:alpha val="0"/>
                    <a:lumMod val="99000"/>
                    <a:lumOff val="1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F3A67DD4-5A29-4A13-A35D-319BF6485B8F}"/>
                </a:ext>
              </a:extLst>
            </p:cNvPr>
            <p:cNvSpPr/>
            <p:nvPr/>
          </p:nvSpPr>
          <p:spPr>
            <a:xfrm>
              <a:off x="183831" y="3332880"/>
              <a:ext cx="5319423" cy="5359179"/>
            </a:xfrm>
            <a:prstGeom prst="ellipse">
              <a:avLst/>
            </a:prstGeom>
            <a:noFill/>
            <a:ln>
              <a:solidFill>
                <a:srgbClr val="AC3EC1">
                  <a:alpha val="1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A3A5A837-00E2-4DAC-B7FD-60C42E0EA8B5}"/>
                </a:ext>
              </a:extLst>
            </p:cNvPr>
            <p:cNvSpPr/>
            <p:nvPr/>
          </p:nvSpPr>
          <p:spPr>
            <a:xfrm>
              <a:off x="3442224" y="-4253341"/>
              <a:ext cx="7274492" cy="6490580"/>
            </a:xfrm>
            <a:prstGeom prst="ellipse">
              <a:avLst/>
            </a:prstGeom>
            <a:noFill/>
            <a:ln>
              <a:solidFill>
                <a:srgbClr val="AC3EC1">
                  <a:alpha val="16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1E83C968-971C-435E-8E72-F3C19AF13CAF}"/>
                </a:ext>
              </a:extLst>
            </p:cNvPr>
            <p:cNvSpPr/>
            <p:nvPr/>
          </p:nvSpPr>
          <p:spPr>
            <a:xfrm>
              <a:off x="6637796" y="-57498"/>
              <a:ext cx="9865179" cy="8410578"/>
            </a:xfrm>
            <a:prstGeom prst="ellipse">
              <a:avLst/>
            </a:prstGeom>
            <a:noFill/>
            <a:ln>
              <a:solidFill>
                <a:srgbClr val="AC3EC1">
                  <a:alpha val="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C5D8A6F6-5F0F-4BE6-BC64-50637CFC68FA}"/>
                </a:ext>
              </a:extLst>
            </p:cNvPr>
            <p:cNvCxnSpPr/>
            <p:nvPr/>
          </p:nvCxnSpPr>
          <p:spPr>
            <a:xfrm flipH="1">
              <a:off x="7897091" y="3990109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312EB610-2F1E-471C-A8CD-FD35FD05235A}"/>
                </a:ext>
              </a:extLst>
            </p:cNvPr>
            <p:cNvCxnSpPr/>
            <p:nvPr/>
          </p:nvCxnSpPr>
          <p:spPr>
            <a:xfrm flipH="1">
              <a:off x="7447216" y="3990109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F5D03872-3425-4B96-A6A7-F4EE45A03E20}"/>
                </a:ext>
              </a:extLst>
            </p:cNvPr>
            <p:cNvCxnSpPr/>
            <p:nvPr/>
          </p:nvCxnSpPr>
          <p:spPr>
            <a:xfrm flipH="1">
              <a:off x="6983888" y="3970356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6D15314C-07E2-4B6B-BB21-A351DCDD335D}"/>
                </a:ext>
              </a:extLst>
            </p:cNvPr>
            <p:cNvGrpSpPr/>
            <p:nvPr/>
          </p:nvGrpSpPr>
          <p:grpSpPr>
            <a:xfrm rot="2294172">
              <a:off x="963315" y="3114814"/>
              <a:ext cx="3407021" cy="2042113"/>
              <a:chOff x="183831" y="786502"/>
              <a:chExt cx="3407021" cy="2042113"/>
            </a:xfrm>
          </p:grpSpPr>
          <p:cxnSp>
            <p:nvCxnSpPr>
              <p:cNvPr id="22" name="Прямая соединительная линия 21">
                <a:extLst>
                  <a:ext uri="{FF2B5EF4-FFF2-40B4-BE49-F238E27FC236}">
                    <a16:creationId xmlns:a16="http://schemas.microsoft.com/office/drawing/2014/main" id="{2CEA73B6-24FF-473A-B5A8-A85F192D1BF6}"/>
                  </a:ext>
                </a:extLst>
              </p:cNvPr>
              <p:cNvCxnSpPr/>
              <p:nvPr/>
            </p:nvCxnSpPr>
            <p:spPr>
              <a:xfrm flipH="1">
                <a:off x="1097034" y="806255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1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>
                <a:extLst>
                  <a:ext uri="{FF2B5EF4-FFF2-40B4-BE49-F238E27FC236}">
                    <a16:creationId xmlns:a16="http://schemas.microsoft.com/office/drawing/2014/main" id="{DDA8D6DF-4D0A-4752-B646-A331EF94B016}"/>
                  </a:ext>
                </a:extLst>
              </p:cNvPr>
              <p:cNvCxnSpPr/>
              <p:nvPr/>
            </p:nvCxnSpPr>
            <p:spPr>
              <a:xfrm flipH="1">
                <a:off x="647159" y="806255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1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>
                <a:extLst>
                  <a:ext uri="{FF2B5EF4-FFF2-40B4-BE49-F238E27FC236}">
                    <a16:creationId xmlns:a16="http://schemas.microsoft.com/office/drawing/2014/main" id="{2A342E02-073E-4396-9F26-738E4337C244}"/>
                  </a:ext>
                </a:extLst>
              </p:cNvPr>
              <p:cNvCxnSpPr/>
              <p:nvPr/>
            </p:nvCxnSpPr>
            <p:spPr>
              <a:xfrm flipH="1">
                <a:off x="183831" y="786502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1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7CCB311A-A94A-4BDD-8D0B-A480CB4FAD43}"/>
                </a:ext>
              </a:extLst>
            </p:cNvPr>
            <p:cNvCxnSpPr/>
            <p:nvPr/>
          </p:nvCxnSpPr>
          <p:spPr>
            <a:xfrm flipH="1">
              <a:off x="-831414" y="6032222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7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A602BC19-D533-4818-BF08-2C521333FB2F}"/>
                </a:ext>
              </a:extLst>
            </p:cNvPr>
            <p:cNvCxnSpPr/>
            <p:nvPr/>
          </p:nvCxnSpPr>
          <p:spPr>
            <a:xfrm flipH="1">
              <a:off x="-1281289" y="6032222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433228FE-0085-4371-BE3F-C62888207695}"/>
                </a:ext>
              </a:extLst>
            </p:cNvPr>
            <p:cNvCxnSpPr/>
            <p:nvPr/>
          </p:nvCxnSpPr>
          <p:spPr>
            <a:xfrm flipH="1">
              <a:off x="-1744617" y="6012469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A8E04670-F54F-4658-AB32-AF469E222BF3}"/>
                </a:ext>
              </a:extLst>
            </p:cNvPr>
            <p:cNvGrpSpPr/>
            <p:nvPr/>
          </p:nvGrpSpPr>
          <p:grpSpPr>
            <a:xfrm rot="4482810">
              <a:off x="9671577" y="289061"/>
              <a:ext cx="3407021" cy="2042113"/>
              <a:chOff x="10038186" y="-1066027"/>
              <a:chExt cx="3407021" cy="2042113"/>
            </a:xfrm>
          </p:grpSpPr>
          <p:cxnSp>
            <p:nvCxnSpPr>
              <p:cNvPr id="19" name="Прямая соединительная линия 18">
                <a:extLst>
                  <a:ext uri="{FF2B5EF4-FFF2-40B4-BE49-F238E27FC236}">
                    <a16:creationId xmlns:a16="http://schemas.microsoft.com/office/drawing/2014/main" id="{74A64D7F-43F9-41DF-80B3-D38F13608DAE}"/>
                  </a:ext>
                </a:extLst>
              </p:cNvPr>
              <p:cNvCxnSpPr/>
              <p:nvPr/>
            </p:nvCxnSpPr>
            <p:spPr>
              <a:xfrm flipH="1">
                <a:off x="10951389" y="-1046274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>
                <a:extLst>
                  <a:ext uri="{FF2B5EF4-FFF2-40B4-BE49-F238E27FC236}">
                    <a16:creationId xmlns:a16="http://schemas.microsoft.com/office/drawing/2014/main" id="{FA346E97-EA8A-49A3-91AE-13F3A87EC0D0}"/>
                  </a:ext>
                </a:extLst>
              </p:cNvPr>
              <p:cNvCxnSpPr/>
              <p:nvPr/>
            </p:nvCxnSpPr>
            <p:spPr>
              <a:xfrm flipH="1">
                <a:off x="10501514" y="-1046274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единительная линия 20">
                <a:extLst>
                  <a:ext uri="{FF2B5EF4-FFF2-40B4-BE49-F238E27FC236}">
                    <a16:creationId xmlns:a16="http://schemas.microsoft.com/office/drawing/2014/main" id="{6717A15D-2FCD-460F-9183-55524C936B89}"/>
                  </a:ext>
                </a:extLst>
              </p:cNvPr>
              <p:cNvCxnSpPr/>
              <p:nvPr/>
            </p:nvCxnSpPr>
            <p:spPr>
              <a:xfrm flipH="1">
                <a:off x="10038186" y="-1066027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1C1EFDC8-AD87-47FC-955E-ACFA2994819C}"/>
              </a:ext>
            </a:extLst>
          </p:cNvPr>
          <p:cNvSpPr txBox="1"/>
          <p:nvPr/>
        </p:nvSpPr>
        <p:spPr>
          <a:xfrm>
            <a:off x="351704" y="907903"/>
            <a:ext cx="72744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Интерфейс пользователя: </a:t>
            </a:r>
          </a:p>
          <a:p>
            <a:pPr marL="285750" indent="-285750" algn="just">
              <a:buFontTx/>
              <a:buChar char="-"/>
            </a:pPr>
            <a:r>
              <a:rPr lang="ru-RU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Разработка яркого и интуитивно понятного интерфейса, адаптированного для детей и их родителей. 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D553148-DC93-4A21-9878-1AE707BEC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359" y="285495"/>
            <a:ext cx="3419114" cy="18975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53332AE-54AA-4834-B9C0-0F50CB386AF5}"/>
              </a:ext>
            </a:extLst>
          </p:cNvPr>
          <p:cNvSpPr txBox="1"/>
          <p:nvPr/>
        </p:nvSpPr>
        <p:spPr>
          <a:xfrm>
            <a:off x="7501254" y="2148074"/>
            <a:ext cx="4679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Пример интерфейса аппарата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A9E8A0-868A-432C-8AE6-80E06876FC31}"/>
              </a:ext>
            </a:extLst>
          </p:cNvPr>
          <p:cNvSpPr txBox="1"/>
          <p:nvPr/>
        </p:nvSpPr>
        <p:spPr>
          <a:xfrm>
            <a:off x="386209" y="2917314"/>
            <a:ext cx="73585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rgbClr val="FFFFFF"/>
                </a:solidFill>
                <a:latin typeface="Roboto" panose="02000000000000000000" pitchFamily="2" charset="0"/>
              </a:rPr>
              <a:t>С</a:t>
            </a:r>
            <a:r>
              <a:rPr lang="ru-RU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инхронизироваться с устройством:</a:t>
            </a:r>
          </a:p>
          <a:p>
            <a:pPr marL="285750" indent="-285750" algn="just">
              <a:buFontTx/>
              <a:buChar char="-"/>
            </a:pPr>
            <a:r>
              <a:rPr lang="ru-RU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позволяет родителям отслеживать состояние здоровья ребенка в реальном времени. </a:t>
            </a:r>
          </a:p>
          <a:p>
            <a:pPr marL="285750" indent="-285750" algn="just">
              <a:buFontTx/>
              <a:buChar char="-"/>
            </a:pPr>
            <a:r>
              <a:rPr lang="ru-RU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Функция ведения истории измерений.</a:t>
            </a:r>
            <a:endParaRPr lang="ru-RU" sz="2000" dirty="0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9A6DA16-7C40-4D33-B84D-398233F43C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593" y="2597990"/>
            <a:ext cx="3396282" cy="19143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BB65D82C-5578-4C53-B578-E90DCCB71EC2}"/>
              </a:ext>
            </a:extLst>
          </p:cNvPr>
          <p:cNvGrpSpPr/>
          <p:nvPr/>
        </p:nvGrpSpPr>
        <p:grpSpPr>
          <a:xfrm>
            <a:off x="8172328" y="4714953"/>
            <a:ext cx="3396282" cy="1910745"/>
            <a:chOff x="7339888" y="447478"/>
            <a:chExt cx="4509605" cy="2672794"/>
          </a:xfrm>
        </p:grpSpPr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3F31FDF6-31DB-431E-A05D-009D895B17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9888" y="447478"/>
              <a:ext cx="4509605" cy="267279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C44A2D59-DF7E-4BE8-8D6B-E9DB418E9CC3}"/>
                </a:ext>
              </a:extLst>
            </p:cNvPr>
            <p:cNvSpPr/>
            <p:nvPr/>
          </p:nvSpPr>
          <p:spPr>
            <a:xfrm rot="280742">
              <a:off x="8691436" y="1094086"/>
              <a:ext cx="793314" cy="1373603"/>
            </a:xfrm>
            <a:prstGeom prst="rect">
              <a:avLst/>
            </a:prstGeom>
            <a:solidFill>
              <a:schemeClr val="bg1">
                <a:lumMod val="95000"/>
                <a:lumOff val="5000"/>
              </a:schemeClr>
            </a:solidFill>
            <a:ln>
              <a:solidFill>
                <a:schemeClr val="bg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CD177677-960F-406E-9524-03AE74B846F6}"/>
              </a:ext>
            </a:extLst>
          </p:cNvPr>
          <p:cNvSpPr txBox="1"/>
          <p:nvPr/>
        </p:nvSpPr>
        <p:spPr>
          <a:xfrm>
            <a:off x="347908" y="188081"/>
            <a:ext cx="5750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u="sng" dirty="0"/>
              <a:t>Решение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B830A7C-C1AC-4483-8F37-B6D87AD9F051}"/>
              </a:ext>
            </a:extLst>
          </p:cNvPr>
          <p:cNvSpPr txBox="1"/>
          <p:nvPr/>
        </p:nvSpPr>
        <p:spPr>
          <a:xfrm>
            <a:off x="334782" y="4793413"/>
            <a:ext cx="7496243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Дизайн:</a:t>
            </a:r>
          </a:p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- Можно с</a:t>
            </a:r>
            <a:r>
              <a:rPr lang="ru-RU" sz="2000" b="0" i="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делать устройство в виде игрушки или персонажа. </a:t>
            </a:r>
          </a:p>
          <a:p>
            <a:r>
              <a:rPr lang="ru-RU" sz="2000" b="0" i="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- Также использовать приятные на ощупь и безопасные материалы</a:t>
            </a: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	</a:t>
            </a:r>
          </a:p>
          <a:p>
            <a:pPr marL="285750" indent="-285750" algn="l">
              <a:buFontTx/>
              <a:buChar char="-"/>
            </a:pPr>
            <a:endParaRPr lang="ru-RU" b="0" i="0" dirty="0">
              <a:solidFill>
                <a:srgbClr val="1D1D1B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551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  <p:bldP spid="32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0269030-0122-43E9-885D-6FFA60191C8E}"/>
              </a:ext>
            </a:extLst>
          </p:cNvPr>
          <p:cNvSpPr txBox="1"/>
          <p:nvPr/>
        </p:nvSpPr>
        <p:spPr>
          <a:xfrm>
            <a:off x="250299" y="815876"/>
            <a:ext cx="1139824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	Автоматизация процесса:</a:t>
            </a:r>
          </a:p>
          <a:p>
            <a:pPr algn="just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	Устройство должно само запускать измерения по расписанию, чтобы избегать тревожных моментов, связанных с ожиданием.</a:t>
            </a:r>
          </a:p>
          <a:p>
            <a:pPr algn="just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	Это позволит детям меньше обращать внимание на сбор данных и так как сами замеры не должны вызывать дискомфорт, они не заметят как показания уже будут сняты.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B7D61E3-4AD0-45CA-A188-19EF75B528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5" b="16793"/>
          <a:stretch/>
        </p:blipFill>
        <p:spPr>
          <a:xfrm>
            <a:off x="3117231" y="3124200"/>
            <a:ext cx="5957538" cy="35594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643719-EB72-4F22-9941-5C71371AF2AA}"/>
              </a:ext>
            </a:extLst>
          </p:cNvPr>
          <p:cNvSpPr txBox="1"/>
          <p:nvPr/>
        </p:nvSpPr>
        <p:spPr>
          <a:xfrm>
            <a:off x="347908" y="188081"/>
            <a:ext cx="5750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u="sng" dirty="0"/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1585764854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980A3674-387A-43C4-A54E-8C999A16A7E8}"/>
              </a:ext>
            </a:extLst>
          </p:cNvPr>
          <p:cNvGrpSpPr/>
          <p:nvPr/>
        </p:nvGrpSpPr>
        <p:grpSpPr>
          <a:xfrm>
            <a:off x="-3927442" y="-4519923"/>
            <a:ext cx="18247592" cy="12945400"/>
            <a:chOff x="-1744617" y="-4253341"/>
            <a:chExt cx="18247592" cy="12945400"/>
          </a:xfrm>
        </p:grpSpPr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02A92468-F808-4EA7-BD0D-55FDC79DB4B2}"/>
                </a:ext>
              </a:extLst>
            </p:cNvPr>
            <p:cNvSpPr/>
            <p:nvPr/>
          </p:nvSpPr>
          <p:spPr>
            <a:xfrm>
              <a:off x="3442224" y="-4253341"/>
              <a:ext cx="7274492" cy="6490580"/>
            </a:xfrm>
            <a:prstGeom prst="ellipse">
              <a:avLst/>
            </a:prstGeom>
            <a:noFill/>
            <a:ln>
              <a:solidFill>
                <a:srgbClr val="AC3EC1">
                  <a:alpha val="16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Крест 21">
              <a:extLst>
                <a:ext uri="{FF2B5EF4-FFF2-40B4-BE49-F238E27FC236}">
                  <a16:creationId xmlns:a16="http://schemas.microsoft.com/office/drawing/2014/main" id="{3D8F53E2-F407-4A63-93FE-95659F86EC92}"/>
                </a:ext>
              </a:extLst>
            </p:cNvPr>
            <p:cNvSpPr/>
            <p:nvPr/>
          </p:nvSpPr>
          <p:spPr>
            <a:xfrm rot="1296429">
              <a:off x="4842344" y="2576224"/>
              <a:ext cx="1828800" cy="1852654"/>
            </a:xfrm>
            <a:prstGeom prst="plus">
              <a:avLst>
                <a:gd name="adj" fmla="val 42826"/>
              </a:avLst>
            </a:prstGeom>
            <a:gradFill flip="none" rotWithShape="1">
              <a:gsLst>
                <a:gs pos="21000">
                  <a:srgbClr val="AC3EC1">
                    <a:alpha val="20000"/>
                  </a:srgbClr>
                </a:gs>
                <a:gs pos="100000">
                  <a:srgbClr val="F1E0F7">
                    <a:alpha val="0"/>
                    <a:lumMod val="99000"/>
                    <a:lumOff val="1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Крест 22">
              <a:extLst>
                <a:ext uri="{FF2B5EF4-FFF2-40B4-BE49-F238E27FC236}">
                  <a16:creationId xmlns:a16="http://schemas.microsoft.com/office/drawing/2014/main" id="{A18BFAF4-C551-47B3-9985-4DB6EFE87CA3}"/>
                </a:ext>
              </a:extLst>
            </p:cNvPr>
            <p:cNvSpPr/>
            <p:nvPr/>
          </p:nvSpPr>
          <p:spPr>
            <a:xfrm rot="18543865">
              <a:off x="10322119" y="5434011"/>
              <a:ext cx="1828800" cy="1852654"/>
            </a:xfrm>
            <a:prstGeom prst="plus">
              <a:avLst>
                <a:gd name="adj" fmla="val 42826"/>
              </a:avLst>
            </a:prstGeom>
            <a:gradFill flip="none" rotWithShape="1">
              <a:gsLst>
                <a:gs pos="21000">
                  <a:srgbClr val="AC3EC1">
                    <a:alpha val="15000"/>
                  </a:srgbClr>
                </a:gs>
                <a:gs pos="100000">
                  <a:srgbClr val="F1E0F7">
                    <a:alpha val="0"/>
                    <a:lumMod val="99000"/>
                    <a:lumOff val="1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Крест 23">
              <a:extLst>
                <a:ext uri="{FF2B5EF4-FFF2-40B4-BE49-F238E27FC236}">
                  <a16:creationId xmlns:a16="http://schemas.microsoft.com/office/drawing/2014/main" id="{13151745-1A46-4CF9-B71E-A3A01447C39B}"/>
                </a:ext>
              </a:extLst>
            </p:cNvPr>
            <p:cNvSpPr/>
            <p:nvPr/>
          </p:nvSpPr>
          <p:spPr>
            <a:xfrm rot="1296429">
              <a:off x="9026634" y="1378269"/>
              <a:ext cx="1828800" cy="1852654"/>
            </a:xfrm>
            <a:prstGeom prst="plus">
              <a:avLst>
                <a:gd name="adj" fmla="val 42826"/>
              </a:avLst>
            </a:prstGeom>
            <a:gradFill flip="none" rotWithShape="1">
              <a:gsLst>
                <a:gs pos="21000">
                  <a:srgbClr val="AC3EC1">
                    <a:lumMod val="98000"/>
                    <a:lumOff val="2000"/>
                    <a:alpha val="22000"/>
                  </a:srgbClr>
                </a:gs>
                <a:gs pos="100000">
                  <a:srgbClr val="F1E0F7">
                    <a:alpha val="0"/>
                    <a:lumMod val="99000"/>
                    <a:lumOff val="1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BA346DFE-475E-4ABA-B1DD-F2214921EE3C}"/>
                </a:ext>
              </a:extLst>
            </p:cNvPr>
            <p:cNvSpPr/>
            <p:nvPr/>
          </p:nvSpPr>
          <p:spPr>
            <a:xfrm>
              <a:off x="183831" y="3332880"/>
              <a:ext cx="5319423" cy="5359179"/>
            </a:xfrm>
            <a:prstGeom prst="ellipse">
              <a:avLst/>
            </a:prstGeom>
            <a:noFill/>
            <a:ln>
              <a:solidFill>
                <a:srgbClr val="AC3EC1">
                  <a:alpha val="1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58B77F82-D30F-4708-B6CA-678A1FDCCE8A}"/>
                </a:ext>
              </a:extLst>
            </p:cNvPr>
            <p:cNvSpPr/>
            <p:nvPr/>
          </p:nvSpPr>
          <p:spPr>
            <a:xfrm>
              <a:off x="6637796" y="-57498"/>
              <a:ext cx="9865179" cy="8410578"/>
            </a:xfrm>
            <a:prstGeom prst="ellipse">
              <a:avLst/>
            </a:prstGeom>
            <a:noFill/>
            <a:ln>
              <a:solidFill>
                <a:srgbClr val="AC3EC1">
                  <a:alpha val="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CE4C2DD3-6497-4876-B8F8-A35E1ECDBC07}"/>
                </a:ext>
              </a:extLst>
            </p:cNvPr>
            <p:cNvCxnSpPr/>
            <p:nvPr/>
          </p:nvCxnSpPr>
          <p:spPr>
            <a:xfrm flipH="1">
              <a:off x="7897091" y="3990109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35EF35E2-FBE3-4043-95EB-BA80511AADAF}"/>
                </a:ext>
              </a:extLst>
            </p:cNvPr>
            <p:cNvCxnSpPr/>
            <p:nvPr/>
          </p:nvCxnSpPr>
          <p:spPr>
            <a:xfrm flipH="1">
              <a:off x="7447216" y="3990109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E4F0386B-54A5-40C5-8A04-5A293BA21EA4}"/>
                </a:ext>
              </a:extLst>
            </p:cNvPr>
            <p:cNvCxnSpPr/>
            <p:nvPr/>
          </p:nvCxnSpPr>
          <p:spPr>
            <a:xfrm flipH="1">
              <a:off x="6983888" y="3970356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A03ABD6C-118B-4997-AA97-727921651B90}"/>
                </a:ext>
              </a:extLst>
            </p:cNvPr>
            <p:cNvGrpSpPr/>
            <p:nvPr/>
          </p:nvGrpSpPr>
          <p:grpSpPr>
            <a:xfrm rot="2294172">
              <a:off x="963315" y="3114814"/>
              <a:ext cx="3407021" cy="2042113"/>
              <a:chOff x="183831" y="786502"/>
              <a:chExt cx="3407021" cy="2042113"/>
            </a:xfrm>
          </p:grpSpPr>
          <p:cxnSp>
            <p:nvCxnSpPr>
              <p:cNvPr id="39" name="Прямая соединительная линия 38">
                <a:extLst>
                  <a:ext uri="{FF2B5EF4-FFF2-40B4-BE49-F238E27FC236}">
                    <a16:creationId xmlns:a16="http://schemas.microsoft.com/office/drawing/2014/main" id="{B5E1D0B4-7BE3-4B74-990C-CD868182A851}"/>
                  </a:ext>
                </a:extLst>
              </p:cNvPr>
              <p:cNvCxnSpPr/>
              <p:nvPr/>
            </p:nvCxnSpPr>
            <p:spPr>
              <a:xfrm flipH="1">
                <a:off x="1097034" y="806255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1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Прямая соединительная линия 39">
                <a:extLst>
                  <a:ext uri="{FF2B5EF4-FFF2-40B4-BE49-F238E27FC236}">
                    <a16:creationId xmlns:a16="http://schemas.microsoft.com/office/drawing/2014/main" id="{F81B83F0-DB98-4672-93B1-4FF351A20462}"/>
                  </a:ext>
                </a:extLst>
              </p:cNvPr>
              <p:cNvCxnSpPr/>
              <p:nvPr/>
            </p:nvCxnSpPr>
            <p:spPr>
              <a:xfrm flipH="1">
                <a:off x="647159" y="806255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1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Прямая соединительная линия 40">
                <a:extLst>
                  <a:ext uri="{FF2B5EF4-FFF2-40B4-BE49-F238E27FC236}">
                    <a16:creationId xmlns:a16="http://schemas.microsoft.com/office/drawing/2014/main" id="{A17B8E00-8525-4616-A396-8AFCF0F9ED3A}"/>
                  </a:ext>
                </a:extLst>
              </p:cNvPr>
              <p:cNvCxnSpPr/>
              <p:nvPr/>
            </p:nvCxnSpPr>
            <p:spPr>
              <a:xfrm flipH="1">
                <a:off x="183831" y="786502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1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E7B7B4C5-AF3A-4C05-88E8-E99092694B42}"/>
                </a:ext>
              </a:extLst>
            </p:cNvPr>
            <p:cNvCxnSpPr/>
            <p:nvPr/>
          </p:nvCxnSpPr>
          <p:spPr>
            <a:xfrm flipH="1">
              <a:off x="-831414" y="6032222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7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31BA757B-FA40-40A8-B699-CAC2E58FA069}"/>
                </a:ext>
              </a:extLst>
            </p:cNvPr>
            <p:cNvCxnSpPr/>
            <p:nvPr/>
          </p:nvCxnSpPr>
          <p:spPr>
            <a:xfrm flipH="1">
              <a:off x="-1281289" y="6032222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9A65B589-8F5A-4F5E-B746-0D7C28F505A2}"/>
                </a:ext>
              </a:extLst>
            </p:cNvPr>
            <p:cNvCxnSpPr/>
            <p:nvPr/>
          </p:nvCxnSpPr>
          <p:spPr>
            <a:xfrm flipH="1">
              <a:off x="-1744617" y="6012469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307D1911-87BE-43D3-AAE7-1370A1EDA722}"/>
                </a:ext>
              </a:extLst>
            </p:cNvPr>
            <p:cNvGrpSpPr/>
            <p:nvPr/>
          </p:nvGrpSpPr>
          <p:grpSpPr>
            <a:xfrm rot="4482810">
              <a:off x="9671577" y="289061"/>
              <a:ext cx="3407021" cy="2042113"/>
              <a:chOff x="10038186" y="-1066027"/>
              <a:chExt cx="3407021" cy="2042113"/>
            </a:xfrm>
          </p:grpSpPr>
          <p:cxnSp>
            <p:nvCxnSpPr>
              <p:cNvPr id="36" name="Прямая соединительная линия 35">
                <a:extLst>
                  <a:ext uri="{FF2B5EF4-FFF2-40B4-BE49-F238E27FC236}">
                    <a16:creationId xmlns:a16="http://schemas.microsoft.com/office/drawing/2014/main" id="{95E8398D-4796-4263-81D9-FC5D71B52815}"/>
                  </a:ext>
                </a:extLst>
              </p:cNvPr>
              <p:cNvCxnSpPr/>
              <p:nvPr/>
            </p:nvCxnSpPr>
            <p:spPr>
              <a:xfrm flipH="1">
                <a:off x="10951389" y="-1046274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единительная линия 36">
                <a:extLst>
                  <a:ext uri="{FF2B5EF4-FFF2-40B4-BE49-F238E27FC236}">
                    <a16:creationId xmlns:a16="http://schemas.microsoft.com/office/drawing/2014/main" id="{BAD7D77F-1395-41F4-AA23-1BFFC54698DC}"/>
                  </a:ext>
                </a:extLst>
              </p:cNvPr>
              <p:cNvCxnSpPr/>
              <p:nvPr/>
            </p:nvCxnSpPr>
            <p:spPr>
              <a:xfrm flipH="1">
                <a:off x="10501514" y="-1046274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Прямая соединительная линия 37">
                <a:extLst>
                  <a:ext uri="{FF2B5EF4-FFF2-40B4-BE49-F238E27FC236}">
                    <a16:creationId xmlns:a16="http://schemas.microsoft.com/office/drawing/2014/main" id="{26CDCA3A-0069-45CF-BD53-DF1A34851B59}"/>
                  </a:ext>
                </a:extLst>
              </p:cNvPr>
              <p:cNvCxnSpPr/>
              <p:nvPr/>
            </p:nvCxnSpPr>
            <p:spPr>
              <a:xfrm flipH="1">
                <a:off x="10038186" y="-1066027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51CFCD5-34B6-454A-A11C-9FFF0FC8DACD}"/>
              </a:ext>
            </a:extLst>
          </p:cNvPr>
          <p:cNvSpPr txBox="1"/>
          <p:nvPr/>
        </p:nvSpPr>
        <p:spPr>
          <a:xfrm>
            <a:off x="527901" y="141402"/>
            <a:ext cx="6183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u="sng" dirty="0"/>
              <a:t>Рынок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0AE2A54-7A3D-4A77-BB5F-8FCA1105E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397137"/>
              </p:ext>
            </p:extLst>
          </p:nvPr>
        </p:nvGraphicFramePr>
        <p:xfrm>
          <a:off x="213360" y="787732"/>
          <a:ext cx="11684001" cy="547759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356371">
                  <a:extLst>
                    <a:ext uri="{9D8B030D-6E8A-4147-A177-3AD203B41FA5}">
                      <a16:colId xmlns:a16="http://schemas.microsoft.com/office/drawing/2014/main" val="1016401967"/>
                    </a:ext>
                  </a:extLst>
                </a:gridCol>
                <a:gridCol w="1874947">
                  <a:extLst>
                    <a:ext uri="{9D8B030D-6E8A-4147-A177-3AD203B41FA5}">
                      <a16:colId xmlns:a16="http://schemas.microsoft.com/office/drawing/2014/main" val="4063781861"/>
                    </a:ext>
                  </a:extLst>
                </a:gridCol>
                <a:gridCol w="1956122">
                  <a:extLst>
                    <a:ext uri="{9D8B030D-6E8A-4147-A177-3AD203B41FA5}">
                      <a16:colId xmlns:a16="http://schemas.microsoft.com/office/drawing/2014/main" val="2250944399"/>
                    </a:ext>
                  </a:extLst>
                </a:gridCol>
                <a:gridCol w="1717040">
                  <a:extLst>
                    <a:ext uri="{9D8B030D-6E8A-4147-A177-3AD203B41FA5}">
                      <a16:colId xmlns:a16="http://schemas.microsoft.com/office/drawing/2014/main" val="3023216832"/>
                    </a:ext>
                  </a:extLst>
                </a:gridCol>
                <a:gridCol w="1696720">
                  <a:extLst>
                    <a:ext uri="{9D8B030D-6E8A-4147-A177-3AD203B41FA5}">
                      <a16:colId xmlns:a16="http://schemas.microsoft.com/office/drawing/2014/main" val="980411651"/>
                    </a:ext>
                  </a:extLst>
                </a:gridCol>
                <a:gridCol w="2082801">
                  <a:extLst>
                    <a:ext uri="{9D8B030D-6E8A-4147-A177-3AD203B41FA5}">
                      <a16:colId xmlns:a16="http://schemas.microsoft.com/office/drawing/2014/main" val="1398452778"/>
                    </a:ext>
                  </a:extLst>
                </a:gridCol>
              </a:tblGrid>
              <a:tr h="821149"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 cap="none" dirty="0">
                        <a:ln>
                          <a:noFill/>
                        </a:ln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ru-RU" sz="1600" b="0" u="none" strike="noStrike" kern="1200" cap="none" dirty="0" err="1">
                          <a:ln>
                            <a:noFill/>
                          </a:ln>
                        </a:rPr>
                        <a:t>XRide</a:t>
                      </a:r>
                      <a:r>
                        <a:rPr lang="ru-RU" sz="1600" b="0" u="none" strike="noStrike" kern="1200" cap="none" dirty="0">
                          <a:ln>
                            <a:noFill/>
                          </a:ln>
                        </a:rPr>
                        <a:t> E600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1600" b="0" u="none" strike="noStrike" kern="1200" cap="none" dirty="0">
                          <a:ln>
                            <a:noFill/>
                          </a:ln>
                        </a:rPr>
                        <a:t>Health Watch Pro 80M</a:t>
                      </a:r>
                      <a:endParaRPr lang="ru-RU" sz="16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1600" b="0" u="none" strike="noStrike" kern="1200" cap="none" dirty="0">
                          <a:ln>
                            <a:noFill/>
                          </a:ln>
                        </a:rPr>
                        <a:t>HUAWEI Watch GT 5</a:t>
                      </a:r>
                    </a:p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endParaRPr lang="ru-RU" sz="16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1600" b="0" u="none" strike="noStrike" kern="1200" cap="none" dirty="0" err="1">
                          <a:ln>
                            <a:noFill/>
                          </a:ln>
                        </a:rPr>
                        <a:t>Gelikon</a:t>
                      </a:r>
                      <a:r>
                        <a:rPr lang="ru-RU" sz="1600" b="0" u="none" strike="noStrike" kern="1200" cap="none" dirty="0">
                          <a:ln>
                            <a:noFill/>
                          </a:ln>
                        </a:rPr>
                        <a:t> Line Умные часы GLE-04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1600" b="0" u="none" strike="noStrike" kern="1200" cap="none" dirty="0" err="1">
                          <a:ln>
                            <a:noFill/>
                          </a:ln>
                        </a:rPr>
                        <a:t>КартаКидс</a:t>
                      </a:r>
                      <a:endParaRPr lang="ru-RU" sz="16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686181"/>
                  </a:ext>
                </a:extLst>
              </a:tr>
              <a:tr h="1215851">
                <a:tc>
                  <a:txBody>
                    <a:bodyPr/>
                    <a:lstStyle/>
                    <a:p>
                      <a:pPr marL="0" marR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ru-RU" sz="1600" b="0" u="none" strike="noStrike" kern="1200" cap="none" dirty="0">
                          <a:ln>
                            <a:noFill/>
                          </a:ln>
                        </a:rPr>
                        <a:t>Пример устройств</a:t>
                      </a:r>
                      <a:endParaRPr lang="ru-RU" sz="1600" b="0" i="0" u="none" strike="noStrike" kern="1200" cap="none" dirty="0">
                        <a:ln>
                          <a:noFill/>
                        </a:ln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ru-RU" sz="12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endParaRPr lang="ru-RU" sz="12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endParaRPr lang="ru-RU" sz="12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endParaRPr lang="ru-RU" sz="12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endParaRPr lang="ru-RU" sz="12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69994"/>
                  </a:ext>
                </a:extLst>
              </a:tr>
              <a:tr h="356495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1600" b="0" u="none" strike="noStrike" kern="1200" cap="none" dirty="0">
                          <a:ln>
                            <a:noFill/>
                          </a:ln>
                        </a:rPr>
                        <a:t>температура</a:t>
                      </a:r>
                      <a:endParaRPr lang="ru-RU" sz="16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091663"/>
                  </a:ext>
                </a:extLst>
              </a:tr>
              <a:tr h="353794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1600" b="0" u="none" strike="noStrike" kern="1200" cap="none">
                          <a:ln>
                            <a:noFill/>
                          </a:ln>
                        </a:rPr>
                        <a:t>пульс</a:t>
                      </a:r>
                      <a:endParaRPr lang="ru-RU" sz="1600" b="0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379153"/>
                  </a:ext>
                </a:extLst>
              </a:tr>
              <a:tr h="374243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1600" b="0" u="none" strike="noStrike" kern="1200" cap="none" dirty="0">
                          <a:ln>
                            <a:noFill/>
                          </a:ln>
                        </a:rPr>
                        <a:t>давление</a:t>
                      </a:r>
                      <a:endParaRPr lang="ru-RU" sz="16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846695"/>
                  </a:ext>
                </a:extLst>
              </a:tr>
              <a:tr h="36738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1600" b="0" u="none" strike="noStrike" kern="1200" cap="none" dirty="0">
                          <a:ln>
                            <a:noFill/>
                          </a:ln>
                        </a:rPr>
                        <a:t>Понятный интерфейс</a:t>
                      </a:r>
                      <a:endParaRPr lang="ru-RU" sz="16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125366"/>
                  </a:ext>
                </a:extLst>
              </a:tr>
              <a:tr h="39550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1600" b="0" u="none" strike="noStrike" kern="1200" cap="none" dirty="0">
                          <a:ln>
                            <a:noFill/>
                          </a:ln>
                        </a:rPr>
                        <a:t>Мобильное приложение</a:t>
                      </a:r>
                      <a:endParaRPr lang="ru-RU" sz="16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-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062760"/>
                  </a:ext>
                </a:extLst>
              </a:tr>
              <a:tr h="601152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1600" b="0" u="none" strike="noStrike" kern="1200" cap="none" dirty="0">
                          <a:ln>
                            <a:noFill/>
                          </a:ln>
                        </a:rPr>
                        <a:t>Награда за прохождение проверки</a:t>
                      </a:r>
                      <a:endParaRPr lang="ru-RU" sz="16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-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-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-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-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119231"/>
                  </a:ext>
                </a:extLst>
              </a:tr>
              <a:tr h="443265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14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Детский дизайн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i="0" u="none" strike="noStrike" kern="1200" cap="none" dirty="0">
                          <a:ln>
                            <a:noFill/>
                          </a:ln>
                          <a:latin typeface="Liberation Sans" pitchFamily="18"/>
                          <a:ea typeface="Noto Sans CJK SC" pitchFamily="2"/>
                          <a:cs typeface="Noto Sans Devanagari" pitchFamily="2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504105"/>
                  </a:ext>
                </a:extLst>
              </a:tr>
              <a:tr h="413171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1600" b="0" u="none" strike="noStrike" kern="1200" cap="none" dirty="0">
                          <a:ln>
                            <a:noFill/>
                          </a:ln>
                        </a:rPr>
                        <a:t>Регулируемый ремешок</a:t>
                      </a:r>
                      <a:endParaRPr lang="ru-RU" sz="16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ru-RU" sz="2000" b="0" u="none" strike="noStrike" kern="1200" cap="none" dirty="0">
                          <a:ln>
                            <a:noFill/>
                          </a:ln>
                        </a:rPr>
                        <a:t>+</a:t>
                      </a:r>
                      <a:endParaRPr lang="ru-RU" sz="2000" b="0" i="0" u="none" strike="noStrike" kern="1200" cap="none" dirty="0">
                        <a:ln>
                          <a:noFill/>
                        </a:ln>
                        <a:latin typeface="Liberation Sans" pitchFamily="18"/>
                        <a:ea typeface="Noto Sans CJK SC" pitchFamily="2"/>
                        <a:cs typeface="Noto Sans Devanagari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931367"/>
                  </a:ext>
                </a:extLst>
              </a:tr>
            </a:tbl>
          </a:graphicData>
        </a:graphic>
      </p:graphicFrame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0589B1B-620E-4B66-8696-4E24A40F5432}"/>
              </a:ext>
            </a:extLst>
          </p:cNvPr>
          <p:cNvGrpSpPr/>
          <p:nvPr/>
        </p:nvGrpSpPr>
        <p:grpSpPr>
          <a:xfrm>
            <a:off x="9820910" y="1624292"/>
            <a:ext cx="2072641" cy="1194465"/>
            <a:chOff x="7339888" y="447478"/>
            <a:chExt cx="4509605" cy="2672794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43E39D8A-23AB-49C5-99CE-F1C79FA5C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9888" y="447478"/>
              <a:ext cx="4509605" cy="267279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9E599EC9-AC84-473C-B46B-17009366DA51}"/>
                </a:ext>
              </a:extLst>
            </p:cNvPr>
            <p:cNvSpPr/>
            <p:nvPr/>
          </p:nvSpPr>
          <p:spPr>
            <a:xfrm rot="280742">
              <a:off x="8691436" y="1094086"/>
              <a:ext cx="793314" cy="1373603"/>
            </a:xfrm>
            <a:prstGeom prst="rect">
              <a:avLst/>
            </a:prstGeom>
            <a:solidFill>
              <a:schemeClr val="bg1">
                <a:lumMod val="95000"/>
                <a:lumOff val="5000"/>
              </a:schemeClr>
            </a:solidFill>
            <a:ln>
              <a:solidFill>
                <a:schemeClr val="bg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747F6BF-775C-434B-9683-753222012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1619212"/>
            <a:ext cx="1676400" cy="119446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DB1DD58-713A-4C15-8BF3-C9DE631601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4" b="6224"/>
          <a:stretch/>
        </p:blipFill>
        <p:spPr>
          <a:xfrm>
            <a:off x="6404610" y="1609052"/>
            <a:ext cx="1703070" cy="120844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0C74F92-44C5-4E6B-9624-41054B49AE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37" r="6096"/>
          <a:stretch/>
        </p:blipFill>
        <p:spPr>
          <a:xfrm>
            <a:off x="4379595" y="1609051"/>
            <a:ext cx="2011679" cy="120462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66C1043-A72E-4CC6-9328-604A55D8C7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734" y="1619213"/>
            <a:ext cx="1860095" cy="119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7015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DD6EC587-9D58-428A-B440-5212D3C05FE1}"/>
              </a:ext>
            </a:extLst>
          </p:cNvPr>
          <p:cNvGrpSpPr/>
          <p:nvPr/>
        </p:nvGrpSpPr>
        <p:grpSpPr>
          <a:xfrm rot="21250576">
            <a:off x="-5086288" y="-5585754"/>
            <a:ext cx="21836550" cy="15038411"/>
            <a:chOff x="-1744617" y="-4253341"/>
            <a:chExt cx="18247592" cy="12945400"/>
          </a:xfrm>
        </p:grpSpPr>
        <p:sp>
          <p:nvSpPr>
            <p:cNvPr id="13" name="Крест 12">
              <a:extLst>
                <a:ext uri="{FF2B5EF4-FFF2-40B4-BE49-F238E27FC236}">
                  <a16:creationId xmlns:a16="http://schemas.microsoft.com/office/drawing/2014/main" id="{A0A67FFD-47C3-4E90-A142-F249A65015CF}"/>
                </a:ext>
              </a:extLst>
            </p:cNvPr>
            <p:cNvSpPr/>
            <p:nvPr/>
          </p:nvSpPr>
          <p:spPr>
            <a:xfrm rot="1296429">
              <a:off x="4842344" y="2576224"/>
              <a:ext cx="1828800" cy="1852654"/>
            </a:xfrm>
            <a:prstGeom prst="plus">
              <a:avLst>
                <a:gd name="adj" fmla="val 42826"/>
              </a:avLst>
            </a:prstGeom>
            <a:gradFill flip="none" rotWithShape="1">
              <a:gsLst>
                <a:gs pos="21000">
                  <a:srgbClr val="AC3EC1">
                    <a:alpha val="20000"/>
                  </a:srgbClr>
                </a:gs>
                <a:gs pos="100000">
                  <a:srgbClr val="F1E0F7">
                    <a:alpha val="0"/>
                    <a:lumMod val="99000"/>
                    <a:lumOff val="1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Крест 13">
              <a:extLst>
                <a:ext uri="{FF2B5EF4-FFF2-40B4-BE49-F238E27FC236}">
                  <a16:creationId xmlns:a16="http://schemas.microsoft.com/office/drawing/2014/main" id="{985CFCCA-C259-4D1B-B10F-F122D2751E93}"/>
                </a:ext>
              </a:extLst>
            </p:cNvPr>
            <p:cNvSpPr/>
            <p:nvPr/>
          </p:nvSpPr>
          <p:spPr>
            <a:xfrm rot="18543865">
              <a:off x="10322119" y="5434011"/>
              <a:ext cx="1828800" cy="1852654"/>
            </a:xfrm>
            <a:prstGeom prst="plus">
              <a:avLst>
                <a:gd name="adj" fmla="val 42826"/>
              </a:avLst>
            </a:prstGeom>
            <a:gradFill flip="none" rotWithShape="1">
              <a:gsLst>
                <a:gs pos="21000">
                  <a:srgbClr val="AC3EC1">
                    <a:alpha val="15000"/>
                  </a:srgbClr>
                </a:gs>
                <a:gs pos="100000">
                  <a:srgbClr val="F1E0F7">
                    <a:alpha val="0"/>
                    <a:lumMod val="99000"/>
                    <a:lumOff val="1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Крест 14">
              <a:extLst>
                <a:ext uri="{FF2B5EF4-FFF2-40B4-BE49-F238E27FC236}">
                  <a16:creationId xmlns:a16="http://schemas.microsoft.com/office/drawing/2014/main" id="{BF6DE4DC-5740-49FE-8349-AE497E3FE156}"/>
                </a:ext>
              </a:extLst>
            </p:cNvPr>
            <p:cNvSpPr/>
            <p:nvPr/>
          </p:nvSpPr>
          <p:spPr>
            <a:xfrm rot="1296429">
              <a:off x="9026634" y="1378269"/>
              <a:ext cx="1828800" cy="1852654"/>
            </a:xfrm>
            <a:prstGeom prst="plus">
              <a:avLst>
                <a:gd name="adj" fmla="val 42826"/>
              </a:avLst>
            </a:prstGeom>
            <a:gradFill flip="none" rotWithShape="1">
              <a:gsLst>
                <a:gs pos="21000">
                  <a:srgbClr val="AC3EC1">
                    <a:lumMod val="98000"/>
                    <a:lumOff val="2000"/>
                    <a:alpha val="22000"/>
                  </a:srgbClr>
                </a:gs>
                <a:gs pos="100000">
                  <a:srgbClr val="F1E0F7">
                    <a:alpha val="0"/>
                    <a:lumMod val="99000"/>
                    <a:lumOff val="1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AA2980AD-06F3-4CC4-BC75-503011045FE9}"/>
                </a:ext>
              </a:extLst>
            </p:cNvPr>
            <p:cNvSpPr/>
            <p:nvPr/>
          </p:nvSpPr>
          <p:spPr>
            <a:xfrm>
              <a:off x="183831" y="3332880"/>
              <a:ext cx="5319423" cy="5359179"/>
            </a:xfrm>
            <a:prstGeom prst="ellipse">
              <a:avLst/>
            </a:prstGeom>
            <a:noFill/>
            <a:ln>
              <a:solidFill>
                <a:srgbClr val="AC3EC1">
                  <a:alpha val="1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8CCB8B7F-180F-485D-B817-5FED3E94AAE3}"/>
                </a:ext>
              </a:extLst>
            </p:cNvPr>
            <p:cNvSpPr/>
            <p:nvPr/>
          </p:nvSpPr>
          <p:spPr>
            <a:xfrm>
              <a:off x="3442224" y="-4253341"/>
              <a:ext cx="7274492" cy="6490580"/>
            </a:xfrm>
            <a:prstGeom prst="ellipse">
              <a:avLst/>
            </a:prstGeom>
            <a:noFill/>
            <a:ln>
              <a:solidFill>
                <a:srgbClr val="AC3EC1">
                  <a:alpha val="16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0E565350-112D-4477-B9DA-692B769B1846}"/>
                </a:ext>
              </a:extLst>
            </p:cNvPr>
            <p:cNvSpPr/>
            <p:nvPr/>
          </p:nvSpPr>
          <p:spPr>
            <a:xfrm>
              <a:off x="6637796" y="-57498"/>
              <a:ext cx="9865179" cy="8410578"/>
            </a:xfrm>
            <a:prstGeom prst="ellipse">
              <a:avLst/>
            </a:prstGeom>
            <a:noFill/>
            <a:ln>
              <a:solidFill>
                <a:srgbClr val="AC3EC1">
                  <a:alpha val="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6453D437-C6F8-42A1-BF7E-2C410441EAF1}"/>
                </a:ext>
              </a:extLst>
            </p:cNvPr>
            <p:cNvCxnSpPr/>
            <p:nvPr/>
          </p:nvCxnSpPr>
          <p:spPr>
            <a:xfrm flipH="1">
              <a:off x="7897091" y="3990109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7856B6B4-F0F5-4533-8762-1BF9D0BAE5E6}"/>
                </a:ext>
              </a:extLst>
            </p:cNvPr>
            <p:cNvCxnSpPr/>
            <p:nvPr/>
          </p:nvCxnSpPr>
          <p:spPr>
            <a:xfrm flipH="1">
              <a:off x="7447216" y="3990109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927D5946-A1B6-4093-B2B1-8725D5AAB9A8}"/>
                </a:ext>
              </a:extLst>
            </p:cNvPr>
            <p:cNvCxnSpPr/>
            <p:nvPr/>
          </p:nvCxnSpPr>
          <p:spPr>
            <a:xfrm flipH="1">
              <a:off x="6983888" y="3970356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A23D50C5-1E4B-4C1D-B9F9-16B105F090EC}"/>
                </a:ext>
              </a:extLst>
            </p:cNvPr>
            <p:cNvGrpSpPr/>
            <p:nvPr/>
          </p:nvGrpSpPr>
          <p:grpSpPr>
            <a:xfrm rot="2294172">
              <a:off x="963315" y="3114814"/>
              <a:ext cx="3407021" cy="2042113"/>
              <a:chOff x="183831" y="786502"/>
              <a:chExt cx="3407021" cy="2042113"/>
            </a:xfrm>
          </p:grpSpPr>
          <p:cxnSp>
            <p:nvCxnSpPr>
              <p:cNvPr id="30" name="Прямая соединительная линия 29">
                <a:extLst>
                  <a:ext uri="{FF2B5EF4-FFF2-40B4-BE49-F238E27FC236}">
                    <a16:creationId xmlns:a16="http://schemas.microsoft.com/office/drawing/2014/main" id="{CD6B3461-1C03-4B92-BEE0-7D66CC603708}"/>
                  </a:ext>
                </a:extLst>
              </p:cNvPr>
              <p:cNvCxnSpPr/>
              <p:nvPr/>
            </p:nvCxnSpPr>
            <p:spPr>
              <a:xfrm flipH="1">
                <a:off x="1097034" y="806255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1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единительная линия 30">
                <a:extLst>
                  <a:ext uri="{FF2B5EF4-FFF2-40B4-BE49-F238E27FC236}">
                    <a16:creationId xmlns:a16="http://schemas.microsoft.com/office/drawing/2014/main" id="{3A71CA7F-B81A-4E22-922C-5C3D17750144}"/>
                  </a:ext>
                </a:extLst>
              </p:cNvPr>
              <p:cNvCxnSpPr/>
              <p:nvPr/>
            </p:nvCxnSpPr>
            <p:spPr>
              <a:xfrm flipH="1">
                <a:off x="647159" y="806255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1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>
                <a:extLst>
                  <a:ext uri="{FF2B5EF4-FFF2-40B4-BE49-F238E27FC236}">
                    <a16:creationId xmlns:a16="http://schemas.microsoft.com/office/drawing/2014/main" id="{7443E668-DB40-47FA-A036-B0F64504F62A}"/>
                  </a:ext>
                </a:extLst>
              </p:cNvPr>
              <p:cNvCxnSpPr/>
              <p:nvPr/>
            </p:nvCxnSpPr>
            <p:spPr>
              <a:xfrm flipH="1">
                <a:off x="183831" y="786502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1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57F8C21E-E2FE-44AF-9CE5-E10855C093DE}"/>
                </a:ext>
              </a:extLst>
            </p:cNvPr>
            <p:cNvCxnSpPr/>
            <p:nvPr/>
          </p:nvCxnSpPr>
          <p:spPr>
            <a:xfrm flipH="1">
              <a:off x="-831414" y="6032222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17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8E3345F2-3CF5-4112-8B31-6C90CF5098FC}"/>
                </a:ext>
              </a:extLst>
            </p:cNvPr>
            <p:cNvCxnSpPr/>
            <p:nvPr/>
          </p:nvCxnSpPr>
          <p:spPr>
            <a:xfrm flipH="1">
              <a:off x="-1281289" y="6032222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80B7BBE6-3EF9-46CF-B500-F46C4CEDF228}"/>
                </a:ext>
              </a:extLst>
            </p:cNvPr>
            <p:cNvCxnSpPr/>
            <p:nvPr/>
          </p:nvCxnSpPr>
          <p:spPr>
            <a:xfrm flipH="1">
              <a:off x="-1744617" y="6012469"/>
              <a:ext cx="2493818" cy="2022360"/>
            </a:xfrm>
            <a:prstGeom prst="line">
              <a:avLst/>
            </a:prstGeom>
            <a:ln>
              <a:solidFill>
                <a:srgbClr val="AC3EC1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5444AF53-60A0-4690-B8EF-31639944065E}"/>
                </a:ext>
              </a:extLst>
            </p:cNvPr>
            <p:cNvGrpSpPr/>
            <p:nvPr/>
          </p:nvGrpSpPr>
          <p:grpSpPr>
            <a:xfrm rot="4482810">
              <a:off x="9671577" y="289061"/>
              <a:ext cx="3407021" cy="2042113"/>
              <a:chOff x="10038186" y="-1066027"/>
              <a:chExt cx="3407021" cy="2042113"/>
            </a:xfrm>
          </p:grpSpPr>
          <p:cxnSp>
            <p:nvCxnSpPr>
              <p:cNvPr id="27" name="Прямая соединительная линия 26">
                <a:extLst>
                  <a:ext uri="{FF2B5EF4-FFF2-40B4-BE49-F238E27FC236}">
                    <a16:creationId xmlns:a16="http://schemas.microsoft.com/office/drawing/2014/main" id="{B3C43869-5EA4-412E-9A35-F164F57F4939}"/>
                  </a:ext>
                </a:extLst>
              </p:cNvPr>
              <p:cNvCxnSpPr/>
              <p:nvPr/>
            </p:nvCxnSpPr>
            <p:spPr>
              <a:xfrm flipH="1">
                <a:off x="10951389" y="-1046274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id="{22F3AB66-D204-4C12-823A-EAD5EDA6CB8F}"/>
                  </a:ext>
                </a:extLst>
              </p:cNvPr>
              <p:cNvCxnSpPr/>
              <p:nvPr/>
            </p:nvCxnSpPr>
            <p:spPr>
              <a:xfrm flipH="1">
                <a:off x="10501514" y="-1046274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>
                <a:extLst>
                  <a:ext uri="{FF2B5EF4-FFF2-40B4-BE49-F238E27FC236}">
                    <a16:creationId xmlns:a16="http://schemas.microsoft.com/office/drawing/2014/main" id="{AB9BDA36-6800-42F1-B038-68B4C548EC73}"/>
                  </a:ext>
                </a:extLst>
              </p:cNvPr>
              <p:cNvCxnSpPr/>
              <p:nvPr/>
            </p:nvCxnSpPr>
            <p:spPr>
              <a:xfrm flipH="1">
                <a:off x="10038186" y="-1066027"/>
                <a:ext cx="2493818" cy="2022360"/>
              </a:xfrm>
              <a:prstGeom prst="line">
                <a:avLst/>
              </a:prstGeom>
              <a:ln>
                <a:solidFill>
                  <a:srgbClr val="AC3EC1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D0870BB-5097-4530-ACDE-4B8E376DB4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8" r="9183"/>
          <a:stretch/>
        </p:blipFill>
        <p:spPr>
          <a:xfrm>
            <a:off x="10102209" y="3916624"/>
            <a:ext cx="1770148" cy="196388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9DA7595-CC2B-40E1-BADF-9431479EAD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5" r="14199" b="9948"/>
          <a:stretch/>
        </p:blipFill>
        <p:spPr>
          <a:xfrm>
            <a:off x="5253499" y="969203"/>
            <a:ext cx="1709688" cy="1949045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E32DCE9B-0E79-4C83-ABA7-709E089B0E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20" b="15313"/>
          <a:stretch/>
        </p:blipFill>
        <p:spPr>
          <a:xfrm>
            <a:off x="7653608" y="966820"/>
            <a:ext cx="1709688" cy="193479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31EED6C-3A8D-4808-9E5E-F0744DBD708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0"/>
          <a:stretch/>
        </p:blipFill>
        <p:spPr>
          <a:xfrm>
            <a:off x="472773" y="3938317"/>
            <a:ext cx="1764736" cy="196986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7BB177-99C2-42C2-9CFA-E74A538E1BE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3" b="25673"/>
          <a:stretch/>
        </p:blipFill>
        <p:spPr>
          <a:xfrm>
            <a:off x="2857430" y="3923185"/>
            <a:ext cx="1760522" cy="196341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37D276-5FB9-41B7-BCDB-7A6BD4A93C5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12"/>
          <a:stretch/>
        </p:blipFill>
        <p:spPr>
          <a:xfrm>
            <a:off x="5242579" y="3920938"/>
            <a:ext cx="1762202" cy="196469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557EE4AE-E468-4621-AED2-0338DC1DEAE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70" b="29438"/>
          <a:stretch/>
        </p:blipFill>
        <p:spPr>
          <a:xfrm>
            <a:off x="10116769" y="964614"/>
            <a:ext cx="1718922" cy="193767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9FD79C-8B54-439C-817A-919AA623A07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35" b="28227"/>
          <a:stretch/>
        </p:blipFill>
        <p:spPr>
          <a:xfrm>
            <a:off x="486026" y="984107"/>
            <a:ext cx="1708436" cy="19450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3762D4F-72BC-4F2C-A6FE-49A76329EB68}"/>
              </a:ext>
            </a:extLst>
          </p:cNvPr>
          <p:cNvSpPr txBox="1"/>
          <p:nvPr/>
        </p:nvSpPr>
        <p:spPr>
          <a:xfrm>
            <a:off x="775503" y="102244"/>
            <a:ext cx="104750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u="sng" dirty="0"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3203CFD1-C087-46DE-B122-AA1D60CB0E18}"/>
              </a:ext>
            </a:extLst>
          </p:cNvPr>
          <p:cNvGrpSpPr/>
          <p:nvPr/>
        </p:nvGrpSpPr>
        <p:grpSpPr>
          <a:xfrm>
            <a:off x="10116770" y="960958"/>
            <a:ext cx="1718923" cy="2606779"/>
            <a:chOff x="470314" y="1128409"/>
            <a:chExt cx="1757320" cy="2162254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8518541C-8D0A-4C34-82DC-33407EBA090E}"/>
                </a:ext>
              </a:extLst>
            </p:cNvPr>
            <p:cNvSpPr/>
            <p:nvPr/>
          </p:nvSpPr>
          <p:spPr>
            <a:xfrm>
              <a:off x="470315" y="1128409"/>
              <a:ext cx="1757319" cy="16133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69A5ACE0-A31A-42F5-8FA3-4723C418FDD5}"/>
                </a:ext>
              </a:extLst>
            </p:cNvPr>
            <p:cNvSpPr/>
            <p:nvPr/>
          </p:nvSpPr>
          <p:spPr>
            <a:xfrm>
              <a:off x="470314" y="2742672"/>
              <a:ext cx="1757319" cy="54799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/>
                <a:t>Титов Дмитрий Иванович</a:t>
              </a:r>
            </a:p>
          </p:txBody>
        </p:sp>
      </p:grp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2CCC23BA-BCB0-473C-959F-6A10CC47516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5" t="5459" r="15403" b="7245"/>
          <a:stretch/>
        </p:blipFill>
        <p:spPr>
          <a:xfrm>
            <a:off x="2879507" y="987313"/>
            <a:ext cx="1708970" cy="1935743"/>
          </a:xfrm>
          <a:prstGeom prst="rect">
            <a:avLst/>
          </a:prstGeom>
        </p:spPr>
      </p:pic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AF26AC6A-15FC-4489-A3CA-5BB1EAD4875C}"/>
              </a:ext>
            </a:extLst>
          </p:cNvPr>
          <p:cNvGrpSpPr/>
          <p:nvPr/>
        </p:nvGrpSpPr>
        <p:grpSpPr>
          <a:xfrm>
            <a:off x="5251016" y="969203"/>
            <a:ext cx="1718923" cy="2606779"/>
            <a:chOff x="470314" y="1128409"/>
            <a:chExt cx="1757320" cy="2162254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F5DAD438-66B5-44C8-AFB8-7F85ACFAEAD2}"/>
                </a:ext>
              </a:extLst>
            </p:cNvPr>
            <p:cNvSpPr/>
            <p:nvPr/>
          </p:nvSpPr>
          <p:spPr>
            <a:xfrm>
              <a:off x="470315" y="1128409"/>
              <a:ext cx="1757319" cy="16133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F557A27E-D13D-4D43-9E7C-1FD675B7D330}"/>
                </a:ext>
              </a:extLst>
            </p:cNvPr>
            <p:cNvSpPr/>
            <p:nvPr/>
          </p:nvSpPr>
          <p:spPr>
            <a:xfrm>
              <a:off x="470314" y="2742672"/>
              <a:ext cx="1757319" cy="54799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err="1"/>
                <a:t>Абуев</a:t>
              </a:r>
              <a:r>
                <a:rPr lang="ru-RU" sz="1200" dirty="0"/>
                <a:t> </a:t>
              </a:r>
              <a:r>
                <a:rPr lang="ru-RU" sz="1200" dirty="0" err="1"/>
                <a:t>Бейболат</a:t>
              </a:r>
              <a:r>
                <a:rPr lang="ru-RU" sz="1200" dirty="0"/>
                <a:t> </a:t>
              </a:r>
              <a:r>
                <a:rPr lang="ru-RU" sz="1200" dirty="0" err="1"/>
                <a:t>Мурадович</a:t>
              </a:r>
              <a:endParaRPr lang="ru-RU" sz="1200" dirty="0"/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5E544AAF-2EA5-449E-BFA4-A94AFD7B6659}"/>
              </a:ext>
            </a:extLst>
          </p:cNvPr>
          <p:cNvGrpSpPr/>
          <p:nvPr/>
        </p:nvGrpSpPr>
        <p:grpSpPr>
          <a:xfrm>
            <a:off x="7644996" y="960958"/>
            <a:ext cx="1718923" cy="2606779"/>
            <a:chOff x="470314" y="1128409"/>
            <a:chExt cx="1757320" cy="2162254"/>
          </a:xfrm>
        </p:grpSpPr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F452D902-AF9F-4C29-9B45-C36DF8EECDAE}"/>
                </a:ext>
              </a:extLst>
            </p:cNvPr>
            <p:cNvSpPr/>
            <p:nvPr/>
          </p:nvSpPr>
          <p:spPr>
            <a:xfrm>
              <a:off x="470315" y="1128409"/>
              <a:ext cx="1757319" cy="16133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D17B194E-AA52-4E0A-95AE-50A4BB38421C}"/>
                </a:ext>
              </a:extLst>
            </p:cNvPr>
            <p:cNvSpPr/>
            <p:nvPr/>
          </p:nvSpPr>
          <p:spPr>
            <a:xfrm>
              <a:off x="470314" y="2742672"/>
              <a:ext cx="1757319" cy="54799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dirty="0"/>
                <a:t>Петренко Даниил Юрьевич</a:t>
              </a: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51089860-E976-42D1-86D0-15976EC3A7C5}"/>
              </a:ext>
            </a:extLst>
          </p:cNvPr>
          <p:cNvGrpSpPr/>
          <p:nvPr/>
        </p:nvGrpSpPr>
        <p:grpSpPr>
          <a:xfrm>
            <a:off x="2870225" y="984640"/>
            <a:ext cx="1718923" cy="2606779"/>
            <a:chOff x="470314" y="1128409"/>
            <a:chExt cx="1757320" cy="2162254"/>
          </a:xfrm>
        </p:grpSpPr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08E1CD04-0629-41E9-B858-E78294505DAF}"/>
                </a:ext>
              </a:extLst>
            </p:cNvPr>
            <p:cNvSpPr/>
            <p:nvPr/>
          </p:nvSpPr>
          <p:spPr>
            <a:xfrm>
              <a:off x="470315" y="1128409"/>
              <a:ext cx="1757319" cy="16133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82B7F0C5-160B-4321-BDC5-A7D2202BBB17}"/>
                </a:ext>
              </a:extLst>
            </p:cNvPr>
            <p:cNvSpPr/>
            <p:nvPr/>
          </p:nvSpPr>
          <p:spPr>
            <a:xfrm>
              <a:off x="470314" y="2742672"/>
              <a:ext cx="1757319" cy="54799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dirty="0" err="1"/>
                <a:t>Кушхаканов</a:t>
              </a:r>
              <a:r>
                <a:rPr lang="ru-RU" sz="1100" dirty="0"/>
                <a:t> Абдурахман Русланович</a:t>
              </a:r>
            </a:p>
            <a:p>
              <a:pPr algn="ctr"/>
              <a:r>
                <a:rPr lang="ru-RU" sz="1100" dirty="0" err="1">
                  <a:solidFill>
                    <a:schemeClr val="accent1"/>
                  </a:solidFill>
                </a:rPr>
                <a:t>Сис</a:t>
              </a:r>
              <a:r>
                <a:rPr lang="ru-RU" sz="1100" dirty="0">
                  <a:solidFill>
                    <a:schemeClr val="accent1"/>
                  </a:solidFill>
                </a:rPr>
                <a:t> админ</a:t>
              </a:r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F02AC34-91C7-44D0-9397-BE909137305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31"/>
          <a:stretch/>
        </p:blipFill>
        <p:spPr>
          <a:xfrm>
            <a:off x="7661820" y="3794621"/>
            <a:ext cx="1764807" cy="1956311"/>
          </a:xfrm>
          <a:prstGeom prst="rect">
            <a:avLst/>
          </a:prstGeom>
        </p:spPr>
      </p:pic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665A50B3-77A4-4D7A-85D6-835A8581B31C}"/>
              </a:ext>
            </a:extLst>
          </p:cNvPr>
          <p:cNvGrpSpPr/>
          <p:nvPr/>
        </p:nvGrpSpPr>
        <p:grpSpPr>
          <a:xfrm>
            <a:off x="479210" y="984335"/>
            <a:ext cx="1718923" cy="2606779"/>
            <a:chOff x="470314" y="1128409"/>
            <a:chExt cx="1757320" cy="2162254"/>
          </a:xfrm>
        </p:grpSpPr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A9761CFE-72BD-4486-BF2B-D6C5DC8705CE}"/>
                </a:ext>
              </a:extLst>
            </p:cNvPr>
            <p:cNvSpPr/>
            <p:nvPr/>
          </p:nvSpPr>
          <p:spPr>
            <a:xfrm>
              <a:off x="470315" y="1128409"/>
              <a:ext cx="1757319" cy="16133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3CE8182B-2945-402D-A48B-096786E21736}"/>
                </a:ext>
              </a:extLst>
            </p:cNvPr>
            <p:cNvSpPr/>
            <p:nvPr/>
          </p:nvSpPr>
          <p:spPr>
            <a:xfrm>
              <a:off x="470314" y="2742672"/>
              <a:ext cx="1757319" cy="54799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/>
                <a:t>Лаврищев Роман Алексеевич</a:t>
              </a:r>
            </a:p>
            <a:p>
              <a:pPr algn="ctr"/>
              <a:r>
                <a:rPr lang="ru-RU" sz="1200" dirty="0">
                  <a:solidFill>
                    <a:schemeClr val="accent1"/>
                  </a:solidFill>
                </a:rPr>
                <a:t>Младший админ</a:t>
              </a:r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C0996DDB-D247-4635-883E-CFF1397EC4F2}"/>
              </a:ext>
            </a:extLst>
          </p:cNvPr>
          <p:cNvGrpSpPr/>
          <p:nvPr/>
        </p:nvGrpSpPr>
        <p:grpSpPr>
          <a:xfrm>
            <a:off x="7656480" y="3788693"/>
            <a:ext cx="1770148" cy="2775592"/>
            <a:chOff x="470314" y="1128409"/>
            <a:chExt cx="1757320" cy="2273289"/>
          </a:xfrm>
        </p:grpSpPr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2A4EC90B-E03B-4201-ADE9-7E9FEE541D13}"/>
                </a:ext>
              </a:extLst>
            </p:cNvPr>
            <p:cNvSpPr/>
            <p:nvPr/>
          </p:nvSpPr>
          <p:spPr>
            <a:xfrm>
              <a:off x="470315" y="1128409"/>
              <a:ext cx="1757319" cy="16133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FF36D0B5-8A0A-4D83-B63E-08CEDC9AA0B6}"/>
                </a:ext>
              </a:extLst>
            </p:cNvPr>
            <p:cNvSpPr/>
            <p:nvPr/>
          </p:nvSpPr>
          <p:spPr>
            <a:xfrm>
              <a:off x="470314" y="2742672"/>
              <a:ext cx="1757319" cy="65902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/>
                <a:t>Егоров Алексей Дмитриевич</a:t>
              </a:r>
            </a:p>
            <a:p>
              <a:pPr algn="ctr"/>
              <a:r>
                <a:rPr lang="ru-RU" sz="1200" dirty="0">
                  <a:solidFill>
                    <a:schemeClr val="accent1"/>
                  </a:solidFill>
                </a:rPr>
                <a:t>Компоновщик информации</a:t>
              </a:r>
            </a:p>
          </p:txBody>
        </p: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24319583-E9ED-491A-A389-A5F92422BBEA}"/>
              </a:ext>
            </a:extLst>
          </p:cNvPr>
          <p:cNvGrpSpPr/>
          <p:nvPr/>
        </p:nvGrpSpPr>
        <p:grpSpPr>
          <a:xfrm>
            <a:off x="2848600" y="3924263"/>
            <a:ext cx="1770148" cy="2640023"/>
            <a:chOff x="470314" y="1128409"/>
            <a:chExt cx="1757320" cy="2162254"/>
          </a:xfrm>
        </p:grpSpPr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0BCF0613-D361-4E07-9F04-B2EFF495BCF8}"/>
                </a:ext>
              </a:extLst>
            </p:cNvPr>
            <p:cNvSpPr/>
            <p:nvPr/>
          </p:nvSpPr>
          <p:spPr>
            <a:xfrm>
              <a:off x="470315" y="1128409"/>
              <a:ext cx="1757319" cy="16133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2CB21D78-D3DF-4084-88EB-E4200348F70D}"/>
                </a:ext>
              </a:extLst>
            </p:cNvPr>
            <p:cNvSpPr/>
            <p:nvPr/>
          </p:nvSpPr>
          <p:spPr>
            <a:xfrm>
              <a:off x="470314" y="2742672"/>
              <a:ext cx="1757319" cy="54799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/>
                <a:t>Крамаренко Даниил Денисович</a:t>
              </a:r>
            </a:p>
            <a:p>
              <a:pPr algn="ctr"/>
              <a:r>
                <a:rPr lang="ru-RU" sz="1200" dirty="0">
                  <a:solidFill>
                    <a:schemeClr val="accent1"/>
                  </a:solidFill>
                </a:rPr>
                <a:t>Лидер команды</a:t>
              </a:r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859B0B21-A6CF-473D-B616-DC546DEE16E8}"/>
              </a:ext>
            </a:extLst>
          </p:cNvPr>
          <p:cNvGrpSpPr/>
          <p:nvPr/>
        </p:nvGrpSpPr>
        <p:grpSpPr>
          <a:xfrm>
            <a:off x="5242580" y="3916018"/>
            <a:ext cx="1770148" cy="2640023"/>
            <a:chOff x="470314" y="1128409"/>
            <a:chExt cx="1757320" cy="2162254"/>
          </a:xfrm>
        </p:grpSpPr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id="{82038F0C-6CDF-4836-BA84-C95A26F782D2}"/>
                </a:ext>
              </a:extLst>
            </p:cNvPr>
            <p:cNvSpPr/>
            <p:nvPr/>
          </p:nvSpPr>
          <p:spPr>
            <a:xfrm>
              <a:off x="470315" y="1128409"/>
              <a:ext cx="1757319" cy="16133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id="{26D67A62-2A10-45CC-8F23-F33C5A9B871E}"/>
                </a:ext>
              </a:extLst>
            </p:cNvPr>
            <p:cNvSpPr/>
            <p:nvPr/>
          </p:nvSpPr>
          <p:spPr>
            <a:xfrm>
              <a:off x="470314" y="2742672"/>
              <a:ext cx="1757319" cy="54799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dirty="0"/>
                <a:t>Кривонос Максим Юрьевич </a:t>
              </a:r>
            </a:p>
            <a:p>
              <a:pPr algn="ctr"/>
              <a:r>
                <a:rPr lang="ru-RU" sz="1100" dirty="0">
                  <a:solidFill>
                    <a:schemeClr val="accent1"/>
                  </a:solidFill>
                </a:rPr>
                <a:t>Спикер</a:t>
              </a:r>
            </a:p>
          </p:txBody>
        </p:sp>
      </p:grp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515A40BC-893C-4B35-A48B-91C88A3CC243}"/>
              </a:ext>
            </a:extLst>
          </p:cNvPr>
          <p:cNvGrpSpPr/>
          <p:nvPr/>
        </p:nvGrpSpPr>
        <p:grpSpPr>
          <a:xfrm>
            <a:off x="467809" y="3939700"/>
            <a:ext cx="1770148" cy="2640023"/>
            <a:chOff x="470314" y="1128409"/>
            <a:chExt cx="1757320" cy="2162254"/>
          </a:xfrm>
        </p:grpSpPr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F41F85D8-E92C-4717-82D6-B4520CA660C2}"/>
                </a:ext>
              </a:extLst>
            </p:cNvPr>
            <p:cNvSpPr/>
            <p:nvPr/>
          </p:nvSpPr>
          <p:spPr>
            <a:xfrm>
              <a:off x="470315" y="1128409"/>
              <a:ext cx="1757319" cy="16133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970D90F5-25BC-4CEB-8107-29185BB63A8C}"/>
                </a:ext>
              </a:extLst>
            </p:cNvPr>
            <p:cNvSpPr/>
            <p:nvPr/>
          </p:nvSpPr>
          <p:spPr>
            <a:xfrm>
              <a:off x="470314" y="2742672"/>
              <a:ext cx="1757319" cy="54799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/>
                <a:t>Ткачев Илья</a:t>
              </a:r>
            </a:p>
            <a:p>
              <a:pPr algn="ctr"/>
              <a:r>
                <a:rPr lang="ru-RU" sz="1200" dirty="0"/>
                <a:t> Сергеевич</a:t>
              </a:r>
            </a:p>
          </p:txBody>
        </p:sp>
      </p:grp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3907B8C7-CEE4-4944-93E2-5F6A457381B8}"/>
              </a:ext>
            </a:extLst>
          </p:cNvPr>
          <p:cNvGrpSpPr/>
          <p:nvPr/>
        </p:nvGrpSpPr>
        <p:grpSpPr>
          <a:xfrm>
            <a:off x="10102210" y="3916018"/>
            <a:ext cx="1770148" cy="2640023"/>
            <a:chOff x="470314" y="1128409"/>
            <a:chExt cx="1757320" cy="2162254"/>
          </a:xfrm>
        </p:grpSpPr>
        <p:sp>
          <p:nvSpPr>
            <p:cNvPr id="65" name="Прямоугольник 64">
              <a:extLst>
                <a:ext uri="{FF2B5EF4-FFF2-40B4-BE49-F238E27FC236}">
                  <a16:creationId xmlns:a16="http://schemas.microsoft.com/office/drawing/2014/main" id="{CA6F541C-4D49-4158-B8DD-F3CE605326F7}"/>
                </a:ext>
              </a:extLst>
            </p:cNvPr>
            <p:cNvSpPr/>
            <p:nvPr/>
          </p:nvSpPr>
          <p:spPr>
            <a:xfrm>
              <a:off x="470315" y="1128409"/>
              <a:ext cx="1757319" cy="16133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4701B61E-1BC5-486A-B8B9-3230282F5BC0}"/>
                </a:ext>
              </a:extLst>
            </p:cNvPr>
            <p:cNvSpPr/>
            <p:nvPr/>
          </p:nvSpPr>
          <p:spPr>
            <a:xfrm>
              <a:off x="470314" y="2742672"/>
              <a:ext cx="1757319" cy="54799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/>
                <a:t>Леонова Антонина Валерьевна</a:t>
              </a:r>
            </a:p>
            <a:p>
              <a:pPr algn="ctr"/>
              <a:r>
                <a:rPr lang="ru-RU" sz="1200" dirty="0">
                  <a:solidFill>
                    <a:schemeClr val="accent1"/>
                  </a:solidFill>
                </a:rPr>
                <a:t>Куратор проекта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48459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ная">
  <a:themeElements>
    <a:clrScheme name="Небесная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Небес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Небесная</Template>
  <TotalTime>1591</TotalTime>
  <Words>552</Words>
  <Application>Microsoft Office PowerPoint</Application>
  <PresentationFormat>Широкоэкранный</PresentationFormat>
  <Paragraphs>112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Liberation Sans</vt:lpstr>
      <vt:lpstr>Open Sans</vt:lpstr>
      <vt:lpstr>Roboto</vt:lpstr>
      <vt:lpstr>Небесная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Русский</dc:creator>
  <cp:lastModifiedBy>Русский</cp:lastModifiedBy>
  <cp:revision>77</cp:revision>
  <dcterms:created xsi:type="dcterms:W3CDTF">2024-10-20T16:22:25Z</dcterms:created>
  <dcterms:modified xsi:type="dcterms:W3CDTF">2024-10-27T14:18:06Z</dcterms:modified>
</cp:coreProperties>
</file>