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FAA69-13F7-4855-A8D9-CCD957B69DAD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5F17-1584-400A-AE6F-6BA7EDF91F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7011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FAA69-13F7-4855-A8D9-CCD957B69DAD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5F17-1584-400A-AE6F-6BA7EDF91F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943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FAA69-13F7-4855-A8D9-CCD957B69DAD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5F17-1584-400A-AE6F-6BA7EDF91F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7267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FAA69-13F7-4855-A8D9-CCD957B69DAD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5F17-1584-400A-AE6F-6BA7EDF91F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7553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FAA69-13F7-4855-A8D9-CCD957B69DAD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5F17-1584-400A-AE6F-6BA7EDF91F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5617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FAA69-13F7-4855-A8D9-CCD957B69DAD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5F17-1584-400A-AE6F-6BA7EDF91F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9571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FAA69-13F7-4855-A8D9-CCD957B69DAD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5F17-1584-400A-AE6F-6BA7EDF91F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3834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FAA69-13F7-4855-A8D9-CCD957B69DAD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5F17-1584-400A-AE6F-6BA7EDF91F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2050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FAA69-13F7-4855-A8D9-CCD957B69DAD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5F17-1584-400A-AE6F-6BA7EDF91F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8265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FAA69-13F7-4855-A8D9-CCD957B69DAD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5F17-1584-400A-AE6F-6BA7EDF91F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7412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FAA69-13F7-4855-A8D9-CCD957B69DAD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5F17-1584-400A-AE6F-6BA7EDF91F06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203826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FAA69-13F7-4855-A8D9-CCD957B69DAD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5F17-1584-400A-AE6F-6BA7EDF91F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29357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FAA69-13F7-4855-A8D9-CCD957B69DAD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5F17-1584-400A-AE6F-6BA7EDF91F06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050226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FAA69-13F7-4855-A8D9-CCD957B69DAD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5F17-1584-400A-AE6F-6BA7EDF91F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5409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FAA69-13F7-4855-A8D9-CCD957B69DAD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5F17-1584-400A-AE6F-6BA7EDF91F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95158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FAA69-13F7-4855-A8D9-CCD957B69DAD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5F17-1584-400A-AE6F-6BA7EDF91F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9831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6FAA69-13F7-4855-A8D9-CCD957B69DAD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6D75F17-1584-400A-AE6F-6BA7EDF91F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759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62440" y="1605464"/>
            <a:ext cx="7766936" cy="1646302"/>
          </a:xfrm>
        </p:spPr>
        <p:txBody>
          <a:bodyPr/>
          <a:lstStyle/>
          <a:p>
            <a:pPr algn="ctr"/>
            <a:r>
              <a:rPr lang="ru-RU" sz="2400" dirty="0" smtClean="0"/>
              <a:t>Разработка модульного робота для изготовления </a:t>
            </a:r>
            <a:r>
              <a:rPr lang="ru-RU" sz="2400" dirty="0" err="1" smtClean="0"/>
              <a:t>фастфуда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3775879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1999" cy="58015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sz="1400" b="1" kern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АКТУАЛЬНОСТЬ ПРОЕКТА</a:t>
            </a:r>
          </a:p>
          <a:p>
            <a:pPr>
              <a:spcAft>
                <a:spcPts val="0"/>
              </a:spcAf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Автоматизированные системы приготовления еды в </a:t>
            </a:r>
            <a:r>
              <a:rPr lang="ru-RU" sz="1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вендинговых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аппаратах являются актуальными по нескольким причинам: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Экономия времени: </a:t>
            </a:r>
            <a:r>
              <a:rPr lang="ru-RU" sz="1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Вендинговые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аппараты позволяют потребителям быстро получить горячую и свежую еду, что особенно полезно в условиях современного города, когда время является ценным ресурсом.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Удобство использования: Данные аппараты работают круглосуточно, они не требуют предварительного заказа и ожидания своей очереди, а также не требуют общения с персоналом.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Гибкость: </a:t>
            </a:r>
            <a:r>
              <a:rPr lang="ru-RU" sz="1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Вендинги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могут предложить разнообразный ассортимент блюд, что позволяет удовлетворить потребности различных групп потребителей.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Санитарные нормы: Автоматизированная система приготовления еды минимизирует контакт пищевых продуктов с руками человека, что снижает риск перекрестного загрязнения и распространения инфекций.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Экологичность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Использование </a:t>
            </a:r>
            <a:r>
              <a:rPr lang="ru-RU" sz="1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вендинговых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аппаратов может сократить количество отходов, связанных с приготовлением и доставкой еды, так как они потребляют меньше энергии и воды по сравнению с традиционными методами приготовления пищи.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Экономическая выгода: </a:t>
            </a:r>
            <a:r>
              <a:rPr lang="ru-RU" sz="1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Вендинговые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системы могут быть экономически выгодными для предприятий общественного питания, так как они требуют меньше персонала и не занимают много места.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Рост рынка: С ростом популярности здорового образа жизни и осознанного потребления, автоматизированные системы приготовления пищи в </a:t>
            </a:r>
            <a:r>
              <a:rPr lang="ru-RU" sz="1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вендинговых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аппаратах становятся все более востребованными.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Таким образом, автоматизированная система приготовления еды в </a:t>
            </a:r>
            <a:r>
              <a:rPr lang="ru-RU" sz="1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вендинговых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аппаратах является актуальной и перспективной идеей для развития бизнеса в сфере общественного питания.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324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b="1" kern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ПОИСК АНАЛОГОВ</a:t>
            </a:r>
          </a:p>
          <a:p>
            <a:pPr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настоящее время существуют решения автоматизированного приготовления блюд. Однако, эти решения имеют ряд недостатков, приведенных в таблице 1.</a:t>
            </a:r>
            <a:endParaRPr lang="ru-RU" sz="1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15827"/>
            <a:ext cx="8074403" cy="5242173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9426698"/>
              </p:ext>
            </p:extLst>
          </p:nvPr>
        </p:nvGraphicFramePr>
        <p:xfrm>
          <a:off x="8074403" y="1615826"/>
          <a:ext cx="4117597" cy="52421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68534"/>
                <a:gridCol w="1152575"/>
                <a:gridCol w="1596488"/>
              </a:tblGrid>
              <a:tr h="6285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Преимущества (с точки зрения  пользователя)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28" marR="3872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Недостатки (с точки зрения пользователя)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28" marR="3872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Отличия (от предлагаемого решения)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28" marR="38728" marT="0" marB="0" anchor="ctr"/>
                </a:tc>
              </a:tr>
              <a:tr h="46136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Автомат готовит свежевыпеченные блинчики с начинкой на выбор, следовательно это будет как минимум вкусно, так еще и быстро и скорее всего без столпотворений и очередей. С точки зрения пользователя-покупателя данного аппарата – достаточно прогрессивное развитие в сфере роботизации в </a:t>
                      </a:r>
                      <a:r>
                        <a:rPr lang="ru-RU" sz="1050" dirty="0" err="1">
                          <a:effectLst/>
                        </a:rPr>
                        <a:t>отрасле</a:t>
                      </a:r>
                      <a:r>
                        <a:rPr lang="ru-RU" sz="1050" dirty="0">
                          <a:effectLst/>
                        </a:rPr>
                        <a:t> </a:t>
                      </a:r>
                      <a:r>
                        <a:rPr lang="ru-RU" sz="1050" dirty="0" err="1">
                          <a:effectLst/>
                        </a:rPr>
                        <a:t>фастфуда</a:t>
                      </a:r>
                      <a:r>
                        <a:rPr lang="ru-RU" sz="1050" dirty="0">
                          <a:effectLst/>
                        </a:rPr>
                        <a:t>, следовательно большой спрос на их продукцию. Маленькие издержки, более выраженная прибыль.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28" marR="3872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Отсутствие гибкости настройки автомата на приготовление других видов блюд.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28" marR="3872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Возможность гибко настроить аппарат , на разные блюда.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28" marR="38728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4830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130746" cy="6858000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7913273"/>
              </p:ext>
            </p:extLst>
          </p:nvPr>
        </p:nvGraphicFramePr>
        <p:xfrm>
          <a:off x="8130746" y="1820980"/>
          <a:ext cx="4061254" cy="50370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49807"/>
                <a:gridCol w="1136804"/>
                <a:gridCol w="1574643"/>
              </a:tblGrid>
              <a:tr h="50370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Любителям пельмешек везде и всегда </a:t>
                      </a:r>
                      <a:r>
                        <a:rPr lang="ru-RU" sz="1000" dirty="0" err="1">
                          <a:effectLst/>
                        </a:rPr>
                        <a:t>посвещается</a:t>
                      </a:r>
                      <a:r>
                        <a:rPr lang="ru-RU" sz="1000" dirty="0">
                          <a:effectLst/>
                        </a:rPr>
                        <a:t>. Аппарат оснащен морозильной камерой с заранее заготовленными порциями пельменей, после покупки пользователем порции вкуснейших и горячих комочков с мясом, порция отправляется в паровую баню, где варится до готовности, в конце можно добавить </a:t>
                      </a:r>
                      <a:r>
                        <a:rPr lang="ru-RU" sz="1000" dirty="0" err="1">
                          <a:effectLst/>
                        </a:rPr>
                        <a:t>топпинг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ввиде</a:t>
                      </a:r>
                      <a:r>
                        <a:rPr lang="ru-RU" sz="1000" dirty="0">
                          <a:effectLst/>
                        </a:rPr>
                        <a:t> сливочного масла с </a:t>
                      </a:r>
                      <a:r>
                        <a:rPr lang="ru-RU" sz="1000" dirty="0" err="1">
                          <a:effectLst/>
                        </a:rPr>
                        <a:t>укорпчиком</a:t>
                      </a:r>
                      <a:r>
                        <a:rPr lang="ru-RU" sz="1000" dirty="0">
                          <a:effectLst/>
                        </a:rPr>
                        <a:t>, кетчупа, майонеза или всего сразу. Имеет несколько вкусов пельменей, даже сладкие с бананом и </a:t>
                      </a:r>
                      <a:r>
                        <a:rPr lang="ru-RU" sz="1000" dirty="0" err="1">
                          <a:effectLst/>
                        </a:rPr>
                        <a:t>нутеллой</a:t>
                      </a:r>
                      <a:r>
                        <a:rPr lang="ru-RU" sz="1000" dirty="0">
                          <a:effectLst/>
                        </a:rPr>
                        <a:t>.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587" marR="4158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Ожидание порции пельменей намного выше, чем у обычного </a:t>
                      </a:r>
                      <a:r>
                        <a:rPr lang="ru-RU" sz="1100" dirty="0" err="1">
                          <a:effectLst/>
                        </a:rPr>
                        <a:t>фастфуда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587" marR="41587" marT="0" marB="0"/>
                </a:tc>
                <a:tc>
                  <a:txBody>
                    <a:bodyPr/>
                    <a:lstStyle/>
                    <a:p>
                      <a:pPr indent="67945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Разогрев уже готовой ЗАМОРОЖЕННОЙ продукции, при этом ее разнообразие делает наш аппарат более совершеннее, своей быстротой.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587" marR="41587" marT="0" marB="0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8790769"/>
              </p:ext>
            </p:extLst>
          </p:nvPr>
        </p:nvGraphicFramePr>
        <p:xfrm>
          <a:off x="8130747" y="1192479"/>
          <a:ext cx="4061255" cy="6285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49808"/>
                <a:gridCol w="1136804"/>
                <a:gridCol w="1574643"/>
              </a:tblGrid>
              <a:tr h="6285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Преимущества (с точки зрения  пользователя)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28" marR="3872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Недостатки (с точки зрения пользователя)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28" marR="3872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Отличия (от предлагаемого решения)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28" marR="38728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8227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1200" b="1" kern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kern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СЦЕНАРИЙ</a:t>
            </a:r>
            <a:r>
              <a:rPr lang="en-US" sz="1200" b="1" kern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AS IS</a:t>
            </a:r>
            <a:r>
              <a:rPr lang="en-US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indent="450215">
              <a:lnSpc>
                <a:spcPct val="150000"/>
              </a:lnSpc>
              <a:spcAft>
                <a:spcPts val="0"/>
              </a:spcAf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Здесь описан сценарий </a:t>
            </a:r>
            <a:r>
              <a:rPr lang="en-US" sz="1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AS IS 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(как есть) – текущее состояние дел, когда проблема имеет место.</a:t>
            </a:r>
          </a:p>
          <a:p>
            <a:pPr indent="450215">
              <a:lnSpc>
                <a:spcPct val="150000"/>
              </a:lnSpc>
              <a:spcAft>
                <a:spcPts val="0"/>
              </a:spcAf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Шаги сценария:</a:t>
            </a:r>
          </a:p>
          <a:p>
            <a:pPr indent="450215">
              <a:lnSpc>
                <a:spcPct val="150000"/>
              </a:lnSpc>
              <a:spcAft>
                <a:spcPts val="0"/>
              </a:spcAf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 Студент или другой голодный гражданин, у кого есть немного свободного времени на перекус раздумывает куда сходить быстро покушать.</a:t>
            </a:r>
          </a:p>
          <a:p>
            <a:pPr indent="450215">
              <a:lnSpc>
                <a:spcPct val="150000"/>
              </a:lnSpc>
              <a:spcAft>
                <a:spcPts val="0"/>
              </a:spcAf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Наш голодающий видит </a:t>
            </a:r>
            <a:r>
              <a:rPr lang="ru-RU" sz="1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булучную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со свежей выпечкой, а так же очередь из 20 человек, которые так же пытаются успеть покушать на перерыве.</a:t>
            </a:r>
          </a:p>
          <a:p>
            <a:pPr indent="450215">
              <a:lnSpc>
                <a:spcPct val="150000"/>
              </a:lnSpc>
              <a:spcAft>
                <a:spcPts val="0"/>
              </a:spcAf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3. Студент стоит очередь, заходит в булочную, а его любимую сосиску в тесте уже раскупили, и ему пришлось купить что-то его неудовлетворяющее.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4. Друг нашего студента, не успевает отстоять очередь и просит поделиться своей едой.</a:t>
            </a:r>
          </a:p>
          <a:p>
            <a:pPr indent="450215">
              <a:lnSpc>
                <a:spcPct val="150000"/>
              </a:lnSpc>
              <a:spcAft>
                <a:spcPts val="0"/>
              </a:spcAf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5. По итогам перерыва, люди спешат и торопятся, не купив , то что они хотели. </a:t>
            </a:r>
          </a:p>
          <a:p>
            <a:pPr indent="450215">
              <a:lnSpc>
                <a:spcPct val="150000"/>
              </a:lnSpc>
              <a:spcAft>
                <a:spcPts val="0"/>
              </a:spcAf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6. В следствии короткого времени перерыва, они спешат, могут подавиться и т.п.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7. Это негативно сказывается на настроении и на здоровье.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1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8. Конец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3307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0800"/>
          </a:xfrm>
        </p:spPr>
        <p:txBody>
          <a:bodyPr/>
          <a:lstStyle/>
          <a:p>
            <a:r>
              <a:rPr lang="ru-RU" dirty="0" smtClean="0"/>
              <a:t>Проблемы клиентов, которые мы решаем и почему существующих вариантов решений недостаточно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1186249"/>
            <a:ext cx="1219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Потенциальный клиент является работником офиса или студентом, который зачастую не имеет времени или возможности готовить или разогревать пищу в традиционной кухне. Они сталкиваются с проблемой поиска возможности для разогрева еды на рабочем месте или в учебном заведении. Это может быть вызвано отсутствием доступа к кухонному оборудованию или отсутствием времени на поиск ресторанов или кафе, где можно быстро разогреть пищу. Также во время обеденного перерыва большая часть людей вынуждена стоять в очередях не имея большого запаса по времени, в связи с чем иногда вынуждена отказаться от полноценного приема пищи, и «перекусывать» снеками.</a:t>
            </a:r>
            <a:endParaRPr lang="ru-RU" sz="1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3287792"/>
            <a:ext cx="12192000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1.Технические характеристики - мы разработали уникальные технические решения, которые обеспечивают высокую производительность, надежность и функциональность нашего продукта. Наша технология позволяет достичь лучших результатов в сравнении с аналогами на рынке.</a:t>
            </a:r>
          </a:p>
          <a:p>
            <a:r>
              <a:rPr lang="ru-RU" sz="1600" dirty="0" smtClean="0"/>
              <a:t>2. Стоимость - наш продукт имеет конкурентоспособную стоимость по сравнению с аналогами. Мы стремимся предложить клиентам наилучшее соотношение цены и качества.</a:t>
            </a:r>
          </a:p>
          <a:p>
            <a:r>
              <a:rPr lang="ru-RU" sz="1600" dirty="0" smtClean="0"/>
              <a:t>3. Условия поставки - мы предлагаем гибкие условия поставки, что позволяет нашим клиентам заказывать наш продукт и получать его в удобное для них время и место.</a:t>
            </a:r>
          </a:p>
          <a:p>
            <a:r>
              <a:rPr lang="ru-RU" sz="1600" dirty="0" smtClean="0"/>
              <a:t>4. Обслуживание - наша компания предоставляет высококвалифицированную техническую поддержку и сервисное обслуживание нашего продукта. Мы гарантируем оперативное реагирование на запросы клиентов и решение всех возникающих проблем.</a:t>
            </a:r>
          </a:p>
          <a:p>
            <a:r>
              <a:rPr lang="ru-RU" sz="1600" dirty="0" smtClean="0"/>
              <a:t>5. «Мы - российские» - если наш продукт является уникальным и нет аналогов на российском рынке, это может быть важным конкурентным преимуществом. Многие покупатели предпочитают приобретать отечественные товары, поддерживая российскую экономику и развитие отечественного </a:t>
            </a:r>
            <a:r>
              <a:rPr lang="ru-RU" sz="1600" dirty="0" err="1" smtClean="0"/>
              <a:t>производства.Наша</a:t>
            </a:r>
            <a:r>
              <a:rPr lang="ru-RU" sz="1600" dirty="0" smtClean="0"/>
              <a:t> команда уверена в высоком качестве нашего продукта и стремится предложить уникальные функции и преимущества перед аналогами на рынке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5038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0800"/>
          </a:xfrm>
        </p:spPr>
        <p:txBody>
          <a:bodyPr/>
          <a:lstStyle/>
          <a:p>
            <a:pPr algn="ctr"/>
            <a:r>
              <a:rPr lang="ru-RU" dirty="0" smtClean="0"/>
              <a:t>Уникальные решения, преимущества и выгоды для клиентов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-86938" y="1119711"/>
            <a:ext cx="803486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       Наш продукт помогает сотрудникам офисов, которые хотят быстро и удобно перекусить, тем, что обеспечивает доступ к разнообразной и свежей еде и напиткам. </a:t>
            </a:r>
            <a:r>
              <a:rPr lang="ru-RU" dirty="0"/>
              <a:t>В настоящее время получены отзывы о необходимости создания такого продукта, который способствует снижению затрат времени на прием пищи. Безусловно, любой проект сопряжен с множеством рисков: технологических, политических, экономических. Основные риски нашего проекта: высокая конкурентная активность старобытных предприятий по приготовлению еды, высокие требования к компетенции команды разработчиков. В целом, при положительном решении о финансировании, команда проекта обладает требуемыми компетенциями и при реализации инициативы, возможность продажи обеспечит экономический эффект уже на второй год. Предварительный расчет экономической эффективности обеспечивает прибыль во второй год реализации - в 1,5 – 3 млн рублей при продаже на территории Волгоградского региона. При увеличении объема продаж (подключение библиотек, ТО, включение надстроек), расширении географии продаж, возможно ожидать и большего увеличения прибыли.</a:t>
            </a:r>
          </a:p>
          <a:p>
            <a:endParaRPr lang="ru-RU" dirty="0"/>
          </a:p>
        </p:txBody>
      </p:sp>
      <p:pic>
        <p:nvPicPr>
          <p:cNvPr id="3074" name="Picture 2" descr="https://sun9-68.userapi.com/impf/Q5kZoSos91oVQyYhsfyz8CcYK04U81dwsYrhgQ/EvSBHocz3IE.jpg?size=1024x539&amp;quality=96&amp;sign=9777c35c0502422b869408de6033461a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929" y="741405"/>
            <a:ext cx="4244072" cy="2710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5360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3237" y="0"/>
            <a:ext cx="10402558" cy="1320800"/>
          </a:xfrm>
        </p:spPr>
        <p:txBody>
          <a:bodyPr/>
          <a:lstStyle/>
          <a:p>
            <a:pPr algn="ctr"/>
            <a:r>
              <a:rPr lang="ru-RU" dirty="0" err="1" smtClean="0"/>
              <a:t>Ценностность,ценностное</a:t>
            </a:r>
            <a:r>
              <a:rPr lang="ru-RU" dirty="0" smtClean="0"/>
              <a:t> предложение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667265"/>
            <a:ext cx="12192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9215"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Модульный робот для изготовления </a:t>
            </a:r>
            <a:r>
              <a:rPr lang="ru-RU" sz="1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фастфуда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Automa-Ffood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является инновационным и универсальным решением для </a:t>
            </a:r>
            <a:r>
              <a:rPr lang="ru-RU" sz="1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фастфуд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-ресторанов, снижая затраты на персонал, оборудование и продукты, повышая качество и вкус еды, а также привлекая новых клиентов за счет уникальности и привлекательности робота Начинающих предпринимателям начать свой бизнес с минимальным вложениям;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ru-RU" sz="1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уществующим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фастфуд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корпорациям увеличить территорию влияния своих продуктов;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Уменьшение производственного брака и снижение человеческого фактора за счет автоматизации технологических процессов;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Многофункциональность программного продукта;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Сопоставимость с аналогами по параметрам при более низкой цене.</a:t>
            </a:r>
          </a:p>
          <a:p>
            <a:pPr marL="69215"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Преимущества пользователей аппарата:</a:t>
            </a:r>
          </a:p>
          <a:p>
            <a:pPr marL="69215"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Нет очередей;</a:t>
            </a:r>
          </a:p>
          <a:p>
            <a:pPr marL="69215"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Быстродействие аппарата;</a:t>
            </a:r>
          </a:p>
          <a:p>
            <a:pPr marL="69215"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Разнообразие позиций блюд.</a:t>
            </a:r>
          </a:p>
          <a:p>
            <a:pPr marL="69215"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Возможность заказа в приложение, и получению по </a:t>
            </a:r>
            <a:r>
              <a:rPr lang="en-US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QR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-коду.</a:t>
            </a:r>
          </a:p>
        </p:txBody>
      </p:sp>
    </p:spTree>
    <p:extLst>
      <p:ext uri="{BB962C8B-B14F-4D97-AF65-F5344CB8AC3E}">
        <p14:creationId xmlns:p14="http://schemas.microsoft.com/office/powerpoint/2010/main" val="4140994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0800"/>
          </a:xfrm>
        </p:spPr>
        <p:txBody>
          <a:bodyPr/>
          <a:lstStyle/>
          <a:p>
            <a:pPr algn="ctr"/>
            <a:r>
              <a:rPr lang="ru-RU" dirty="0" smtClean="0"/>
              <a:t>Рынок, объем, рост и уровень конкуренции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770920"/>
            <a:ext cx="12192000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Рынок, на котором работаем: </a:t>
            </a:r>
            <a:r>
              <a:rPr lang="ru-RU" sz="1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Фастфуд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предприятия, </a:t>
            </a:r>
            <a:r>
              <a:rPr lang="ru-RU" sz="1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вендинговые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аппараты. В настоящее время потенциал рынка – не более 1% в ближайшие 3-5 лет. Это связано с высокой долей рынка у таких компаний по </a:t>
            </a:r>
            <a:r>
              <a:rPr lang="ru-RU" sz="1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фастфуду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как Вкусно и точка, KFC, </a:t>
            </a:r>
            <a:r>
              <a:rPr lang="ru-RU" sz="1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Burger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King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шаурма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у Ашота и т.п. Однако, наш продукт может стать частью пакета этих компаний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1881298"/>
            <a:ext cx="12192000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Aft>
                <a:spcPts val="0"/>
              </a:spcAf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Рост рынка: С ростом популярности здорового образа жизни и осознанного потребления, автоматизированные системы приготовления пищи в </a:t>
            </a:r>
            <a:r>
              <a:rPr lang="ru-RU" sz="1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вендинговых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аппаратах становятся все более востребованными.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Таким образом, автоматизированная система приготовления еды в </a:t>
            </a:r>
            <a:r>
              <a:rPr lang="ru-RU" sz="1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вендинговых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аппаратах является актуальной и перспективной идеей для развития бизнеса в сфере общественного питания.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2924959"/>
            <a:ext cx="1219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Мы - российские» - если наш продукт является уникальным и нет аналогов на российском рынке, это может быть важным конкурентным преимуществом. Многие покупатели предпочитают приобретать отечественные товары, поддерживая российскую экономику и развитие отечественного производства.</a:t>
            </a:r>
            <a:endParaRPr lang="ru-RU" sz="16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55956"/>
            <a:ext cx="5807676" cy="31020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7676" y="3755955"/>
            <a:ext cx="6384324" cy="3099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471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1320800"/>
          </a:xfrm>
        </p:spPr>
        <p:txBody>
          <a:bodyPr/>
          <a:lstStyle/>
          <a:p>
            <a:pPr algn="ctr"/>
            <a:r>
              <a:rPr lang="ru-RU" dirty="0" smtClean="0"/>
              <a:t>Бизнес модель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-1" y="667265"/>
            <a:ext cx="121919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Потребители: B2B, </a:t>
            </a:r>
            <a:r>
              <a:rPr lang="ru-RU" sz="1600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Фастфуд</a:t>
            </a:r>
            <a:r>
              <a:rPr lang="ru-RU" sz="16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-рестораны, которые хотят повысить эффективность, качество и безопасность своего бизнеса, а также привлечь новых клиентов и удовлетворить их потребности и вкусы.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Способ взаимодействия с клиентами: Через приложение, горячая линия, социальные сети, сайт, почта. Основным каналом продвижения являются личные встречи.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Каналы сбыта :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Приложение </a:t>
            </a:r>
            <a:r>
              <a:rPr lang="ru-RU" sz="1600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Вендинговый</a:t>
            </a:r>
            <a:r>
              <a:rPr lang="ru-RU" sz="16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автомат.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Прямые каналы сбыта: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–Собственный сайт или интернет-магазин;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–Доставка и установка на месте;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–Партнерские </a:t>
            </a:r>
            <a:r>
              <a:rPr lang="ru-RU" sz="1600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фастфуд</a:t>
            </a:r>
            <a:r>
              <a:rPr lang="ru-RU" sz="16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-рестораны;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–Дистрибьюторы или оптовики.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потоки доходов: Продажа роботов, напрямую своим клиентам (владельцам и менеджерам </a:t>
            </a:r>
            <a:r>
              <a:rPr lang="ru-RU" sz="1600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фастфуд</a:t>
            </a:r>
            <a:r>
              <a:rPr lang="ru-RU" sz="16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-ресторанов, или через посредников).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услуг (установка, настройка, обслуживание, ремонт, обновление, консультацию и </a:t>
            </a:r>
            <a:r>
              <a:rPr lang="ru-RU" sz="1600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т.д</a:t>
            </a:r>
            <a:r>
              <a:rPr lang="ru-RU" sz="16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Поставщики: Поставщики комплектующих для робота, такие как производители </a:t>
            </a:r>
            <a:r>
              <a:rPr lang="ru-RU" sz="1600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Wawgat</a:t>
            </a:r>
            <a:r>
              <a:rPr lang="ru-RU" sz="16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(сенсоров, моторов, камер, экранов), </a:t>
            </a:r>
            <a:r>
              <a:rPr lang="ru-RU" sz="1600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SuperAutomat</a:t>
            </a:r>
            <a:r>
              <a:rPr lang="ru-RU" sz="16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(контроллер управления). ТЦ Европа, парк Баку, </a:t>
            </a:r>
            <a:r>
              <a:rPr lang="ru-RU" sz="1600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ВолгГТУ</a:t>
            </a:r>
            <a:r>
              <a:rPr lang="ru-RU" sz="16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центральный Вокзал, Волгоград Сити.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Виды деятельности: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–Разработка и тестирование робота, включая его аппаратную и программную части, а также его функциональность и безопасность.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–Производство и сборка робота, включая закупку и обработку комплектующих, а также контроль качества и сертификацию.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–Маркетинг и продажа робота, включая исследование рынка и потребностей клиентов, создание бренда и рекламной кампании, а также поиск и установление каналов распространения и ценообразования.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–Обслуживание и поддержка робота, включая доставку и установку робота, обучение и консультацию клиентов, а также ремонт и обновление робота.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–Инновация и улучшение робота, включая сбор и анализ обратной связи от клиентов, а также внедрение новых функций и возможностей робота.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9173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0800"/>
          </a:xfrm>
        </p:spPr>
        <p:txBody>
          <a:bodyPr/>
          <a:lstStyle/>
          <a:p>
            <a:pPr algn="ctr"/>
            <a:r>
              <a:rPr lang="ru-RU" dirty="0" smtClean="0"/>
              <a:t>Ресурсы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660400"/>
            <a:ext cx="1219200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sz="20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ресурсы:</a:t>
            </a:r>
            <a:br>
              <a:rPr lang="ru-RU" sz="20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Материальные ресурсы: оборудование, инструменты, материалы и запчасти.</a:t>
            </a:r>
            <a:br>
              <a:rPr lang="ru-RU" sz="20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Человеческие ресурсы:</a:t>
            </a:r>
            <a:br>
              <a:rPr lang="ru-RU" sz="20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–Дизайнер: Этот специалист будет отвечать за дизайн системы и создание 3D моделей.</a:t>
            </a:r>
            <a:br>
              <a:rPr lang="ru-RU" sz="20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–Программист: Этот специалист будет отвечать за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разработку программного обеспечения для управления системой.</a:t>
            </a:r>
            <a:br>
              <a:rPr lang="ru-RU" sz="20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000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Cметчик</a:t>
            </a:r>
            <a:r>
              <a:rPr lang="ru-RU" sz="20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составляет смету</a:t>
            </a:r>
            <a:br>
              <a:rPr lang="ru-RU" sz="20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–Конструктор: Этот специалист будет отвечать за конструктивное проектирование системы и ее компонентов.</a:t>
            </a:r>
            <a:br>
              <a:rPr lang="ru-RU" sz="20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Финансовые ресурсы: гранты, инвестиции, субсидии и доходы.</a:t>
            </a:r>
            <a:br>
              <a:rPr lang="ru-RU" sz="20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Расходы:</a:t>
            </a:r>
            <a:br>
              <a:rPr lang="ru-RU" sz="20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–Поддержка ПО;</a:t>
            </a:r>
            <a:br>
              <a:rPr lang="ru-RU" sz="20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–Обслуживание автомата;</a:t>
            </a:r>
            <a:br>
              <a:rPr lang="ru-RU" sz="20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–Издержки на материалы: Это включает в себя стоимость материалов, которые необходимы для изготовления </a:t>
            </a:r>
            <a:r>
              <a:rPr lang="ru-RU" sz="2000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вендингового</a:t>
            </a:r>
            <a:r>
              <a:rPr lang="ru-RU" sz="20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автомата.</a:t>
            </a:r>
            <a:br>
              <a:rPr lang="ru-RU" sz="20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–Издержки на производство: Это включает в себя затраты на производство автомата, в том числе энергии, труда и других производственных расходов.</a:t>
            </a:r>
            <a:br>
              <a:rPr lang="ru-RU" sz="20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–Издержки на поддержку и обслуживание: Это включает в себя затраты на предоставление поддержки и обслуживания клиентов, включая зарплату технической поддержки, стоимость запасных частей и другие связанные расходы.</a:t>
            </a:r>
            <a:endParaRPr lang="ru-RU" sz="20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2156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314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0800"/>
          </a:xfrm>
        </p:spPr>
        <p:txBody>
          <a:bodyPr/>
          <a:lstStyle/>
          <a:p>
            <a:pPr algn="ctr"/>
            <a:r>
              <a:rPr lang="ru-RU" b="1" dirty="0"/>
              <a:t>План дальнейшего развития </a:t>
            </a:r>
            <a:r>
              <a:rPr lang="ru-RU" b="1" dirty="0" err="1"/>
              <a:t>стартап</a:t>
            </a:r>
            <a:r>
              <a:rPr lang="ru-RU" b="1" dirty="0"/>
              <a:t>-проекта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942371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Увеличение</a:t>
            </a:r>
            <a:r>
              <a:rPr lang="en-US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объема</a:t>
            </a:r>
            <a:r>
              <a:rPr lang="en-US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продаж</a:t>
            </a:r>
            <a:r>
              <a:rPr lang="en-US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возможно</a:t>
            </a:r>
            <a:r>
              <a:rPr lang="en-US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</a:t>
            </a:r>
            <a:r>
              <a:rPr lang="en-US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счет</a:t>
            </a:r>
            <a:r>
              <a:rPr lang="en-US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подключения</a:t>
            </a:r>
            <a:r>
              <a:rPr lang="en-US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библиотек</a:t>
            </a:r>
            <a:r>
              <a:rPr lang="en-US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 </a:t>
            </a:r>
            <a:r>
              <a:rPr lang="en-US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технического</a:t>
            </a:r>
            <a:r>
              <a:rPr lang="en-US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обслуживания</a:t>
            </a:r>
            <a:r>
              <a:rPr lang="en-US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проданного</a:t>
            </a:r>
            <a:r>
              <a:rPr lang="en-US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продукта</a:t>
            </a:r>
            <a:r>
              <a:rPr lang="en-US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включение</a:t>
            </a:r>
            <a:r>
              <a:rPr lang="en-US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надстроек</a:t>
            </a:r>
            <a:r>
              <a:rPr lang="en-US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продукта</a:t>
            </a:r>
            <a:r>
              <a:rPr lang="en-US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расширении</a:t>
            </a:r>
            <a:r>
              <a:rPr lang="en-US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географии</a:t>
            </a:r>
            <a:r>
              <a:rPr lang="en-US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продаж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3029979"/>
            <a:ext cx="1219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Таким образом, автоматизированная система приготовления еды в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вендинговых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аппаратах является актуальной и перспективной идеей для развития бизнеса в сфере общественного питания.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1709176"/>
            <a:ext cx="1219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Создание программы лояльности: введение системы накопления бонусов или скидок для постоянных пользователей </a:t>
            </a:r>
            <a:r>
              <a:rPr lang="ru-RU" dirty="0" err="1" smtClean="0"/>
              <a:t>вендинговых</a:t>
            </a:r>
            <a:r>
              <a:rPr lang="ru-RU" dirty="0" smtClean="0"/>
              <a:t> аппаратов. Это поможет удержать клиентов и стимулировать их чаще пользоваться услугами </a:t>
            </a:r>
            <a:r>
              <a:rPr lang="ru-RU" dirty="0" err="1" smtClean="0"/>
              <a:t>бизнеса.Поддержка</a:t>
            </a:r>
            <a:r>
              <a:rPr lang="ru-RU" dirty="0" smtClean="0"/>
              <a:t> клиентов: создание отдела поддержки клиентов для решения любых вопросов или проблем, которые могут возникнуть при использовании </a:t>
            </a:r>
            <a:r>
              <a:rPr lang="ru-RU" dirty="0" err="1" smtClean="0"/>
              <a:t>вендингового</a:t>
            </a:r>
            <a:r>
              <a:rPr lang="ru-RU" dirty="0" smtClean="0"/>
              <a:t> аппарата.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72" y="4130967"/>
            <a:ext cx="3072714" cy="2727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57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pPr algn="ctr"/>
            <a:r>
              <a:rPr lang="ru-RU" dirty="0" smtClean="0"/>
              <a:t>СПАСИБО ЗА ВНИМАНИЕ!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9384"/>
            <a:ext cx="6315956" cy="612861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5956" y="729384"/>
            <a:ext cx="5876044" cy="6128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918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45</TotalTime>
  <Words>1102</Words>
  <Application>Microsoft Office PowerPoint</Application>
  <PresentationFormat>Широкоэкранный</PresentationFormat>
  <Paragraphs>73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Times New Roman</vt:lpstr>
      <vt:lpstr>Trebuchet MS</vt:lpstr>
      <vt:lpstr>Wingdings 3</vt:lpstr>
      <vt:lpstr>Грань</vt:lpstr>
      <vt:lpstr>Разработка модульного робота для изготовления фастфуда</vt:lpstr>
      <vt:lpstr>Презентация PowerPoint</vt:lpstr>
      <vt:lpstr>Презентация PowerPoint</vt:lpstr>
      <vt:lpstr>Презентация PowerPoint</vt:lpstr>
      <vt:lpstr>Презентация PowerPoint</vt:lpstr>
      <vt:lpstr>Проблемы клиентов, которые мы решаем и почему существующих вариантов решений недостаточно</vt:lpstr>
      <vt:lpstr>Уникальные решения, преимущества и выгоды для клиентов</vt:lpstr>
      <vt:lpstr>Ценностность,ценностное предложение</vt:lpstr>
      <vt:lpstr>Рынок, объем, рост и уровень конкуренции</vt:lpstr>
      <vt:lpstr>Бизнес модель</vt:lpstr>
      <vt:lpstr>Ресурсы</vt:lpstr>
      <vt:lpstr>Презентация PowerPoint</vt:lpstr>
      <vt:lpstr>План дальнейшего развития стартап-проекта</vt:lpstr>
      <vt:lpstr>СПАСИБО ЗА ВНИМАНИЕ!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Разработка модульного робота для изготовления фастфуда</dc:title>
  <dc:creator>Илья Слесарев</dc:creator>
  <cp:lastModifiedBy>Илья Слесарев</cp:lastModifiedBy>
  <cp:revision>6</cp:revision>
  <dcterms:created xsi:type="dcterms:W3CDTF">2023-12-17T21:16:21Z</dcterms:created>
  <dcterms:modified xsi:type="dcterms:W3CDTF">2023-12-17T22:01:42Z</dcterms:modified>
</cp:coreProperties>
</file>