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86" r:id="rId3"/>
    <p:sldId id="287" r:id="rId4"/>
    <p:sldId id="288" r:id="rId5"/>
    <p:sldId id="291" r:id="rId6"/>
    <p:sldId id="289" r:id="rId7"/>
    <p:sldId id="279" r:id="rId8"/>
    <p:sldId id="276" r:id="rId9"/>
    <p:sldId id="296" r:id="rId10"/>
    <p:sldId id="277" r:id="rId11"/>
    <p:sldId id="293" r:id="rId12"/>
    <p:sldId id="294" r:id="rId13"/>
    <p:sldId id="269" r:id="rId14"/>
    <p:sldId id="283" r:id="rId15"/>
    <p:sldId id="29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D16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ECDD9-ED63-4465-B9AE-6528E8959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2AB11-90A3-417D-8A99-9ADEC2775B84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F4CF84-864E-477E-89BF-5AA019D97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847B46B-8B62-4C90-8C3B-CCE36555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47602-AF1E-4C9F-A0CC-27FC61646A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1211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63BD47E-E1C9-4B3F-82B9-8CFF2FEA3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DF587-C743-40FD-AF88-33C5CD703D4A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E3ECB3-33BA-4586-853D-453C31DF1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A46FED-3FDA-427F-919F-DBFB91FD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248E3-BCB1-475D-8FBB-FB101AF1B7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792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2C9491-C671-439C-9B33-EAD35B340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985CE-38D1-4ED6-A2A4-A847FB5335A4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034761E-7440-43E6-9C06-1A2A4459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550E073-102E-4D3C-A852-9BB902007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09FC1-89E7-4AED-8AED-E426BDE487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1895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3EA6DDB7-634B-4E2D-967C-125D0476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2F547-F650-4F99-BDF4-E795B0161C74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52BC5FFB-B8E8-4CE4-8370-A62D8E9A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FF5D6487-FC66-4219-BED7-D1C7B90F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A4471-98D6-450B-B73B-F2BDC8C63F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0306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66FA4C9B-54D1-45A1-BC15-0CA938155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FB3B0-8653-44BB-9AFA-90F49BEA32A6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xmlns="" id="{D89EB033-CA33-4857-917D-6B8D42B1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FA13918D-F525-40C1-AD3E-3C34F010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67D2F-EC7E-4021-BC78-111994EC62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7598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xmlns="" id="{2B063A02-F43C-4CA5-B685-5EDFCED0C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91E83-9DD1-4232-82FF-48F4C7BDFC32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4C533704-3B57-4744-8F2A-120140636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2D3F570F-A480-4EE3-A8CC-5602B66FF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A0830-036B-4D48-AEBC-55198929AB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1261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xmlns="" id="{423F2C44-9C08-42F9-96A9-D992EC38C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7B5FD-5CD3-49A9-AE33-2CC3F1C3869B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D9874014-607B-4CE5-B2B3-936BD317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F52E6D6D-417D-4FE0-A37F-FEDF3FBAB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40931-22C9-42D7-9EC5-897E4ABA98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5458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2576A9A7-8031-40D2-9CD1-FDB0984D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254F4-8BDD-45B0-B318-5B87A2F72E06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CD29FC13-6C52-4942-B930-51423388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FA96146C-936A-4FA6-AB12-4E262319A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4DB4A-C318-4008-92BA-94A2B8E76D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3193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324CA000-BC24-4BA2-B34E-51539DE4B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82CFB-206C-43B1-BF51-C1B7EA4CF9DC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4BED8FE6-0490-4684-8B78-49AD0A478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346B7AED-0130-4C00-AD90-C1400FD88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FC950-EC5C-4A3D-9920-90E8E4B672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4257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6E06111-8D32-479F-9D4F-8879F7002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6DD05-C14C-49BE-A8D3-12A090122B98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A7B0AA-8A28-493C-BC38-7F873E8D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5881C1C-E384-4602-918B-CDF1F27F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4BAF8-40F7-433E-BFEE-A52987239E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519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2313284-D3F6-45DC-BC65-0DE3D46B4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FBBE0-61C3-44F1-A2BF-6EBC09A3F873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CB9BB62-A49D-498A-8D97-AAB8CEA8B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2AC089-C9F6-4080-BB14-C5A697F2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B84A9-32B2-4F20-9842-1CD7DC9F39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469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xmlns="" id="{CEC65567-32F7-413E-BCA1-54A018A54B6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xmlns="" id="{600A2B65-D391-467E-A7D6-408FAD9FF5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0F967C-26F6-4B52-993E-E61CF0BE7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88A33A-F06D-439E-9A6F-057CACE0F4A2}" type="datetimeFigureOut">
              <a:rPr lang="ru-RU"/>
              <a:pPr>
                <a:defRPr/>
              </a:pPr>
              <a:t>12.06.2021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B1E636-CA10-4D29-9098-9AF38D8D3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A1B2058-9AAD-4B4B-8EAF-81273D898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0DF0B13-62FA-4C68-A78F-8CC11951735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kb.bplaced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mailto:poletaevda@cfuv.ru" TargetMode="External"/><Relationship Id="rId4" Type="http://schemas.openxmlformats.org/officeDocument/2006/relationships/hyperlink" Target="https://vk.com/ckb_fiz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8">
            <a:extLst>
              <a:ext uri="{FF2B5EF4-FFF2-40B4-BE49-F238E27FC236}">
                <a16:creationId xmlns:a16="http://schemas.microsoft.com/office/drawing/2014/main" xmlns="" id="{736C44D6-7B64-4965-83AE-34D306957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588" y="1214422"/>
            <a:ext cx="93678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500" b="1" dirty="0"/>
          </a:p>
          <a:p>
            <a:pPr algn="ctr" eaLnBrk="1" hangingPunct="1"/>
            <a:r>
              <a:rPr lang="ru-RU" altLang="ru-RU" b="1" dirty="0"/>
              <a:t>студенческое  конструкторское бюро</a:t>
            </a:r>
            <a:endParaRPr lang="en-US" altLang="ru-RU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1F3DFF8-96E5-46AA-A0BC-50C9825F181B}"/>
              </a:ext>
            </a:extLst>
          </p:cNvPr>
          <p:cNvSpPr/>
          <p:nvPr/>
        </p:nvSpPr>
        <p:spPr>
          <a:xfrm>
            <a:off x="1357313" y="2040840"/>
            <a:ext cx="6286500" cy="6586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экспресс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детектор </a:t>
            </a:r>
            <a:r>
              <a:rPr lang="ru-RU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днк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pic>
        <p:nvPicPr>
          <p:cNvPr id="2053" name="Picture 11">
            <a:extLst>
              <a:ext uri="{FF2B5EF4-FFF2-40B4-BE49-F238E27FC236}">
                <a16:creationId xmlns:a16="http://schemas.microsoft.com/office/drawing/2014/main" xmlns="" id="{96A90F97-1AB1-4640-8B4C-FED6C5C8F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14313"/>
            <a:ext cx="2151063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0844B92-3F94-4E80-9DC2-2A923589E937}"/>
              </a:ext>
            </a:extLst>
          </p:cNvPr>
          <p:cNvSpPr/>
          <p:nvPr/>
        </p:nvSpPr>
        <p:spPr>
          <a:xfrm>
            <a:off x="428625" y="4498998"/>
            <a:ext cx="7929563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kumimoji="1"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руководитель проекта:</a:t>
            </a:r>
          </a:p>
          <a:p>
            <a:pPr>
              <a:defRPr/>
            </a:pPr>
            <a:r>
              <a:rPr kumimoji="1"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Полетаев Дмитрий </a:t>
            </a:r>
            <a:r>
              <a:rPr kumimoji="1"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Александрович</a:t>
            </a:r>
            <a:endParaRPr kumimoji="1" lang="ru-RU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http://ckb.bplaced.net/</a:t>
            </a:r>
            <a:r>
              <a:rPr kumimoji="1" lang="uk-UA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en-US" b="1" dirty="0" smtClean="0"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4"/>
              </a:rPr>
              <a:t>https://vk.com/ckb_fiz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hlinkClick r:id="rId5"/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hlinkClick r:id="rId5"/>
              </a:rPr>
              <a:t>poletaevda@cfuv.ru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phone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+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79787797173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город Симферополь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8" name="Picture 2" descr="R:\image.ph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7A06D5B6-41CA-45B7-965A-F25BE7E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AFC7ED-1E3F-4763-80B4-DE98601DE512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7158" y="428604"/>
            <a:ext cx="8001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cs typeface="Times New Roman" panose="02020603050405020304" pitchFamily="18" charset="0"/>
              </a:rPr>
              <a:t>задача:</a:t>
            </a:r>
          </a:p>
          <a:p>
            <a:pPr algn="just"/>
            <a:r>
              <a:rPr lang="ru-RU" sz="2800" b="1" dirty="0" smtClean="0">
                <a:cs typeface="Times New Roman" panose="02020603050405020304" pitchFamily="18" charset="0"/>
              </a:rPr>
              <a:t>экспресс анализ </a:t>
            </a:r>
            <a:r>
              <a:rPr lang="ru-RU" sz="2800" b="1" dirty="0" err="1" smtClean="0">
                <a:cs typeface="Times New Roman" panose="02020603050405020304" pitchFamily="18" charset="0"/>
              </a:rPr>
              <a:t>днк</a:t>
            </a:r>
            <a:endParaRPr lang="ru-RU" sz="2800" b="1" dirty="0" smtClean="0">
              <a:cs typeface="Times New Roman" panose="02020603050405020304" pitchFamily="18" charset="0"/>
            </a:endParaRPr>
          </a:p>
          <a:p>
            <a:pPr algn="just"/>
            <a:endParaRPr lang="ru-RU" sz="2800" b="1" dirty="0" smtClean="0">
              <a:cs typeface="Times New Roman" panose="02020603050405020304" pitchFamily="18" charset="0"/>
            </a:endParaRPr>
          </a:p>
          <a:p>
            <a:pPr algn="just"/>
            <a:endParaRPr lang="ru-RU" sz="2800" b="1" dirty="0" smtClean="0">
              <a:cs typeface="Times New Roman" panose="02020603050405020304" pitchFamily="18" charset="0"/>
            </a:endParaRPr>
          </a:p>
        </p:txBody>
      </p:sp>
      <p:sp>
        <p:nvSpPr>
          <p:cNvPr id="36" name="Номер слайда 3"/>
          <p:cNvSpPr txBox="1">
            <a:spLocks/>
          </p:cNvSpPr>
          <p:nvPr/>
        </p:nvSpPr>
        <p:spPr>
          <a:xfrm>
            <a:off x="6862763" y="1143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6BFC8-F14B-4D1B-BFDC-821C7D9E1292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7A06D5B6-41CA-45B7-965A-F25BE7E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AFC7ED-1E3F-4763-80B4-DE98601DE512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7158" y="428604"/>
            <a:ext cx="80010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cs typeface="Times New Roman" panose="02020603050405020304" pitchFamily="18" charset="0"/>
              </a:rPr>
              <a:t>потребители:</a:t>
            </a:r>
          </a:p>
          <a:p>
            <a:pPr algn="just"/>
            <a:r>
              <a:rPr lang="ru-RU" sz="2800" b="1" dirty="0" smtClean="0">
                <a:cs typeface="Times New Roman" panose="02020603050405020304" pitchFamily="18" charset="0"/>
              </a:rPr>
              <a:t>пользователи, лаборатории, центры, системы диагностики</a:t>
            </a:r>
            <a:endParaRPr lang="ru-RU" sz="2800" dirty="0">
              <a:cs typeface="Times New Roman" panose="02020603050405020304" pitchFamily="18" charset="0"/>
            </a:endParaRPr>
          </a:p>
        </p:txBody>
      </p:sp>
      <p:sp>
        <p:nvSpPr>
          <p:cNvPr id="36" name="Номер слайда 3"/>
          <p:cNvSpPr txBox="1">
            <a:spLocks/>
          </p:cNvSpPr>
          <p:nvPr/>
        </p:nvSpPr>
        <p:spPr>
          <a:xfrm>
            <a:off x="6862763" y="1143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6BFC8-F14B-4D1B-BFDC-821C7D9E1292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7A06D5B6-41CA-45B7-965A-F25BE7E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AFC7ED-1E3F-4763-80B4-DE98601DE512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7158" y="428604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в соответствии с отчетом </a:t>
            </a:r>
            <a:r>
              <a:rPr lang="ru-RU" sz="2400" dirty="0" err="1" smtClean="0"/>
              <a:t>kalorama</a:t>
            </a:r>
            <a:r>
              <a:rPr lang="ru-RU" sz="2400" dirty="0" smtClean="0"/>
              <a:t> </a:t>
            </a:r>
            <a:r>
              <a:rPr lang="ru-RU" sz="2400" dirty="0" err="1" smtClean="0"/>
              <a:t>information</a:t>
            </a:r>
            <a:r>
              <a:rPr lang="ru-RU" sz="2400" dirty="0" smtClean="0"/>
              <a:t> 2013 года рынок количественной </a:t>
            </a:r>
            <a:r>
              <a:rPr lang="ru-RU" sz="2400" dirty="0" err="1" smtClean="0"/>
              <a:t>полимеразной</a:t>
            </a:r>
            <a:r>
              <a:rPr lang="ru-RU" sz="2400" dirty="0" smtClean="0"/>
              <a:t> цепной реакции был оценен в $ 3,2 </a:t>
            </a:r>
            <a:r>
              <a:rPr lang="ru-RU" sz="2400" dirty="0" err="1" smtClean="0"/>
              <a:t>млрд</a:t>
            </a:r>
            <a:endParaRPr lang="ru-RU" sz="2400" b="1" dirty="0" smtClean="0">
              <a:cs typeface="Times New Roman" panose="02020603050405020304" pitchFamily="18" charset="0"/>
            </a:endParaRPr>
          </a:p>
        </p:txBody>
      </p:sp>
      <p:sp>
        <p:nvSpPr>
          <p:cNvPr id="36" name="Номер слайда 3"/>
          <p:cNvSpPr txBox="1">
            <a:spLocks/>
          </p:cNvSpPr>
          <p:nvPr/>
        </p:nvSpPr>
        <p:spPr>
          <a:xfrm>
            <a:off x="6862763" y="1143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6BFC8-F14B-4D1B-BFDC-821C7D9E1292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7A06D5B6-41CA-45B7-965A-F25BE7E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AFC7ED-1E3F-4763-80B4-DE98601DE512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7158" y="428604"/>
            <a:ext cx="80010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cs typeface="Times New Roman" panose="02020603050405020304" pitchFamily="18" charset="0"/>
              </a:rPr>
              <a:t>возможные заказчики:</a:t>
            </a:r>
          </a:p>
          <a:p>
            <a:pPr algn="just"/>
            <a:r>
              <a:rPr lang="ru-RU" sz="2400" b="1" dirty="0" err="1" smtClean="0">
                <a:cs typeface="Times New Roman" panose="02020603050405020304" pitchFamily="18" charset="0"/>
              </a:rPr>
              <a:t>ооо</a:t>
            </a:r>
            <a:r>
              <a:rPr lang="ru-RU" sz="2400" b="1" dirty="0" smtClean="0">
                <a:cs typeface="Times New Roman" panose="02020603050405020304" pitchFamily="18" charset="0"/>
              </a:rPr>
              <a:t> "национальный </a:t>
            </a:r>
            <a:r>
              <a:rPr lang="ru-RU" sz="2400" b="1" dirty="0" err="1" smtClean="0">
                <a:cs typeface="Times New Roman" panose="02020603050405020304" pitchFamily="18" charset="0"/>
              </a:rPr>
              <a:t>биосервис</a:t>
            </a:r>
            <a:r>
              <a:rPr lang="ru-RU" sz="2400" b="1" dirty="0" smtClean="0">
                <a:cs typeface="Times New Roman" panose="02020603050405020304" pitchFamily="18" charset="0"/>
              </a:rPr>
              <a:t>"</a:t>
            </a:r>
          </a:p>
          <a:p>
            <a:pPr algn="just"/>
            <a:r>
              <a:rPr lang="ru-RU" sz="2400" b="1" dirty="0" smtClean="0">
                <a:cs typeface="Times New Roman" panose="02020603050405020304" pitchFamily="18" charset="0"/>
              </a:rPr>
              <a:t>компания "3d </a:t>
            </a:r>
            <a:r>
              <a:rPr lang="ru-RU" sz="2400" b="1" dirty="0" err="1" smtClean="0">
                <a:cs typeface="Times New Roman" panose="02020603050405020304" pitchFamily="18" charset="0"/>
              </a:rPr>
              <a:t>bioprinting</a:t>
            </a:r>
            <a:r>
              <a:rPr lang="ru-RU" sz="2400" b="1" dirty="0" smtClean="0"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cs typeface="Times New Roman" panose="02020603050405020304" pitchFamily="18" charset="0"/>
              </a:rPr>
              <a:t>solutions</a:t>
            </a:r>
            <a:r>
              <a:rPr lang="ru-RU" sz="2400" b="1" dirty="0" smtClean="0">
                <a:cs typeface="Times New Roman" panose="02020603050405020304" pitchFamily="18" charset="0"/>
              </a:rPr>
              <a:t>"</a:t>
            </a:r>
          </a:p>
          <a:p>
            <a:pPr algn="just"/>
            <a:r>
              <a:rPr lang="ru-RU" sz="2400" b="1" dirty="0" smtClean="0">
                <a:cs typeface="Times New Roman" panose="02020603050405020304" pitchFamily="18" charset="0"/>
              </a:rPr>
              <a:t>компания "</a:t>
            </a:r>
            <a:r>
              <a:rPr lang="ru-RU" sz="2400" b="1" dirty="0" err="1" smtClean="0">
                <a:cs typeface="Times New Roman" panose="02020603050405020304" pitchFamily="18" charset="0"/>
              </a:rPr>
              <a:t>новартис</a:t>
            </a:r>
            <a:r>
              <a:rPr lang="ru-RU" sz="2400" b="1" dirty="0" smtClean="0"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cs typeface="Times New Roman" panose="02020603050405020304" pitchFamily="18" charset="0"/>
              </a:rPr>
              <a:t>фарма</a:t>
            </a:r>
            <a:r>
              <a:rPr lang="ru-RU" sz="2400" b="1" dirty="0" smtClean="0">
                <a:cs typeface="Times New Roman" panose="02020603050405020304" pitchFamily="18" charset="0"/>
              </a:rPr>
              <a:t>"</a:t>
            </a:r>
          </a:p>
          <a:p>
            <a:pPr algn="just"/>
            <a:r>
              <a:rPr lang="ru-RU" sz="2400" b="1" dirty="0" smtClean="0">
                <a:cs typeface="Times New Roman" panose="02020603050405020304" pitchFamily="18" charset="0"/>
              </a:rPr>
              <a:t>фонд "</a:t>
            </a:r>
            <a:r>
              <a:rPr lang="ru-RU" sz="2400" b="1" dirty="0" err="1" smtClean="0">
                <a:cs typeface="Times New Roman" panose="02020603050405020304" pitchFamily="18" charset="0"/>
              </a:rPr>
              <a:t>сколково</a:t>
            </a:r>
            <a:r>
              <a:rPr lang="ru-RU" sz="2400" b="1" dirty="0" smtClean="0">
                <a:cs typeface="Times New Roman" panose="02020603050405020304" pitchFamily="18" charset="0"/>
              </a:rPr>
              <a:t>«</a:t>
            </a:r>
          </a:p>
          <a:p>
            <a:pPr algn="just"/>
            <a:endParaRPr lang="ru-RU" sz="2400" b="1" dirty="0" smtClean="0"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cs typeface="Times New Roman" panose="02020603050405020304" pitchFamily="18" charset="0"/>
              </a:rPr>
              <a:t>в настоящее время определение </a:t>
            </a:r>
            <a:r>
              <a:rPr lang="ru-RU" sz="2400" b="1" dirty="0" err="1" smtClean="0">
                <a:cs typeface="Times New Roman" panose="02020603050405020304" pitchFamily="18" charset="0"/>
              </a:rPr>
              <a:t>днк</a:t>
            </a:r>
            <a:r>
              <a:rPr lang="ru-RU" sz="2400" b="1" dirty="0" smtClean="0">
                <a:cs typeface="Times New Roman" panose="02020603050405020304" pitchFamily="18" charset="0"/>
              </a:rPr>
              <a:t> занимает длительное время (час и более). Разработка позволяет проводить тесты за доли секунды!!!</a:t>
            </a:r>
          </a:p>
        </p:txBody>
      </p:sp>
      <p:sp>
        <p:nvSpPr>
          <p:cNvPr id="36" name="Номер слайда 3"/>
          <p:cNvSpPr txBox="1">
            <a:spLocks/>
          </p:cNvSpPr>
          <p:nvPr/>
        </p:nvSpPr>
        <p:spPr>
          <a:xfrm>
            <a:off x="6862763" y="1143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6BFC8-F14B-4D1B-BFDC-821C7D9E1292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2603" y="266621"/>
            <a:ext cx="8605677" cy="547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разработка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3643314"/>
            <a:ext cx="80724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Структурная схема разработки</a:t>
            </a:r>
          </a:p>
          <a:p>
            <a:endParaRPr lang="ru-RU" dirty="0" smtClean="0"/>
          </a:p>
          <a:p>
            <a:r>
              <a:rPr lang="ru-RU" dirty="0" smtClean="0"/>
              <a:t>Устройство состоит из множества элементов, каждый из которых содержит: монопольную </a:t>
            </a:r>
            <a:r>
              <a:rPr lang="ru-RU" dirty="0" err="1" smtClean="0"/>
              <a:t>наноантенну</a:t>
            </a:r>
            <a:r>
              <a:rPr lang="ru-RU" dirty="0" smtClean="0"/>
              <a:t> – параллелепипеда с размерами </a:t>
            </a:r>
            <a:r>
              <a:rPr lang="en-US" dirty="0" smtClean="0"/>
              <a:t>a – </a:t>
            </a:r>
            <a:r>
              <a:rPr lang="ru-RU" dirty="0" smtClean="0"/>
              <a:t>длина; </a:t>
            </a:r>
            <a:r>
              <a:rPr lang="en-US" dirty="0" smtClean="0"/>
              <a:t>b</a:t>
            </a:r>
            <a:r>
              <a:rPr lang="ru-RU" dirty="0" smtClean="0"/>
              <a:t> – ширина; </a:t>
            </a:r>
            <a:r>
              <a:rPr lang="en-US" dirty="0" smtClean="0"/>
              <a:t>l</a:t>
            </a:r>
            <a:r>
              <a:rPr lang="ru-RU" dirty="0" smtClean="0"/>
              <a:t> – высота; </a:t>
            </a:r>
            <a:r>
              <a:rPr lang="ru-RU" dirty="0" err="1" smtClean="0"/>
              <a:t>праймер</a:t>
            </a:r>
            <a:r>
              <a:rPr lang="ru-RU" dirty="0" smtClean="0"/>
              <a:t> – короткого фрагмента </a:t>
            </a:r>
            <a:r>
              <a:rPr lang="ru-RU" dirty="0" err="1" smtClean="0"/>
              <a:t>комплементарной</a:t>
            </a:r>
            <a:r>
              <a:rPr lang="ru-RU" dirty="0" smtClean="0"/>
              <a:t> к детектируемому участку ДНК последовательности нуклеотидов, который соединяется с детектируемой последовательностью ДНК, условно обозначенного на рисунке цилиндром, высотой </a:t>
            </a:r>
            <a:r>
              <a:rPr lang="en-US" dirty="0" smtClean="0"/>
              <a:t>d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928670"/>
            <a:ext cx="26193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C807F44F-B28F-4EC1-9662-28531D062B32}"/>
              </a:ext>
            </a:extLst>
          </p:cNvPr>
          <p:cNvSpPr txBox="1">
            <a:spLocks/>
          </p:cNvSpPr>
          <p:nvPr/>
        </p:nvSpPr>
        <p:spPr bwMode="auto">
          <a:xfrm>
            <a:off x="261938" y="0"/>
            <a:ext cx="41671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конкуренты</a:t>
            </a:r>
          </a:p>
        </p:txBody>
      </p:sp>
      <p:sp>
        <p:nvSpPr>
          <p:cNvPr id="56" name="Номер слайда 3">
            <a:extLst>
              <a:ext uri="{FF2B5EF4-FFF2-40B4-BE49-F238E27FC236}">
                <a16:creationId xmlns:a16="http://schemas.microsoft.com/office/drawing/2014/main" xmlns="" id="{A415794C-7CC8-4D86-AFF0-FA6F3AE6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7BF3BD1-844C-40F3-AD79-209994CC5270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5" name="Table 45">
            <a:extLst>
              <a:ext uri="{FF2B5EF4-FFF2-40B4-BE49-F238E27FC236}">
                <a16:creationId xmlns:a16="http://schemas.microsoft.com/office/drawing/2014/main" xmlns="" id="{E8AFA199-9C44-48AE-A8B3-461437B5B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0209957"/>
              </p:ext>
            </p:extLst>
          </p:nvPr>
        </p:nvGraphicFramePr>
        <p:xfrm>
          <a:off x="35718" y="1257141"/>
          <a:ext cx="9072563" cy="5451952"/>
        </p:xfrm>
        <a:graphic>
          <a:graphicData uri="http://schemas.openxmlformats.org/drawingml/2006/table">
            <a:tbl>
              <a:tblPr/>
              <a:tblGrid>
                <a:gridCol w="2714650">
                  <a:extLst>
                    <a:ext uri="{9D8B030D-6E8A-4147-A177-3AD203B41FA5}">
                      <a16:colId xmlns:a16="http://schemas.microsoft.com/office/drawing/2014/main" xmlns="" val="1524325161"/>
                    </a:ext>
                  </a:extLst>
                </a:gridCol>
                <a:gridCol w="1446188">
                  <a:extLst>
                    <a:ext uri="{9D8B030D-6E8A-4147-A177-3AD203B41FA5}">
                      <a16:colId xmlns:a16="http://schemas.microsoft.com/office/drawing/2014/main" xmlns="" val="2301343591"/>
                    </a:ext>
                  </a:extLst>
                </a:gridCol>
                <a:gridCol w="1751012">
                  <a:extLst>
                    <a:ext uri="{9D8B030D-6E8A-4147-A177-3AD203B41FA5}">
                      <a16:colId xmlns:a16="http://schemas.microsoft.com/office/drawing/2014/main" xmlns="" val="704065395"/>
                    </a:ext>
                  </a:extLst>
                </a:gridCol>
                <a:gridCol w="1884363">
                  <a:extLst>
                    <a:ext uri="{9D8B030D-6E8A-4147-A177-3AD203B41FA5}">
                      <a16:colId xmlns:a16="http://schemas.microsoft.com/office/drawing/2014/main" xmlns="" val="714765537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xmlns="" val="2328313310"/>
                    </a:ext>
                  </a:extLst>
                </a:gridCol>
              </a:tblGrid>
              <a:tr h="7661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стоимость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точность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экспрессность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простота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04639164"/>
                  </a:ext>
                </a:extLst>
              </a:tr>
              <a:tr h="128626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экспресс детектор </a:t>
                      </a:r>
                      <a:r>
                        <a:rPr kumimoji="1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днк</a:t>
                      </a:r>
                      <a:endParaRPr kumimoji="1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0,1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245577"/>
                  </a:ext>
                </a:extLst>
              </a:tr>
              <a:tr h="9894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пцр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07542612"/>
                  </a:ext>
                </a:extLst>
              </a:tr>
              <a:tr h="1221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специализированные приборы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10000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079160"/>
                  </a:ext>
                </a:extLst>
              </a:tr>
              <a:tr h="7661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микроскопические </a:t>
                      </a: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исседования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~$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83202746"/>
                  </a:ext>
                </a:extLst>
              </a:tr>
            </a:tbl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C23081CC-A5E0-4C85-AE7E-57856BD23B3B}"/>
              </a:ext>
            </a:extLst>
          </p:cNvPr>
          <p:cNvSpPr/>
          <p:nvPr/>
        </p:nvSpPr>
        <p:spPr>
          <a:xfrm>
            <a:off x="6143636" y="2500306"/>
            <a:ext cx="28575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E48C487-8250-44A2-94AF-C1C19FC3D5FF}"/>
              </a:ext>
            </a:extLst>
          </p:cNvPr>
          <p:cNvSpPr/>
          <p:nvPr/>
        </p:nvSpPr>
        <p:spPr>
          <a:xfrm>
            <a:off x="6429388" y="2500306"/>
            <a:ext cx="1214424" cy="4286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2E30E9B-9DA9-4C83-A266-AA481A24E2A6}"/>
              </a:ext>
            </a:extLst>
          </p:cNvPr>
          <p:cNvSpPr/>
          <p:nvPr/>
        </p:nvSpPr>
        <p:spPr>
          <a:xfrm>
            <a:off x="6143625" y="3573899"/>
            <a:ext cx="1500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873782D-9C97-44BA-98E6-AD49BE165539}"/>
              </a:ext>
            </a:extLst>
          </p:cNvPr>
          <p:cNvSpPr/>
          <p:nvPr/>
        </p:nvSpPr>
        <p:spPr>
          <a:xfrm>
            <a:off x="7297738" y="3573899"/>
            <a:ext cx="346075" cy="50006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D7360D6-6322-4F01-B57A-EE4B3301C607}"/>
              </a:ext>
            </a:extLst>
          </p:cNvPr>
          <p:cNvSpPr/>
          <p:nvPr/>
        </p:nvSpPr>
        <p:spPr>
          <a:xfrm>
            <a:off x="6143625" y="4644449"/>
            <a:ext cx="15001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33B8F1C7-D6A8-419D-A22A-ECD750FBF834}"/>
              </a:ext>
            </a:extLst>
          </p:cNvPr>
          <p:cNvSpPr/>
          <p:nvPr/>
        </p:nvSpPr>
        <p:spPr>
          <a:xfrm>
            <a:off x="7164288" y="4644449"/>
            <a:ext cx="479525" cy="500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46F757B1-1FCD-400A-AD84-68CFFA93CCF1}"/>
              </a:ext>
            </a:extLst>
          </p:cNvPr>
          <p:cNvSpPr/>
          <p:nvPr/>
        </p:nvSpPr>
        <p:spPr>
          <a:xfrm>
            <a:off x="6143625" y="5857895"/>
            <a:ext cx="71913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245" name="Picture 19">
            <a:extLst>
              <a:ext uri="{FF2B5EF4-FFF2-40B4-BE49-F238E27FC236}">
                <a16:creationId xmlns:a16="http://schemas.microsoft.com/office/drawing/2014/main" xmlns="" id="{0C980D9F-D317-4D9D-8E22-C4564A7C7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497003" y="4619639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7" name="Picture 19">
            <a:extLst>
              <a:ext uri="{FF2B5EF4-FFF2-40B4-BE49-F238E27FC236}">
                <a16:creationId xmlns:a16="http://schemas.microsoft.com/office/drawing/2014/main" xmlns="" id="{3D27642B-2D7C-4F7E-889B-9C503B0B0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119269" y="4619639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8" name="Picture 21">
            <a:extLst>
              <a:ext uri="{FF2B5EF4-FFF2-40B4-BE49-F238E27FC236}">
                <a16:creationId xmlns:a16="http://schemas.microsoft.com/office/drawing/2014/main" xmlns="" id="{645780DB-2568-472F-A1E2-7FBBAC60D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731"/>
          <a:stretch>
            <a:fillRect/>
          </a:stretch>
        </p:blipFill>
        <p:spPr bwMode="auto">
          <a:xfrm>
            <a:off x="8144736" y="2352098"/>
            <a:ext cx="6429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AA0DECD-78CD-46B9-A6D1-8A3B7D4E7A8B}"/>
              </a:ext>
            </a:extLst>
          </p:cNvPr>
          <p:cNvSpPr/>
          <p:nvPr/>
        </p:nvSpPr>
        <p:spPr>
          <a:xfrm>
            <a:off x="35496" y="2000240"/>
            <a:ext cx="9072563" cy="13402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503A082-33A5-4F33-A262-A76174E79247}"/>
              </a:ext>
            </a:extLst>
          </p:cNvPr>
          <p:cNvSpPr/>
          <p:nvPr/>
        </p:nvSpPr>
        <p:spPr>
          <a:xfrm>
            <a:off x="6876256" y="5857894"/>
            <a:ext cx="767557" cy="500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500438"/>
            <a:ext cx="9429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357430"/>
            <a:ext cx="8858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715016"/>
            <a:ext cx="9429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643446"/>
            <a:ext cx="8858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19">
            <a:extLst>
              <a:ext uri="{FF2B5EF4-FFF2-40B4-BE49-F238E27FC236}">
                <a16:creationId xmlns:a16="http://schemas.microsoft.com/office/drawing/2014/main" xmlns="" id="{0C980D9F-D317-4D9D-8E22-C4564A7C7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286776" y="5786454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9">
            <a:extLst>
              <a:ext uri="{FF2B5EF4-FFF2-40B4-BE49-F238E27FC236}">
                <a16:creationId xmlns:a16="http://schemas.microsoft.com/office/drawing/2014/main" xmlns="" id="{0C980D9F-D317-4D9D-8E22-C4564A7C7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001024" y="3571876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9">
            <a:extLst>
              <a:ext uri="{FF2B5EF4-FFF2-40B4-BE49-F238E27FC236}">
                <a16:creationId xmlns:a16="http://schemas.microsoft.com/office/drawing/2014/main" xmlns="" id="{3D27642B-2D7C-4F7E-889B-9C503B0B0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74" r="27693"/>
          <a:stretch>
            <a:fillRect/>
          </a:stretch>
        </p:blipFill>
        <p:spPr bwMode="auto">
          <a:xfrm>
            <a:off x="8429652" y="3571876"/>
            <a:ext cx="346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4389130C-2F35-48F2-A8D2-A14569528FB5}"/>
              </a:ext>
            </a:extLst>
          </p:cNvPr>
          <p:cNvSpPr txBox="1">
            <a:spLocks/>
          </p:cNvSpPr>
          <p:nvPr/>
        </p:nvSpPr>
        <p:spPr bwMode="auto">
          <a:xfrm>
            <a:off x="209550" y="-76200"/>
            <a:ext cx="421481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бизнес модель</a:t>
            </a:r>
          </a:p>
        </p:txBody>
      </p:sp>
      <p:graphicFrame>
        <p:nvGraphicFramePr>
          <p:cNvPr id="7" name="Group 29">
            <a:extLst>
              <a:ext uri="{FF2B5EF4-FFF2-40B4-BE49-F238E27FC236}">
                <a16:creationId xmlns:a16="http://schemas.microsoft.com/office/drawing/2014/main" xmlns="" id="{F424E439-DE25-4886-8737-AE5F89D9AA62}"/>
              </a:ext>
            </a:extLst>
          </p:cNvPr>
          <p:cNvGraphicFramePr>
            <a:graphicFrameLocks noGrp="1"/>
          </p:cNvGraphicFramePr>
          <p:nvPr/>
        </p:nvGraphicFramePr>
        <p:xfrm>
          <a:off x="133350" y="857250"/>
          <a:ext cx="8858250" cy="5565145"/>
        </p:xfrm>
        <a:graphic>
          <a:graphicData uri="http://schemas.openxmlformats.org/drawingml/2006/table">
            <a:tbl>
              <a:tblPr/>
              <a:tblGrid>
                <a:gridCol w="1771650">
                  <a:extLst>
                    <a:ext uri="{9D8B030D-6E8A-4147-A177-3AD203B41FA5}">
                      <a16:colId xmlns:a16="http://schemas.microsoft.com/office/drawing/2014/main" xmlns="" val="3465494375"/>
                    </a:ext>
                  </a:extLst>
                </a:gridCol>
                <a:gridCol w="1863725">
                  <a:extLst>
                    <a:ext uri="{9D8B030D-6E8A-4147-A177-3AD203B41FA5}">
                      <a16:colId xmlns:a16="http://schemas.microsoft.com/office/drawing/2014/main" xmlns="" val="186042957"/>
                    </a:ext>
                  </a:extLst>
                </a:gridCol>
                <a:gridCol w="1793875">
                  <a:extLst>
                    <a:ext uri="{9D8B030D-6E8A-4147-A177-3AD203B41FA5}">
                      <a16:colId xmlns:a16="http://schemas.microsoft.com/office/drawing/2014/main" xmlns="" val="446805586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xmlns="" val="4292546197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xmlns="" val="4252548134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xmlns="" val="32665379"/>
                    </a:ext>
                  </a:extLst>
                </a:gridCol>
              </a:tblGrid>
              <a:tr h="1663700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предполагаемый партнер:</a:t>
                      </a:r>
                      <a:endParaRPr kumimoji="0" lang="en-US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завод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</a:t>
                      </a:r>
                      <a:r>
                        <a:rPr kumimoji="0" lang="ru-RU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Микрон» (г. Зеленоград</a:t>
                      </a:r>
                      <a:r>
                        <a:rPr kumimoji="0" lang="ru-RU" alt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kumimoji="0" lang="en-US" alt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Ключевые виды деятельности: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производство </a:t>
                      </a: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наноструктурных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поверхностей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Ценностные предложения: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простота, точность,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экспрессность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информативность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Взаимоотношения с клиентом: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Равноответственные отношения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Потребительские сегмент: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биофармацевтические компании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11739890"/>
                  </a:ext>
                </a:extLst>
              </a:tr>
              <a:tr h="2270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Каналы сбыта: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прямые продажи</a:t>
                      </a: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83880649"/>
                  </a:ext>
                </a:extLst>
              </a:tr>
              <a:tr h="15890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Ключевые ресурсы: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наноантенны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8552098"/>
                  </a:ext>
                </a:extLst>
              </a:tr>
              <a:tr h="1663700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Структура издержек: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1й год: получение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патентов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тестирование, выпуск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тестовой партии,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сертификация, реклама (5 млн.</a:t>
                      </a:r>
                      <a:r>
                        <a:rPr kumimoji="0" lang="en-US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руб.)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2й год: разработка промышленного цикла, запуск производства, реклама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 млн. руб.)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Потоки поступления доходов: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Продажа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лицензий, готовых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устройств, сервис обслуживания. Планируемый доход 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млн.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руб. в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год</a:t>
                      </a: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2622901"/>
                  </a:ext>
                </a:extLst>
              </a:tr>
            </a:tbl>
          </a:graphicData>
        </a:graphic>
      </p:graphicFrame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8062CC10-8040-4BC2-802B-18C068245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F6505C-C206-4838-8491-3083771404F6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7A06D5B6-41CA-45B7-965A-F25BE7E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AFC7ED-1E3F-4763-80B4-DE98601DE512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Номер слайда 3"/>
          <p:cNvSpPr txBox="1">
            <a:spLocks/>
          </p:cNvSpPr>
          <p:nvPr/>
        </p:nvSpPr>
        <p:spPr>
          <a:xfrm>
            <a:off x="6862763" y="1143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6BFC8-F14B-4D1B-BFDC-821C7D9E1292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B419832-86C4-4AD6-8311-4171897ABA8A}"/>
              </a:ext>
            </a:extLst>
          </p:cNvPr>
          <p:cNvSpPr txBox="1">
            <a:spLocks/>
          </p:cNvSpPr>
          <p:nvPr/>
        </p:nvSpPr>
        <p:spPr bwMode="auto">
          <a:xfrm>
            <a:off x="428596" y="-24"/>
            <a:ext cx="8235979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интеллектуальная собственность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pic>
        <p:nvPicPr>
          <p:cNvPr id="10" name="Picture 12">
            <a:extLst>
              <a:ext uri="{FF2B5EF4-FFF2-40B4-BE49-F238E27FC236}">
                <a16:creationId xmlns="" xmlns:a16="http://schemas.microsoft.com/office/drawing/2014/main" id="{B1E9B144-AA0C-42EC-B2E1-C84582F62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1071546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071670" y="2048524"/>
            <a:ext cx="707233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cs typeface="Times New Roman" panose="02020603050405020304" pitchFamily="18" charset="0"/>
              </a:rPr>
              <a:t>получен</a:t>
            </a:r>
            <a:r>
              <a:rPr lang="en-US" sz="2800" b="1" dirty="0" smtClean="0"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cs typeface="Times New Roman" panose="02020603050405020304" pitchFamily="18" charset="0"/>
              </a:rPr>
              <a:t>патент</a:t>
            </a:r>
          </a:p>
          <a:p>
            <a:pPr algn="just"/>
            <a:r>
              <a:rPr lang="ru-RU" sz="2800" b="1" dirty="0" smtClean="0">
                <a:cs typeface="Times New Roman" panose="02020603050405020304" pitchFamily="18" charset="0"/>
              </a:rPr>
              <a:t>Библиографические данные:</a:t>
            </a:r>
          </a:p>
          <a:p>
            <a:pPr algn="just"/>
            <a:r>
              <a:rPr lang="ru-RU" sz="2800" dirty="0" smtClean="0"/>
              <a:t>Пат. RU </a:t>
            </a:r>
            <a:r>
              <a:rPr lang="en-US" sz="2800" dirty="0" smtClean="0"/>
              <a:t>2</a:t>
            </a:r>
            <a:r>
              <a:rPr lang="ru-RU" sz="2800" dirty="0" smtClean="0"/>
              <a:t>01358 Российская Федерация, МПК G02B 27/00, B82B 1/00. </a:t>
            </a:r>
            <a:r>
              <a:rPr lang="ru-RU" sz="2800" dirty="0" err="1" smtClean="0"/>
              <a:t>Наноантенна</a:t>
            </a:r>
            <a:r>
              <a:rPr lang="ru-RU" sz="2800" dirty="0" smtClean="0"/>
              <a:t> / Полетаев Д.А.; </a:t>
            </a:r>
            <a:r>
              <a:rPr lang="ru-RU" sz="2800" dirty="0" err="1" smtClean="0"/>
              <a:t>патентообладатель</a:t>
            </a:r>
            <a:r>
              <a:rPr lang="ru-RU" sz="2800" dirty="0" smtClean="0"/>
              <a:t> Полетаев Д.А. – № 2020121662; </a:t>
            </a:r>
            <a:r>
              <a:rPr lang="ru-RU" sz="2800" dirty="0" err="1" smtClean="0"/>
              <a:t>заявл</a:t>
            </a:r>
            <a:r>
              <a:rPr lang="ru-RU" sz="2800" dirty="0" smtClean="0"/>
              <a:t>. 25.06.2020; </a:t>
            </a:r>
            <a:r>
              <a:rPr lang="ru-RU" sz="2800" dirty="0" err="1" smtClean="0"/>
              <a:t>публ</a:t>
            </a:r>
            <a:r>
              <a:rPr lang="ru-RU" sz="2800" dirty="0" smtClean="0"/>
              <a:t>. 11.12.2020, </a:t>
            </a:r>
            <a:r>
              <a:rPr lang="ru-RU" sz="2800" dirty="0" err="1" smtClean="0"/>
              <a:t>бюл</a:t>
            </a:r>
            <a:r>
              <a:rPr lang="ru-RU" sz="2800" dirty="0" smtClean="0"/>
              <a:t>. № 35</a:t>
            </a:r>
            <a:endParaRPr lang="ru-RU" sz="2800" b="1" dirty="0" smtClean="0">
              <a:cs typeface="Times New Roman" panose="02020603050405020304" pitchFamily="18" charset="0"/>
            </a:endParaRPr>
          </a:p>
          <a:p>
            <a:pPr algn="just"/>
            <a:endParaRPr lang="ru-RU" sz="2800" b="1" dirty="0" smtClean="0">
              <a:cs typeface="Times New Roman" panose="02020603050405020304" pitchFamily="18" charset="0"/>
            </a:endParaRPr>
          </a:p>
          <a:p>
            <a:pPr algn="just"/>
            <a:endParaRPr lang="ru-RU" sz="2800" b="1" dirty="0" smtClean="0">
              <a:cs typeface="Times New Roman" panose="02020603050405020304" pitchFamily="18" charset="0"/>
            </a:endParaRPr>
          </a:p>
        </p:txBody>
      </p:sp>
      <p:pic>
        <p:nvPicPr>
          <p:cNvPr id="1026" name="Picture 2" descr="F:\2012\nauka\pat\rus\docs\p2013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357562"/>
            <a:ext cx="1365863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6B419832-86C4-4AD6-8311-4171897ABA8A}"/>
              </a:ext>
            </a:extLst>
          </p:cNvPr>
          <p:cNvSpPr txBox="1">
            <a:spLocks/>
          </p:cNvSpPr>
          <p:nvPr/>
        </p:nvSpPr>
        <p:spPr bwMode="auto">
          <a:xfrm>
            <a:off x="550863" y="61913"/>
            <a:ext cx="68786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целевое предложение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27366507-F815-48A5-9880-862887D848C9}"/>
              </a:ext>
            </a:extLst>
          </p:cNvPr>
          <p:cNvSpPr txBox="1">
            <a:spLocks/>
          </p:cNvSpPr>
          <p:nvPr/>
        </p:nvSpPr>
        <p:spPr bwMode="auto">
          <a:xfrm>
            <a:off x="642938" y="2071688"/>
            <a:ext cx="91440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ru-RU" sz="4400" dirty="0">
              <a:solidFill>
                <a:srgbClr val="FF0000"/>
              </a:solidFill>
              <a:latin typeface="Calibri" pitchFamily="34" charset="0"/>
              <a:ea typeface="Adobe Fan Heiti Std B" pitchFamily="34" charset="-128"/>
            </a:endParaRPr>
          </a:p>
          <a:p>
            <a:pPr lvl="0"/>
            <a:r>
              <a:rPr lang="ru-RU" altLang="ru-RU" sz="4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простота</a:t>
            </a:r>
          </a:p>
          <a:p>
            <a:pPr lvl="0"/>
            <a:r>
              <a:rPr lang="ru-RU" altLang="ru-RU" sz="4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точность</a:t>
            </a:r>
          </a:p>
          <a:p>
            <a:pPr lvl="0"/>
            <a:r>
              <a:rPr lang="ru-RU" altLang="ru-RU" sz="4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экспрессность</a:t>
            </a:r>
            <a:endParaRPr lang="ru-RU" altLang="ru-RU" sz="44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ru-RU" altLang="ru-RU" sz="4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экономичность</a:t>
            </a:r>
          </a:p>
          <a:p>
            <a:pPr eaLnBrk="0" hangingPunct="0">
              <a:defRPr/>
            </a:pPr>
            <a:endParaRPr lang="ru-RU" sz="4400" dirty="0">
              <a:solidFill>
                <a:srgbClr val="FF000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pic>
        <p:nvPicPr>
          <p:cNvPr id="10244" name="Picture 7">
            <a:extLst>
              <a:ext uri="{FF2B5EF4-FFF2-40B4-BE49-F238E27FC236}">
                <a16:creationId xmlns:a16="http://schemas.microsoft.com/office/drawing/2014/main" xmlns="" id="{8C9211E2-61BE-4BA4-A0D3-6022487DD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75" y="4214813"/>
            <a:ext cx="33210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1D13DF5B-B32D-4C29-9047-E9BBD40E1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30EF41-BE2C-407B-A472-2A42036E71B4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500" y="1000125"/>
            <a:ext cx="5500688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kumimoji="1"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Полетаев Дмитрий Александрович, кандидат физико-математических наук, доцент кафедры радиофизики и электроники физико-технического института Крымского федерального университета имени В.И. Вернадского руководитель студенческого конструкторского бюро</a:t>
            </a:r>
            <a:r>
              <a:rPr kumimoji="1"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 Крымского федерального университета имени </a:t>
            </a:r>
            <a:r>
              <a:rPr kumimoji="1"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В.И.Вернадского</a:t>
            </a:r>
            <a:endParaRPr kumimoji="1" lang="ru-R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52400" y="152400"/>
            <a:ext cx="6072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руководитель проекта</a:t>
            </a: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75" y="1000125"/>
            <a:ext cx="250031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000375" y="6072188"/>
            <a:ext cx="236696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poletaevda@cfuv.ru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063" y="4214813"/>
            <a:ext cx="7786687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научные интересы:</a:t>
            </a:r>
            <a:r>
              <a:rPr kumimoji="1"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численное моделирование физических процессов, СВЧ диагностика, наноэлектроника, биофизика, энергосберегающие технологии и альтернативные источники энергии, </a:t>
            </a:r>
            <a:r>
              <a:rPr kumimoji="1" lang="uk-U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оптика</a:t>
            </a:r>
            <a:r>
              <a:rPr kumimoji="1"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6050" y="5429250"/>
            <a:ext cx="77866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kumimoji="1"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общее число патентов: 40</a:t>
            </a:r>
          </a:p>
          <a:p>
            <a:pPr algn="just">
              <a:defRPr/>
            </a:pPr>
            <a:r>
              <a:rPr kumimoji="1"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общее число публикаций: 200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E356BFC8-F14B-4D1B-BFDC-821C7D9E129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11</a:t>
            </a:fld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E356BFC8-F14B-4D1B-BFDC-821C7D9E129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12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="" xmlns:a16="http://schemas.microsoft.com/office/drawing/2014/main" id="{7610BCE4-6438-4361-B3AE-25E3E2CB44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40" t="11634" r="11407" b="11695"/>
          <a:stretch/>
        </p:blipFill>
        <p:spPr>
          <a:xfrm>
            <a:off x="552711" y="1694293"/>
            <a:ext cx="1991608" cy="19638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840F7D6C-E7FC-4771-86BF-EFA6C629933A}"/>
              </a:ext>
            </a:extLst>
          </p:cNvPr>
          <p:cNvSpPr/>
          <p:nvPr/>
        </p:nvSpPr>
        <p:spPr>
          <a:xfrm>
            <a:off x="1857356" y="-24"/>
            <a:ext cx="4915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4EC60D65-6683-430C-9F8F-47C77C62F7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16" y="1685292"/>
            <a:ext cx="1963864" cy="19638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0670081C-76D0-436B-9C4D-0DF7161E4043}"/>
              </a:ext>
            </a:extLst>
          </p:cNvPr>
          <p:cNvSpPr/>
          <p:nvPr/>
        </p:nvSpPr>
        <p:spPr>
          <a:xfrm>
            <a:off x="2030324" y="1555505"/>
            <a:ext cx="110253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="" xmlns:a16="http://schemas.microsoft.com/office/drawing/2014/main" id="{A41D2419-0785-4086-8E01-44FD51E351C1}"/>
              </a:ext>
            </a:extLst>
          </p:cNvPr>
          <p:cNvSpPr/>
          <p:nvPr/>
        </p:nvSpPr>
        <p:spPr>
          <a:xfrm>
            <a:off x="4330855" y="1519325"/>
            <a:ext cx="199160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sz="1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20552864-0FC2-4CBC-9BA9-43CA4B8BF177}"/>
              </a:ext>
            </a:extLst>
          </p:cNvPr>
          <p:cNvSpPr/>
          <p:nvPr/>
        </p:nvSpPr>
        <p:spPr>
          <a:xfrm>
            <a:off x="443358" y="607660"/>
            <a:ext cx="2174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Молодые ученые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="" xmlns:a16="http://schemas.microsoft.com/office/drawing/2014/main" id="{01BAACC3-9FB4-4A78-B11E-1AA022DE4077}"/>
              </a:ext>
            </a:extLst>
          </p:cNvPr>
          <p:cNvSpPr/>
          <p:nvPr/>
        </p:nvSpPr>
        <p:spPr>
          <a:xfrm>
            <a:off x="3583702" y="571480"/>
            <a:ext cx="17125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Студенты</a:t>
            </a: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321" y="1682080"/>
            <a:ext cx="1964874" cy="20093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8" name="Прямоугольник 67">
            <a:extLst>
              <a:ext uri="{FF2B5EF4-FFF2-40B4-BE49-F238E27FC236}">
                <a16:creationId xmlns="" xmlns:a16="http://schemas.microsoft.com/office/drawing/2014/main" id="{01BAACC3-9FB4-4A78-B11E-1AA022DE4077}"/>
              </a:ext>
            </a:extLst>
          </p:cNvPr>
          <p:cNvSpPr/>
          <p:nvPr/>
        </p:nvSpPr>
        <p:spPr>
          <a:xfrm>
            <a:off x="6143636" y="613722"/>
            <a:ext cx="1753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Аспиранты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A41D2419-0785-4086-8E01-44FD51E351C1}"/>
              </a:ext>
            </a:extLst>
          </p:cNvPr>
          <p:cNvSpPr/>
          <p:nvPr/>
        </p:nvSpPr>
        <p:spPr>
          <a:xfrm>
            <a:off x="6913496" y="1561568"/>
            <a:ext cx="199160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4067140"/>
            <a:ext cx="90011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dirty="0" smtClean="0"/>
              <a:t>до</a:t>
            </a:r>
            <a:r>
              <a:rPr lang="uk-UA" altLang="ru-RU" b="1" dirty="0" err="1" smtClean="0"/>
              <a:t>стижения</a:t>
            </a:r>
            <a:r>
              <a:rPr lang="uk-UA" altLang="ru-RU" b="1" dirty="0" smtClean="0"/>
              <a:t> </a:t>
            </a:r>
            <a:r>
              <a:rPr lang="uk-UA" altLang="ru-RU" b="1" dirty="0" err="1" smtClean="0"/>
              <a:t>команды</a:t>
            </a:r>
            <a:r>
              <a:rPr lang="uk-UA" altLang="ru-RU" b="1" dirty="0" smtClean="0"/>
              <a:t>:</a:t>
            </a:r>
          </a:p>
          <a:p>
            <a:pPr eaLnBrk="1" hangingPunct="1"/>
            <a:r>
              <a:rPr lang="ru-RU" altLang="ru-RU" dirty="0" smtClean="0"/>
              <a:t>финал конкурса  </a:t>
            </a:r>
            <a:r>
              <a:rPr lang="ru-RU" altLang="ru-RU" dirty="0" err="1" smtClean="0"/>
              <a:t>майкрософт</a:t>
            </a:r>
            <a:r>
              <a:rPr lang="ru-RU" altLang="ru-RU" dirty="0" smtClean="0"/>
              <a:t> </a:t>
            </a:r>
            <a:r>
              <a:rPr lang="en-US" altLang="ru-RU" dirty="0" err="1" smtClean="0"/>
              <a:t>i</a:t>
            </a:r>
            <a:r>
              <a:rPr lang="ru-RU" altLang="ru-RU" dirty="0" err="1" smtClean="0"/>
              <a:t>magine</a:t>
            </a:r>
            <a:r>
              <a:rPr lang="ru-RU" altLang="ru-RU" dirty="0" smtClean="0"/>
              <a:t> </a:t>
            </a:r>
            <a:r>
              <a:rPr lang="en-US" altLang="ru-RU" dirty="0" smtClean="0"/>
              <a:t>c</a:t>
            </a:r>
            <a:r>
              <a:rPr lang="ru-RU" altLang="ru-RU" dirty="0" err="1" smtClean="0"/>
              <a:t>up</a:t>
            </a:r>
            <a:r>
              <a:rPr lang="ru-RU" altLang="ru-RU" dirty="0" smtClean="0"/>
              <a:t> (2013)</a:t>
            </a:r>
          </a:p>
          <a:p>
            <a:pPr eaLnBrk="1" hangingPunct="1"/>
            <a:r>
              <a:rPr lang="ru-RU" altLang="ru-RU" dirty="0" smtClean="0"/>
              <a:t>конкурс инновационных проектов в области </a:t>
            </a:r>
            <a:r>
              <a:rPr lang="ru-RU" altLang="ru-RU" dirty="0" err="1" smtClean="0"/>
              <a:t>фотоники</a:t>
            </a:r>
            <a:r>
              <a:rPr lang="ru-RU" altLang="ru-RU" dirty="0" smtClean="0"/>
              <a:t> , ИТМО (2014),</a:t>
            </a:r>
          </a:p>
          <a:p>
            <a:pPr eaLnBrk="1" hangingPunct="1"/>
            <a:r>
              <a:rPr lang="ru-RU" altLang="ru-RU" dirty="0" smtClean="0"/>
              <a:t>конкурс инновационных предложения республики Крым (2014),</a:t>
            </a:r>
          </a:p>
          <a:p>
            <a:pPr eaLnBrk="1" hangingPunct="1"/>
            <a:r>
              <a:rPr lang="ru-RU" altLang="ru-RU" dirty="0" smtClean="0"/>
              <a:t>конкурс  «про: регион – 2015»,</a:t>
            </a:r>
          </a:p>
          <a:p>
            <a:pPr eaLnBrk="1" hangingPunct="1"/>
            <a:r>
              <a:rPr lang="ru-RU" altLang="ru-RU" dirty="0" smtClean="0"/>
              <a:t>финал конкурса проектов всероссийской инженерной школы (2016)</a:t>
            </a:r>
          </a:p>
          <a:p>
            <a:pPr eaLnBrk="1" hangingPunct="1"/>
            <a:r>
              <a:rPr lang="ru-RU" altLang="ru-RU" dirty="0" smtClean="0"/>
              <a:t>конкурс умник (2016),</a:t>
            </a:r>
          </a:p>
          <a:p>
            <a:pPr eaLnBrk="1" hangingPunct="1"/>
            <a:r>
              <a:rPr lang="ru-RU" altLang="ru-RU" dirty="0" smtClean="0"/>
              <a:t>международный молодежный конкурс инновационных проектов и </a:t>
            </a:r>
            <a:r>
              <a:rPr lang="ru-RU" altLang="ru-RU" dirty="0" err="1" smtClean="0"/>
              <a:t>стартапов</a:t>
            </a:r>
            <a:r>
              <a:rPr lang="ru-RU" altLang="ru-RU" dirty="0" smtClean="0"/>
              <a:t> «потенциал будущего»  мгу (2015 – 201</a:t>
            </a:r>
            <a:r>
              <a:rPr lang="en-US" altLang="ru-RU" dirty="0" smtClean="0"/>
              <a:t>9</a:t>
            </a:r>
            <a:r>
              <a:rPr lang="ru-RU" altLang="ru-RU" dirty="0" smtClean="0"/>
              <a:t>)</a:t>
            </a:r>
          </a:p>
          <a:p>
            <a:pPr eaLnBrk="1" hangingPunct="1"/>
            <a:r>
              <a:rPr lang="ru-RU" altLang="ru-RU" dirty="0" smtClean="0"/>
              <a:t>Конкурс проектов форума «Лидеры перемен» (2018)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135ACE31-1474-4DB7-BE66-04392AEB452E}"/>
              </a:ext>
            </a:extLst>
          </p:cNvPr>
          <p:cNvSpPr txBox="1">
            <a:spLocks/>
          </p:cNvSpPr>
          <p:nvPr/>
        </p:nvSpPr>
        <p:spPr bwMode="auto">
          <a:xfrm>
            <a:off x="550863" y="61913"/>
            <a:ext cx="68786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на сегодняшний день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B376FF7C-F584-46A2-BF1D-E794966D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24" y="5715016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проведены теоретические исследования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EB1B6E00-4814-40B4-8837-A5E1E6EC2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3500438"/>
            <a:ext cx="66246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проведена оценка </a:t>
            </a:r>
          </a:p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эффективности работы </a:t>
            </a:r>
          </a:p>
          <a:p>
            <a:pPr>
              <a:defRPr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1269" name="Picture 12">
            <a:extLst>
              <a:ext uri="{FF2B5EF4-FFF2-40B4-BE49-F238E27FC236}">
                <a16:creationId xmlns:a16="http://schemas.microsoft.com/office/drawing/2014/main" xmlns="" id="{B1E9B144-AA0C-42EC-B2E1-C84582F62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5863" y="571500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2">
            <a:extLst>
              <a:ext uri="{FF2B5EF4-FFF2-40B4-BE49-F238E27FC236}">
                <a16:creationId xmlns:a16="http://schemas.microsoft.com/office/drawing/2014/main" xmlns="" id="{9C18B5B7-A3A8-497A-AC20-B2BA2B8AD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5863" y="3143250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2">
            <a:extLst>
              <a:ext uri="{FF2B5EF4-FFF2-40B4-BE49-F238E27FC236}">
                <a16:creationId xmlns:a16="http://schemas.microsoft.com/office/drawing/2014/main" xmlns="" id="{C53F7275-4DF1-4A41-BDB8-DC3629278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429125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59825FE2-6EF9-4A49-AD07-BF633910E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96" y="4643446"/>
            <a:ext cx="69294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построена численная модель </a:t>
            </a:r>
          </a:p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прототипа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1273" name="Picture 12">
            <a:extLst>
              <a:ext uri="{FF2B5EF4-FFF2-40B4-BE49-F238E27FC236}">
                <a16:creationId xmlns:a16="http://schemas.microsoft.com/office/drawing/2014/main" xmlns="" id="{2D83ADF2-93E8-4D01-B191-0813B6487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5863" y="1944688"/>
            <a:ext cx="1608137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xmlns="" id="{E13C2D98-0E97-4C01-916C-892115F5E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24" y="1071546"/>
            <a:ext cx="76247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получен патент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4" name="Номер слайда 3">
            <a:extLst>
              <a:ext uri="{FF2B5EF4-FFF2-40B4-BE49-F238E27FC236}">
                <a16:creationId xmlns:a16="http://schemas.microsoft.com/office/drawing/2014/main" xmlns="" id="{5EB9B811-E01D-4EB5-A159-6055B2DA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1B9BBB8-34C4-442B-B343-8ADA475028EB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714488"/>
            <a:ext cx="76438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данные Библиографические:</a:t>
            </a:r>
          </a:p>
          <a:p>
            <a:r>
              <a:rPr lang="ru-RU" sz="1400" dirty="0" smtClean="0"/>
              <a:t>Пат. RU 201358 Российская Федерация, МПК G02B 27/00, B82B 1/00. </a:t>
            </a:r>
            <a:r>
              <a:rPr lang="ru-RU" sz="1400" dirty="0" err="1" smtClean="0"/>
              <a:t>Наноантенна</a:t>
            </a:r>
            <a:r>
              <a:rPr lang="ru-RU" sz="1400" dirty="0" smtClean="0"/>
              <a:t> / Полетаев Д.А.; </a:t>
            </a:r>
            <a:r>
              <a:rPr lang="ru-RU" sz="1400" dirty="0" err="1" smtClean="0"/>
              <a:t>патентообладатель</a:t>
            </a:r>
            <a:r>
              <a:rPr lang="ru-RU" sz="1400" dirty="0" smtClean="0"/>
              <a:t> Полетаев Д.А. – № 2020121662; </a:t>
            </a:r>
            <a:r>
              <a:rPr lang="ru-RU" sz="1400" dirty="0" err="1" smtClean="0"/>
              <a:t>заявл</a:t>
            </a:r>
            <a:r>
              <a:rPr lang="ru-RU" sz="1400" dirty="0" smtClean="0"/>
              <a:t>. 25.06.2020; </a:t>
            </a:r>
            <a:r>
              <a:rPr lang="ru-RU" sz="1400" dirty="0" err="1" smtClean="0"/>
              <a:t>публ</a:t>
            </a:r>
            <a:r>
              <a:rPr lang="ru-RU" sz="1400" dirty="0" smtClean="0"/>
              <a:t>. 11.12.2020, </a:t>
            </a:r>
            <a:r>
              <a:rPr lang="ru-RU" sz="1400" dirty="0" err="1" smtClean="0"/>
              <a:t>бюл</a:t>
            </a:r>
            <a:r>
              <a:rPr lang="ru-RU" sz="1400" dirty="0" smtClean="0"/>
              <a:t>. № 35.</a:t>
            </a:r>
          </a:p>
          <a:p>
            <a:endParaRPr lang="ru-RU" sz="1400" dirty="0" smtClean="0"/>
          </a:p>
          <a:p>
            <a:r>
              <a:rPr lang="ru-RU" sz="1400" dirty="0" smtClean="0"/>
              <a:t>Ссылка на данные в базе </a:t>
            </a:r>
            <a:r>
              <a:rPr lang="ru-RU" sz="1400" dirty="0" err="1" smtClean="0"/>
              <a:t>роспатента</a:t>
            </a:r>
            <a:r>
              <a:rPr lang="ru-RU" sz="1400" dirty="0" smtClean="0"/>
              <a:t>:</a:t>
            </a:r>
          </a:p>
          <a:p>
            <a:r>
              <a:rPr lang="ru-RU" sz="1400" dirty="0" smtClean="0"/>
              <a:t>https://new.fips.ru/registers-doc-view/fips_servlet?DB=RUPM&amp;DocNumber=201358&amp;TypeFile=html</a:t>
            </a:r>
            <a:endParaRPr lang="ru-RU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452E86D-97A9-4B88-9D5D-376738D10B9D}"/>
              </a:ext>
            </a:extLst>
          </p:cNvPr>
          <p:cNvSpPr txBox="1">
            <a:spLocks/>
          </p:cNvSpPr>
          <p:nvPr/>
        </p:nvSpPr>
        <p:spPr bwMode="auto">
          <a:xfrm>
            <a:off x="550863" y="61913"/>
            <a:ext cx="68786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 smtClean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предложения партнерам</a:t>
            </a:r>
            <a:endParaRPr lang="ru-RU" sz="4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070C7948-D3B4-4D2F-99E3-9411F04F5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22" y="1500174"/>
            <a:ext cx="69294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поиск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ментора, поиск членов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команды нетехнического профиля: юристы, менеджеры</a:t>
            </a:r>
          </a:p>
          <a:p>
            <a:pPr>
              <a:defRPr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4AB34D80-F266-4A02-955B-90D1CE7B2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938" y="3000375"/>
            <a:ext cx="6624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продажа технологии</a:t>
            </a:r>
          </a:p>
        </p:txBody>
      </p:sp>
      <p:pic>
        <p:nvPicPr>
          <p:cNvPr id="12293" name="Picture 12">
            <a:extLst>
              <a:ext uri="{FF2B5EF4-FFF2-40B4-BE49-F238E27FC236}">
                <a16:creationId xmlns:a16="http://schemas.microsoft.com/office/drawing/2014/main" xmlns="" id="{D260E60A-7F00-44A6-B168-9866C3A16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" y="1214438"/>
            <a:ext cx="1608137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>
            <a:extLst>
              <a:ext uri="{FF2B5EF4-FFF2-40B4-BE49-F238E27FC236}">
                <a16:creationId xmlns:a16="http://schemas.microsoft.com/office/drawing/2014/main" xmlns="" id="{464EED18-4E5D-49E2-B312-A8F3E6D93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428875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Номер слайда 3">
            <a:extLst>
              <a:ext uri="{FF2B5EF4-FFF2-40B4-BE49-F238E27FC236}">
                <a16:creationId xmlns:a16="http://schemas.microsoft.com/office/drawing/2014/main" xmlns="" id="{CC669B15-2F1B-43FD-828A-C75A7C827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A463084-7871-4348-A5DB-7AF4E75F745A}" type="slidenum">
              <a:rPr lang="ru-RU" altLang="ru-RU" sz="2800" b="1">
                <a:solidFill>
                  <a:srgbClr val="00B050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ru-RU" altLang="ru-RU" sz="28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12296" name="Picture 12">
            <a:extLst>
              <a:ext uri="{FF2B5EF4-FFF2-40B4-BE49-F238E27FC236}">
                <a16:creationId xmlns:a16="http://schemas.microsoft.com/office/drawing/2014/main" xmlns="" id="{C4B3BBE1-C908-482E-A855-C2D4CA2CF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571875"/>
            <a:ext cx="16081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5">
            <a:extLst>
              <a:ext uri="{FF2B5EF4-FFF2-40B4-BE49-F238E27FC236}">
                <a16:creationId xmlns:a16="http://schemas.microsoft.com/office/drawing/2014/main" xmlns="" id="{B689294C-00BB-42F1-902F-BDD5080E6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938" y="4143375"/>
            <a:ext cx="6624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uk-UA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продажа</a:t>
            </a:r>
            <a:r>
              <a:rPr lang="uk-UA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патента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2298" name="Picture 12">
            <a:extLst>
              <a:ext uri="{FF2B5EF4-FFF2-40B4-BE49-F238E27FC236}">
                <a16:creationId xmlns:a16="http://schemas.microsoft.com/office/drawing/2014/main" xmlns="" id="{7AFB7959-B072-465C-AA29-728EACBD5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4786313"/>
            <a:ext cx="16081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5">
            <a:extLst>
              <a:ext uri="{FF2B5EF4-FFF2-40B4-BE49-F238E27FC236}">
                <a16:creationId xmlns:a16="http://schemas.microsoft.com/office/drawing/2014/main" xmlns="" id="{57F4AE06-9A33-4B74-B0E4-9277F7232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02" y="5357826"/>
            <a:ext cx="66246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продажа приоритета на международную заявку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="" xmlns:a16="http://schemas.microsoft.com/office/drawing/2014/main" id="{1940E6BE-DC0B-4749-B68A-2EFB30567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921" y="142852"/>
            <a:ext cx="3872855" cy="37856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благодарим за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внимание</a:t>
            </a: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!!!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uk-UA" sz="4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спасибо</a:t>
            </a:r>
            <a:r>
              <a:rPr kumimoji="1" lang="uk-UA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!!!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вопросы</a:t>
            </a: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???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F2E7B5B-3D76-447D-B9A1-1C532A20E337}"/>
              </a:ext>
            </a:extLst>
          </p:cNvPr>
          <p:cNvSpPr txBox="1">
            <a:spLocks/>
          </p:cNvSpPr>
          <p:nvPr/>
        </p:nvSpPr>
        <p:spPr bwMode="auto">
          <a:xfrm>
            <a:off x="200025" y="-38100"/>
            <a:ext cx="6878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контакты</a:t>
            </a:r>
          </a:p>
        </p:txBody>
      </p:sp>
      <p:pic>
        <p:nvPicPr>
          <p:cNvPr id="13317" name="Picture 8">
            <a:extLst>
              <a:ext uri="{FF2B5EF4-FFF2-40B4-BE49-F238E27FC236}">
                <a16:creationId xmlns="" xmlns:a16="http://schemas.microsoft.com/office/drawing/2014/main" id="{307BEB34-8586-45B4-AC45-A2D88F0D0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000125"/>
            <a:ext cx="2727325" cy="535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:\image.ph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63" y="5143500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786063" y="3727450"/>
            <a:ext cx="457200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студенческое конструкторское бюро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Крымского федерального университета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имени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В.И. Вернадского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пр. Вернадского, 4,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г. Симферополь, Россия, 295007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http://ckb.bplaced.net/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https://vk.com/ckb_fiz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poletaevda@cfuv.ru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ckb.fizfak@gmail.com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</TotalTime>
  <Words>666</Words>
  <Application>Microsoft Office PowerPoint</Application>
  <PresentationFormat>Экран (4:3)</PresentationFormat>
  <Paragraphs>144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home_netbook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dm1try</dc:creator>
  <cp:lastModifiedBy>dmjtry</cp:lastModifiedBy>
  <cp:revision>241</cp:revision>
  <dcterms:created xsi:type="dcterms:W3CDTF">2014-09-08T10:16:08Z</dcterms:created>
  <dcterms:modified xsi:type="dcterms:W3CDTF">2021-06-12T08:53:45Z</dcterms:modified>
</cp:coreProperties>
</file>