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aleway Medium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B656736-DCD4-4410-8198-9946DCF186B6}">
  <a:tblStyle styleId="{FB656736-DCD4-4410-8198-9946DCF186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23E1A33-2D21-4ECD-AEC5-0F4544E24C70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alewayMedium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Medium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Medium-boldItalic.fntdata"/><Relationship Id="rId30" Type="http://schemas.openxmlformats.org/officeDocument/2006/relationships/font" Target="fonts/RalewayMedium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jpg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samsa0094@gail.com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03842" y="802656"/>
            <a:ext cx="46557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1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Л</a:t>
            </a:r>
            <a:r>
              <a:rPr b="1" lang="ru" sz="31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ИНЕЙКА ПРОДУКТОВ</a:t>
            </a:r>
            <a:br>
              <a:rPr b="1" lang="ru" sz="31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b="1" lang="ru" sz="31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«ACTIVE LIFE»</a:t>
            </a:r>
            <a:endParaRPr b="1" sz="31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7193" y="3177306"/>
            <a:ext cx="3825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i="1" lang="ru" sz="1900"/>
              <a:t>Проще-лучше…</a:t>
            </a:r>
            <a:endParaRPr i="1" sz="19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131000" y="4723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3126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6" title="Points sco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" y="1007425"/>
            <a:ext cx="6307068" cy="3899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222075" y="2222086"/>
            <a:ext cx="8228100" cy="2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</a:rPr>
              <a:t>Потенциальной целевой </a:t>
            </a:r>
            <a:r>
              <a:rPr lang="ru" sz="1500">
                <a:solidFill>
                  <a:srgbClr val="132C40"/>
                </a:solidFill>
              </a:rPr>
              <a:t>аудиторией</a:t>
            </a:r>
            <a:r>
              <a:rPr lang="ru" sz="1500">
                <a:solidFill>
                  <a:srgbClr val="132C40"/>
                </a:solidFill>
              </a:rPr>
              <a:t> </a:t>
            </a:r>
            <a:r>
              <a:rPr lang="ru" sz="1500">
                <a:solidFill>
                  <a:srgbClr val="132C40"/>
                </a:solidFill>
              </a:rPr>
              <a:t>могут</a:t>
            </a:r>
            <a:r>
              <a:rPr lang="ru" sz="1500">
                <a:solidFill>
                  <a:srgbClr val="132C40"/>
                </a:solidFill>
              </a:rPr>
              <a:t> стать </a:t>
            </a:r>
            <a:r>
              <a:rPr lang="ru" sz="1500">
                <a:solidFill>
                  <a:srgbClr val="132C40"/>
                </a:solidFill>
              </a:rPr>
              <a:t>следующие </a:t>
            </a:r>
            <a:r>
              <a:rPr lang="ru" sz="1500">
                <a:solidFill>
                  <a:srgbClr val="132C40"/>
                </a:solidFill>
              </a:rPr>
              <a:t> </a:t>
            </a:r>
            <a:r>
              <a:rPr lang="ru" sz="1500">
                <a:solidFill>
                  <a:srgbClr val="132C40"/>
                </a:solidFill>
              </a:rPr>
              <a:t>категории потребителей:</a:t>
            </a:r>
            <a:br>
              <a:rPr lang="ru" sz="1500">
                <a:solidFill>
                  <a:srgbClr val="132C40"/>
                </a:solidFill>
              </a:rPr>
            </a:br>
            <a:r>
              <a:rPr lang="ru" sz="1500">
                <a:solidFill>
                  <a:srgbClr val="132C40"/>
                </a:solidFill>
              </a:rPr>
              <a:t>  - </a:t>
            </a:r>
            <a:r>
              <a:rPr lang="ru" sz="1500">
                <a:solidFill>
                  <a:srgbClr val="132C40"/>
                </a:solidFill>
              </a:rPr>
              <a:t> Люди в </a:t>
            </a:r>
            <a:r>
              <a:rPr lang="ru" sz="1500">
                <a:solidFill>
                  <a:srgbClr val="132C40"/>
                </a:solidFill>
              </a:rPr>
              <a:t>возрасте</a:t>
            </a:r>
            <a:r>
              <a:rPr lang="ru" sz="1500">
                <a:solidFill>
                  <a:srgbClr val="132C40"/>
                </a:solidFill>
              </a:rPr>
              <a:t> от 16 до 45 лет</a:t>
            </a:r>
            <a:br>
              <a:rPr lang="ru" sz="1500">
                <a:solidFill>
                  <a:srgbClr val="132C40"/>
                </a:solidFill>
              </a:rPr>
            </a:br>
            <a:r>
              <a:rPr lang="ru" sz="1500">
                <a:solidFill>
                  <a:srgbClr val="132C40"/>
                </a:solidFill>
              </a:rPr>
              <a:t>  - Люди ведущие активный образ жизни </a:t>
            </a:r>
            <a:br>
              <a:rPr lang="ru" sz="1500">
                <a:solidFill>
                  <a:srgbClr val="132C40"/>
                </a:solidFill>
              </a:rPr>
            </a:br>
            <a:r>
              <a:rPr lang="ru" sz="1500">
                <a:solidFill>
                  <a:srgbClr val="132C40"/>
                </a:solidFill>
              </a:rPr>
              <a:t>  - Люди занимающиеся спортом </a:t>
            </a:r>
            <a:br>
              <a:rPr lang="ru" sz="1500">
                <a:solidFill>
                  <a:srgbClr val="132C40"/>
                </a:solidFill>
              </a:rPr>
            </a:br>
            <a:r>
              <a:rPr lang="ru" sz="1500">
                <a:solidFill>
                  <a:srgbClr val="132C40"/>
                </a:solidFill>
              </a:rPr>
              <a:t>  - Люди ведущие ЗОЖ и приверженцы ПП</a:t>
            </a:r>
            <a:br>
              <a:rPr lang="ru" sz="1500">
                <a:solidFill>
                  <a:srgbClr val="132C40"/>
                </a:solidFill>
              </a:rPr>
            </a:br>
            <a:r>
              <a:rPr lang="ru" sz="1500">
                <a:solidFill>
                  <a:srgbClr val="132C40"/>
                </a:solidFill>
              </a:rPr>
              <a:t>  - Люди имеющие проблемы с приемом преоральных препорато</a:t>
            </a:r>
            <a:r>
              <a:rPr lang="ru">
                <a:solidFill>
                  <a:srgbClr val="132C40"/>
                </a:solidFill>
              </a:rPr>
              <a:t>в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01718" y="2282331"/>
            <a:ext cx="6568200" cy="17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solidFill>
                  <a:srgbClr val="132C40"/>
                </a:solidFill>
              </a:rPr>
              <a:t>Главной проблемой мы обозначили, актуальную форму приема БАД, ее формат и КПД .</a:t>
            </a:r>
            <a:br>
              <a:rPr lang="ru" sz="1600">
                <a:solidFill>
                  <a:srgbClr val="132C40"/>
                </a:solidFill>
              </a:rPr>
            </a:br>
            <a:br>
              <a:rPr lang="ru" sz="1600">
                <a:solidFill>
                  <a:srgbClr val="132C40"/>
                </a:solidFill>
              </a:rPr>
            </a:br>
            <a:r>
              <a:rPr lang="ru" sz="1600">
                <a:solidFill>
                  <a:srgbClr val="132C40"/>
                </a:solidFill>
              </a:rPr>
              <a:t>Суб.проблемами выявляем популярность </a:t>
            </a:r>
            <a:r>
              <a:rPr lang="ru" sz="1600">
                <a:solidFill>
                  <a:srgbClr val="132C40"/>
                </a:solidFill>
              </a:rPr>
              <a:t>этой</a:t>
            </a:r>
            <a:r>
              <a:rPr lang="ru" sz="1600">
                <a:solidFill>
                  <a:srgbClr val="132C40"/>
                </a:solidFill>
              </a:rPr>
              <a:t> сферы , отношения к БАД, </a:t>
            </a:r>
            <a:r>
              <a:rPr lang="ru" sz="1600">
                <a:solidFill>
                  <a:srgbClr val="132C40"/>
                </a:solidFill>
              </a:rPr>
              <a:t>серьезность</a:t>
            </a:r>
            <a:r>
              <a:rPr lang="ru" sz="1600">
                <a:solidFill>
                  <a:srgbClr val="132C40"/>
                </a:solidFill>
              </a:rPr>
              <a:t> и неосведомленность в этой сфере.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25" y="2626024"/>
            <a:ext cx="79932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Создание формы продукта с БАД, форма </a:t>
            </a:r>
            <a:r>
              <a:rPr lang="ru" sz="1400">
                <a:solidFill>
                  <a:srgbClr val="132C40"/>
                </a:solidFill>
              </a:rPr>
              <a:t>потребления</a:t>
            </a:r>
            <a:r>
              <a:rPr lang="ru" sz="1400">
                <a:solidFill>
                  <a:srgbClr val="132C40"/>
                </a:solidFill>
              </a:rPr>
              <a:t> которого будет проще нежели прием капсул, и </a:t>
            </a:r>
            <a:r>
              <a:rPr lang="ru" sz="1400">
                <a:solidFill>
                  <a:srgbClr val="132C40"/>
                </a:solidFill>
              </a:rPr>
              <a:t>усвояемость</a:t>
            </a:r>
            <a:r>
              <a:rPr lang="ru" sz="1400">
                <a:solidFill>
                  <a:srgbClr val="132C40"/>
                </a:solidFill>
              </a:rPr>
              <a:t> веществ которого будет лучше.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Разработка </a:t>
            </a:r>
            <a:r>
              <a:rPr lang="ru" sz="1400">
                <a:solidFill>
                  <a:srgbClr val="132C40"/>
                </a:solidFill>
              </a:rPr>
              <a:t>реализации</a:t>
            </a:r>
            <a:r>
              <a:rPr lang="ru" sz="1400">
                <a:solidFill>
                  <a:srgbClr val="132C40"/>
                </a:solidFill>
              </a:rPr>
              <a:t> этого продукта через технологию 3D-печати для оптимизации и доступности процесса производства.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Взять за основу сырье для  создания жевательной резинки на 3D-принтере.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Предложить унификацию продукта, путем персонализации продукта по запросам потребителя.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356132" y="1564906"/>
            <a:ext cx="77439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   </a:t>
            </a:r>
            <a:r>
              <a:rPr lang="ru">
                <a:solidFill>
                  <a:srgbClr val="132C40"/>
                </a:solidFill>
              </a:rPr>
              <a:t>Ценность</a:t>
            </a:r>
            <a:r>
              <a:rPr lang="ru">
                <a:solidFill>
                  <a:srgbClr val="132C40"/>
                </a:solidFill>
              </a:rPr>
              <a:t> нашего продукта в легкости употребления, простом и понятном механизме </a:t>
            </a:r>
            <a:r>
              <a:rPr lang="ru">
                <a:solidFill>
                  <a:srgbClr val="132C40"/>
                </a:solidFill>
              </a:rPr>
              <a:t>воздействия</a:t>
            </a:r>
            <a:r>
              <a:rPr lang="ru">
                <a:solidFill>
                  <a:srgbClr val="132C40"/>
                </a:solidFill>
              </a:rPr>
              <a:t>, оказывает меньше  нагрузки на усвоения необходимых </a:t>
            </a:r>
            <a:r>
              <a:rPr lang="ru">
                <a:solidFill>
                  <a:srgbClr val="132C40"/>
                </a:solidFill>
              </a:rPr>
              <a:t>компонентов</a:t>
            </a:r>
            <a:r>
              <a:rPr lang="ru">
                <a:solidFill>
                  <a:srgbClr val="132C40"/>
                </a:solidFill>
              </a:rPr>
              <a:t>. 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682975" y="2319300"/>
            <a:ext cx="5311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 продукт приносит пользу при этом: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 оказывает пагубного воздействия на ЖКТ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Способствует быстрому и более эффективному усвоению целевых элементов 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 нуждается в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вспомогательных факторах.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Имеет более удобную и практичную форму потребления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1" name="Google Shape;201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488952" y="3178406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люди, </a:t>
            </a:r>
            <a:r>
              <a:rPr lang="ru"/>
              <a:t>заинтересованные</a:t>
            </a:r>
            <a:r>
              <a:rPr lang="ru"/>
              <a:t> в употреблении БАД и других </a:t>
            </a:r>
            <a:r>
              <a:rPr lang="ru"/>
              <a:t>полезных</a:t>
            </a:r>
            <a:r>
              <a:rPr lang="ru"/>
              <a:t> веществ (мин. 63 тыс. чел )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7" name="Google Shape;2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5302" y="539775"/>
            <a:ext cx="2576824" cy="154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3125" y="628142"/>
            <a:ext cx="2429750" cy="1460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2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8" name="Google Shape;218;p32"/>
          <p:cNvSpPr txBox="1"/>
          <p:nvPr>
            <p:ph idx="1" type="body"/>
          </p:nvPr>
        </p:nvSpPr>
        <p:spPr>
          <a:xfrm>
            <a:off x="456818" y="2922131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Продукт - жевательная масса с БАД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будут покупать разные конфигурации БАД в формате жевательной массы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</a:t>
            </a:r>
            <a:r>
              <a:rPr lang="ru"/>
              <a:t> мы можем на </a:t>
            </a:r>
            <a:r>
              <a:rPr lang="ru"/>
              <a:t>инфраструктуре по созданию по созданию этого продукта, путем создания патента  технологии и монополизации поставок оборудования и сырья </a:t>
            </a:r>
            <a:endParaRPr/>
          </a:p>
        </p:txBody>
      </p:sp>
      <p:sp>
        <p:nvSpPr>
          <p:cNvPr id="219" name="Google Shape;21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282092" y="1767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151050" y="678628"/>
            <a:ext cx="7993200" cy="21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650">
              <a:solidFill>
                <a:srgbClr val="5C6A70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Проведено проблемное интервью, согласно результатам, сформулированы </a:t>
            </a:r>
            <a:r>
              <a:rPr lang="ru"/>
              <a:t>следующие</a:t>
            </a:r>
            <a:r>
              <a:rPr lang="ru"/>
              <a:t> гипотезы.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br>
              <a:rPr lang="ru"/>
            </a:br>
            <a:br>
              <a:rPr lang="ru"/>
            </a:b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650">
                <a:solidFill>
                  <a:srgbClr val="5C6A7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29" name="Google Shape;22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3" name="Google Shape;233;p33"/>
          <p:cNvGraphicFramePr/>
          <p:nvPr/>
        </p:nvGraphicFramePr>
        <p:xfrm>
          <a:off x="151050" y="156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{FB656736-DCD4-4410-8198-9946DCF186B6}</a:tableStyleId>
              </a:tblPr>
              <a:tblGrid>
                <a:gridCol w="2822375"/>
                <a:gridCol w="2822375"/>
                <a:gridCol w="2822375"/>
              </a:tblGrid>
              <a:tr h="51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Гипотеза 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Вопросы 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Подтвердилась ли 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  <a:tr h="107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Людям хотелось понять для чего БАД и облегчить их прием 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ru" sz="1200"/>
                        <a:t>Знаете ли вы для чего нужны БАДы?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ru" sz="1200"/>
                        <a:t>Почему вы не принимаете или не принимаете  БАД?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ru" sz="1200"/>
                        <a:t>Удобна ли вам форма выпуска в таблетка или капсулах?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Большинство опрошенных не принимают БАД.  Не знают для чего они нужны, а если и знают, то относятся к ним как лекарствам и разобраться с этим сложно.</a:t>
                      </a:r>
                      <a:br>
                        <a:rPr lang="ru" sz="1200"/>
                      </a:b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Гипотеза подтверждена.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A4C2F4"/>
                    </a:solidFill>
                  </a:tcPr>
                </a:tc>
              </a:tr>
              <a:tr h="49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Актуальный формат выпуска БАД не удобен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ru" sz="1200"/>
                        <a:t>Вам нравятся таблетки\капсулы?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ru" sz="1200"/>
                        <a:t>Как много БАД или лекарств вы принимаете?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ru" sz="1200"/>
                        <a:t>Пить много таблеток за раз неудобно?</a:t>
                      </a:r>
                      <a:r>
                        <a:rPr lang="ru"/>
                        <a:t> 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2\3 опрошенных устраивает форма выпуска, они принимаю от 1 до 5 таблеток за раз. Все участники опроса согласны, что пить много таблеток за раз не удобно.</a:t>
                      </a:r>
                      <a:br>
                        <a:rPr lang="ru" sz="1200"/>
                      </a:br>
                      <a:r>
                        <a:rPr lang="ru" sz="1200"/>
                        <a:t>Гипотеза подтверждена  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A4C2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9" name="Google Shape;239;p34"/>
          <p:cNvGraphicFramePr/>
          <p:nvPr/>
        </p:nvGraphicFramePr>
        <p:xfrm>
          <a:off x="456835" y="106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{D23E1A33-2D21-4ECD-AEC5-0F4544E24C70}</a:tableStyleId>
              </a:tblPr>
              <a:tblGrid>
                <a:gridCol w="2218625"/>
                <a:gridCol w="2218625"/>
                <a:gridCol w="2218625"/>
              </a:tblGrid>
              <a:tr h="515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00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Потапов Данила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5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Панарина Полина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5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Ямщикова Кристина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0" name="Google Shape;240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6" name="Google Shape;24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5250" y="1584350"/>
            <a:ext cx="897849" cy="1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4"/>
          <p:cNvPicPr preferRelativeResize="0"/>
          <p:nvPr/>
        </p:nvPicPr>
        <p:blipFill rotWithShape="1">
          <a:blip r:embed="rId4">
            <a:alphaModFix/>
          </a:blip>
          <a:srcRect b="24772" l="0" r="12998" t="14881"/>
          <a:stretch/>
        </p:blipFill>
        <p:spPr>
          <a:xfrm>
            <a:off x="5545250" y="2594250"/>
            <a:ext cx="897849" cy="93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4"/>
          <p:cNvPicPr preferRelativeResize="0"/>
          <p:nvPr/>
        </p:nvPicPr>
        <p:blipFill rotWithShape="1">
          <a:blip r:embed="rId5">
            <a:alphaModFix/>
          </a:blip>
          <a:srcRect b="38628" l="11167" r="11174" t="4963"/>
          <a:stretch/>
        </p:blipFill>
        <p:spPr>
          <a:xfrm>
            <a:off x="5402600" y="3529850"/>
            <a:ext cx="1183148" cy="100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Изучит синергию БА веществ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Разработать </a:t>
            </a:r>
            <a:r>
              <a:rPr lang="ru" sz="1300">
                <a:solidFill>
                  <a:srgbClr val="132C40"/>
                </a:solidFill>
              </a:rPr>
              <a:t>технологию интеграции БАД в жевательную массу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Рассчитать материальную часть проекта </a:t>
            </a:r>
            <a:r>
              <a:rPr lang="ru" sz="1300">
                <a:solidFill>
                  <a:srgbClr val="132C40"/>
                </a:solidFill>
              </a:rPr>
              <a:t> 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Разработать</a:t>
            </a:r>
            <a:r>
              <a:rPr lang="ru" sz="1300">
                <a:solidFill>
                  <a:srgbClr val="132C40"/>
                </a:solidFill>
              </a:rPr>
              <a:t> логистику реализации продукции 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3" name="Google Shape;263;p35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{D23E1A33-2D21-4ECD-AEC5-0F4544E24C70}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Расчет экономической части проекта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Потапов Данила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модели производства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Панарина Полина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Оценка рентабельности проекта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Ямщикова Кристина 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4" name="Google Shape;264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Потапов </a:t>
            </a:r>
            <a: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Данила Вадимович </a:t>
            </a:r>
            <a:b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b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+7 923 634 06 36 </a:t>
            </a:r>
            <a:b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(Ватсап, Телеграм)</a:t>
            </a:r>
            <a:b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b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" sz="1700" u="sng">
                <a:solidFill>
                  <a:schemeClr val="hlink"/>
                </a:solidFill>
                <a:latin typeface="Raleway Medium"/>
                <a:ea typeface="Raleway Medium"/>
                <a:cs typeface="Raleway Medium"/>
                <a:sym typeface="Raleway Medium"/>
                <a:hlinkClick r:id="rId3"/>
              </a:rPr>
              <a:t>samsa0094@gmail.com</a:t>
            </a:r>
            <a:r>
              <a:rPr lang="ru" sz="17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br>
              <a:rPr lang="ru" sz="13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br>
              <a:rPr lang="ru">
                <a:solidFill>
                  <a:srgbClr val="132C40"/>
                </a:solidFill>
              </a:rPr>
            </a:b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9" name="Google Shape;27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8700" y="788900"/>
            <a:ext cx="2924326" cy="37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