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notesMasterIdLst>
    <p:notesMasterId r:id="rId11"/>
  </p:notesMasterIdLst>
  <p:sldIdLst>
    <p:sldId id="390" r:id="rId2"/>
    <p:sldId id="258" r:id="rId3"/>
    <p:sldId id="259" r:id="rId4"/>
    <p:sldId id="260" r:id="rId5"/>
    <p:sldId id="262" r:id="rId6"/>
    <p:sldId id="261" r:id="rId7"/>
    <p:sldId id="264" r:id="rId8"/>
    <p:sldId id="263" r:id="rId9"/>
    <p:sldId id="265" r:id="rId10"/>
  </p:sldIdLst>
  <p:sldSz cx="12192000" cy="6858000"/>
  <p:notesSz cx="6858000" cy="9144000"/>
  <p:embeddedFontLst>
    <p:embeddedFont>
      <p:font typeface="Arial Black" panose="020B0A04020102020204" pitchFamily="34" charset="0"/>
      <p:bold r:id="rId12"/>
    </p:embeddedFont>
    <p:embeddedFont>
      <p:font typeface="Montserrat Light" panose="020B0604020202020204" charset="-52"/>
      <p:regular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Tahoma" panose="020B0604030504040204" pitchFamily="34" charset="0"/>
      <p:regular r:id="rId18"/>
      <p:bold r:id="rId19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32" userDrawn="1">
          <p15:clr>
            <a:srgbClr val="A4A3A4"/>
          </p15:clr>
        </p15:guide>
        <p15:guide id="4" orient="horz" pos="4065" userDrawn="1">
          <p15:clr>
            <a:srgbClr val="A4A3A4"/>
          </p15:clr>
        </p15:guide>
        <p15:guide id="5" pos="7401" userDrawn="1">
          <p15:clr>
            <a:srgbClr val="A4A3A4"/>
          </p15:clr>
        </p15:guide>
        <p15:guide id="6" pos="27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Кузнецова Ирина" initials="КИ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7CA8"/>
    <a:srgbClr val="D1EBF7"/>
    <a:srgbClr val="155D7D"/>
    <a:srgbClr val="1B88AF"/>
    <a:srgbClr val="1780B3"/>
    <a:srgbClr val="125980"/>
    <a:srgbClr val="1B759D"/>
    <a:srgbClr val="396B78"/>
    <a:srgbClr val="FFFFFF"/>
    <a:srgbClr val="EBF1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55" autoAdjust="0"/>
    <p:restoredTop sz="96559" autoAdjust="0"/>
  </p:normalViewPr>
  <p:slideViewPr>
    <p:cSldViewPr snapToGrid="0" snapToObjects="1">
      <p:cViewPr varScale="1">
        <p:scale>
          <a:sx n="113" d="100"/>
          <a:sy n="113" d="100"/>
        </p:scale>
        <p:origin x="270" y="102"/>
      </p:cViewPr>
      <p:guideLst>
        <p:guide orient="horz" pos="2137"/>
        <p:guide pos="3840"/>
        <p:guide orient="horz" pos="232"/>
        <p:guide orient="horz" pos="4065"/>
        <p:guide pos="7401"/>
        <p:guide pos="2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6370B5-002D-46FC-9353-6BE0CC5A185C}" type="datetimeFigureOut">
              <a:rPr lang="ru-RU" smtClean="0"/>
              <a:pPr/>
              <a:t>04.12.2023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149C05-52B1-487D-87D7-50518A67EEA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1498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149C05-52B1-487D-87D7-50518A67EEAB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0433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B4B7A-F89F-413F-8947-CCC4A392CFCB}" type="datetime1">
              <a:rPr lang="ru-RU" smtClean="0"/>
              <a:t>04.12.2023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2F466-5C62-4B60-9075-F2203F690D50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9849D-069A-47F2-875E-C0AB0F2EFDF3}" type="datetime1">
              <a:rPr lang="ru-RU" smtClean="0"/>
              <a:t>04.12.2023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AFAFA-48AF-4CC7-A5C4-4EEFDD3366B3}" type="datetime1">
              <a:rPr lang="ru-RU" smtClean="0"/>
              <a:t>04.12.2023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96A4A-4B7B-48A4-828C-B75EE3968A01}" type="datetime1">
              <a:rPr lang="ru-RU" smtClean="0"/>
              <a:t>04.12.2023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5EC33-4151-4A05-985D-2C17F814792C}" type="datetime1">
              <a:rPr lang="ru-RU" smtClean="0"/>
              <a:t>04.12.2023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4371F-3228-463E-B504-75A20B89DF19}" type="datetime1">
              <a:rPr lang="ru-RU" smtClean="0"/>
              <a:t>04.12.2023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C5BC1-5F07-4703-9CBE-F43005FBBF51}" type="datetime1">
              <a:rPr lang="ru-RU" smtClean="0"/>
              <a:t>04.12.2023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D479-DE7D-4D0D-8919-BF64E2E4E314}" type="datetime1">
              <a:rPr lang="ru-RU" smtClean="0"/>
              <a:t>04.12.2023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1F372-F651-4DA8-AD57-766EF4856031}" type="datetime1">
              <a:rPr lang="ru-RU" smtClean="0"/>
              <a:t>04.12.2023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576F5-7503-42E5-9527-1010D2008AC4}" type="datetime1">
              <a:rPr lang="ru-RU" smtClean="0"/>
              <a:t>04.12.2023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31BCC-343A-4689-B4A3-4A41F4D37F61}" type="datetime1">
              <a:rPr lang="ru-RU" smtClean="0"/>
              <a:t>04.12.2023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7C580-ED93-4691-AF8C-C469DE519DA6}" type="datetime1">
              <a:rPr lang="ru-RU" smtClean="0"/>
              <a:t>04.12.2023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2F466-5C62-4B60-9075-F2203F690D50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Picture 3" descr="H:\Кванториум\17-01-30 Урок технологии\img\shutterstock_475051996 [Converted]-01.png"/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0" y="3"/>
            <a:ext cx="12192000" cy="1473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H:\Кванториум\лого кванториум.pn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472597" y="6349572"/>
            <a:ext cx="583736" cy="51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 1">
            <a:extLst>
              <a:ext uri="{FF2B5EF4-FFF2-40B4-BE49-F238E27FC236}">
                <a16:creationId xmlns:a16="http://schemas.microsoft.com/office/drawing/2014/main" id="{1E8369C5-CEB8-4348-93B7-C5D650F47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1689" y="6461860"/>
            <a:ext cx="2844800" cy="365125"/>
          </a:xfrm>
        </p:spPr>
        <p:txBody>
          <a:bodyPr/>
          <a:lstStyle/>
          <a:p>
            <a:fld id="{E403179F-B172-4B1B-AE76-EF9D786F7E6A}" type="slidenum">
              <a:rPr lang="ru-RU" smtClean="0">
                <a:latin typeface="Montserrat Light" panose="00000400000000000000" pitchFamily="2" charset="-52"/>
              </a:rPr>
              <a:pPr/>
              <a:t>1</a:t>
            </a:fld>
            <a:endParaRPr lang="ru-RU" dirty="0">
              <a:latin typeface="Montserrat Light" panose="00000400000000000000" pitchFamily="2" charset="-52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4076EEDD-62C0-40E7-8420-025349F5FF83}"/>
              </a:ext>
            </a:extLst>
          </p:cNvPr>
          <p:cNvSpPr/>
          <p:nvPr/>
        </p:nvSpPr>
        <p:spPr>
          <a:xfrm>
            <a:off x="319642" y="2151603"/>
            <a:ext cx="385064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Название проекта: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8A6C0A1-B34B-431B-8D28-050B581A9CD7}"/>
              </a:ext>
            </a:extLst>
          </p:cNvPr>
          <p:cNvSpPr/>
          <p:nvPr/>
        </p:nvSpPr>
        <p:spPr>
          <a:xfrm>
            <a:off x="513080" y="4031203"/>
            <a:ext cx="329184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Команда проекта: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C889DAA-A0C6-4496-9839-EC8364B773B4}"/>
              </a:ext>
            </a:extLst>
          </p:cNvPr>
          <p:cNvSpPr/>
          <p:nvPr/>
        </p:nvSpPr>
        <p:spPr>
          <a:xfrm>
            <a:off x="298926" y="2784566"/>
            <a:ext cx="8338231" cy="121412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1D7CA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Устройство для определения наледи по характеру снижения давления в пневматической системе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7B0E23E-4A55-42B7-AC4B-D1AAA8F5211A}"/>
              </a:ext>
            </a:extLst>
          </p:cNvPr>
          <p:cNvSpPr/>
          <p:nvPr/>
        </p:nvSpPr>
        <p:spPr>
          <a:xfrm>
            <a:off x="319642" y="4696682"/>
            <a:ext cx="8317515" cy="1646061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2D8CB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Сучков Данила Евгеньевич ПСЖ 3-19-2, </a:t>
            </a:r>
            <a:r>
              <a:rPr lang="ru-RU" sz="2000" b="1" dirty="0" err="1">
                <a:solidFill>
                  <a:srgbClr val="2D8CB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Тулунова</a:t>
            </a:r>
            <a:r>
              <a:rPr lang="ru-RU" sz="2000" b="1" dirty="0">
                <a:solidFill>
                  <a:srgbClr val="2D8CB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Алина Арнольдовна ПСЖ 3-19-2, </a:t>
            </a:r>
            <a:r>
              <a:rPr lang="ru-RU" sz="2000" b="1" dirty="0" err="1">
                <a:solidFill>
                  <a:srgbClr val="2D8CB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Чуликов</a:t>
            </a:r>
            <a:r>
              <a:rPr lang="ru-RU" sz="2000" b="1" dirty="0">
                <a:solidFill>
                  <a:srgbClr val="2D8CB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Егор Андреевич ПСЖ 3-19-2, </a:t>
            </a:r>
            <a:r>
              <a:rPr lang="ru-RU" sz="2000" b="1" dirty="0" err="1">
                <a:solidFill>
                  <a:srgbClr val="2D8CB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Козик</a:t>
            </a:r>
            <a:r>
              <a:rPr lang="ru-RU" sz="2000" b="1" dirty="0">
                <a:solidFill>
                  <a:srgbClr val="2D8CB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Антон Игоревич ПСЖ 3-19-2, Базитова Владлена Денисовна ПСЖ 3-20-1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84EC4C8-650E-440D-9CB5-8B0E603359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9606" y="2286866"/>
            <a:ext cx="6035039" cy="4398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552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74428" y="-129868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Проблема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2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74428" y="662612"/>
            <a:ext cx="11824063" cy="109728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зимний период времени самая распространённая проблема пневматической системы является образования наледи в воздуховодах (тормозной системы поезда).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CE8361-1A28-4E89-B566-C12095D12D6F}"/>
              </a:ext>
            </a:extLst>
          </p:cNvPr>
          <p:cNvSpPr txBox="1"/>
          <p:nvPr/>
        </p:nvSpPr>
        <p:spPr>
          <a:xfrm>
            <a:off x="474428" y="2067044"/>
            <a:ext cx="616164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Зависимость давления от времени, при </a:t>
            </a:r>
            <a:r>
              <a:rPr lang="ru-RU" sz="2400" i="1" dirty="0" err="1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перемеразание</a:t>
            </a: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тормозной магистрали</a:t>
            </a:r>
            <a:r>
              <a:rPr lang="ru-RU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BAE447E-1C1A-4367-B965-D1596CC273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5565" y="3024653"/>
            <a:ext cx="5081496" cy="301244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E34B866-0924-4495-81F4-A88216A62DCF}"/>
              </a:ext>
            </a:extLst>
          </p:cNvPr>
          <p:cNvSpPr txBox="1"/>
          <p:nvPr/>
        </p:nvSpPr>
        <p:spPr>
          <a:xfrm>
            <a:off x="6945565" y="2064796"/>
            <a:ext cx="61616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Статистика отказов за 2022 год</a:t>
            </a:r>
            <a:r>
              <a:rPr lang="ru-RU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428" y="3089082"/>
            <a:ext cx="5684811" cy="3267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085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4" y="142328"/>
            <a:ext cx="4199067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Решение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42914" y="934808"/>
            <a:ext cx="11306174" cy="8887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Мы предлагаем новый способ диагностирования </a:t>
            </a:r>
            <a:r>
              <a:rPr lang="ru-RU" sz="2200" i="1" dirty="0" err="1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перемерзания</a:t>
            </a: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трубопровода путем установки датчика давления в сам трубопровод</a:t>
            </a:r>
            <a:r>
              <a:rPr lang="en-US" sz="22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Это позволит своевременно диагностировать состояния трубопровода в реальном времени.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3</a:t>
            </a:fld>
            <a:endParaRPr lang="ru-RU" dirty="0">
              <a:solidFill>
                <a:srgbClr val="1D7CA8"/>
              </a:solidFill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02F12A56-07F4-E94A-BCF3-B2B0046C09BE}"/>
              </a:ext>
            </a:extLst>
          </p:cNvPr>
          <p:cNvSpPr txBox="1">
            <a:spLocks/>
          </p:cNvSpPr>
          <p:nvPr/>
        </p:nvSpPr>
        <p:spPr>
          <a:xfrm>
            <a:off x="4690803" y="2672417"/>
            <a:ext cx="6891597" cy="3172228"/>
          </a:xfrm>
          <a:prstGeom prst="rect">
            <a:avLst/>
          </a:prstGeom>
          <a:ln>
            <a:noFill/>
          </a:ln>
        </p:spPr>
        <p:txBody>
          <a:bodyPr lIns="68580" tIns="34290" rIns="68580" bIns="3429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5763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Датчик автоматически считывает показания давления в разных местах трубопровода и путем сравнения показаний определяет место возможного </a:t>
            </a:r>
            <a:r>
              <a:rPr lang="ru-RU" sz="2200" i="1" dirty="0" err="1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перемерзания</a:t>
            </a: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; </a:t>
            </a:r>
          </a:p>
          <a:p>
            <a:pPr marL="385763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Главным риском в реализации данного проекта, является сезонность, а именно </a:t>
            </a:r>
            <a:r>
              <a:rPr lang="ru-RU" sz="2200" i="1" dirty="0" err="1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перемерзание</a:t>
            </a:r>
            <a:r>
              <a:rPr lang="ru-RU" sz="22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 трубопровода происходит только в зимний период времени.</a:t>
            </a:r>
          </a:p>
          <a:p>
            <a:pPr marL="0" lvl="2" indent="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None/>
            </a:pP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1030" name="Picture 6" descr="https://dfimg.dfrobot.com/nobody/wiki/71ed4f62057ac46f1698f28a91463d9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4" y="2065103"/>
            <a:ext cx="3719511" cy="3496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7288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3" y="209093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Рынок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884319" y="1458490"/>
            <a:ext cx="6696075" cy="20319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3100">
              <a:spcBef>
                <a:spcPts val="600"/>
              </a:spcBef>
              <a:spcAft>
                <a:spcPts val="600"/>
              </a:spcAft>
            </a:pP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Выручка за продажу нашего датчика, с учетом его установки составит:</a:t>
            </a:r>
          </a:p>
          <a:p>
            <a:pPr marL="3960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 </a:t>
            </a: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550 000 </a:t>
            </a: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рублей;</a:t>
            </a:r>
            <a:endParaRPr lang="ru-RU" sz="2400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960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 – </a:t>
            </a: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3 500 000 </a:t>
            </a: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рублей;</a:t>
            </a:r>
            <a:endParaRPr lang="ru-RU" sz="2400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960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TAM – </a:t>
            </a: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198</a:t>
            </a: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000 000 </a:t>
            </a: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рублей;</a:t>
            </a:r>
            <a:endParaRPr lang="ru-RU" sz="2400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960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PAM –</a:t>
            </a:r>
            <a:r>
              <a:rPr lang="ru-RU" sz="2400" i="1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500</a:t>
            </a:r>
            <a:r>
              <a:rPr lang="ru-RU" sz="2400" i="1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000 000 </a:t>
            </a: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рублей.</a:t>
            </a:r>
            <a:endParaRPr lang="ru-RU" sz="2400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4</a:t>
            </a:fld>
            <a:endParaRPr lang="ru-RU">
              <a:solidFill>
                <a:srgbClr val="1D7CA8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B5A0B3C-6D0C-48E0-9909-DF0612944B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858" y="1196880"/>
            <a:ext cx="5653087" cy="56530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54B7250-2CE8-4E4A-ABE6-A0DF7624DA74}"/>
              </a:ext>
            </a:extLst>
          </p:cNvPr>
          <p:cNvSpPr txBox="1"/>
          <p:nvPr/>
        </p:nvSpPr>
        <p:spPr>
          <a:xfrm>
            <a:off x="2463638" y="1351628"/>
            <a:ext cx="9755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PAM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A7BD2F-2B34-4041-819F-DCE386C85B33}"/>
              </a:ext>
            </a:extLst>
          </p:cNvPr>
          <p:cNvSpPr txBox="1"/>
          <p:nvPr/>
        </p:nvSpPr>
        <p:spPr>
          <a:xfrm>
            <a:off x="2463639" y="2479057"/>
            <a:ext cx="9947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TAM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F660D0A-EBA1-4EF1-BC6C-48564E2A8D06}"/>
              </a:ext>
            </a:extLst>
          </p:cNvPr>
          <p:cNvSpPr txBox="1"/>
          <p:nvPr/>
        </p:nvSpPr>
        <p:spPr>
          <a:xfrm>
            <a:off x="2463637" y="3596812"/>
            <a:ext cx="9829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01B248-AE3A-4106-8AE0-EE92FABFA4A3}"/>
              </a:ext>
            </a:extLst>
          </p:cNvPr>
          <p:cNvSpPr txBox="1"/>
          <p:nvPr/>
        </p:nvSpPr>
        <p:spPr>
          <a:xfrm>
            <a:off x="2482875" y="4810134"/>
            <a:ext cx="10021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1DEF1D7-1D91-4DF3-BE37-E30A3A634AE2}"/>
              </a:ext>
            </a:extLst>
          </p:cNvPr>
          <p:cNvSpPr txBox="1"/>
          <p:nvPr/>
        </p:nvSpPr>
        <p:spPr>
          <a:xfrm>
            <a:off x="924502" y="1859070"/>
            <a:ext cx="41667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Сторонние предприятия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BD21ADC-B76C-4BD0-BD5D-72FAFDCB4436}"/>
              </a:ext>
            </a:extLst>
          </p:cNvPr>
          <p:cNvSpPr txBox="1"/>
          <p:nvPr/>
        </p:nvSpPr>
        <p:spPr>
          <a:xfrm>
            <a:off x="2453826" y="2914787"/>
            <a:ext cx="9927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РЖД</a:t>
            </a:r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74F874E-1FA1-49CB-B064-6CB56CF50412}"/>
              </a:ext>
            </a:extLst>
          </p:cNvPr>
          <p:cNvSpPr txBox="1"/>
          <p:nvPr/>
        </p:nvSpPr>
        <p:spPr>
          <a:xfrm>
            <a:off x="2309236" y="4032542"/>
            <a:ext cx="12843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ВСЖД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4C2706E-59A2-426F-97DC-791F41D8BD67}"/>
              </a:ext>
            </a:extLst>
          </p:cNvPr>
          <p:cNvSpPr txBox="1"/>
          <p:nvPr/>
        </p:nvSpPr>
        <p:spPr>
          <a:xfrm>
            <a:off x="2392949" y="5373913"/>
            <a:ext cx="12298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ТЧЭ-5</a:t>
            </a:r>
          </a:p>
        </p:txBody>
      </p:sp>
    </p:spTree>
    <p:extLst>
      <p:ext uri="{BB962C8B-B14F-4D97-AF65-F5344CB8AC3E}">
        <p14:creationId xmlns:p14="http://schemas.microsoft.com/office/powerpoint/2010/main" val="1374531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1234" y="313072"/>
            <a:ext cx="8296366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Конкуренты и ваши преимущества</a:t>
            </a:r>
          </a:p>
          <a:p>
            <a:endParaRPr lang="ru-RU" sz="3000" b="1" dirty="0">
              <a:solidFill>
                <a:srgbClr val="1D7CA8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0070C0"/>
                </a:solidFill>
              </a:rPr>
              <a:pPr/>
              <a:t>5</a:t>
            </a:fld>
            <a:endParaRPr lang="ru-RU">
              <a:solidFill>
                <a:srgbClr val="0070C0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47018"/>
              </p:ext>
            </p:extLst>
          </p:nvPr>
        </p:nvGraphicFramePr>
        <p:xfrm>
          <a:off x="280987" y="1143289"/>
          <a:ext cx="11555414" cy="4512443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1056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236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81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778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490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Параметр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Создаваемый </a:t>
                      </a:r>
                      <a:r>
                        <a:rPr lang="ru-RU" sz="1400" b="1" baseline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продукт</a:t>
                      </a:r>
                      <a:endParaRPr lang="ru-RU" sz="1400" b="1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Основные конкуренты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06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ДД-01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Манометр ТМ-510Р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RS485 Modbus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17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Эффективность считывания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92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Стоимость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2500</a:t>
                      </a:r>
                      <a:r>
                        <a:rPr lang="ru-RU" sz="1400" b="1" baseline="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₽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1500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4800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33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Возможность удаленного считывания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33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Простота замены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914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Страна-производитель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Россия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Россия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Китай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271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3" y="213017"/>
            <a:ext cx="7946344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Бизнес-модель «</a:t>
            </a:r>
            <a:r>
              <a:rPr lang="en-US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Lean canvas</a:t>
            </a:r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»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6</a:t>
            </a:fld>
            <a:endParaRPr lang="ru-RU">
              <a:solidFill>
                <a:srgbClr val="1D7CA8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1531204"/>
              </p:ext>
            </p:extLst>
          </p:nvPr>
        </p:nvGraphicFramePr>
        <p:xfrm>
          <a:off x="442913" y="821802"/>
          <a:ext cx="11306176" cy="52188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9642">
                  <a:extLst>
                    <a:ext uri="{9D8B030D-6E8A-4147-A177-3AD203B41FA5}">
                      <a16:colId xmlns:a16="http://schemas.microsoft.com/office/drawing/2014/main" val="771737394"/>
                    </a:ext>
                  </a:extLst>
                </a:gridCol>
                <a:gridCol w="2627475">
                  <a:extLst>
                    <a:ext uri="{9D8B030D-6E8A-4147-A177-3AD203B41FA5}">
                      <a16:colId xmlns:a16="http://schemas.microsoft.com/office/drawing/2014/main" val="1622866434"/>
                    </a:ext>
                  </a:extLst>
                </a:gridCol>
                <a:gridCol w="3054160">
                  <a:extLst>
                    <a:ext uri="{9D8B030D-6E8A-4147-A177-3AD203B41FA5}">
                      <a16:colId xmlns:a16="http://schemas.microsoft.com/office/drawing/2014/main" val="318192799"/>
                    </a:ext>
                  </a:extLst>
                </a:gridCol>
                <a:gridCol w="2112760">
                  <a:extLst>
                    <a:ext uri="{9D8B030D-6E8A-4147-A177-3AD203B41FA5}">
                      <a16:colId xmlns:a16="http://schemas.microsoft.com/office/drawing/2014/main" val="1924433797"/>
                    </a:ext>
                  </a:extLst>
                </a:gridCol>
                <a:gridCol w="1862139">
                  <a:extLst>
                    <a:ext uri="{9D8B030D-6E8A-4147-A177-3AD203B41FA5}">
                      <a16:colId xmlns:a16="http://schemas.microsoft.com/office/drawing/2014/main" val="2367283017"/>
                    </a:ext>
                  </a:extLst>
                </a:gridCol>
              </a:tblGrid>
              <a:tr h="558864"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Проблема и существующие альтернативы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Проблема</a:t>
                      </a:r>
                      <a:r>
                        <a:rPr lang="ru-RU" sz="1400" b="0" kern="1200" baseline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заключается в частом </a:t>
                      </a:r>
                      <a:r>
                        <a:rPr lang="ru-RU" sz="1400" b="0" kern="1200" baseline="0" dirty="0" err="1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перемерзание</a:t>
                      </a:r>
                      <a:r>
                        <a:rPr lang="ru-RU" sz="1400" b="0" kern="1200" baseline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трубопровода, вследствие чего изменение ключевых параметров.</a:t>
                      </a:r>
                      <a:endParaRPr lang="ru-RU" sz="1400" b="0" kern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 Решение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Продукт</a:t>
                      </a:r>
                      <a:r>
                        <a:rPr lang="ru-RU" sz="1200" b="0" kern="1200" baseline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решит проблему диагностирования трубопровода </a:t>
                      </a:r>
                      <a:endParaRPr lang="ru-RU" sz="1200" b="0" kern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Ценностные предложения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Нашим</a:t>
                      </a:r>
                      <a:r>
                        <a:rPr lang="ru-RU" sz="1400" b="0" kern="1200" baseline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покупателем мы предлагаем надежный, дешевый продукт, который позволит компании своевременно диагностировать </a:t>
                      </a:r>
                      <a:r>
                        <a:rPr lang="ru-RU" sz="1400" b="0" kern="1200" baseline="0" dirty="0" err="1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перемерзание</a:t>
                      </a:r>
                      <a:r>
                        <a:rPr lang="ru-RU" sz="1400" b="0" kern="1200" baseline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воздухопровода.</a:t>
                      </a:r>
                      <a:endParaRPr lang="ru-RU" sz="1200" b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Характеристики: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Новизна;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</a:t>
                      </a:r>
                      <a:r>
                        <a:rPr lang="ru-RU" sz="1200" b="0" dirty="0" err="1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Кастомизация</a:t>
                      </a: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;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Цена;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Доступность;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Удобство в использовании.</a:t>
                      </a: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9. Скрытое преимущество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Преимущества</a:t>
                      </a:r>
                      <a:r>
                        <a:rPr lang="ru-RU" sz="1400" b="0" kern="1200" baseline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продукта в его уникальности, на рынке похожих устройств нет</a:t>
                      </a:r>
                      <a:endParaRPr lang="ru-RU" sz="1400" b="0" kern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Сегменты клиентов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ОАО РЖД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Частные</a:t>
                      </a:r>
                      <a:r>
                        <a:rPr lang="ru-RU" sz="1200" b="0" baseline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компании занимающиеся грузов ж/д транспортом,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baseline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компании которые занимаются </a:t>
                      </a:r>
                      <a:r>
                        <a:rPr lang="ru-RU" sz="1200" b="0" baseline="0" dirty="0" err="1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пневмооборудованием</a:t>
                      </a:r>
                      <a:r>
                        <a:rPr lang="ru-RU" sz="1200" b="0" baseline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200" b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1975293"/>
                  </a:ext>
                </a:extLst>
              </a:tr>
              <a:tr h="4448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8. Ключевые ресурсы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Для реализации проекта понабиться патент,</a:t>
                      </a:r>
                      <a:r>
                        <a:rPr lang="ru-RU" sz="1200" baseline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поддержка , человеческие ресурсы для модернизации трубопровода.</a:t>
                      </a:r>
                      <a:endParaRPr lang="ru-RU" sz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1931635"/>
                  </a:ext>
                </a:extLst>
              </a:tr>
              <a:tr h="24697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 Каналы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baseline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Связь с клиентом может осуществляться через</a:t>
                      </a:r>
                      <a:r>
                        <a:rPr lang="en-US" sz="1200" b="0" baseline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ru-RU" sz="1200" b="0" baseline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baseline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Соц. сети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baseline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Интернет-почту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baseline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Личные встречи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26749"/>
                  </a:ext>
                </a:extLst>
              </a:tr>
              <a:tr h="1323973">
                <a:tc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7. Структура издержек</a:t>
                      </a:r>
                      <a:endParaRPr lang="ru-RU" sz="1400" b="0" kern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dirty="0">
                          <a:solidFill>
                            <a:srgbClr val="1D7CA8"/>
                          </a:solidFill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Наш самый дорогой ресурс</a:t>
                      </a:r>
                      <a:r>
                        <a:rPr lang="ru-RU" sz="1200" b="0" i="0" baseline="0" dirty="0">
                          <a:solidFill>
                            <a:srgbClr val="1D7CA8"/>
                          </a:solidFill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  <a:sym typeface="Calibri"/>
                        </a:rPr>
                        <a:t> – модернизация трубопровода пневматической системы</a:t>
                      </a:r>
                      <a:endParaRPr lang="ru-RU" sz="1200" b="0" i="0" dirty="0">
                        <a:solidFill>
                          <a:srgbClr val="1D7CA8"/>
                        </a:solidFill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6. Потоки доходов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Наш</a:t>
                      </a:r>
                      <a:r>
                        <a:rPr lang="ru-RU" sz="1400" b="0" kern="1200" baseline="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клиент будет платить за готовый продукт </a:t>
                      </a:r>
                      <a:endParaRPr lang="ru-RU" sz="1400" b="0" kern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2487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316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276226" y="17275"/>
            <a:ext cx="4959366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Текущие результаты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7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05CCEDA-05D7-4DAD-A0BB-E42654D6C9C1}"/>
              </a:ext>
            </a:extLst>
          </p:cNvPr>
          <p:cNvSpPr/>
          <p:nvPr/>
        </p:nvSpPr>
        <p:spPr>
          <a:xfrm>
            <a:off x="276226" y="4832517"/>
            <a:ext cx="11306174" cy="8887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 на ближайшие месяцы, а именно усовершенствовать систему путем добавления системы обогрева трубопровода.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79DF003-C4C9-4183-A2AE-B985010A547D}"/>
              </a:ext>
            </a:extLst>
          </p:cNvPr>
          <p:cNvSpPr/>
          <p:nvPr/>
        </p:nvSpPr>
        <p:spPr>
          <a:xfrm>
            <a:off x="276226" y="5437165"/>
            <a:ext cx="11306174" cy="8887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r>
              <a:rPr lang="ru-RU" sz="20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олгосрочной </a:t>
            </a:r>
            <a: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целью является, усовершенствование системы путем автоматического решения проблемы, входе ее обнаружения.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192" y="1086093"/>
            <a:ext cx="3404409" cy="102001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36" y="2106105"/>
            <a:ext cx="2271222" cy="1623365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12065" y="3681120"/>
            <a:ext cx="25281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Датчик давления;</a:t>
            </a:r>
            <a:br>
              <a:rPr lang="ru-RU" sz="12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ru-RU" sz="1200" i="1" dirty="0" err="1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Перемерзание</a:t>
            </a:r>
            <a:r>
              <a:rPr lang="ru-RU" sz="12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трубопровода</a:t>
            </a:r>
            <a:r>
              <a:rPr lang="ru-RU" sz="12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2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76227" y="4605792"/>
            <a:ext cx="1191577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Повышена эффективность и </a:t>
            </a:r>
            <a:r>
              <a:rPr lang="ru-RU" sz="20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надежность использования </a:t>
            </a:r>
            <a: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пневматического </a:t>
            </a:r>
            <a:r>
              <a:rPr lang="ru-RU" sz="20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оборудования.</a:t>
            </a:r>
            <a:endParaRPr lang="ru-RU" sz="2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4A63A1-2286-4BFE-A109-5CCC4784C38A}"/>
              </a:ext>
            </a:extLst>
          </p:cNvPr>
          <p:cNvSpPr txBox="1"/>
          <p:nvPr/>
        </p:nvSpPr>
        <p:spPr>
          <a:xfrm>
            <a:off x="3843869" y="944572"/>
            <a:ext cx="853557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Зависимость давления в тормозной магистрали и напряжения датчика от времени</a:t>
            </a:r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0" y="1670321"/>
            <a:ext cx="4572000" cy="27051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6800" y="1747950"/>
            <a:ext cx="4153671" cy="2387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694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557349" y="368300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Команда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8</a:t>
            </a:fld>
            <a:endParaRPr lang="ru-RU">
              <a:solidFill>
                <a:srgbClr val="1D7CA8"/>
              </a:solidFill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6942D78A-02D7-4C89-B025-DDF2BC9F18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836140"/>
              </p:ext>
            </p:extLst>
          </p:nvPr>
        </p:nvGraphicFramePr>
        <p:xfrm>
          <a:off x="388536" y="1160780"/>
          <a:ext cx="11461845" cy="5235103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5906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26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757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327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51245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ФИО</a:t>
                      </a:r>
                    </a:p>
                  </a:txBody>
                  <a:tcPr marL="91432" marR="91432"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Роль в проекте, должность</a:t>
                      </a:r>
                    </a:p>
                  </a:txBody>
                  <a:tcPr marL="91432" marR="91432"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Обязанности в проекте</a:t>
                      </a:r>
                    </a:p>
                  </a:txBody>
                  <a:tcPr marL="91432" marR="91432"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/>
                        <a:t>Образование и регалии</a:t>
                      </a:r>
                    </a:p>
                  </a:txBody>
                  <a:tcPr marL="91432" marR="91432"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8690">
                <a:tc>
                  <a:txBody>
                    <a:bodyPr/>
                    <a:lstStyle/>
                    <a:p>
                      <a:r>
                        <a:rPr lang="ru-RU" sz="1400" b="1" i="0" dirty="0"/>
                        <a:t>Пронин Константин Евгеньевич</a:t>
                      </a:r>
                    </a:p>
                  </a:txBody>
                  <a:tcPr marL="91432" marR="91432" marT="45711" marB="45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Руководитель</a:t>
                      </a:r>
                    </a:p>
                  </a:txBody>
                  <a:tcPr marL="91432" marR="91432" marT="45711" marB="45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/>
                        <a:t>Научное сопровождение проекта, продвижение, руководство, бизнес</a:t>
                      </a:r>
                      <a:r>
                        <a:rPr lang="ru-RU" sz="1400" b="1" baseline="0" dirty="0"/>
                        <a:t> продвижение</a:t>
                      </a:r>
                      <a:endParaRPr lang="ru-RU" sz="1400" b="1" dirty="0"/>
                    </a:p>
                    <a:p>
                      <a:endParaRPr lang="ru-RU" sz="1400" b="0" dirty="0"/>
                    </a:p>
                  </a:txBody>
                  <a:tcPr marL="91432" marR="91432" marT="45711" marB="45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/>
                        <a:t>Высшее, аспирант кафедры </a:t>
                      </a:r>
                      <a:r>
                        <a:rPr lang="ru-RU" sz="1400" b="1" dirty="0" err="1"/>
                        <a:t>ФМиП</a:t>
                      </a:r>
                      <a:endParaRPr lang="ru-RU" sz="1400" b="1" dirty="0"/>
                    </a:p>
                  </a:txBody>
                  <a:tcPr marL="91432" marR="91432" marT="45711" marB="45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25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Чуликов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Егор Андреевич</a:t>
                      </a:r>
                    </a:p>
                  </a:txBody>
                  <a:tcPr marL="91432" marR="91432" marT="45711" marB="45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Технический </a:t>
                      </a:r>
                    </a:p>
                    <a:p>
                      <a:r>
                        <a:rPr lang="ru-RU" sz="1400" b="1" dirty="0"/>
                        <a:t>специалист</a:t>
                      </a:r>
                    </a:p>
                  </a:txBody>
                  <a:tcPr marL="91432" marR="91432" marT="45711" marB="45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Сборка и испытание прототипа</a:t>
                      </a:r>
                    </a:p>
                  </a:txBody>
                  <a:tcPr marL="91432" marR="91432" marT="45711" marB="45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dirty="0"/>
                        <a:t>Студент </a:t>
                      </a:r>
                      <a:r>
                        <a:rPr lang="ru-RU" sz="1400" b="1" dirty="0" err="1"/>
                        <a:t>ИрГУПС</a:t>
                      </a:r>
                      <a:r>
                        <a:rPr lang="ru-RU" sz="1400" b="1" dirty="0"/>
                        <a:t>, победитель</a:t>
                      </a:r>
                      <a:r>
                        <a:rPr lang="ru-RU" sz="1400" b="1" baseline="0" dirty="0"/>
                        <a:t> акселерационной программы Цифра 2022</a:t>
                      </a:r>
                      <a:endParaRPr lang="ru-RU" sz="1400" b="1" dirty="0"/>
                    </a:p>
                  </a:txBody>
                  <a:tcPr marL="91432" marR="91432" marT="45711" marB="45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3273">
                <a:tc>
                  <a:txBody>
                    <a:bodyPr/>
                    <a:lstStyle/>
                    <a:p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Сучков Данила Евгеньевич</a:t>
                      </a:r>
                    </a:p>
                  </a:txBody>
                  <a:tcPr marL="91432" marR="91432" marT="45711" marB="45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Технический </a:t>
                      </a:r>
                    </a:p>
                    <a:p>
                      <a:r>
                        <a:rPr lang="ru-RU" sz="1400" b="1" dirty="0"/>
                        <a:t>специалист</a:t>
                      </a:r>
                    </a:p>
                  </a:txBody>
                  <a:tcPr marL="91432" marR="91432" marT="45711" marB="45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/>
                        <a:t>Сборка и испытание прототипа</a:t>
                      </a:r>
                    </a:p>
                  </a:txBody>
                  <a:tcPr marL="91432" marR="91432" marT="45711" marB="45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/>
                        <a:t>Студент </a:t>
                      </a:r>
                      <a:r>
                        <a:rPr lang="ru-RU" sz="1400" b="1" dirty="0" err="1"/>
                        <a:t>ИрГУПС</a:t>
                      </a:r>
                      <a:r>
                        <a:rPr lang="ru-RU" sz="1400" b="1" dirty="0"/>
                        <a:t>, победитель</a:t>
                      </a:r>
                      <a:r>
                        <a:rPr lang="ru-RU" sz="1400" b="1" baseline="0" dirty="0"/>
                        <a:t> акселерационной программы Цифра 2022</a:t>
                      </a:r>
                      <a:endParaRPr lang="ru-RU" sz="1400" b="1" dirty="0"/>
                    </a:p>
                  </a:txBody>
                  <a:tcPr marL="91432" marR="91432" marT="45711" marB="45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73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Тулунова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Алина Арнольдовна</a:t>
                      </a:r>
                    </a:p>
                  </a:txBody>
                  <a:tcPr marL="91432" marR="91432" marT="45711" marB="45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Технический </a:t>
                      </a:r>
                    </a:p>
                    <a:p>
                      <a:r>
                        <a:rPr lang="ru-RU" sz="1400" b="1" dirty="0"/>
                        <a:t>специалист</a:t>
                      </a:r>
                    </a:p>
                  </a:txBody>
                  <a:tcPr marL="91432" marR="91432" marT="45711" marB="45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/>
                        <a:t>Оформление</a:t>
                      </a:r>
                      <a:r>
                        <a:rPr lang="ru-RU" sz="1400" b="1" baseline="0" dirty="0"/>
                        <a:t> результатов</a:t>
                      </a:r>
                      <a:endParaRPr lang="ru-RU" sz="1400" b="1" dirty="0"/>
                    </a:p>
                  </a:txBody>
                  <a:tcPr marL="91432" marR="91432" marT="45711" marB="45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/>
                        <a:t>Студент </a:t>
                      </a:r>
                      <a:r>
                        <a:rPr lang="ru-RU" sz="1400" b="1" dirty="0" err="1"/>
                        <a:t>ИрГУПС</a:t>
                      </a:r>
                      <a:r>
                        <a:rPr lang="ru-RU" sz="1400" b="1" dirty="0"/>
                        <a:t>, победитель</a:t>
                      </a:r>
                      <a:r>
                        <a:rPr lang="ru-RU" sz="1400" b="1" baseline="0" dirty="0"/>
                        <a:t> акселерационной программы Цифра 2022</a:t>
                      </a:r>
                      <a:endParaRPr lang="ru-RU" sz="1400" b="1" dirty="0"/>
                    </a:p>
                  </a:txBody>
                  <a:tcPr marL="91432" marR="91432" marT="45711" marB="45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124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Козик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Антон Игоревич</a:t>
                      </a:r>
                    </a:p>
                  </a:txBody>
                  <a:tcPr marL="91432" marR="91432" marT="45711" marB="45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Технический </a:t>
                      </a:r>
                    </a:p>
                    <a:p>
                      <a:r>
                        <a:rPr lang="ru-RU" sz="1400" b="1" dirty="0"/>
                        <a:t>специалист</a:t>
                      </a:r>
                    </a:p>
                  </a:txBody>
                  <a:tcPr marL="91432" marR="91432" marT="45711" marB="45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/>
                        <a:t>Сборка и испытание прототипа</a:t>
                      </a:r>
                    </a:p>
                  </a:txBody>
                  <a:tcPr marL="91432" marR="91432" marT="45711" marB="45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/>
                        <a:t>Студент </a:t>
                      </a:r>
                      <a:r>
                        <a:rPr lang="ru-RU" sz="1400" b="1" dirty="0" err="1"/>
                        <a:t>ИрГУПС</a:t>
                      </a:r>
                      <a:r>
                        <a:rPr lang="ru-RU" sz="1400" b="1" dirty="0"/>
                        <a:t>, победитель</a:t>
                      </a:r>
                      <a:r>
                        <a:rPr lang="ru-RU" sz="1400" b="1" baseline="0" dirty="0"/>
                        <a:t> акселерационной программы Цифра 2022</a:t>
                      </a:r>
                      <a:endParaRPr lang="ru-RU" sz="1400" b="1" dirty="0"/>
                    </a:p>
                  </a:txBody>
                  <a:tcPr marL="91432" marR="91432" marT="45711" marB="45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1245">
                <a:tc>
                  <a:txBody>
                    <a:bodyPr/>
                    <a:lstStyle/>
                    <a:p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Базитова Владлена Денисовна</a:t>
                      </a:r>
                    </a:p>
                  </a:txBody>
                  <a:tcPr marL="91432" marR="91432" marT="45711" marB="45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Технический </a:t>
                      </a:r>
                    </a:p>
                    <a:p>
                      <a:r>
                        <a:rPr lang="ru-RU" sz="1400" b="1" dirty="0"/>
                        <a:t>специалист</a:t>
                      </a:r>
                    </a:p>
                  </a:txBody>
                  <a:tcPr marL="91432" marR="91432" marT="45711" marB="45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/>
                        <a:t>Оформление</a:t>
                      </a:r>
                      <a:r>
                        <a:rPr lang="ru-RU" sz="1400" b="1" baseline="0" dirty="0"/>
                        <a:t> результатов</a:t>
                      </a:r>
                      <a:endParaRPr lang="ru-RU" sz="1400" b="1" dirty="0"/>
                    </a:p>
                  </a:txBody>
                  <a:tcPr marL="91432" marR="91432" marT="45711" marB="45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/>
                        <a:t>Студент </a:t>
                      </a:r>
                      <a:r>
                        <a:rPr lang="ru-RU" sz="1400" b="1" dirty="0" err="1"/>
                        <a:t>ИрГУПС</a:t>
                      </a:r>
                      <a:endParaRPr lang="ru-RU" sz="1400" b="1" dirty="0"/>
                    </a:p>
                  </a:txBody>
                  <a:tcPr marL="91432" marR="91432" marT="45711" marB="45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4318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9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5F68F58-458B-4E33-978D-4CBA3F38C076}"/>
              </a:ext>
            </a:extLst>
          </p:cNvPr>
          <p:cNvSpPr/>
          <p:nvPr/>
        </p:nvSpPr>
        <p:spPr>
          <a:xfrm>
            <a:off x="237667" y="1651232"/>
            <a:ext cx="11732871" cy="4688463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marL="0" lvl="2" algn="ctr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r>
              <a:rPr lang="ru-RU" altLang="ru-RU" sz="2400" b="1" dirty="0">
                <a:solidFill>
                  <a:srgbClr val="2D8CB8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Устройство для определения наледи по характеру снижения давления в пневматической системе</a:t>
            </a:r>
            <a:endParaRPr lang="ru-RU" sz="2400" i="1" dirty="0">
              <a:solidFill>
                <a:srgbClr val="2D8CB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0" lvl="2" algn="ctr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endParaRPr lang="ru-RU" sz="2400" i="1" dirty="0">
              <a:solidFill>
                <a:srgbClr val="2D8CB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0" lvl="2" algn="ctr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endParaRPr lang="ru-RU" sz="3200" i="1" dirty="0">
              <a:solidFill>
                <a:srgbClr val="2D8CB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0" lvl="2" algn="ctr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endParaRPr lang="ru-RU" sz="3200" i="1" dirty="0">
              <a:solidFill>
                <a:srgbClr val="2D8CB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0" lvl="2" algn="ctr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endParaRPr lang="en-US" sz="3200" i="1" dirty="0">
              <a:solidFill>
                <a:srgbClr val="2D8CB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0" lvl="2" algn="ctr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r>
              <a:rPr lang="ru-RU" sz="3200" i="1" dirty="0">
                <a:solidFill>
                  <a:srgbClr val="2D8CB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Безопасность движения – прежде всего!</a:t>
            </a:r>
            <a:endParaRPr lang="ru-RU" sz="2400" i="1" dirty="0">
              <a:solidFill>
                <a:srgbClr val="2D8CB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0" lvl="2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r>
              <a:rPr lang="ru-RU" sz="2400" i="1" dirty="0">
                <a:solidFill>
                  <a:srgbClr val="2D8CB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Выступающий: Сучков Данила Евгеньевич</a:t>
            </a:r>
          </a:p>
          <a:p>
            <a:pPr marL="0" lvl="2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r>
              <a:rPr lang="ru-RU" sz="2400" i="1" dirty="0">
                <a:solidFill>
                  <a:srgbClr val="2D8CB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Контакты: +7-950-427-63-49; </a:t>
            </a:r>
            <a:r>
              <a:rPr lang="en-US" sz="2400" i="1" dirty="0">
                <a:solidFill>
                  <a:srgbClr val="2D8CB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Dariksa54001@mail.ru</a:t>
            </a:r>
            <a:endParaRPr lang="ru-RU" sz="2400" i="1" dirty="0">
              <a:solidFill>
                <a:srgbClr val="2D8CB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0" lvl="2" indent="0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None/>
            </a:pPr>
            <a:r>
              <a:rPr lang="ru-RU" sz="2400" i="1" dirty="0">
                <a:solidFill>
                  <a:srgbClr val="2D8CB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Функциональный заказчик: ТЧЭ-5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9E04737-5A4B-431E-B48D-06CA5B9DC4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1348" y="2258731"/>
            <a:ext cx="3409304" cy="2552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717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11893</TotalTime>
  <Words>602</Words>
  <Application>Microsoft Office PowerPoint</Application>
  <PresentationFormat>Широкоэкранный</PresentationFormat>
  <Paragraphs>146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 Black</vt:lpstr>
      <vt:lpstr>Times New Roman</vt:lpstr>
      <vt:lpstr>Arial</vt:lpstr>
      <vt:lpstr>Montserrat Light</vt:lpstr>
      <vt:lpstr>Calibri</vt:lpstr>
      <vt:lpstr>Tahoma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технологии в детском технопарке «Кванториуме»</dc:title>
  <dc:creator>user</dc:creator>
  <cp:lastModifiedBy>RePack by Diakov</cp:lastModifiedBy>
  <cp:revision>680</cp:revision>
  <dcterms:created xsi:type="dcterms:W3CDTF">2017-01-30T07:16:04Z</dcterms:created>
  <dcterms:modified xsi:type="dcterms:W3CDTF">2023-12-04T08:50:04Z</dcterms:modified>
</cp:coreProperties>
</file>