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Raleway"/>
      <p:regular r:id="rId25"/>
      <p:bold r:id="rId26"/>
      <p:italic r:id="rId27"/>
      <p:boldItalic r:id="rId28"/>
    </p:embeddedFont>
    <p:embeddedFont>
      <p:font typeface="Raleway SemiBold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14BB049-DF00-476F-BF46-57B0F44EABB0}">
  <a:tblStyle styleId="{C14BB049-DF00-476F-BF46-57B0F44EABB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-bold.fntdata"/><Relationship Id="rId25" Type="http://schemas.openxmlformats.org/officeDocument/2006/relationships/font" Target="fonts/Raleway-regular.fntdata"/><Relationship Id="rId28" Type="http://schemas.openxmlformats.org/officeDocument/2006/relationships/font" Target="fonts/Raleway-boldItalic.fntdata"/><Relationship Id="rId27" Type="http://schemas.openxmlformats.org/officeDocument/2006/relationships/font" Target="fonts/Raleway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SemiBo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SemiBold-italic.fntdata"/><Relationship Id="rId30" Type="http://schemas.openxmlformats.org/officeDocument/2006/relationships/font" Target="fonts/RalewaySemiBold-bold.fntdata"/><Relationship Id="rId11" Type="http://schemas.openxmlformats.org/officeDocument/2006/relationships/slide" Target="slides/slide5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4.xml"/><Relationship Id="rId32" Type="http://schemas.openxmlformats.org/officeDocument/2006/relationships/font" Target="fonts/RalewaySemiBold-boldItalic.fntdata"/><Relationship Id="rId13" Type="http://schemas.openxmlformats.org/officeDocument/2006/relationships/slide" Target="slides/slide7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6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p2:notes"/>
          <p:cNvSpPr/>
          <p:nvPr>
            <p:ph idx="2" type="sldImg"/>
          </p:nvPr>
        </p:nvSpPr>
        <p:spPr>
          <a:xfrm>
            <a:off x="123913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a23bdb419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g30a23bdb419_5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1c0253e742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g31c0253e742_1_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1c0253e742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g31c0253e742_1_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1c0253e742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g31c0253e742_1_5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12e02ec95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312e02ec95c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1c0253e74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g31c0253e742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1c0253e74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g31c0253e742_0_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0a23bdb41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0a23bdb4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10" Type="http://schemas.openxmlformats.org/officeDocument/2006/relationships/image" Target="../media/image13.png"/><Relationship Id="rId9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12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5" Type="http://schemas.openxmlformats.org/officeDocument/2006/relationships/image" Target="../media/image25.png"/><Relationship Id="rId6" Type="http://schemas.openxmlformats.org/officeDocument/2006/relationships/image" Target="../media/image21.png"/><Relationship Id="rId7" Type="http://schemas.openxmlformats.org/officeDocument/2006/relationships/image" Target="../media/image18.png"/><Relationship Id="rId8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23.png"/><Relationship Id="rId6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/>
          <p:nvPr>
            <p:ph type="title"/>
          </p:nvPr>
        </p:nvSpPr>
        <p:spPr>
          <a:xfrm>
            <a:off x="456817" y="159193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EnviroCare</a:t>
            </a:r>
            <a:endParaRPr sz="3100"/>
          </a:p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Приложение для мониторинга экологической обстановки с целью сохранения здоровья</a:t>
            </a:r>
            <a:endParaRPr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24975" y="1171288"/>
            <a:ext cx="2173200" cy="2173200"/>
          </a:xfrm>
          <a:prstGeom prst="ellipse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/>
          <p:nvPr>
            <p:ph type="title"/>
          </p:nvPr>
        </p:nvSpPr>
        <p:spPr>
          <a:xfrm>
            <a:off x="457193" y="854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80" name="Google Shape;80;p13"/>
          <p:cNvSpPr txBox="1"/>
          <p:nvPr/>
        </p:nvSpPr>
        <p:spPr>
          <a:xfrm>
            <a:off x="457200" y="1641225"/>
            <a:ext cx="80697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современном мире все больше людей задумывается об экологии и о том, как можно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способствовать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ее улучшению.  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Многие задаются вопросами, каким образом можно помочь окружающей среде стать чище. Ведь н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 настоящий момент активно развиваются промышленные производства, растет объем отходов. Всё это негативно сказывается на природе. И даже способно привести к ухудшению здоровья населения. 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 помощь может прийти наше приложение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“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Envirocare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”, предоставляющее пользователям информацию о 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состоянии</a:t>
            </a:r>
            <a:r>
              <a:rPr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среды, ее воздействии на самочувствие людей, рекомендации, как можно избежать отрицательных последствий, а также советы по возможной переработке ненужных вещей.</a:t>
            </a:r>
            <a:endParaRPr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601922" y="2054875"/>
            <a:ext cx="7438500" cy="240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EnviroCare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чувствительностью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 неблагополучной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окружающей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среде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загрязнения воздуха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приступов астмы, аллергических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реакций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Интернет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вещей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сохранения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здоровья и улучшения качества жизни. </a:t>
            </a:r>
            <a:endParaRPr b="0" i="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type="title"/>
          </p:nvPr>
        </p:nvSpPr>
        <p:spPr>
          <a:xfrm>
            <a:off x="535342" y="10545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96" name="Google Shape;9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350" y="1733375"/>
            <a:ext cx="3529025" cy="287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9450" y="1774725"/>
            <a:ext cx="3290050" cy="30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56742" y="9802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414325" y="1616600"/>
            <a:ext cx="4846500" cy="3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создаем платформу для мониторинга и анализа данных о загрязнении окружающей среды, которая предоставляет пользователям персонализированные рекомендации по защите здоровья. </a:t>
            </a:r>
            <a:endParaRPr i="1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Продукт будет работать на основе сбора данных с различных сенсоров, открытых источников данных и государственных экологических мониторингов. </a:t>
            </a:r>
            <a:endParaRPr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Продукт работает на технологиях IoT (Интернет вещей) для сбора данных с сенсоров, а также на Big Data аналитике и искусственном интеллекте для анализа и интерпретации данных. </a:t>
            </a:r>
            <a:endParaRPr i="1" sz="1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i="1"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Характеристики технологии и фичи: 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ерсонализация, 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м</a:t>
            </a:r>
            <a:r>
              <a:rPr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обильность, реальное время, 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м</a:t>
            </a:r>
            <a:r>
              <a:rPr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ультифакторная аналитика, 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э</a:t>
            </a:r>
            <a:r>
              <a:rPr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косистема IoT-устройств, 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нтеграция с другими сервисами, 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ru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редупреждения и оповещения.</a:t>
            </a:r>
            <a:endParaRPr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5324" y="1488375"/>
            <a:ext cx="3261476" cy="3261476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457192" y="11804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12" name="Google Shape;112;p1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14" name="Google Shape;114;p17"/>
          <p:cNvSpPr txBox="1"/>
          <p:nvPr/>
        </p:nvSpPr>
        <p:spPr>
          <a:xfrm>
            <a:off x="564425" y="2171475"/>
            <a:ext cx="7832400" cy="18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b="1"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Люди с хроническими заболеваниями 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(например, астма, аллергии), которые чувствительны к изменениям качества окружающей среды.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b="1"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Люди, проживающие в экологически неблагополучных районах 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(крупные города, промышленные зоны).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b="1"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Экологические активисты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заинтересованные в мониторинге экологической обстановки.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457192" y="7813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MVP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22" name="Google Shape;122;p18"/>
          <p:cNvPicPr preferRelativeResize="0"/>
          <p:nvPr/>
        </p:nvPicPr>
        <p:blipFill rotWithShape="1">
          <a:blip r:embed="rId4">
            <a:alphaModFix/>
          </a:blip>
          <a:srcRect b="0" l="0" r="-3263" t="0"/>
          <a:stretch/>
        </p:blipFill>
        <p:spPr>
          <a:xfrm>
            <a:off x="4363525" y="1209188"/>
            <a:ext cx="4032399" cy="369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 rotWithShape="1">
          <a:blip r:embed="rId5">
            <a:alphaModFix/>
          </a:blip>
          <a:srcRect b="0" l="5524" r="32678" t="18857"/>
          <a:stretch/>
        </p:blipFill>
        <p:spPr>
          <a:xfrm>
            <a:off x="4531500" y="1360975"/>
            <a:ext cx="3564125" cy="216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 rotWithShape="1">
          <a:blip r:embed="rId6">
            <a:alphaModFix/>
          </a:blip>
          <a:srcRect b="18508" l="66534" r="6367" t="31871"/>
          <a:stretch/>
        </p:blipFill>
        <p:spPr>
          <a:xfrm>
            <a:off x="457200" y="1546349"/>
            <a:ext cx="1099824" cy="113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 rotWithShape="1">
          <a:blip r:embed="rId7">
            <a:alphaModFix/>
          </a:blip>
          <a:srcRect b="19471" l="0" r="0" t="0"/>
          <a:stretch/>
        </p:blipFill>
        <p:spPr>
          <a:xfrm>
            <a:off x="2276338" y="1360987"/>
            <a:ext cx="1467075" cy="255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18187" y="1166081"/>
            <a:ext cx="1983387" cy="347771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/>
          <p:nvPr/>
        </p:nvSpPr>
        <p:spPr>
          <a:xfrm>
            <a:off x="2341325" y="4010575"/>
            <a:ext cx="1337100" cy="239700"/>
          </a:xfrm>
          <a:prstGeom prst="roundRect">
            <a:avLst>
              <a:gd fmla="val 16667" name="adj"/>
            </a:avLst>
          </a:prstGeom>
          <a:solidFill>
            <a:srgbClr val="157EA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18"/>
          <p:cNvSpPr txBox="1"/>
          <p:nvPr>
            <p:ph type="title"/>
          </p:nvPr>
        </p:nvSpPr>
        <p:spPr>
          <a:xfrm>
            <a:off x="2671543" y="3971425"/>
            <a:ext cx="8751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300">
                <a:solidFill>
                  <a:schemeClr val="lt1"/>
                </a:solidFill>
              </a:rPr>
              <a:t>ВХОД</a:t>
            </a:r>
            <a:endParaRPr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/>
          <p:nvPr/>
        </p:nvSpPr>
        <p:spPr>
          <a:xfrm>
            <a:off x="457200" y="2111725"/>
            <a:ext cx="686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493026" y="8368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9"/>
          <p:cNvSpPr txBox="1"/>
          <p:nvPr>
            <p:ph type="title"/>
          </p:nvPr>
        </p:nvSpPr>
        <p:spPr>
          <a:xfrm>
            <a:off x="536000" y="810900"/>
            <a:ext cx="3954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36" name="Google Shape;136;p1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38" name="Google Shape;138;p19"/>
          <p:cNvSpPr txBox="1"/>
          <p:nvPr/>
        </p:nvSpPr>
        <p:spPr>
          <a:xfrm>
            <a:off x="493025" y="1568400"/>
            <a:ext cx="47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100">
                <a:highlight>
                  <a:srgbClr val="FFFF00"/>
                </a:highlight>
              </a:rPr>
              <a:t> </a:t>
            </a:r>
            <a:endParaRPr sz="1100">
              <a:highlight>
                <a:srgbClr val="FFFF00"/>
              </a:highlight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493025" y="1811900"/>
            <a:ext cx="34539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2252D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1" sz="1200"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2252D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Отсутствие доступных </a:t>
            </a:r>
            <a:r>
              <a:rPr lang="ru" sz="1200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инструментов для мониторинга экологии в реальном времени и персонализированных рекомендаций по защите здоровья.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493025" y="3210450"/>
            <a:ext cx="36042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2252D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b="1" sz="1200"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Платформа с функциями мониторинга загрязнений, интерактивной картой, персонализированными уведомлениями и рекомендациями, а также интеграцией с IoT-устройствами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4269050" y="1811900"/>
            <a:ext cx="4089300" cy="27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22252D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Ценностное предложение</a:t>
            </a:r>
            <a:endParaRPr b="1"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Мы, компания Envirocare,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помогаем клиентам с чувствительностью к неблагополучной  среде в ситуации загрязнения воздуха решать проблему приступов астмы, аллергических реакций с помощью технологии Интернет вещей и получать ценность – уверенность пользователей в сохранении здоровья и улучшении качества жизни.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/>
        </p:nvSpPr>
        <p:spPr>
          <a:xfrm>
            <a:off x="457200" y="2111725"/>
            <a:ext cx="686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493026" y="8368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0"/>
          <p:cNvSpPr txBox="1"/>
          <p:nvPr>
            <p:ph type="title"/>
          </p:nvPr>
        </p:nvSpPr>
        <p:spPr>
          <a:xfrm>
            <a:off x="536000" y="810900"/>
            <a:ext cx="3954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50" name="Google Shape;150;p2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52" name="Google Shape;152;p20"/>
          <p:cNvSpPr txBox="1"/>
          <p:nvPr/>
        </p:nvSpPr>
        <p:spPr>
          <a:xfrm>
            <a:off x="493025" y="1568400"/>
            <a:ext cx="47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100">
                <a:highlight>
                  <a:srgbClr val="FFFF00"/>
                </a:highlight>
              </a:rPr>
              <a:t> </a:t>
            </a:r>
            <a:endParaRPr sz="1100">
              <a:highlight>
                <a:srgbClr val="FFFF00"/>
              </a:highlight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536000" y="1811900"/>
            <a:ext cx="3453900" cy="27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>
                <a:solidFill>
                  <a:srgbClr val="22252D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Метрики</a:t>
            </a:r>
            <a:endParaRPr b="1"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1. Количество платных и бесплатных подписчиков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2. Данные, полученные в ходе обратной связи пользователей о нашем приложении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3. Активность в соц. сетях нашего приложения (комментарии, лайки нашим постам, нашей рекламе)</a:t>
            </a:r>
            <a:endParaRPr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4261875" y="1811900"/>
            <a:ext cx="4089300" cy="27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>
                <a:solidFill>
                  <a:srgbClr val="22252D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Скрытые преимущества</a:t>
            </a:r>
            <a:endParaRPr b="1"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1. Персонализированные рекомендации с </a:t>
            </a: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учётом</a:t>
            </a: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 данных здоровья пользователей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2. Умные уведомления (совет открыть/закрыть окно, выйти на прогулку)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3. Наличие интерактивной карты (включающей в себя информацию о пунктах переработки, городских свалках, парках и экологических мероприятиях)</a:t>
            </a:r>
            <a:endParaRPr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/>
        </p:nvSpPr>
        <p:spPr>
          <a:xfrm>
            <a:off x="457200" y="2111725"/>
            <a:ext cx="686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21"/>
          <p:cNvSpPr/>
          <p:nvPr/>
        </p:nvSpPr>
        <p:spPr>
          <a:xfrm>
            <a:off x="493026" y="8368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1"/>
          <p:cNvSpPr txBox="1"/>
          <p:nvPr>
            <p:ph type="title"/>
          </p:nvPr>
        </p:nvSpPr>
        <p:spPr>
          <a:xfrm>
            <a:off x="536000" y="810900"/>
            <a:ext cx="3954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63" name="Google Shape;163;p2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65" name="Google Shape;165;p21"/>
          <p:cNvSpPr txBox="1"/>
          <p:nvPr/>
        </p:nvSpPr>
        <p:spPr>
          <a:xfrm>
            <a:off x="493025" y="1568400"/>
            <a:ext cx="479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100">
                <a:highlight>
                  <a:srgbClr val="FFFF00"/>
                </a:highlight>
              </a:rPr>
              <a:t> </a:t>
            </a:r>
            <a:endParaRPr sz="1100">
              <a:highlight>
                <a:srgbClr val="FFFF00"/>
              </a:highlight>
            </a:endParaRPr>
          </a:p>
        </p:txBody>
      </p:sp>
      <p:sp>
        <p:nvSpPr>
          <p:cNvPr id="167" name="Google Shape;167;p21"/>
          <p:cNvSpPr txBox="1"/>
          <p:nvPr/>
        </p:nvSpPr>
        <p:spPr>
          <a:xfrm>
            <a:off x="536000" y="1811900"/>
            <a:ext cx="3453900" cy="18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>
                <a:solidFill>
                  <a:srgbClr val="22252D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Каналы</a:t>
            </a:r>
            <a:endParaRPr b="1"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1. Реклама в социальных сетях.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2. Партнёрства с экологическими организациями.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3. Интерактивные онлайн-кампании</a:t>
            </a:r>
            <a:endParaRPr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8" name="Google Shape;168;p21"/>
          <p:cNvSpPr txBox="1"/>
          <p:nvPr/>
        </p:nvSpPr>
        <p:spPr>
          <a:xfrm>
            <a:off x="4261875" y="1811900"/>
            <a:ext cx="4089300" cy="27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>
                <a:solidFill>
                  <a:srgbClr val="22252D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Сегменты потребителей</a:t>
            </a:r>
            <a:endParaRPr b="1"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2252D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1. Экологически сознательные граждане.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2. Семьи, заботящиеся о здоровье и экологии.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3. Студенты и молодежь, заинтересованные в улучшении окружающей среды.</a:t>
            </a:r>
            <a:endParaRPr>
              <a:solidFill>
                <a:srgbClr val="2225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2252D"/>
                </a:solidFill>
                <a:latin typeface="Raleway"/>
                <a:ea typeface="Raleway"/>
                <a:cs typeface="Raleway"/>
                <a:sym typeface="Raleway"/>
              </a:rPr>
              <a:t>4. Люди с хроническими заболеваниями, чье состояние зависит от окружающей среды</a:t>
            </a:r>
            <a:endParaRPr>
              <a:solidFill>
                <a:srgbClr val="22252D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/>
        </p:nvSpPr>
        <p:spPr>
          <a:xfrm>
            <a:off x="457200" y="2111725"/>
            <a:ext cx="686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4" name="Google Shape;174;p22"/>
          <p:cNvSpPr/>
          <p:nvPr/>
        </p:nvSpPr>
        <p:spPr>
          <a:xfrm>
            <a:off x="493026" y="8368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 txBox="1"/>
          <p:nvPr>
            <p:ph type="title"/>
          </p:nvPr>
        </p:nvSpPr>
        <p:spPr>
          <a:xfrm>
            <a:off x="536000" y="810900"/>
            <a:ext cx="3954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78" name="Google Shape;178;p22"/>
          <p:cNvSpPr txBox="1"/>
          <p:nvPr/>
        </p:nvSpPr>
        <p:spPr>
          <a:xfrm>
            <a:off x="493025" y="1568400"/>
            <a:ext cx="5373000" cy="3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Подписка EnviroCare</a:t>
            </a:r>
            <a:endParaRPr b="1"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Наша модель монетизации - Freemium.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Подписка на сервис EnviroCare позволяет пользователям легко заботиться об экологии, получая доступ к широкому спектру функций и инструментов для минимизации экологического следа. 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Демо-версия: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бесплатный доступ к базовым функциям. Идеально для знакомства с платформой и её возможностями.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Базовый тариф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 350 рублей в месяц. Доступ ко всем основным функциям, включая персонализированные рекомендации по устойчивому образу жизни и отчёты об улучшении экологического воздействия.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Годовая подписка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 всего за 3360 рублей в год (экономия 840 рублей по сравнению с ежемесячной оплатой).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9" name="Google Shape;179;p22"/>
          <p:cNvSpPr txBox="1"/>
          <p:nvPr/>
        </p:nvSpPr>
        <p:spPr>
          <a:xfrm>
            <a:off x="6138225" y="1519800"/>
            <a:ext cx="2556600" cy="3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Преимущества подписки:</a:t>
            </a:r>
            <a:endParaRPr b="1"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Личный экологический трекер и советы по снижению углеродного следа.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Доступ к уникальным экологическим проектам и мероприятиям.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Регулярные обновления и эксклюзивные материалы.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Подписка на EnviroCare — это удобный способ внести вклад в сохранение природы и получить практическую помощь в создании экологичного образа жизни.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/>
          <p:nvPr/>
        </p:nvSpPr>
        <p:spPr>
          <a:xfrm>
            <a:off x="408793" y="823107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440919" y="1359851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6" name="Google Shape;186;p23"/>
          <p:cNvSpPr txBox="1"/>
          <p:nvPr>
            <p:ph type="title"/>
          </p:nvPr>
        </p:nvSpPr>
        <p:spPr>
          <a:xfrm>
            <a:off x="408792" y="81084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87" name="Google Shape;187;p2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89" name="Google Shape;189;p23"/>
          <p:cNvSpPr txBox="1"/>
          <p:nvPr/>
        </p:nvSpPr>
        <p:spPr>
          <a:xfrm>
            <a:off x="291650" y="1390450"/>
            <a:ext cx="4890000" cy="3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Стоимость месячной подписки: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демо-версия - бесплатно, базовый тариф  350 руб/мес.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Годовая подписка - 3360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России на данный момент 55 млн человек живут в условиях высокого загрязнения атмосферного воздуха*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 TAM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55 млн * 3360 руб. = 184,8 млрд.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SAM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России на данный момент 7% населения страдают бронхиальной астмой и 15% от аллергии на пыльцу 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1265 млн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*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3360 руб. = 42,504 млрд. руб.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первый год наше приложение скачают 5000 человек, годовую подписку купят 20%.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SOM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= 3,360 млн руб. в год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0" name="Google Shape;190;p23"/>
          <p:cNvPicPr preferRelativeResize="0"/>
          <p:nvPr/>
        </p:nvPicPr>
        <p:blipFill rotWithShape="1">
          <a:blip r:embed="rId4">
            <a:alphaModFix/>
          </a:blip>
          <a:srcRect b="0" l="13103" r="0" t="0"/>
          <a:stretch/>
        </p:blipFill>
        <p:spPr>
          <a:xfrm>
            <a:off x="4975251" y="1099000"/>
            <a:ext cx="3625748" cy="35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/>
          <p:nvPr/>
        </p:nvSpPr>
        <p:spPr>
          <a:xfrm>
            <a:off x="6372400" y="16780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184,8 млрд. руб.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92" name="Google Shape;192;p23"/>
          <p:cNvSpPr txBox="1"/>
          <p:nvPr/>
        </p:nvSpPr>
        <p:spPr>
          <a:xfrm>
            <a:off x="6238175" y="23259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42,504 млрд. руб.</a:t>
            </a:r>
            <a:endParaRPr b="1" sz="1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23"/>
          <p:cNvSpPr txBox="1"/>
          <p:nvPr/>
        </p:nvSpPr>
        <p:spPr>
          <a:xfrm>
            <a:off x="6372400" y="353787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3,360 млн руб.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/>
          <p:nvPr/>
        </p:nvSpPr>
        <p:spPr>
          <a:xfrm>
            <a:off x="613951" y="639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2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4"/>
          <p:cNvSpPr txBox="1"/>
          <p:nvPr>
            <p:ph type="title"/>
          </p:nvPr>
        </p:nvSpPr>
        <p:spPr>
          <a:xfrm>
            <a:off x="349325" y="29438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КОНКУРЕНТЫ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1" name="Google Shape;201;p2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aphicFrame>
        <p:nvGraphicFramePr>
          <p:cNvPr id="202" name="Google Shape;202;p24"/>
          <p:cNvGraphicFramePr/>
          <p:nvPr/>
        </p:nvGraphicFramePr>
        <p:xfrm>
          <a:off x="319088" y="63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{C14BB049-DF00-476F-BF46-57B0F44EABB0}</a:tableStyleId>
              </a:tblPr>
              <a:tblGrid>
                <a:gridCol w="1390650"/>
                <a:gridCol w="1104900"/>
                <a:gridCol w="1104900"/>
                <a:gridCol w="1200150"/>
                <a:gridCol w="1200150"/>
                <a:gridCol w="1209675"/>
                <a:gridCol w="1295400"/>
              </a:tblGrid>
              <a:tr h="67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Приложение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Экологический инспектор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Joulebug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Эко-трекер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IQAir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Яндекс. Погода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7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EnviroCare</a:t>
                      </a:r>
                      <a:endParaRPr b="1" sz="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95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Отслеживание загрязнений воздуха/воды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2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5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Интерактивная карта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Персонализированные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уведомления и рекомендации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4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Возможность обмена данными или успехами с другими пользователями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4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Партнерство с организациями в целях популяризации проблем экологии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Своевременные э</a:t>
                      </a:r>
                      <a:r>
                        <a:rPr lang="ru" sz="9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кстренные сообщения об эко-ЧС </a:t>
                      </a:r>
                      <a:endParaRPr sz="9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b="1"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 txBox="1"/>
          <p:nvPr>
            <p:ph type="title"/>
          </p:nvPr>
        </p:nvSpPr>
        <p:spPr>
          <a:xfrm>
            <a:off x="360592" y="669694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8" name="Google Shape;208;p2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aphicFrame>
        <p:nvGraphicFramePr>
          <p:cNvPr id="210" name="Google Shape;210;p25"/>
          <p:cNvGraphicFramePr/>
          <p:nvPr/>
        </p:nvGraphicFramePr>
        <p:xfrm>
          <a:off x="429238" y="1301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{C14BB049-DF00-476F-BF46-57B0F44EABB0}</a:tableStyleId>
              </a:tblPr>
              <a:tblGrid>
                <a:gridCol w="1421625"/>
                <a:gridCol w="3831475"/>
                <a:gridCol w="3032425"/>
              </a:tblGrid>
              <a:tr h="277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ПЕРИОД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ДЕЙСТВИЕ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РЕЗУЛЬТАТ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269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Сентябрь 2024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Посетили дизайн-спринт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Сгенерировали идею собственного стартапа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Октябрь 2024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Подумывали концепцию проекта, начали проводить </a:t>
                      </a: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интервью</a:t>
                      </a: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с целевой </a:t>
                      </a: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аудиторией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Сегментировали целевую ауиторию, </a:t>
                      </a: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подтвердили гипотезы о ценности продукта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4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Ноябрь 2024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Проанализировали рынок, проанализировали конкурентов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Сформулировали конкурентные преимущества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5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Ноябрь 2024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Продумали бизнес-модель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Определили </a:t>
                      </a: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стоимость</a:t>
                      </a: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подписки 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</a:t>
                      </a: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2024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Продумали концепцию приложения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</a:t>
                      </a:r>
                      <a:r>
                        <a:rPr b="1"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делали MVP</a:t>
                      </a:r>
                      <a:endParaRPr b="1"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>
            <p:ph type="title"/>
          </p:nvPr>
        </p:nvSpPr>
        <p:spPr>
          <a:xfrm>
            <a:off x="457192" y="7213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216" name="Google Shape;216;p2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graphicFrame>
        <p:nvGraphicFramePr>
          <p:cNvPr id="218" name="Google Shape;218;p26"/>
          <p:cNvGraphicFramePr/>
          <p:nvPr/>
        </p:nvGraphicFramePr>
        <p:xfrm>
          <a:off x="457200" y="135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{C14BB049-DF00-476F-BF46-57B0F44EABB0}</a:tableStyleId>
              </a:tblPr>
              <a:tblGrid>
                <a:gridCol w="3343275"/>
                <a:gridCol w="1676400"/>
                <a:gridCol w="2514600"/>
              </a:tblGrid>
              <a:tr h="352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Сбор требований к приложению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декабрь 2024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Клецель Софья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Предварительная оценка стоимости разработки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январь 2025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Алексеев Максим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Проектирование прототипа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февраль 2025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Иванова Екатерина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Составление технического задания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март 2025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Клецель Софья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Тестирование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апрель 2025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Алексеев Максим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Публикация на рынок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май 2025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Иванова Екатерина</a:t>
                      </a:r>
                      <a:endParaRPr sz="12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>
            <p:ph type="title"/>
          </p:nvPr>
        </p:nvSpPr>
        <p:spPr>
          <a:xfrm>
            <a:off x="392827" y="638463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27"/>
          <p:cNvSpPr txBox="1"/>
          <p:nvPr>
            <p:ph idx="1" type="body"/>
          </p:nvPr>
        </p:nvSpPr>
        <p:spPr>
          <a:xfrm>
            <a:off x="392825" y="1167250"/>
            <a:ext cx="3983100" cy="3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400"/>
              <a:t>Станции мониторинга окружающей среды:</a:t>
            </a:r>
            <a:endParaRPr b="1"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ru" sz="1400"/>
              <a:t>Датчики качества воздуха (PM2.5, CO2, NOx).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ru" sz="1400"/>
              <a:t>Системы мониторинга воды (pH, тяжелые металлы, органические загрязнители).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ru" sz="1400"/>
              <a:t>Датчики уровня шума.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400"/>
              <a:t>Устройства для сбора и анализа данных:</a:t>
            </a:r>
            <a:endParaRPr b="1"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ru" sz="1400"/>
              <a:t>Серверы для хранения и обработки экологической информации.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ru" sz="1400"/>
              <a:t>Облачные платформы для интеграции и анализа данных.</a:t>
            </a:r>
            <a:endParaRPr i="1" sz="1700"/>
          </a:p>
        </p:txBody>
      </p:sp>
      <p:pic>
        <p:nvPicPr>
          <p:cNvPr id="225" name="Google Shape;225;p2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227" name="Google Shape;227;p27"/>
          <p:cNvSpPr txBox="1"/>
          <p:nvPr/>
        </p:nvSpPr>
        <p:spPr>
          <a:xfrm>
            <a:off x="4685275" y="1238775"/>
            <a:ext cx="3901800" cy="3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Техническая поддержка: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Камеры и дроны для визуального мониторинга территории.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GPS-трекеры для определения геолокации загрязнений.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Мобильное оборудование: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Переносные датчики для мониторинга экологических показателей на местах.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Умные устройства для интеграции с приложением (например, "умные" очистители воздуха или воды).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8"/>
          <p:cNvSpPr txBox="1"/>
          <p:nvPr>
            <p:ph type="title"/>
          </p:nvPr>
        </p:nvSpPr>
        <p:spPr>
          <a:xfrm>
            <a:off x="456793" y="9045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233" name="Google Shape;233;p2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235" name="Google Shape;23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4841" y="1732475"/>
            <a:ext cx="2032683" cy="245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2925" y="1659225"/>
            <a:ext cx="1382400" cy="245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66450" y="1747375"/>
            <a:ext cx="1508035" cy="24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8"/>
          <p:cNvSpPr txBox="1"/>
          <p:nvPr/>
        </p:nvSpPr>
        <p:spPr>
          <a:xfrm>
            <a:off x="913225" y="4212675"/>
            <a:ext cx="210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Клецель Софья</a:t>
            </a:r>
            <a:endParaRPr sz="16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39" name="Google Shape;239;p28"/>
          <p:cNvSpPr txBox="1"/>
          <p:nvPr/>
        </p:nvSpPr>
        <p:spPr>
          <a:xfrm>
            <a:off x="3431925" y="4169675"/>
            <a:ext cx="205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Алексеев Максим</a:t>
            </a:r>
            <a:endParaRPr sz="16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0" name="Google Shape;240;p28"/>
          <p:cNvSpPr txBox="1"/>
          <p:nvPr/>
        </p:nvSpPr>
        <p:spPr>
          <a:xfrm>
            <a:off x="5407525" y="421267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Иванова Екатерина</a:t>
            </a:r>
            <a:endParaRPr sz="16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1" name="Google Shape;241;p28"/>
          <p:cNvSpPr txBox="1"/>
          <p:nvPr/>
        </p:nvSpPr>
        <p:spPr>
          <a:xfrm>
            <a:off x="3619750" y="4380550"/>
            <a:ext cx="167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Спикер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6034225" y="4422975"/>
            <a:ext cx="174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Разработчик</a:t>
            </a:r>
            <a:endParaRPr/>
          </a:p>
        </p:txBody>
      </p:sp>
      <p:sp>
        <p:nvSpPr>
          <p:cNvPr id="243" name="Google Shape;243;p28"/>
          <p:cNvSpPr txBox="1"/>
          <p:nvPr/>
        </p:nvSpPr>
        <p:spPr>
          <a:xfrm>
            <a:off x="1316575" y="4422975"/>
            <a:ext cx="130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 txBox="1"/>
          <p:nvPr>
            <p:ph type="title"/>
          </p:nvPr>
        </p:nvSpPr>
        <p:spPr>
          <a:xfrm>
            <a:off x="496229" y="4149550"/>
            <a:ext cx="67812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ДЫШИ ЧИСТО, ЖИВИ ЗДОРОВО</a:t>
            </a:r>
            <a:endParaRPr/>
          </a:p>
        </p:txBody>
      </p:sp>
      <p:sp>
        <p:nvSpPr>
          <p:cNvPr id="249" name="Google Shape;249;p2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250" name="Google Shape;2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850" y="765441"/>
            <a:ext cx="3287501" cy="3287534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9"/>
          <p:cNvSpPr txBox="1"/>
          <p:nvPr>
            <p:ph type="title"/>
          </p:nvPr>
        </p:nvSpPr>
        <p:spPr>
          <a:xfrm>
            <a:off x="3925075" y="568027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252" name="Google Shape;25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8400" y="1237651"/>
            <a:ext cx="2480426" cy="259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