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PT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548568-D28E-4FE4-A4B3-A08730C2D55E}">
  <a:tblStyle styleId="{46548568-D28E-4FE4-A4B3-A08730C2D5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PTSans-bold.fntdata"/><Relationship Id="rId16" Type="http://schemas.openxmlformats.org/officeDocument/2006/relationships/font" Target="fonts/PTSans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PTSans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T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9560841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69560841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db28f1c9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db28f1c9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b28f1c904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b28f1c904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b28f1c904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b28f1c904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69560841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69560841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notion.so/3be813e96d7b44fa8a7d7f8c0e7e6f8c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“Отличная”</a:t>
            </a:r>
            <a:endParaRPr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423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5511400" y="2098325"/>
            <a:ext cx="1717500" cy="2463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rotWithShape="0" algn="bl" dir="2700000" dist="57150">
              <a:srgbClr val="000000">
                <a:alpha val="50000"/>
              </a:srgbClr>
            </a:outerShdw>
          </a:effectLst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Лестева Оксана</a:t>
            </a:r>
            <a:b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en-GB" sz="1050">
                <a:solidFill>
                  <a:schemeClr val="dk1"/>
                </a:solidFill>
                <a:highlight>
                  <a:srgbClr val="F8F7F7"/>
                </a:highlight>
                <a:latin typeface="Roboto"/>
                <a:ea typeface="Roboto"/>
                <a:cs typeface="Roboto"/>
                <a:sym typeface="Roboto"/>
              </a:rPr>
              <a:t>980410</a:t>
            </a:r>
            <a:endParaRPr sz="700">
              <a:solidFill>
                <a:schemeClr val="dk1"/>
              </a:solidFill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T Sans"/>
              <a:buChar char="-"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Технологии, </a:t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T Sans"/>
              <a:buChar char="-"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Робототехника, ИИ, 3D, нейросети моделирование </a:t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T Sans"/>
              <a:buChar char="-"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Дети</a:t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T Sans"/>
              <a:buChar char="-"/>
            </a:pPr>
            <a:r>
              <a:rPr lang="en-GB" sz="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Дизайн</a:t>
            </a:r>
            <a:endParaRPr sz="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T Sans"/>
              <a:buChar char="-"/>
            </a:pPr>
            <a:r>
              <a:rPr lang="en-GB" sz="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Способность к обучению </a:t>
            </a:r>
            <a:endParaRPr sz="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T Sans"/>
              <a:buChar char="-"/>
            </a:pPr>
            <a:r>
              <a:rPr lang="en-GB" sz="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Техническая смекалка </a:t>
            </a:r>
            <a:endParaRPr sz="9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64400" y="85850"/>
            <a:ext cx="159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Кто вы?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599125" y="0"/>
            <a:ext cx="5744700" cy="15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400">
                <a:latin typeface="PT Sans"/>
                <a:ea typeface="PT Sans"/>
                <a:cs typeface="PT Sans"/>
                <a:sym typeface="PT Sans"/>
              </a:rPr>
              <a:t>Напишите здесь про себя, чтобы лучше понимать, кто собрался в команде: какие области вам интересны, </a:t>
            </a:r>
            <a:br>
              <a:rPr lang="en-GB" sz="14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1400">
                <a:latin typeface="PT Sans"/>
                <a:ea typeface="PT Sans"/>
                <a:cs typeface="PT Sans"/>
                <a:sym typeface="PT Sans"/>
              </a:rPr>
              <a:t>и что вы умеете делать. Будет здорово, если указанные интересы будут охватывать рынки будущего, узнать о них подробнее можно по ссылке: </a:t>
            </a:r>
            <a:r>
              <a:rPr lang="en-GB" sz="1400" u="sng">
                <a:solidFill>
                  <a:schemeClr val="hlink"/>
                </a:solidFill>
                <a:latin typeface="PT Sans"/>
                <a:ea typeface="PT Sans"/>
                <a:cs typeface="PT Sans"/>
                <a:sym typeface="PT Sans"/>
                <a:hlinkClick r:id="rId3"/>
              </a:rPr>
              <a:t>Образ будущего рынков НТИ (notion.so)</a:t>
            </a:r>
            <a:endParaRPr sz="14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63200" y="2098175"/>
            <a:ext cx="1620000" cy="2463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rotWithShape="0" algn="bl" dir="27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PT Sans"/>
                <a:ea typeface="PT Sans"/>
                <a:cs typeface="PT Sans"/>
                <a:sym typeface="PT Sans"/>
              </a:rPr>
              <a:t>Блажина Ирина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1000">
                <a:solidFill>
                  <a:srgbClr val="868698"/>
                </a:solidFill>
                <a:highlight>
                  <a:srgbClr val="FFFFFF"/>
                </a:highlight>
              </a:rPr>
              <a:t>2164204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Безопасность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Технологии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Дети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Тех.анализ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Психоанализ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Решение сложных задач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012600" y="2098175"/>
            <a:ext cx="1620000" cy="2463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rotWithShape="0" algn="bl" dir="27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PT Sans"/>
                <a:ea typeface="PT Sans"/>
                <a:cs typeface="PT Sans"/>
                <a:sym typeface="PT Sans"/>
              </a:rPr>
              <a:t>Константин Богоносов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30140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Пищевые и биотехнологии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Прослеживаемость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Интернет вещей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Аналитика (в научной сфере)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Педагогика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Системный подход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762000" y="2098175"/>
            <a:ext cx="1620000" cy="24633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71438" rotWithShape="0" algn="bl" dir="27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PT Sans"/>
                <a:ea typeface="PT Sans"/>
                <a:cs typeface="PT Sans"/>
                <a:sym typeface="PT Sans"/>
              </a:rPr>
              <a:t>Александрова Ирина</a:t>
            </a: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11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7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477347</a:t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Конструирование, 3D моделирование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Дети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65100" lvl="0" marL="179999" rtl="0" algn="l">
              <a:spcBef>
                <a:spcPts val="0"/>
              </a:spcBef>
              <a:spcAft>
                <a:spcPts val="0"/>
              </a:spcAft>
              <a:buSzPts val="1100"/>
              <a:buFont typeface="PT Sans"/>
              <a:buChar char="-"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 технологии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  <a:p>
            <a:pPr indent="-15875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T Sans"/>
              <a:buChar char="-"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Внимательность к деталям 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  <a:p>
            <a:pPr indent="-15875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T Sans"/>
              <a:buChar char="-"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Способность к обучению 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  <a:p>
            <a:pPr indent="-15875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T Sans"/>
              <a:buChar char="-"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Техническая смекалка 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7795100" y="85850"/>
            <a:ext cx="1085700" cy="1651200"/>
          </a:xfrm>
          <a:prstGeom prst="rect">
            <a:avLst/>
          </a:prstGeom>
          <a:solidFill>
            <a:srgbClr val="FFD966"/>
          </a:solidFill>
          <a:ln>
            <a:noFill/>
          </a:ln>
          <a:effectLst>
            <a:outerShdw blurRad="71438" rotWithShape="0" algn="bl" dir="2700000" dist="571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PT Sans"/>
                <a:ea typeface="PT Sans"/>
                <a:cs typeface="PT Sans"/>
                <a:sym typeface="PT Sans"/>
              </a:rPr>
              <a:t>Иванова Ванесса</a:t>
            </a:r>
            <a:r>
              <a:rPr lang="en-GB" sz="700">
                <a:latin typeface="PT Sans"/>
                <a:ea typeface="PT Sans"/>
                <a:cs typeface="PT Sans"/>
                <a:sym typeface="PT Sans"/>
              </a:rPr>
              <a:t> </a:t>
            </a:r>
            <a:br>
              <a:rPr lang="en-GB" sz="700">
                <a:latin typeface="PT Sans"/>
                <a:ea typeface="PT Sans"/>
                <a:cs typeface="PT Sans"/>
                <a:sym typeface="PT Sans"/>
              </a:rPr>
            </a:br>
            <a:r>
              <a:rPr lang="en-GB" sz="300">
                <a:highlight>
                  <a:srgbClr val="00FFFF"/>
                </a:highlight>
                <a:latin typeface="PT Sans"/>
                <a:ea typeface="PT Sans"/>
                <a:cs typeface="PT Sans"/>
                <a:sym typeface="PT Sans"/>
              </a:rPr>
              <a:t>LeaderID 123123</a:t>
            </a:r>
            <a:endParaRPr sz="300">
              <a:highlight>
                <a:srgbClr val="00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PT Sans"/>
                <a:ea typeface="PT Sans"/>
                <a:cs typeface="PT Sans"/>
                <a:sym typeface="PT Sans"/>
              </a:rPr>
              <a:t>3 главных интереса:</a:t>
            </a:r>
            <a:endParaRPr sz="7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rtl="0" algn="l"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Агротехнологии 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rtl="0" algn="l"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Интернет вещей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rtl="0" algn="l"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Дроны 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PT Sans"/>
                <a:ea typeface="PT Sans"/>
                <a:cs typeface="PT Sans"/>
                <a:sym typeface="PT Sans"/>
              </a:rPr>
              <a:t>3 ключевых навыка</a:t>
            </a:r>
            <a:endParaRPr sz="7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Фронтенд-разработка 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Дизайн 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  <a:p>
            <a:pPr indent="-85725" lvl="0" marL="112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Font typeface="PT Sans"/>
              <a:buChar char="-"/>
            </a:pPr>
            <a:r>
              <a:rPr lang="en-GB" sz="600">
                <a:latin typeface="PT Sans"/>
                <a:ea typeface="PT Sans"/>
                <a:cs typeface="PT Sans"/>
                <a:sym typeface="PT Sans"/>
              </a:rPr>
              <a:t>Презентации</a:t>
            </a:r>
            <a:endParaRPr sz="6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 rot="-5400000">
            <a:off x="7362050" y="325700"/>
            <a:ext cx="8253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latin typeface="PT Sans"/>
                <a:ea typeface="PT Sans"/>
                <a:cs typeface="PT Sans"/>
                <a:sym typeface="PT Sans"/>
              </a:rPr>
              <a:t>Пример</a:t>
            </a:r>
            <a:endParaRPr i="1" sz="12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75" y="66925"/>
            <a:ext cx="2955600" cy="96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500">
                <a:latin typeface="PT Sans"/>
                <a:ea typeface="PT Sans"/>
                <a:cs typeface="PT Sans"/>
                <a:sym typeface="PT Sans"/>
              </a:rPr>
              <a:t>Матрица идей, или  к</a:t>
            </a:r>
            <a:r>
              <a:rPr lang="en-GB" sz="2500">
                <a:latin typeface="PT Sans"/>
                <a:ea typeface="PT Sans"/>
                <a:cs typeface="PT Sans"/>
                <a:sym typeface="PT Sans"/>
              </a:rPr>
              <a:t>аким бы проектом заняться?</a:t>
            </a:r>
            <a:endParaRPr sz="25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013175" y="66925"/>
            <a:ext cx="6130800" cy="96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Как лучше совместить ваши навыки и интересы? Выпишите ключевые навыки в строки, а общие интересы в столбцы этой матрицы (таблицы). На пересечении навыков и интересов можно записать проектные идеи: как применить ваши навыки в интересной для вас области. Кстати, в одну ячейку матрицы можно положить больше одной идеи.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74" name="Google Shape;74;p15"/>
          <p:cNvCxnSpPr/>
          <p:nvPr/>
        </p:nvCxnSpPr>
        <p:spPr>
          <a:xfrm>
            <a:off x="524600" y="1745450"/>
            <a:ext cx="739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5"/>
          <p:cNvCxnSpPr/>
          <p:nvPr/>
        </p:nvCxnSpPr>
        <p:spPr>
          <a:xfrm>
            <a:off x="524600" y="4225375"/>
            <a:ext cx="739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5"/>
          <p:cNvCxnSpPr/>
          <p:nvPr/>
        </p:nvCxnSpPr>
        <p:spPr>
          <a:xfrm>
            <a:off x="437375" y="2566919"/>
            <a:ext cx="739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5"/>
          <p:cNvCxnSpPr/>
          <p:nvPr/>
        </p:nvCxnSpPr>
        <p:spPr>
          <a:xfrm>
            <a:off x="437375" y="3140263"/>
            <a:ext cx="739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5"/>
          <p:cNvCxnSpPr/>
          <p:nvPr/>
        </p:nvCxnSpPr>
        <p:spPr>
          <a:xfrm>
            <a:off x="524600" y="3613156"/>
            <a:ext cx="739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5"/>
          <p:cNvCxnSpPr/>
          <p:nvPr/>
        </p:nvCxnSpPr>
        <p:spPr>
          <a:xfrm flipH="1">
            <a:off x="1377150" y="1377325"/>
            <a:ext cx="11700" cy="351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5"/>
          <p:cNvCxnSpPr/>
          <p:nvPr/>
        </p:nvCxnSpPr>
        <p:spPr>
          <a:xfrm flipH="1">
            <a:off x="3525775" y="1342425"/>
            <a:ext cx="27000" cy="364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5"/>
          <p:cNvCxnSpPr/>
          <p:nvPr/>
        </p:nvCxnSpPr>
        <p:spPr>
          <a:xfrm>
            <a:off x="5392050" y="1320725"/>
            <a:ext cx="16200" cy="36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5"/>
          <p:cNvCxnSpPr/>
          <p:nvPr/>
        </p:nvCxnSpPr>
        <p:spPr>
          <a:xfrm>
            <a:off x="6374831" y="1308775"/>
            <a:ext cx="0" cy="364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5"/>
          <p:cNvCxnSpPr/>
          <p:nvPr/>
        </p:nvCxnSpPr>
        <p:spPr>
          <a:xfrm>
            <a:off x="7691700" y="1308775"/>
            <a:ext cx="0" cy="364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5"/>
          <p:cNvSpPr txBox="1"/>
          <p:nvPr/>
        </p:nvSpPr>
        <p:spPr>
          <a:xfrm>
            <a:off x="2067638" y="959838"/>
            <a:ext cx="18138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PT Sans"/>
                <a:ea typeface="PT Sans"/>
                <a:cs typeface="PT Sans"/>
                <a:sym typeface="PT Sans"/>
              </a:rPr>
              <a:t>Интересы</a:t>
            </a:r>
            <a:endParaRPr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 rot="-5400000">
            <a:off x="-619837" y="3101338"/>
            <a:ext cx="18138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PT Sans"/>
                <a:ea typeface="PT Sans"/>
                <a:cs typeface="PT Sans"/>
                <a:sym typeface="PT Sans"/>
              </a:rPr>
              <a:t>Навыки</a:t>
            </a:r>
            <a:endParaRPr b="1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33200" y="1899075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Тех.анализ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37375" y="2596500"/>
            <a:ext cx="10059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Психоанализ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33200" y="3138646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Решение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сложных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PT Sans"/>
                <a:ea typeface="PT Sans"/>
                <a:cs typeface="PT Sans"/>
                <a:sym typeface="PT Sans"/>
              </a:rPr>
              <a:t>задач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433200" y="3682004"/>
            <a:ext cx="18996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Аналитика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1798813" y="1260450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T Sans"/>
                <a:ea typeface="PT Sans"/>
                <a:cs typeface="PT Sans"/>
                <a:sym typeface="PT Sans"/>
              </a:rPr>
              <a:t>Безопасность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3740938" y="1260450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T Sans"/>
                <a:ea typeface="PT Sans"/>
                <a:cs typeface="PT Sans"/>
                <a:sym typeface="PT Sans"/>
              </a:rPr>
              <a:t>Технологии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5246125" y="1260450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PT Sans"/>
                <a:ea typeface="PT Sans"/>
                <a:cs typeface="PT Sans"/>
                <a:sym typeface="PT Sans"/>
              </a:rPr>
              <a:t>Пищевые биотехнологии</a:t>
            </a:r>
            <a:endParaRPr b="1"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6374825" y="1260450"/>
            <a:ext cx="13170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T Sans"/>
                <a:ea typeface="PT Sans"/>
                <a:cs typeface="PT Sans"/>
                <a:sym typeface="PT Sans"/>
              </a:rPr>
              <a:t>Интернет вещей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1510925" y="1859625"/>
            <a:ext cx="1910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“Система по анализу поведения и предотвращению нападения” 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3573775" y="1750475"/>
            <a:ext cx="18138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Система на базе микросервисов для фин.организаций на базе BIAN (не процессный подход)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5375574" y="1850638"/>
            <a:ext cx="10581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Технические системы анализа качества пищевой продукции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1379875" y="2520200"/>
            <a:ext cx="21549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“Система по анализу поведения и предотвращению нападения” (в школе от террора)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477100" y="2566925"/>
            <a:ext cx="1910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Система оценки психо-эмоционального состояния обучающихся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1317125" y="3632313"/>
            <a:ext cx="22980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PT Sans"/>
                <a:ea typeface="PT Sans"/>
                <a:cs typeface="PT Sans"/>
                <a:sym typeface="PT Sans"/>
              </a:rPr>
              <a:t>Анализ психоэмоциональных состояний обучающихся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5340424" y="2566925"/>
            <a:ext cx="11091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Анализ стереотипов пищевого поведения обучающихся</a:t>
            </a:r>
            <a:endParaRPr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3615125" y="3632325"/>
            <a:ext cx="17253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Обработка изображений, полученных с видеокамер в школах</a:t>
            </a:r>
            <a:endParaRPr sz="10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437375" y="4320775"/>
            <a:ext cx="19869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Дизайн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609763" y="4262600"/>
            <a:ext cx="1725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rgbClr val="111111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Разработка дизайна приложений интуитивно понятных для пользователя</a:t>
            </a:r>
            <a:endParaRPr sz="1000">
              <a:solidFill>
                <a:srgbClr val="111111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T Sans"/>
                <a:ea typeface="PT Sans"/>
                <a:cs typeface="PT Sans"/>
                <a:sym typeface="PT Sans"/>
              </a:rPr>
              <a:t>Краткий паспорт проекта</a:t>
            </a: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311700" y="2877500"/>
            <a:ext cx="4870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Google Shape;114;p17"/>
          <p:cNvGraphicFramePr/>
          <p:nvPr/>
        </p:nvGraphicFramePr>
        <p:xfrm>
          <a:off x="2784938" y="180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{46548568-D28E-4FE4-A4B3-A08730C2D55E}</a:tableStyleId>
              </a:tblPr>
              <a:tblGrid>
                <a:gridCol w="730100"/>
                <a:gridCol w="1606400"/>
              </a:tblGrid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Для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пользователей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решение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будет выполнять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главную функцию по предупреждению угрозы на основе анализа поведения (телесные проявления, повторяющиеся действия) в социально значимых местах и принятию мер по организации безопасности.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в отличие от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Альтернатив: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будет иметь возможность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ourier New"/>
                        <a:buAutoNum type="arabicPeriod"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Предупреждать.</a:t>
                      </a:r>
                      <a:endParaRPr b="1"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ourier New"/>
                        <a:buAutoNum type="arabicPeriod"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Устанавливаться незаметно для окружающих (в видеокамере.</a:t>
                      </a:r>
                      <a:endParaRPr b="1"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ourier New"/>
                        <a:buAutoNum type="arabicPeriod"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Направлять предупреждения об угрозе для ее предотвращения.</a:t>
                      </a:r>
                      <a:endParaRPr b="1"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ourier New"/>
                        <a:buAutoNum type="arabicPeriod"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Управлять сигнализирующими  устройствами.</a:t>
                      </a:r>
                      <a:endParaRPr b="1" sz="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-75825" y="4559400"/>
            <a:ext cx="3790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latin typeface="PT Sans"/>
                <a:ea typeface="PT Sans"/>
                <a:cs typeface="PT Sans"/>
                <a:sym typeface="PT Sans"/>
              </a:rPr>
              <a:t>Образ быстрого результата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T Sans"/>
              <a:buAutoNum type="arabicPeriod"/>
            </a:pPr>
            <a:r>
              <a:rPr i="1" lang="en-GB" sz="80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Система по данным с камеры фиксирует подозрительное поведение </a:t>
            </a:r>
            <a:br>
              <a:rPr i="1" lang="en-GB" sz="80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i="1" lang="en-GB" sz="80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и направляет предупреждение (для случая заранее планируемого нападения)</a:t>
            </a:r>
            <a:r>
              <a:rPr i="1" lang="en-GB" sz="800">
                <a:solidFill>
                  <a:srgbClr val="666666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2784950" y="1493325"/>
            <a:ext cx="252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b="1" lang="en-GB" sz="1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solidFill>
                <a:srgbClr val="595959"/>
              </a:solidFill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131500" y="372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GB" sz="2500">
                <a:latin typeface="PT Sans"/>
                <a:ea typeface="PT Sans"/>
                <a:cs typeface="PT Sans"/>
                <a:sym typeface="PT Sans"/>
              </a:rPr>
              <a:t>“Who are you?”</a:t>
            </a:r>
            <a:endParaRPr b="1" i="0" sz="25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228675" y="1493325"/>
            <a:ext cx="16455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b="1" lang="en-GB" sz="1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b="1" lang="en-GB" sz="100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b="1" lang="en-GB" sz="10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19" name="Google Shape;119;p17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20" name="Google Shape;120;p17"/>
          <p:cNvSpPr txBox="1"/>
          <p:nvPr/>
        </p:nvSpPr>
        <p:spPr>
          <a:xfrm>
            <a:off x="181325" y="343825"/>
            <a:ext cx="50577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К сожалению, в мире всегда существовала опасность стать случайной жертвой чужой агрессии, просто находясь на работе или, что еще ужаснее - в школе. Сегодня большая часть мер безопасности основывается только на установке металлоискателей во входных группах. </a:t>
            </a:r>
            <a:endParaRPr i="1" sz="100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Но причины агрессии всегда являются следствием психических состояний человека. Системы анализа телодвижений, поведения и привычек в комплексе могут повысить уровень безопасности и позволить предупреждать о надвигающейся угрозе.</a:t>
            </a:r>
            <a:endParaRPr i="1" sz="100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5604225" y="1154950"/>
            <a:ext cx="3299400" cy="17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T Sans"/>
                <a:ea typeface="PT Sans"/>
                <a:cs typeface="PT Sans"/>
                <a:sym typeface="PT Sans"/>
              </a:rPr>
              <a:t>Состав команды: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Запишитесь в команду здесь (ФИО / leader-id):</a:t>
            </a:r>
            <a:endParaRPr i="1" sz="100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Блажина Ирина/ 2164204 / архитектор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Богоносов Константин/ 30140 / аналитик-владелец продукта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Александрова Ирина Геннадьевна / 477347 / аналитик-менеджер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Лестева Оксана /</a:t>
            </a:r>
            <a:r>
              <a:rPr lang="en-GB" sz="1050">
                <a:solidFill>
                  <a:schemeClr val="dk1"/>
                </a:solidFill>
                <a:highlight>
                  <a:srgbClr val="F8F7F7"/>
                </a:highlight>
                <a:latin typeface="Roboto"/>
                <a:ea typeface="Roboto"/>
                <a:cs typeface="Roboto"/>
                <a:sym typeface="Roboto"/>
              </a:rPr>
              <a:t>980410/аналитик, разработчик (junior)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5604225" y="3302575"/>
            <a:ext cx="3299400" cy="17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T Sans"/>
                <a:ea typeface="PT Sans"/>
                <a:cs typeface="PT Sans"/>
                <a:sym typeface="PT Sans"/>
              </a:rPr>
              <a:t>Вакансии:</a:t>
            </a:r>
            <a:endParaRPr b="1" sz="12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Кого ищем в команду?</a:t>
            </a:r>
            <a:endParaRPr i="1" sz="100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Разработчик (front/back)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Инженер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Тестировщик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PT Sans"/>
              <a:buAutoNum type="arabicPeriod"/>
            </a:pPr>
            <a:r>
              <a:rPr lang="en-GB" sz="1200">
                <a:latin typeface="PT Sans"/>
                <a:ea typeface="PT Sans"/>
                <a:cs typeface="PT Sans"/>
                <a:sym typeface="PT Sans"/>
              </a:rPr>
              <a:t>Юрист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5540550" y="393350"/>
            <a:ext cx="34839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GB" sz="2000">
                <a:latin typeface="PT Sans"/>
                <a:ea typeface="PT Sans"/>
                <a:cs typeface="PT Sans"/>
                <a:sym typeface="PT Sans"/>
              </a:rPr>
              <a:t>“Отличная”</a:t>
            </a:r>
            <a:endParaRPr b="1" i="0" sz="20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25" name="Google Shape;125;p17"/>
          <p:cNvGraphicFramePr/>
          <p:nvPr/>
        </p:nvGraphicFramePr>
        <p:xfrm>
          <a:off x="261350" y="1802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{46548568-D28E-4FE4-A4B3-A08730C2D55E}</a:tableStyleId>
              </a:tblPr>
              <a:tblGrid>
                <a:gridCol w="851650"/>
                <a:gridCol w="1484850"/>
              </a:tblGrid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Наш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пользователь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хочет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защитить себя и своих близких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но не может, потому что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ему мешают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недостаточные знания об окружающих </a:t>
                      </a:r>
                      <a:r>
                        <a:rPr b="1" lang="en-GB" sz="9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случайных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людях и их скрытых намерениях. 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а существующие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ешения, базирующиеся на металлоискателях преимущественно,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п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озволяют только обнаружить, но не предупреждать угрозу. Не способны анализировать поведение и предупреждать об отклонении в поведении.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8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 потому не позволяют эти барьеры преодолеть.</a:t>
                      </a:r>
                      <a:endParaRPr sz="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