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0" r:id="rId2"/>
    <p:sldId id="281" r:id="rId3"/>
    <p:sldId id="308" r:id="rId4"/>
    <p:sldId id="257" r:id="rId5"/>
    <p:sldId id="268" r:id="rId6"/>
    <p:sldId id="309" r:id="rId7"/>
    <p:sldId id="310" r:id="rId8"/>
    <p:sldId id="311" r:id="rId9"/>
    <p:sldId id="312" r:id="rId10"/>
    <p:sldId id="313" r:id="rId11"/>
    <p:sldId id="314" r:id="rId12"/>
    <p:sldId id="291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5ED074"/>
    <a:srgbClr val="F53358"/>
    <a:srgbClr val="F2325B"/>
    <a:srgbClr val="E4C4E6"/>
    <a:srgbClr val="FBB3C1"/>
    <a:srgbClr val="B5D8E1"/>
    <a:srgbClr val="9F00FF"/>
    <a:srgbClr val="FF2F2D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59" d="100"/>
          <a:sy n="59" d="100"/>
        </p:scale>
        <p:origin x="752" y="5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6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12F494-99B5-563F-45AA-1AD196418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8D1C09-91DF-56D6-DCD6-CB480FA73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314A0D-4328-D145-0FB4-286B56B7A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8E35A5-8995-A987-6C1C-141D70AA8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DA706-63F4-D941-9129-135837D480D6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8D3E3B-C041-8804-AB33-61BDDE515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47FF55-CF76-EEF0-4303-8A498906F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7625-3D7A-8046-8F36-044012ED1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284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lisa.vedina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4000" dirty="0"/>
              <a:t>AI Brand Media Defense </a:t>
            </a:r>
            <a:endParaRPr sz="4000" dirty="0"/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Елизавета </a:t>
            </a:r>
            <a:r>
              <a:rPr lang="ru-RU" dirty="0" err="1"/>
              <a:t>Ведина</a:t>
            </a:r>
            <a:r>
              <a:rPr lang="ru-RU" dirty="0"/>
              <a:t>, студентка ИНПРОТЕХ СПбГЭТУ «ЛЭТИ» </a:t>
            </a:r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Лидер проекта 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62851" y="103105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Gilroy-Light"/>
              </a:rPr>
              <a:t>Проблема</a:t>
            </a:r>
            <a:r>
              <a:rPr lang="ru-RU" sz="3600" dirty="0"/>
              <a:t> 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673166" y="2019325"/>
            <a:ext cx="10651324" cy="4278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sym typeface="Gilroy-Light"/>
              </a:rPr>
              <a:t>Идея проекта - обеспечить пользователю/клиенту весь, казалось бы, простой цикл создания качественного логотипа как основы фирменного стиля стартапа при запуске </a:t>
            </a:r>
            <a:r>
              <a:rPr lang="ru-RU" sz="3200" dirty="0" err="1">
                <a:highlight>
                  <a:srgbClr val="FFFF00"/>
                </a:highlight>
                <a:sym typeface="Gilroy-Light"/>
              </a:rPr>
              <a:t>telegram</a:t>
            </a:r>
            <a:r>
              <a:rPr lang="ru-RU" sz="3200" dirty="0">
                <a:highlight>
                  <a:srgbClr val="FFFF00"/>
                </a:highlight>
                <a:sym typeface="Gilroy-Light"/>
              </a:rPr>
              <a:t>-канала</a:t>
            </a:r>
            <a:r>
              <a:rPr lang="ru-RU" sz="3200" dirty="0">
                <a:sym typeface="Gilroy-Light"/>
              </a:rPr>
              <a:t>, его верификацию, а при необходимости и защиту. </a:t>
            </a:r>
            <a:r>
              <a:rPr lang="ru-RU" sz="3200" dirty="0">
                <a:highlight>
                  <a:srgbClr val="FFFF00"/>
                </a:highlight>
                <a:sym typeface="Gilroy-Light"/>
              </a:rPr>
              <a:t>Логотип - ключевой элемент </a:t>
            </a:r>
            <a:r>
              <a:rPr lang="ru-RU" sz="3200" dirty="0" err="1">
                <a:highlight>
                  <a:srgbClr val="FFFF00"/>
                </a:highlight>
                <a:sym typeface="Gilroy-Light"/>
              </a:rPr>
              <a:t>branding</a:t>
            </a:r>
            <a:r>
              <a:rPr lang="ru-RU" sz="3200" dirty="0">
                <a:highlight>
                  <a:srgbClr val="FFFF00"/>
                </a:highlight>
                <a:sym typeface="Gilroy-Light"/>
              </a:rPr>
              <a:t> компании,</a:t>
            </a:r>
            <a:r>
              <a:rPr lang="ru-RU" sz="3200" dirty="0">
                <a:sym typeface="Gilroy-Light"/>
              </a:rPr>
              <a:t> играет важную роль при поиске нужного клиенту приложения. При создании логотипа важно:</a:t>
            </a:r>
            <a:endParaRPr lang="en-US" sz="32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2248598"/>
            <a:ext cx="11023158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sym typeface="Gilroy-Light"/>
              </a:rPr>
              <a:t>Определить нашу целевую аудиторию достаточно сложно, так как по сути любой человек, компания, холдинг может обращаться к нам, однако если всё же выделять кого то определенного, то мы считаем, что нашей целевой аудиторией будут фрилансеры, организаторы мероприятий и стартаперы. Именно на них мы и собираемся опираться. 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B09B3F47-B394-4EEC-B58B-DB421145AD25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FB84D623-F18D-4EDF-A4F5-A9321B13B6EF}"/>
              </a:ext>
            </a:extLst>
          </p:cNvPr>
          <p:cNvSpPr txBox="1"/>
          <p:nvPr/>
        </p:nvSpPr>
        <p:spPr>
          <a:xfrm>
            <a:off x="662851" y="103105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44DF4F3-2D6A-49D0-8586-0BE486FD74C7}"/>
              </a:ext>
            </a:extLst>
          </p:cNvPr>
          <p:cNvSpPr/>
          <p:nvPr/>
        </p:nvSpPr>
        <p:spPr>
          <a:xfrm>
            <a:off x="486684" y="1291367"/>
            <a:ext cx="91662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8F00FF"/>
                </a:solidFill>
                <a:latin typeface="Gilroy-Light"/>
                <a:sym typeface="Gilroy-Light"/>
              </a:rPr>
              <a:t>Определение целевой аудитории проекта</a:t>
            </a:r>
            <a:endParaRPr lang="ru-RU" sz="3600" dirty="0">
              <a:solidFill>
                <a:srgbClr val="8F00FF"/>
              </a:solidFill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76167602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0F63BE-35BA-23D0-89AD-1BFD7F65AD5D}"/>
              </a:ext>
            </a:extLst>
          </p:cNvPr>
          <p:cNvSpPr txBox="1"/>
          <p:nvPr/>
        </p:nvSpPr>
        <p:spPr>
          <a:xfrm>
            <a:off x="289662" y="779656"/>
            <a:ext cx="6905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8F00FF"/>
                </a:solidFill>
                <a:latin typeface="Gilroy-Light"/>
              </a:rPr>
              <a:t>Проблемы целевой аудитории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E00DF5-3D36-CE61-8BD0-E55496946614}"/>
              </a:ext>
            </a:extLst>
          </p:cNvPr>
          <p:cNvSpPr txBox="1"/>
          <p:nvPr/>
        </p:nvSpPr>
        <p:spPr>
          <a:xfrm>
            <a:off x="289662" y="2360839"/>
            <a:ext cx="60564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Ограниченность средств, брендирование по остаточному принципу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Время, а также эмоциональная составляющая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Финансы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Информация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0D0882-CC7E-E9C8-3EE5-6FD817E23108}"/>
              </a:ext>
            </a:extLst>
          </p:cNvPr>
          <p:cNvSpPr txBox="1"/>
          <p:nvPr/>
        </p:nvSpPr>
        <p:spPr>
          <a:xfrm>
            <a:off x="6346078" y="2360839"/>
            <a:ext cx="59495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Мы можем добиться: </a:t>
            </a:r>
          </a:p>
          <a:p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Легкость в использовании</a:t>
            </a:r>
          </a:p>
          <a:p>
            <a:r>
              <a:rPr lang="ru-RU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Быстрота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Дешевизну логотипа</a:t>
            </a:r>
          </a:p>
          <a:p>
            <a:pPr marL="342900" indent="-342900">
              <a:buFont typeface="+mj-lt"/>
              <a:buAutoNum type="arabicPeriod"/>
            </a:pPr>
            <a:endParaRPr lang="ru-RU" sz="2400" dirty="0"/>
          </a:p>
        </p:txBody>
      </p:sp>
      <p:grpSp>
        <p:nvGrpSpPr>
          <p:cNvPr id="6" name="Прямоугольник 16">
            <a:extLst>
              <a:ext uri="{FF2B5EF4-FFF2-40B4-BE49-F238E27FC236}">
                <a16:creationId xmlns:a16="http://schemas.microsoft.com/office/drawing/2014/main" id="{5DC5441D-D99C-40FE-97AD-693F52950ABC}"/>
              </a:ext>
            </a:extLst>
          </p:cNvPr>
          <p:cNvGrpSpPr/>
          <p:nvPr/>
        </p:nvGrpSpPr>
        <p:grpSpPr>
          <a:xfrm>
            <a:off x="18533" y="6342680"/>
            <a:ext cx="542260" cy="506841"/>
            <a:chOff x="0" y="0"/>
            <a:chExt cx="542258" cy="506839"/>
          </a:xfrm>
        </p:grpSpPr>
        <p:sp>
          <p:nvSpPr>
            <p:cNvPr id="7" name="Прямоугольник">
              <a:extLst>
                <a:ext uri="{FF2B5EF4-FFF2-40B4-BE49-F238E27FC236}">
                  <a16:creationId xmlns:a16="http://schemas.microsoft.com/office/drawing/2014/main" id="{B7359151-F4CB-46AC-9C79-76AA6F6952CC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" name="7">
              <a:extLst>
                <a:ext uri="{FF2B5EF4-FFF2-40B4-BE49-F238E27FC236}">
                  <a16:creationId xmlns:a16="http://schemas.microsoft.com/office/drawing/2014/main" id="{EB4030F7-46FF-4FEB-9B2E-588B12B0A3D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678120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3176EFC-521D-FE18-7A2A-6311A68E1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794" y="368527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8F00FF"/>
                </a:solidFill>
                <a:latin typeface="Gilroy-Light"/>
              </a:rPr>
              <a:t>Модель </a:t>
            </a:r>
            <a:r>
              <a:rPr lang="ru-RU" sz="3600" dirty="0" err="1">
                <a:solidFill>
                  <a:srgbClr val="8F00FF"/>
                </a:solidFill>
                <a:latin typeface="Gilroy-Light"/>
              </a:rPr>
              <a:t>B</a:t>
            </a:r>
            <a:r>
              <a:rPr lang="en-US" sz="3600" dirty="0">
                <a:solidFill>
                  <a:srgbClr val="8F00FF"/>
                </a:solidFill>
                <a:latin typeface="Gilroy-Light"/>
              </a:rPr>
              <a:t>2C</a:t>
            </a:r>
            <a:endParaRPr lang="ru-RU" sz="3600" dirty="0">
              <a:solidFill>
                <a:srgbClr val="8F00FF"/>
              </a:solidFill>
              <a:latin typeface="Gilroy-Light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7E52966-9CAA-7CB0-C035-4A49D2C1D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696" y="1690688"/>
            <a:ext cx="6390290" cy="466047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Gilroy-Light"/>
              </a:rPr>
              <a:t>Наша целевая аудитория -  фрилансеры, организаторы мероприятий, стартаперы</a:t>
            </a:r>
          </a:p>
          <a:p>
            <a:pPr marL="0" indent="0">
              <a:buNone/>
            </a:pPr>
            <a:endParaRPr lang="ru-RU" sz="2400" dirty="0">
              <a:latin typeface="Gilroy-Light"/>
            </a:endParaRPr>
          </a:p>
          <a:p>
            <a:pPr marL="0" indent="0">
              <a:buNone/>
            </a:pPr>
            <a:r>
              <a:rPr lang="ru-RU" sz="2400" dirty="0">
                <a:latin typeface="Gilroy-Light"/>
              </a:rPr>
              <a:t>Из опроса, </a:t>
            </a:r>
            <a:r>
              <a:rPr lang="ru-RU" sz="2400" dirty="0" err="1">
                <a:latin typeface="Gilroy-Light"/>
              </a:rPr>
              <a:t>проведённого</a:t>
            </a:r>
            <a:r>
              <a:rPr lang="ru-RU" sz="2400" dirty="0">
                <a:latin typeface="Gilroy-Light"/>
              </a:rPr>
              <a:t> лично в </a:t>
            </a:r>
            <a:r>
              <a:rPr lang="en-US" sz="2400" dirty="0">
                <a:latin typeface="Gilroy-Light"/>
              </a:rPr>
              <a:t>Google </a:t>
            </a:r>
            <a:r>
              <a:rPr lang="ru-RU" sz="2400" dirty="0">
                <a:latin typeface="Gilroy-Light"/>
              </a:rPr>
              <a:t>формы: </a:t>
            </a:r>
          </a:p>
          <a:p>
            <a:pPr marL="0" indent="0">
              <a:buNone/>
            </a:pPr>
            <a:r>
              <a:rPr lang="ru-RU" sz="2400" b="1" dirty="0">
                <a:latin typeface="Gilroy-Light"/>
              </a:rPr>
              <a:t>15 из 18 </a:t>
            </a:r>
            <a:r>
              <a:rPr lang="ru-RU" sz="2400" dirty="0">
                <a:latin typeface="Gilroy-Light"/>
              </a:rPr>
              <a:t>участников опроса были хоть раз, но задействованы в создании логотипа. Также стоит отметить, что </a:t>
            </a:r>
            <a:r>
              <a:rPr lang="ru-RU" sz="2400" b="1" dirty="0">
                <a:latin typeface="Gilroy-Light"/>
              </a:rPr>
              <a:t>сами</a:t>
            </a:r>
            <a:r>
              <a:rPr lang="ru-RU" sz="2400" dirty="0">
                <a:latin typeface="Gilroy-Light"/>
              </a:rPr>
              <a:t> логотип делали </a:t>
            </a:r>
            <a:r>
              <a:rPr lang="ru-RU" sz="2400" b="1" dirty="0">
                <a:latin typeface="Gilroy-Light"/>
              </a:rPr>
              <a:t>9 человек</a:t>
            </a:r>
            <a:r>
              <a:rPr lang="ru-RU" sz="2400" dirty="0">
                <a:latin typeface="Gilroy-Light"/>
              </a:rPr>
              <a:t>, делали </a:t>
            </a:r>
            <a:r>
              <a:rPr lang="ru-RU" sz="2400" b="1" dirty="0">
                <a:latin typeface="Gilroy-Light"/>
              </a:rPr>
              <a:t>у друзей/знакомых 5 человек</a:t>
            </a:r>
            <a:r>
              <a:rPr lang="ru-RU" sz="2400" dirty="0">
                <a:latin typeface="Gilroy-Light"/>
              </a:rPr>
              <a:t>, а обращались </a:t>
            </a:r>
            <a:r>
              <a:rPr lang="ru-RU" sz="2400" b="1" dirty="0">
                <a:latin typeface="Gilroy-Light"/>
              </a:rPr>
              <a:t>в компании 1 человек</a:t>
            </a:r>
          </a:p>
          <a:p>
            <a:pPr marL="457200" lvl="1" indent="0">
              <a:buNone/>
            </a:pPr>
            <a:endParaRPr lang="ru-RU" dirty="0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F1C74B52-A1E0-065A-E756-C44C4411511A}"/>
              </a:ext>
            </a:extLst>
          </p:cNvPr>
          <p:cNvSpPr/>
          <p:nvPr/>
        </p:nvSpPr>
        <p:spPr>
          <a:xfrm>
            <a:off x="591002" y="1991953"/>
            <a:ext cx="2701159" cy="168165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Подписка – 1 тыс. руб. </a:t>
            </a: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787290D-C83A-EE97-99BD-6712F913C552}"/>
              </a:ext>
            </a:extLst>
          </p:cNvPr>
          <p:cNvSpPr/>
          <p:nvPr/>
        </p:nvSpPr>
        <p:spPr>
          <a:xfrm>
            <a:off x="2388193" y="3974873"/>
            <a:ext cx="2969174" cy="168165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Продвижение в социальных сетях, сарафанное радио </a:t>
            </a: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grpSp>
        <p:nvGrpSpPr>
          <p:cNvPr id="9" name="Прямоугольник 16">
            <a:extLst>
              <a:ext uri="{FF2B5EF4-FFF2-40B4-BE49-F238E27FC236}">
                <a16:creationId xmlns:a16="http://schemas.microsoft.com/office/drawing/2014/main" id="{C6C96F12-4073-42CD-BC5B-F5891D9A45ED}"/>
              </a:ext>
            </a:extLst>
          </p:cNvPr>
          <p:cNvGrpSpPr/>
          <p:nvPr/>
        </p:nvGrpSpPr>
        <p:grpSpPr>
          <a:xfrm>
            <a:off x="18533" y="6351159"/>
            <a:ext cx="542260" cy="506841"/>
            <a:chOff x="0" y="0"/>
            <a:chExt cx="542258" cy="506839"/>
          </a:xfrm>
        </p:grpSpPr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04D27BC2-CF20-4492-8870-BE80D1957346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" name="7">
              <a:extLst>
                <a:ext uri="{FF2B5EF4-FFF2-40B4-BE49-F238E27FC236}">
                  <a16:creationId xmlns:a16="http://schemas.microsoft.com/office/drawing/2014/main" id="{A5A969A2-78EF-48E2-B3DC-252A2CE92B0D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55996583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62851" y="103105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Gilroy-Light"/>
              </a:rPr>
              <a:t>Выбор цветовой гаммы 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673166" y="2019325"/>
            <a:ext cx="10651324" cy="2985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/>
              <a:t>Цвета – это один из важнейших элементов, так как вызывает определенные эмоции и ассоциации. Выбор набора цветов, отражающих целевую аудиторию, также непростая задача</a:t>
            </a:r>
            <a:r>
              <a:rPr lang="ru-RU" sz="3600" dirty="0"/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36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845782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62851" y="103105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Gilroy-Light"/>
              </a:rPr>
              <a:t>Создание текста и/или слогана 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647231" y="1819346"/>
            <a:ext cx="10651324" cy="3724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/>
              <a:t>Помимо собственно текста, как правило, слогана (должен быть читаемым и легко запоминаемым) и/или названия стартапа, а также его </a:t>
            </a:r>
            <a:r>
              <a:rPr lang="ru-RU" sz="3200" dirty="0" err="1"/>
              <a:t>telegram</a:t>
            </a:r>
            <a:r>
              <a:rPr lang="ru-RU" sz="3200" dirty="0"/>
              <a:t>-канала, необходим тщательный анализ оригинальности  шрифта, который должен соответствовать </a:t>
            </a:r>
            <a:r>
              <a:rPr lang="ru-RU" sz="3200" dirty="0">
                <a:highlight>
                  <a:srgbClr val="FFFF00"/>
                </a:highlight>
              </a:rPr>
              <a:t>целевой аудитории и цветовой гамме логотипа</a:t>
            </a:r>
            <a:endParaRPr lang="ru-RU" sz="32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24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25766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740" y="1031051"/>
            <a:ext cx="642149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Gilroy-Light"/>
              </a:rPr>
              <a:t>Разработка изображения 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523740" y="2063424"/>
            <a:ext cx="10651324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/>
              <a:t>Графический образ</a:t>
            </a:r>
            <a:r>
              <a:rPr lang="ru-RU" sz="3200" b="1" dirty="0"/>
              <a:t> </a:t>
            </a:r>
            <a:r>
              <a:rPr lang="ru-RU" sz="3200" dirty="0"/>
              <a:t>логотипа </a:t>
            </a:r>
            <a:r>
              <a:rPr lang="ru-RU" sz="3200" dirty="0" err="1"/>
              <a:t>telegram</a:t>
            </a:r>
            <a:r>
              <a:rPr lang="ru-RU" sz="3200" dirty="0"/>
              <a:t>-канала должен быть оригинальным, заметным и максимально простым, т.е. узнаваемым. Это ключевая задача проекта, которая требует серьезной подготовки и определенной квалификации.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32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788650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62850" y="1031051"/>
            <a:ext cx="848114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Gilroy-Light"/>
              </a:rPr>
              <a:t>Сборка всех элементов логотипа  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673166" y="2019325"/>
            <a:ext cx="10651324" cy="4585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/>
              <a:t>Чтобы логотип смотрелся как единое целое и получился простым, ярким и запоминающимся, осуществляется компоновка/монтаж всех элементов логотипа </a:t>
            </a:r>
            <a:r>
              <a:rPr lang="ru-RU" sz="3200" dirty="0" err="1"/>
              <a:t>telegram</a:t>
            </a:r>
            <a:r>
              <a:rPr lang="ru-RU" sz="3200" dirty="0"/>
              <a:t>-канала в единую композицию с учетом расположения и регулировки размеров, шрифтов, цветовой гаммы и текста, что возможно лишь при определенных навыках и подготовке</a:t>
            </a:r>
            <a:r>
              <a:rPr lang="ru-RU" sz="3600" dirty="0"/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24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24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203554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62850" y="1031051"/>
            <a:ext cx="848114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Проверка логотипа на совместимость </a:t>
            </a:r>
            <a:endParaRPr lang="en-US"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47231" y="1693242"/>
            <a:ext cx="10651324" cy="4770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3200" dirty="0"/>
              <a:t>Логотип должен одинаково восприниматься на всех позициях (от значка и шариковой ручки до </a:t>
            </a:r>
            <a:r>
              <a:rPr lang="en-US" sz="3200" dirty="0"/>
              <a:t>billboard) </a:t>
            </a:r>
            <a:r>
              <a:rPr lang="ru-RU" sz="3200" dirty="0"/>
              <a:t>с учетом ограничений и требований.</a:t>
            </a:r>
          </a:p>
          <a:p>
            <a:r>
              <a:rPr lang="ru-RU" sz="3200" dirty="0"/>
              <a:t>Создание логотипа для </a:t>
            </a:r>
            <a:r>
              <a:rPr lang="ru-RU" sz="3200" dirty="0" err="1"/>
              <a:t>telegram</a:t>
            </a:r>
            <a:r>
              <a:rPr lang="ru-RU" sz="3200" dirty="0"/>
              <a:t>-канала - интересная и всегда нестандартная задача, требующая творческого подхода и профессионализма. Узнаваемый и привлекательный логотип поможет целевой аудитории находить нужный </a:t>
            </a:r>
            <a:r>
              <a:rPr lang="ru-RU" sz="3200" dirty="0" err="1"/>
              <a:t>telegram</a:t>
            </a:r>
            <a:r>
              <a:rPr lang="ru-RU" sz="3200" dirty="0"/>
              <a:t>-канал и ассоциативно связывать </a:t>
            </a:r>
            <a:r>
              <a:rPr lang="ru-RU" sz="3200" dirty="0">
                <a:highlight>
                  <a:srgbClr val="FFFF00"/>
                </a:highlight>
              </a:rPr>
              <a:t>пользователя с его контентом.</a:t>
            </a:r>
            <a:endParaRPr lang="en-US" sz="24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101166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62850" y="1031051"/>
            <a:ext cx="848114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Решаемая проблема  </a:t>
            </a:r>
            <a:endParaRPr lang="en-US"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73166" y="1625801"/>
            <a:ext cx="10651324" cy="6863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3200" dirty="0">
                <a:latin typeface="Gilroy-Light"/>
              </a:rPr>
              <a:t>"</a:t>
            </a:r>
            <a:r>
              <a:rPr lang="ru-RU" sz="3200" dirty="0">
                <a:solidFill>
                  <a:srgbClr val="8F00FF"/>
                </a:solidFill>
                <a:latin typeface="Gilroy-Light"/>
              </a:rPr>
              <a:t>AI </a:t>
            </a:r>
            <a:r>
              <a:rPr lang="ru-RU" sz="3200" dirty="0" err="1">
                <a:solidFill>
                  <a:srgbClr val="8F00FF"/>
                </a:solidFill>
                <a:latin typeface="Gilroy-Light"/>
              </a:rPr>
              <a:t>Brand</a:t>
            </a:r>
            <a:r>
              <a:rPr lang="ru-RU" sz="3200" dirty="0">
                <a:solidFill>
                  <a:srgbClr val="8F00FF"/>
                </a:solidFill>
                <a:latin typeface="Gilroy-Light"/>
              </a:rPr>
              <a:t> </a:t>
            </a:r>
            <a:r>
              <a:rPr lang="ru-RU" sz="3200" dirty="0" err="1">
                <a:solidFill>
                  <a:srgbClr val="8F00FF"/>
                </a:solidFill>
                <a:latin typeface="Gilroy-Light"/>
              </a:rPr>
              <a:t>Media</a:t>
            </a:r>
            <a:r>
              <a:rPr lang="ru-RU" sz="3200" dirty="0">
                <a:solidFill>
                  <a:srgbClr val="8F00FF"/>
                </a:solidFill>
                <a:latin typeface="Gilroy-Light"/>
              </a:rPr>
              <a:t> </a:t>
            </a:r>
            <a:r>
              <a:rPr lang="ru-RU" sz="3200" dirty="0" err="1">
                <a:solidFill>
                  <a:srgbClr val="8F00FF"/>
                </a:solidFill>
                <a:latin typeface="Gilroy-Light"/>
              </a:rPr>
              <a:t>defense</a:t>
            </a:r>
            <a:r>
              <a:rPr lang="ru-RU" sz="3200" dirty="0">
                <a:latin typeface="Gilroy-Light"/>
              </a:rPr>
              <a:t>" обеспечивает бесшовную склейку всех элементов логотипа  и всей цепочки его создания. </a:t>
            </a:r>
          </a:p>
          <a:p>
            <a:r>
              <a:rPr lang="ru-RU" sz="3200" dirty="0">
                <a:solidFill>
                  <a:srgbClr val="112B3F"/>
                </a:solidFill>
                <a:latin typeface="Gilroy-Light"/>
              </a:rPr>
              <a:t>Благодаря использованию </a:t>
            </a:r>
            <a:r>
              <a:rPr lang="en-US" sz="3200" dirty="0">
                <a:solidFill>
                  <a:srgbClr val="112B3F"/>
                </a:solidFill>
                <a:latin typeface="Gilroy-Light"/>
              </a:rPr>
              <a:t>AI –</a:t>
            </a:r>
            <a:r>
              <a:rPr lang="ru-RU" sz="3200" dirty="0">
                <a:solidFill>
                  <a:srgbClr val="112B3F"/>
                </a:solidFill>
                <a:latin typeface="Gilroy-Light"/>
              </a:rPr>
              <a:t>сервиса: </a:t>
            </a:r>
            <a:endParaRPr lang="ru-RU" sz="3200" dirty="0">
              <a:latin typeface="Gilroy-Ligh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10C2D"/>
                </a:solidFill>
                <a:latin typeface="Gilroy-Light"/>
              </a:rPr>
              <a:t> </a:t>
            </a:r>
            <a:r>
              <a:rPr lang="ru-RU" sz="3200" dirty="0">
                <a:solidFill>
                  <a:srgbClr val="110C2D"/>
                </a:solidFill>
                <a:latin typeface="Gilroy-Light"/>
              </a:rPr>
              <a:t>Для пользователя с начальным уровнем навыков </a:t>
            </a:r>
            <a:endParaRPr lang="ru-RU" sz="3200" dirty="0">
              <a:latin typeface="Gilroy-Ligh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110C2D"/>
                </a:solidFill>
                <a:latin typeface="Gilroy-Light"/>
              </a:rPr>
              <a:t> С учетом характеристик пользователя и его проекта  </a:t>
            </a:r>
            <a:endParaRPr lang="ru-RU" sz="3200" dirty="0">
              <a:latin typeface="Gilroy-Ligh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110C2D"/>
                </a:solidFill>
                <a:latin typeface="Gilroy-Light"/>
              </a:rPr>
              <a:t> Возможность </a:t>
            </a:r>
            <a:r>
              <a:rPr lang="ru-RU" sz="3200" dirty="0" err="1">
                <a:solidFill>
                  <a:srgbClr val="110C2D"/>
                </a:solidFill>
                <a:latin typeface="Gilroy-Light"/>
              </a:rPr>
              <a:t>тонкои</a:t>
            </a:r>
            <a:r>
              <a:rPr lang="ru-RU" sz="3200" dirty="0">
                <a:solidFill>
                  <a:srgbClr val="110C2D"/>
                </a:solidFill>
                <a:latin typeface="Gilroy-Light"/>
              </a:rPr>
              <a:t>̆ коррекции параметров  </a:t>
            </a:r>
            <a:endParaRPr lang="ru-RU" sz="3200" dirty="0">
              <a:latin typeface="Gilroy-Ligh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112B3F"/>
                </a:solidFill>
                <a:latin typeface="Gilroy-Light"/>
              </a:rPr>
              <a:t> Сокращение времени создания логотипа на порядок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112B3F"/>
                </a:solidFill>
                <a:latin typeface="Gilroy-Light"/>
              </a:rPr>
              <a:t> Снижение  затрат на создание в разы логотипа </a:t>
            </a:r>
            <a:endParaRPr lang="ru-RU" sz="3200" dirty="0">
              <a:latin typeface="Gilroy-Ligh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112B3F"/>
                </a:solidFill>
                <a:latin typeface="Gilroy-Light"/>
              </a:rPr>
              <a:t> </a:t>
            </a:r>
            <a:r>
              <a:rPr lang="ru-RU" sz="3200" dirty="0">
                <a:solidFill>
                  <a:srgbClr val="112B3F"/>
                </a:solidFill>
                <a:highlight>
                  <a:srgbClr val="FFFF00"/>
                </a:highlight>
                <a:latin typeface="Gilroy-Light"/>
              </a:rPr>
              <a:t>Уникальное соотношение цена</a:t>
            </a:r>
            <a:r>
              <a:rPr lang="en-US" sz="3200" dirty="0">
                <a:solidFill>
                  <a:srgbClr val="112B3F"/>
                </a:solidFill>
                <a:highlight>
                  <a:srgbClr val="FFFF00"/>
                </a:highlight>
                <a:latin typeface="Gilroy-Light"/>
              </a:rPr>
              <a:t>/</a:t>
            </a:r>
            <a:r>
              <a:rPr lang="ru-RU" sz="3200" dirty="0">
                <a:solidFill>
                  <a:srgbClr val="112B3F"/>
                </a:solidFill>
                <a:highlight>
                  <a:srgbClr val="FFFF00"/>
                </a:highlight>
                <a:latin typeface="Gilroy-Light"/>
              </a:rPr>
              <a:t>качество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112B3F"/>
                </a:solidFill>
                <a:highlight>
                  <a:srgbClr val="FFFF00"/>
                </a:highlight>
                <a:latin typeface="Gilroy-Light"/>
              </a:rPr>
              <a:t> Защита от дублирования</a:t>
            </a:r>
            <a:r>
              <a:rPr lang="en-US" sz="3200" dirty="0">
                <a:solidFill>
                  <a:srgbClr val="112B3F"/>
                </a:solidFill>
                <a:highlight>
                  <a:srgbClr val="FFFF00"/>
                </a:highlight>
                <a:latin typeface="Gilroy-Light"/>
              </a:rPr>
              <a:t>/</a:t>
            </a:r>
            <a:r>
              <a:rPr lang="ru-RU" sz="3200" dirty="0">
                <a:solidFill>
                  <a:srgbClr val="112B3F"/>
                </a:solidFill>
                <a:highlight>
                  <a:srgbClr val="FFFF00"/>
                </a:highlight>
                <a:latin typeface="Gilroy-Light"/>
              </a:rPr>
              <a:t>копирования</a:t>
            </a:r>
            <a:endParaRPr lang="ru-RU" sz="3200" dirty="0">
              <a:highlight>
                <a:srgbClr val="FFFF00"/>
              </a:highlight>
              <a:latin typeface="Gilroy-Light"/>
            </a:endParaRPr>
          </a:p>
          <a:p>
            <a:endParaRPr lang="ru-RU" sz="2800" dirty="0"/>
          </a:p>
          <a:p>
            <a:endParaRPr lang="en-US" sz="2800" b="1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24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24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18266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6014026"/>
              </p:ext>
            </p:extLst>
          </p:nvPr>
        </p:nvGraphicFramePr>
        <p:xfrm>
          <a:off x="623887" y="1633919"/>
          <a:ext cx="10712586" cy="4619738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60360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800" dirty="0">
                          <a:solidFill>
                            <a:srgbClr val="7030A0"/>
                          </a:solidFill>
                        </a:rPr>
                        <a:t>Конкуренты </a:t>
                      </a:r>
                      <a:endParaRPr sz="1800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800" dirty="0">
                          <a:solidFill>
                            <a:srgbClr val="7030A0"/>
                          </a:solidFill>
                        </a:rPr>
                        <a:t>Проверка на плагиат логотипа </a:t>
                      </a:r>
                      <a:endParaRPr sz="1800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>
                          <a:solidFill>
                            <a:srgbClr val="7030A0"/>
                          </a:solidFill>
                        </a:rPr>
                        <a:t>Оплата из РФ</a:t>
                      </a:r>
                      <a:endParaRPr sz="1800" b="0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>
                          <a:solidFill>
                            <a:srgbClr val="7030A0"/>
                          </a:solidFill>
                        </a:rPr>
                        <a:t>Возможность редактировать логотип после генерации</a:t>
                      </a:r>
                      <a:endParaRPr sz="1800" b="0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>
                          <a:solidFill>
                            <a:srgbClr val="7030A0"/>
                          </a:solidFill>
                        </a:rPr>
                        <a:t>Цена за скачивание меньше 25</a:t>
                      </a:r>
                      <a:r>
                        <a:rPr lang="en-US" sz="1800" b="0" dirty="0">
                          <a:solidFill>
                            <a:srgbClr val="7030A0"/>
                          </a:solidFill>
                        </a:rPr>
                        <a:t>$</a:t>
                      </a:r>
                      <a:endParaRPr sz="1800" b="0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800" b="0" dirty="0">
                          <a:solidFill>
                            <a:srgbClr val="7030A0"/>
                          </a:solidFill>
                        </a:rPr>
                        <a:t>Смысловая нагрузка у логотипа</a:t>
                      </a:r>
                      <a:endParaRPr sz="1800" b="0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36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sz="2000" b="0" i="0" u="none" strike="noStrike" cap="none" spc="0" baseline="0" dirty="0">
                          <a:solidFill>
                            <a:srgbClr val="7030A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Brandmark</a:t>
                      </a:r>
                      <a:endParaRPr sz="2000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036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sz="2000" b="0" i="0" u="none" strike="noStrike" cap="none" spc="0" baseline="0" dirty="0" err="1">
                          <a:solidFill>
                            <a:srgbClr val="7030A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TurboLogo</a:t>
                      </a:r>
                      <a:endParaRPr sz="2000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036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sz="1800" b="0" i="0" u="none" strike="noStrike" cap="none" spc="0" baseline="0" dirty="0" err="1">
                          <a:solidFill>
                            <a:srgbClr val="7030A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Logoai</a:t>
                      </a:r>
                      <a:endParaRPr sz="1800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036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000" b="0" i="0" u="none" strike="noStrike" cap="none" spc="0" baseline="0" dirty="0">
                          <a:solidFill>
                            <a:srgbClr val="7030A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Кандинский</a:t>
                      </a:r>
                      <a:endParaRPr sz="2000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23B8C4C4-46C1-AC87-5E63-11DB8B34928E}"/>
              </a:ext>
            </a:extLst>
          </p:cNvPr>
          <p:cNvSpPr/>
          <p:nvPr/>
        </p:nvSpPr>
        <p:spPr>
          <a:xfrm>
            <a:off x="2958284" y="2912631"/>
            <a:ext cx="631371" cy="646327"/>
          </a:xfrm>
          <a:prstGeom prst="mathMultiply">
            <a:avLst/>
          </a:prstGeom>
          <a:solidFill>
            <a:srgbClr val="F2325B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Знак умножения 3">
            <a:extLst>
              <a:ext uri="{FF2B5EF4-FFF2-40B4-BE49-F238E27FC236}">
                <a16:creationId xmlns:a16="http://schemas.microsoft.com/office/drawing/2014/main" id="{CAAD9D98-07EC-1A9F-F3D6-75165A51452B}"/>
              </a:ext>
            </a:extLst>
          </p:cNvPr>
          <p:cNvSpPr/>
          <p:nvPr/>
        </p:nvSpPr>
        <p:spPr>
          <a:xfrm>
            <a:off x="2958284" y="3805801"/>
            <a:ext cx="631371" cy="646327"/>
          </a:xfrm>
          <a:prstGeom prst="mathMultiply">
            <a:avLst/>
          </a:prstGeom>
          <a:solidFill>
            <a:srgbClr val="F53358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Знак умножения 4">
            <a:extLst>
              <a:ext uri="{FF2B5EF4-FFF2-40B4-BE49-F238E27FC236}">
                <a16:creationId xmlns:a16="http://schemas.microsoft.com/office/drawing/2014/main" id="{431D91B3-942D-82D2-EF2E-E2E7101A8C75}"/>
              </a:ext>
            </a:extLst>
          </p:cNvPr>
          <p:cNvSpPr/>
          <p:nvPr/>
        </p:nvSpPr>
        <p:spPr>
          <a:xfrm>
            <a:off x="2958284" y="4655113"/>
            <a:ext cx="631371" cy="646327"/>
          </a:xfrm>
          <a:prstGeom prst="mathMultiply">
            <a:avLst/>
          </a:prstGeom>
          <a:solidFill>
            <a:srgbClr val="F2325B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Знак умножения 11">
            <a:extLst>
              <a:ext uri="{FF2B5EF4-FFF2-40B4-BE49-F238E27FC236}">
                <a16:creationId xmlns:a16="http://schemas.microsoft.com/office/drawing/2014/main" id="{57DACBD6-9A39-2597-A156-7CB2505A3FF7}"/>
              </a:ext>
            </a:extLst>
          </p:cNvPr>
          <p:cNvSpPr/>
          <p:nvPr/>
        </p:nvSpPr>
        <p:spPr>
          <a:xfrm>
            <a:off x="2958283" y="5490971"/>
            <a:ext cx="631371" cy="646327"/>
          </a:xfrm>
          <a:prstGeom prst="mathMultiply">
            <a:avLst/>
          </a:prstGeom>
          <a:solidFill>
            <a:srgbClr val="F53358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Знак умножения 12">
            <a:extLst>
              <a:ext uri="{FF2B5EF4-FFF2-40B4-BE49-F238E27FC236}">
                <a16:creationId xmlns:a16="http://schemas.microsoft.com/office/drawing/2014/main" id="{8C88AEEE-E17C-4E63-093D-2CB4099F555C}"/>
              </a:ext>
            </a:extLst>
          </p:cNvPr>
          <p:cNvSpPr/>
          <p:nvPr/>
        </p:nvSpPr>
        <p:spPr>
          <a:xfrm>
            <a:off x="4690363" y="2908307"/>
            <a:ext cx="631371" cy="646327"/>
          </a:xfrm>
          <a:prstGeom prst="mathMultiply">
            <a:avLst/>
          </a:prstGeom>
          <a:solidFill>
            <a:srgbClr val="F2325B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Знак умножения 15">
            <a:extLst>
              <a:ext uri="{FF2B5EF4-FFF2-40B4-BE49-F238E27FC236}">
                <a16:creationId xmlns:a16="http://schemas.microsoft.com/office/drawing/2014/main" id="{074F01D0-BE0D-9154-AC73-66EEB2BF313F}"/>
              </a:ext>
            </a:extLst>
          </p:cNvPr>
          <p:cNvSpPr/>
          <p:nvPr/>
        </p:nvSpPr>
        <p:spPr>
          <a:xfrm>
            <a:off x="4665010" y="4653092"/>
            <a:ext cx="631371" cy="646327"/>
          </a:xfrm>
          <a:prstGeom prst="mathMultiply">
            <a:avLst/>
          </a:prstGeom>
          <a:solidFill>
            <a:srgbClr val="F53358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Фигура, имеющая форму буквы L 20">
            <a:extLst>
              <a:ext uri="{FF2B5EF4-FFF2-40B4-BE49-F238E27FC236}">
                <a16:creationId xmlns:a16="http://schemas.microsoft.com/office/drawing/2014/main" id="{564E9840-AE68-C1D7-3D1E-8118984A3A4C}"/>
              </a:ext>
            </a:extLst>
          </p:cNvPr>
          <p:cNvSpPr/>
          <p:nvPr/>
        </p:nvSpPr>
        <p:spPr>
          <a:xfrm rot="18571171">
            <a:off x="4771145" y="5649281"/>
            <a:ext cx="518044" cy="328597"/>
          </a:xfrm>
          <a:prstGeom prst="corner">
            <a:avLst/>
          </a:prstGeom>
          <a:solidFill>
            <a:schemeClr val="accent6">
              <a:lumMod val="75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B5D8E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Фигура, имеющая форму буквы L 21">
            <a:extLst>
              <a:ext uri="{FF2B5EF4-FFF2-40B4-BE49-F238E27FC236}">
                <a16:creationId xmlns:a16="http://schemas.microsoft.com/office/drawing/2014/main" id="{E6CBAB22-72A9-3AD2-13AB-0BF866BAF5FE}"/>
              </a:ext>
            </a:extLst>
          </p:cNvPr>
          <p:cNvSpPr/>
          <p:nvPr/>
        </p:nvSpPr>
        <p:spPr>
          <a:xfrm rot="18571171">
            <a:off x="4721675" y="3882248"/>
            <a:ext cx="518044" cy="328597"/>
          </a:xfrm>
          <a:prstGeom prst="corner">
            <a:avLst/>
          </a:prstGeom>
          <a:solidFill>
            <a:schemeClr val="accent6">
              <a:lumMod val="75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B5D8E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Знак умножения 22">
            <a:extLst>
              <a:ext uri="{FF2B5EF4-FFF2-40B4-BE49-F238E27FC236}">
                <a16:creationId xmlns:a16="http://schemas.microsoft.com/office/drawing/2014/main" id="{9BE323DB-3922-1914-3096-BEEE8F233F2D}"/>
              </a:ext>
            </a:extLst>
          </p:cNvPr>
          <p:cNvSpPr/>
          <p:nvPr/>
        </p:nvSpPr>
        <p:spPr>
          <a:xfrm>
            <a:off x="6511880" y="2923916"/>
            <a:ext cx="631371" cy="646327"/>
          </a:xfrm>
          <a:prstGeom prst="mathMultiply">
            <a:avLst/>
          </a:prstGeom>
          <a:solidFill>
            <a:srgbClr val="F53358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Знак умножения 23">
            <a:extLst>
              <a:ext uri="{FF2B5EF4-FFF2-40B4-BE49-F238E27FC236}">
                <a16:creationId xmlns:a16="http://schemas.microsoft.com/office/drawing/2014/main" id="{31E03866-A81F-478B-1D8C-8E6B08C5001A}"/>
              </a:ext>
            </a:extLst>
          </p:cNvPr>
          <p:cNvSpPr/>
          <p:nvPr/>
        </p:nvSpPr>
        <p:spPr>
          <a:xfrm>
            <a:off x="6511879" y="5509220"/>
            <a:ext cx="631371" cy="646327"/>
          </a:xfrm>
          <a:prstGeom prst="mathMultiply">
            <a:avLst/>
          </a:prstGeom>
          <a:solidFill>
            <a:srgbClr val="F53358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Фигура, имеющая форму буквы L 24">
            <a:extLst>
              <a:ext uri="{FF2B5EF4-FFF2-40B4-BE49-F238E27FC236}">
                <a16:creationId xmlns:a16="http://schemas.microsoft.com/office/drawing/2014/main" id="{C112183D-E629-D9D7-33C0-D9B9F48B5EED}"/>
              </a:ext>
            </a:extLst>
          </p:cNvPr>
          <p:cNvSpPr/>
          <p:nvPr/>
        </p:nvSpPr>
        <p:spPr>
          <a:xfrm rot="18571171">
            <a:off x="6592663" y="3882247"/>
            <a:ext cx="518044" cy="328597"/>
          </a:xfrm>
          <a:prstGeom prst="corner">
            <a:avLst/>
          </a:prstGeom>
          <a:solidFill>
            <a:schemeClr val="accent6">
              <a:lumMod val="75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B5D8E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Фигура, имеющая форму буквы L 25">
            <a:extLst>
              <a:ext uri="{FF2B5EF4-FFF2-40B4-BE49-F238E27FC236}">
                <a16:creationId xmlns:a16="http://schemas.microsoft.com/office/drawing/2014/main" id="{FE57DC6E-5130-8EB3-C77D-90DBC926CD05}"/>
              </a:ext>
            </a:extLst>
          </p:cNvPr>
          <p:cNvSpPr/>
          <p:nvPr/>
        </p:nvSpPr>
        <p:spPr>
          <a:xfrm rot="18571171">
            <a:off x="6592664" y="4737862"/>
            <a:ext cx="518044" cy="328597"/>
          </a:xfrm>
          <a:prstGeom prst="corner">
            <a:avLst/>
          </a:prstGeom>
          <a:solidFill>
            <a:schemeClr val="accent6">
              <a:lumMod val="75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B5D8E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Знак умножения 26">
            <a:extLst>
              <a:ext uri="{FF2B5EF4-FFF2-40B4-BE49-F238E27FC236}">
                <a16:creationId xmlns:a16="http://schemas.microsoft.com/office/drawing/2014/main" id="{B0A33F43-6FB0-4A91-AA7C-8C4B7A9ECC4D}"/>
              </a:ext>
            </a:extLst>
          </p:cNvPr>
          <p:cNvSpPr/>
          <p:nvPr/>
        </p:nvSpPr>
        <p:spPr>
          <a:xfrm>
            <a:off x="8348010" y="2912631"/>
            <a:ext cx="631371" cy="646327"/>
          </a:xfrm>
          <a:prstGeom prst="mathMultiply">
            <a:avLst/>
          </a:prstGeom>
          <a:solidFill>
            <a:srgbClr val="F53358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Знак умножения 27">
            <a:extLst>
              <a:ext uri="{FF2B5EF4-FFF2-40B4-BE49-F238E27FC236}">
                <a16:creationId xmlns:a16="http://schemas.microsoft.com/office/drawing/2014/main" id="{FC9E03F3-F380-1BB9-FBDD-214C369FB0D0}"/>
              </a:ext>
            </a:extLst>
          </p:cNvPr>
          <p:cNvSpPr/>
          <p:nvPr/>
        </p:nvSpPr>
        <p:spPr>
          <a:xfrm>
            <a:off x="8348010" y="4655113"/>
            <a:ext cx="631371" cy="646327"/>
          </a:xfrm>
          <a:prstGeom prst="mathMultiply">
            <a:avLst/>
          </a:prstGeom>
          <a:solidFill>
            <a:srgbClr val="F53358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Фигура, имеющая форму буквы L 28">
            <a:extLst>
              <a:ext uri="{FF2B5EF4-FFF2-40B4-BE49-F238E27FC236}">
                <a16:creationId xmlns:a16="http://schemas.microsoft.com/office/drawing/2014/main" id="{884D3412-C14B-614B-4820-CE6ECA6D4FE8}"/>
              </a:ext>
            </a:extLst>
          </p:cNvPr>
          <p:cNvSpPr/>
          <p:nvPr/>
        </p:nvSpPr>
        <p:spPr>
          <a:xfrm rot="18571171">
            <a:off x="8463651" y="3882246"/>
            <a:ext cx="518044" cy="328597"/>
          </a:xfrm>
          <a:prstGeom prst="corner">
            <a:avLst/>
          </a:prstGeom>
          <a:solidFill>
            <a:schemeClr val="accent6">
              <a:lumMod val="75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B5D8E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0" name="Фигура, имеющая форму буквы L 29">
            <a:extLst>
              <a:ext uri="{FF2B5EF4-FFF2-40B4-BE49-F238E27FC236}">
                <a16:creationId xmlns:a16="http://schemas.microsoft.com/office/drawing/2014/main" id="{13D40272-6FB8-D2BE-2A1C-5A5591AB7BE7}"/>
              </a:ext>
            </a:extLst>
          </p:cNvPr>
          <p:cNvSpPr/>
          <p:nvPr/>
        </p:nvSpPr>
        <p:spPr>
          <a:xfrm rot="18571171">
            <a:off x="8428792" y="5649280"/>
            <a:ext cx="518044" cy="328597"/>
          </a:xfrm>
          <a:prstGeom prst="corner">
            <a:avLst/>
          </a:prstGeom>
          <a:solidFill>
            <a:schemeClr val="accent6">
              <a:lumMod val="75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B5D8E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Фигура, имеющая форму буквы L 30">
            <a:extLst>
              <a:ext uri="{FF2B5EF4-FFF2-40B4-BE49-F238E27FC236}">
                <a16:creationId xmlns:a16="http://schemas.microsoft.com/office/drawing/2014/main" id="{980E6A0D-56AF-CCA7-F9BE-DDE1CC7C9E6D}"/>
              </a:ext>
            </a:extLst>
          </p:cNvPr>
          <p:cNvSpPr/>
          <p:nvPr/>
        </p:nvSpPr>
        <p:spPr>
          <a:xfrm rot="18571171">
            <a:off x="10122137" y="5663168"/>
            <a:ext cx="518044" cy="328597"/>
          </a:xfrm>
          <a:prstGeom prst="corner">
            <a:avLst/>
          </a:prstGeom>
          <a:solidFill>
            <a:schemeClr val="accent6">
              <a:lumMod val="75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B5D8E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Знак умножения 31">
            <a:extLst>
              <a:ext uri="{FF2B5EF4-FFF2-40B4-BE49-F238E27FC236}">
                <a16:creationId xmlns:a16="http://schemas.microsoft.com/office/drawing/2014/main" id="{D53D2A91-080D-BED4-0B12-1DCF50437F5A}"/>
              </a:ext>
            </a:extLst>
          </p:cNvPr>
          <p:cNvSpPr/>
          <p:nvPr/>
        </p:nvSpPr>
        <p:spPr>
          <a:xfrm>
            <a:off x="10065476" y="4687687"/>
            <a:ext cx="631371" cy="646327"/>
          </a:xfrm>
          <a:prstGeom prst="mathMultiply">
            <a:avLst/>
          </a:prstGeom>
          <a:solidFill>
            <a:srgbClr val="F53358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Знак умножения 32">
            <a:extLst>
              <a:ext uri="{FF2B5EF4-FFF2-40B4-BE49-F238E27FC236}">
                <a16:creationId xmlns:a16="http://schemas.microsoft.com/office/drawing/2014/main" id="{E10D7CB6-2D2F-F5B0-D44E-0773BA52DB19}"/>
              </a:ext>
            </a:extLst>
          </p:cNvPr>
          <p:cNvSpPr/>
          <p:nvPr/>
        </p:nvSpPr>
        <p:spPr>
          <a:xfrm>
            <a:off x="10065475" y="3805801"/>
            <a:ext cx="631371" cy="646327"/>
          </a:xfrm>
          <a:prstGeom prst="mathMultiply">
            <a:avLst/>
          </a:prstGeom>
          <a:solidFill>
            <a:srgbClr val="F53358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Знак умножения 33">
            <a:extLst>
              <a:ext uri="{FF2B5EF4-FFF2-40B4-BE49-F238E27FC236}">
                <a16:creationId xmlns:a16="http://schemas.microsoft.com/office/drawing/2014/main" id="{815EA352-7689-1786-9B46-CE7769CCD862}"/>
              </a:ext>
            </a:extLst>
          </p:cNvPr>
          <p:cNvSpPr/>
          <p:nvPr/>
        </p:nvSpPr>
        <p:spPr>
          <a:xfrm>
            <a:off x="10065476" y="2923915"/>
            <a:ext cx="631371" cy="646327"/>
          </a:xfrm>
          <a:prstGeom prst="mathMultiply">
            <a:avLst/>
          </a:prstGeom>
          <a:solidFill>
            <a:srgbClr val="F53358"/>
          </a:solidFill>
          <a:ln w="25400" cap="flat">
            <a:solidFill>
              <a:srgbClr val="E4C4E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/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32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3200" dirty="0"/>
              <a:t>КОНТАКТЫ</a:t>
            </a:r>
            <a:endParaRPr sz="32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/>
              <a:t>Лидер проекта</a:t>
            </a:r>
            <a:r>
              <a:rPr lang="en-US" sz="3200" dirty="0"/>
              <a:t>: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/>
              <a:t>Ведина Елизавета</a:t>
            </a:r>
            <a:r>
              <a:rPr sz="3200" dirty="0"/>
              <a:t>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3200" dirty="0"/>
              <a:t>E</a:t>
            </a:r>
            <a:r>
              <a:rPr sz="3200" dirty="0"/>
              <a:t>mail</a:t>
            </a:r>
            <a:r>
              <a:rPr lang="en-US" sz="3200" dirty="0"/>
              <a:t>: </a:t>
            </a:r>
            <a:r>
              <a:rPr lang="en-US" sz="3200" dirty="0">
                <a:hlinkClick r:id="rId2"/>
              </a:rPr>
              <a:t>lisa.vedina@gmail.com</a:t>
            </a:r>
            <a:endParaRPr lang="en-US" sz="3200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/>
              <a:t>Тел</a:t>
            </a:r>
            <a:r>
              <a:rPr lang="en-US" sz="3200" dirty="0"/>
              <a:t>: +7 926 397 40 77</a:t>
            </a:r>
            <a:endParaRPr sz="32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3188</TotalTime>
  <Words>662</Words>
  <Application>Microsoft Office PowerPoint</Application>
  <PresentationFormat>Широкоэкранный</PresentationFormat>
  <Paragraphs>90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Модель B2C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Аlexey Vedin</cp:lastModifiedBy>
  <cp:revision>70</cp:revision>
  <dcterms:modified xsi:type="dcterms:W3CDTF">2023-12-18T13:44:36Z</dcterms:modified>
</cp:coreProperties>
</file>