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87" r:id="rId3"/>
    <p:sldId id="299" r:id="rId4"/>
    <p:sldId id="257" r:id="rId5"/>
    <p:sldId id="304" r:id="rId6"/>
    <p:sldId id="259" r:id="rId7"/>
    <p:sldId id="303" r:id="rId8"/>
    <p:sldId id="289" r:id="rId9"/>
    <p:sldId id="300" r:id="rId10"/>
    <p:sldId id="28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C2DDF6"/>
    <a:srgbClr val="7030A0"/>
    <a:srgbClr val="00B0F0"/>
    <a:srgbClr val="0033CC"/>
    <a:srgbClr val="2786E5"/>
    <a:srgbClr val="56ABB6"/>
    <a:srgbClr val="3967A5"/>
    <a:srgbClr val="5690D6"/>
    <a:srgbClr val="2A65A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79" autoAdjust="0"/>
    <p:restoredTop sz="99743" autoAdjust="0"/>
  </p:normalViewPr>
  <p:slideViewPr>
    <p:cSldViewPr>
      <p:cViewPr>
        <p:scale>
          <a:sx n="66" d="100"/>
          <a:sy n="66" d="100"/>
        </p:scale>
        <p:origin x="-1168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27E3E-7FE5-4EA7-9C3C-E9D35D1901BC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E2CB1-8A62-4D2A-BB87-969CEC01A3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3812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E2CB1-8A62-4D2A-BB87-969CEC01A31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0429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C3D09-AE99-42D6-A65E-16944D3ECD3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001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C3D09-AE99-42D6-A65E-16944D3ECD3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001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C3D09-AE99-42D6-A65E-16944D3ECD3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001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C3D09-AE99-42D6-A65E-16944D3ECD3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001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C3D09-AE99-42D6-A65E-16944D3ECD3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001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C3D09-AE99-42D6-A65E-16944D3ECD3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001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C3D09-AE99-42D6-A65E-16944D3ECD3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001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C3D09-AE99-42D6-A65E-16944D3ECD3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001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voroninsergeeva@mail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28596" y="214290"/>
            <a:ext cx="8358246" cy="181588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ru-RU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Проект внедрения программы автоматизированного подбора персонала</a:t>
            </a:r>
          </a:p>
          <a:p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image" descr="https://anderefoundation.org/wp-content/uploads/2015/06/ICClassPicture.jpg"/>
          <p:cNvPicPr/>
          <p:nvPr/>
        </p:nvPicPr>
        <p:blipFill>
          <a:blip r:embed="rId3" cstate="print"/>
          <a:srcRect t="6183" r="3246"/>
          <a:stretch>
            <a:fillRect/>
          </a:stretch>
        </p:blipFill>
        <p:spPr bwMode="auto">
          <a:xfrm>
            <a:off x="1857356" y="2357430"/>
            <a:ext cx="571504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2691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142852"/>
            <a:ext cx="8358246" cy="13573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Гибкие навыки  (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Soft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skills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– </a:t>
            </a:r>
          </a:p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    навыки специалиста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XXI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века 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1" name="Рисунок 10" descr="https://i.pinimg.com/originals/8b/d4/f3/8bd4f348978949bdf50eb6c8c7f51936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714488"/>
            <a:ext cx="835824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5969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285728"/>
            <a:ext cx="7554686" cy="5760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Зарубежная аналитика</a:t>
            </a:r>
            <a:endParaRPr lang="ru-RU" sz="20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s://gdb.rferl.org/BC623D70-B16A-424A-8C95-5C22971A5A58_cx15_cy0_cw79_w1200_r1.jpg"/>
          <p:cNvPicPr/>
          <p:nvPr/>
        </p:nvPicPr>
        <p:blipFill>
          <a:blip r:embed="rId3"/>
          <a:srcRect l="6996" r="5166"/>
          <a:stretch>
            <a:fillRect/>
          </a:stretch>
        </p:blipFill>
        <p:spPr bwMode="auto">
          <a:xfrm>
            <a:off x="214282" y="1785902"/>
            <a:ext cx="8715436" cy="4857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14282" y="142852"/>
            <a:ext cx="8715436" cy="13573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Зарубежная аналитика </a:t>
            </a:r>
          </a:p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Всемирный экономический форум </a:t>
            </a:r>
          </a:p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                           Давос 2016</a:t>
            </a:r>
          </a:p>
        </p:txBody>
      </p:sp>
    </p:spTree>
    <p:extLst>
      <p:ext uri="{BB962C8B-B14F-4D97-AF65-F5344CB8AC3E}">
        <p14:creationId xmlns:p14="http://schemas.microsoft.com/office/powerpoint/2010/main" xmlns="" val="225969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28596" y="142852"/>
            <a:ext cx="8358246" cy="11430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Десять гибких навыков будущего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1428736"/>
            <a:ext cx="4214842" cy="528641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endParaRPr lang="ru-RU" dirty="0" smtClean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69875" indent="-269875"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Умение решать комплексные задачи </a:t>
            </a:r>
          </a:p>
          <a:p>
            <a:pPr marL="269875" indent="-269875"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Критическое мышление</a:t>
            </a:r>
          </a:p>
          <a:p>
            <a:pPr marL="269875" indent="-269875"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Творческое мышление</a:t>
            </a:r>
          </a:p>
          <a:p>
            <a:pPr marL="269875" indent="-269875"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Умение управлять людьми</a:t>
            </a:r>
          </a:p>
          <a:p>
            <a:pPr marL="269875" indent="-269875"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Умение работать в команде</a:t>
            </a:r>
          </a:p>
          <a:p>
            <a:pPr marL="269875" indent="-269875"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Способность распознавать свои и чужие эмоции, управлять  ими</a:t>
            </a:r>
          </a:p>
          <a:p>
            <a:pPr marL="269875" indent="-269875"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Умение формировать суждения и принимать решения</a:t>
            </a:r>
          </a:p>
          <a:p>
            <a:pPr marL="269875" indent="-269875">
              <a:spcAft>
                <a:spcPts val="1200"/>
              </a:spcAft>
              <a:buFont typeface="+mj-lt"/>
              <a:buAutoNum type="arabicPeriod"/>
            </a:pPr>
            <a:r>
              <a:rPr lang="ru-RU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Клиентоориентированность</a:t>
            </a:r>
            <a:endParaRPr lang="ru-RU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69875" indent="-269875"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Ведение переговоров</a:t>
            </a:r>
          </a:p>
          <a:p>
            <a:pPr marL="269875" indent="-269875"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Переключение с одной задачи на другую</a:t>
            </a:r>
          </a:p>
          <a:p>
            <a:pPr>
              <a:spcAft>
                <a:spcPts val="1200"/>
              </a:spcAft>
            </a:pPr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" descr="http://www.sstu.ru/upload/iblock/3a9/Upravlenie-personalom.jpg"/>
          <p:cNvPicPr/>
          <p:nvPr/>
        </p:nvPicPr>
        <p:blipFill>
          <a:blip r:embed="rId3" cstate="print"/>
          <a:srcRect l="13687" r="8477"/>
          <a:stretch>
            <a:fillRect/>
          </a:stretch>
        </p:blipFill>
        <p:spPr bwMode="auto">
          <a:xfrm>
            <a:off x="142844" y="2071678"/>
            <a:ext cx="450059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327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282" y="1571612"/>
            <a:ext cx="4000528" cy="500066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1200"/>
              </a:spcAft>
            </a:pPr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Искусственная интеллектуальная система обучается на страницах соцсетей по разметке данных, заранее составленной экспертами в области психологии, лингвистики и других наук.</a:t>
            </a:r>
          </a:p>
          <a:p>
            <a:pPr>
              <a:spcAft>
                <a:spcPts val="1200"/>
              </a:spcAft>
            </a:pPr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Обученная </a:t>
            </a:r>
            <a:r>
              <a:rPr lang="ru-RU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нейросеть</a:t>
            </a: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на основе лексических, визуальных и иных маркеров устанавливает необходимые </a:t>
            </a:r>
            <a:r>
              <a:rPr lang="ru-RU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психоэмоциональные</a:t>
            </a: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и интеллектуальные  качества. </a:t>
            </a:r>
          </a:p>
          <a:p>
            <a:pPr algn="just">
              <a:spcAft>
                <a:spcPts val="1200"/>
              </a:spcAft>
            </a:pP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57686" y="5000636"/>
            <a:ext cx="4500594" cy="1571636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lvl="0"/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Внедрение программы IPA </a:t>
            </a:r>
            <a:r>
              <a:rPr lang="ru-RU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Re-Search</a:t>
            </a: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            (</a:t>
            </a:r>
            <a:r>
              <a:rPr lang="ru-RU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Intelligent</a:t>
            </a: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Process</a:t>
            </a: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Automation</a:t>
            </a: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Recruiting</a:t>
            </a: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Search</a:t>
            </a: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)</a:t>
            </a:r>
          </a:p>
          <a:p>
            <a:pPr marL="87313" lvl="0"/>
            <a:endParaRPr lang="ru-RU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На изображении может находиться: один или несколько человек и текст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571612"/>
            <a:ext cx="450059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28596" y="142852"/>
            <a:ext cx="8358246" cy="11430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Идея проекта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69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44" y="1500174"/>
            <a:ext cx="4822826" cy="2714644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IPA </a:t>
            </a:r>
            <a:r>
              <a:rPr lang="ru-RU" sz="1600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Re-Search</a:t>
            </a:r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– программа для оптимизации </a:t>
            </a:r>
            <a:r>
              <a:rPr lang="ru-RU" sz="1600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рекрутинга</a:t>
            </a: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, позволяющая  на ранних стадиях отбора выявлять </a:t>
            </a:r>
            <a:r>
              <a:rPr lang="ru-RU" sz="16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психоэмоциональные</a:t>
            </a: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и интеллектуальные  качества соискателей на основе информации, размещенной в свободном доступе в сети Интернет. </a:t>
            </a:r>
          </a:p>
          <a:p>
            <a:pPr>
              <a:spcAft>
                <a:spcPts val="1200"/>
              </a:spcAft>
            </a:pP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Программа написана на языке программирования </a:t>
            </a:r>
            <a:r>
              <a:rPr lang="ru-RU" sz="16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Python</a:t>
            </a: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Это обеспечивает </a:t>
            </a:r>
            <a:r>
              <a:rPr lang="ru-RU" sz="16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кроссплатформенность</a:t>
            </a: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приложения.</a:t>
            </a:r>
          </a:p>
          <a:p>
            <a:pPr algn="just"/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Users\Пользователь\AppData\Local\Temp\Temp1_Картинки ресёч.zip\test1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500174"/>
            <a:ext cx="385765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42844" y="4357694"/>
            <a:ext cx="8858312" cy="1857388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Доступ к программе дает возможность пользоваться следующими услугами: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Психологическое портретирование претендента на вакансию по отдельным личностным и мотивационным качествам: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Оценка претендента на конфликтность/бесконфликтность; 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Оценка претендента на коммуникабельность;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Оценка претендента на </a:t>
            </a:r>
            <a:r>
              <a:rPr lang="ru-RU" sz="16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креативность</a:t>
            </a: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и другие качества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Скрининг группы претендентов на вакансию на основе психологического </a:t>
            </a:r>
            <a:r>
              <a:rPr lang="ru-RU" sz="1600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портретирования</a:t>
            </a:r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844" y="6357958"/>
            <a:ext cx="8858312" cy="407118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* Логотип программы, пользовательский интерфейс находятся в стадии разработки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142852"/>
            <a:ext cx="8358246" cy="11430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 продукте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478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357686" y="1714488"/>
            <a:ext cx="4357718" cy="2928958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endParaRPr lang="ru-RU" dirty="0" smtClean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Рынок по продаже программ автоматизированного подбора персонала очень перспективен. 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По оценке Фонда развития </a:t>
            </a:r>
            <a:r>
              <a:rPr lang="ru-RU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интернет-инициатив</a:t>
            </a: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, в России спрос на технологии автоматизированного подбора персонала составляет 16 млрд. рублей в год, а удовлетворяется всего на 1 миллиард. </a:t>
            </a:r>
          </a:p>
          <a:p>
            <a:pPr>
              <a:spcAft>
                <a:spcPts val="1200"/>
              </a:spcAft>
            </a:pPr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5000636"/>
            <a:ext cx="8501122" cy="1643074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1200"/>
              </a:spcAft>
            </a:pPr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В целом на российском рынке подбора персонала мало IT-компаний и </a:t>
            </a:r>
            <a:r>
              <a:rPr lang="ru-RU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стартапов</a:t>
            </a: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 рубежом таких платформ больше сотни. Фактически отсутствуют </a:t>
            </a:r>
            <a:r>
              <a:rPr lang="ru-RU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онлайн-порталы</a:t>
            </a: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по поставке сотрудников массовых профессий, которые могли бы упростить взаимодействие работодателей и соискателей и сократить время обеих сторон.</a:t>
            </a:r>
          </a:p>
          <a:p>
            <a:pPr>
              <a:spcAft>
                <a:spcPts val="1200"/>
              </a:spcAft>
            </a:pPr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42852"/>
            <a:ext cx="8358246" cy="1285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Рынок программ автоматизированного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                        подбора персонала</a:t>
            </a:r>
          </a:p>
        </p:txBody>
      </p:sp>
      <p:pic>
        <p:nvPicPr>
          <p:cNvPr id="8" name="Рисунок 7" descr="http://digital-economy.ru/images/easyblog_articles/573/b2ap3_large_bv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714488"/>
            <a:ext cx="371477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327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215074" y="4286256"/>
            <a:ext cx="2643206" cy="2143140"/>
          </a:xfrm>
          <a:prstGeom prst="rect">
            <a:avLst/>
          </a:prstGeom>
          <a:solidFill>
            <a:srgbClr val="00B0F0">
              <a:alpha val="30980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/>
            <a:r>
              <a:rPr lang="ru-RU" sz="2000" dirty="0" smtClean="0">
                <a:solidFill>
                  <a:schemeClr val="tx1"/>
                </a:solidFill>
                <a:latin typeface="Segoe UI Semibold" pitchFamily="34" charset="0"/>
                <a:cs typeface="Segoe UI Semibold" pitchFamily="34" charset="0"/>
              </a:rPr>
              <a:t>Отделы кадров предприятий</a:t>
            </a:r>
          </a:p>
          <a:p>
            <a:pPr marL="355600"/>
            <a:endParaRPr lang="ru-RU" sz="2000" dirty="0" smtClean="0">
              <a:solidFill>
                <a:schemeClr val="tx1"/>
              </a:solidFill>
              <a:latin typeface="Segoe UI Semibold" pitchFamily="34" charset="0"/>
              <a:cs typeface="Segoe UI Semibold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8596" y="4357694"/>
            <a:ext cx="2643206" cy="2143140"/>
          </a:xfrm>
          <a:prstGeom prst="rect">
            <a:avLst/>
          </a:prstGeom>
          <a:solidFill>
            <a:srgbClr val="0033CC">
              <a:alpha val="41176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/>
            <a:r>
              <a:rPr lang="ru-RU" sz="2000" dirty="0" smtClean="0">
                <a:solidFill>
                  <a:schemeClr val="tx1"/>
                </a:solidFill>
                <a:latin typeface="Segoe UI Semibold" pitchFamily="34" charset="0"/>
                <a:cs typeface="Segoe UI Semibold" pitchFamily="34" charset="0"/>
              </a:rPr>
              <a:t>Кадровые </a:t>
            </a:r>
            <a:r>
              <a:rPr lang="ru-RU" sz="2000" dirty="0" err="1" smtClean="0">
                <a:solidFill>
                  <a:schemeClr val="tx1"/>
                </a:solidFill>
                <a:latin typeface="Segoe UI Semibold" pitchFamily="34" charset="0"/>
                <a:cs typeface="Segoe UI Semibold" pitchFamily="34" charset="0"/>
              </a:rPr>
              <a:t>рекрутинговые</a:t>
            </a:r>
            <a:r>
              <a:rPr lang="ru-RU" sz="2000" dirty="0" smtClean="0">
                <a:solidFill>
                  <a:schemeClr val="tx1"/>
                </a:solidFill>
                <a:latin typeface="Segoe UI Semibold" pitchFamily="34" charset="0"/>
                <a:cs typeface="Segoe UI Semibold" pitchFamily="34" charset="0"/>
              </a:rPr>
              <a:t> агентства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142852"/>
            <a:ext cx="8358246" cy="11430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Потребители программы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86116" y="1857364"/>
            <a:ext cx="2643206" cy="2143140"/>
          </a:xfrm>
          <a:prstGeom prst="rect">
            <a:avLst/>
          </a:prstGeom>
          <a:solidFill>
            <a:srgbClr val="7030A0">
              <a:alpha val="50196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algn="just"/>
            <a:r>
              <a:rPr lang="ru-RU" sz="2000" dirty="0" smtClean="0">
                <a:solidFill>
                  <a:schemeClr val="tx1"/>
                </a:solidFill>
                <a:latin typeface="Segoe UI Semibold" pitchFamily="34" charset="0"/>
                <a:cs typeface="Segoe UI Semibold" pitchFamily="34" charset="0"/>
              </a:rPr>
              <a:t>Сетевые </a:t>
            </a:r>
            <a:r>
              <a:rPr lang="ru-RU" sz="2000" dirty="0" err="1" smtClean="0">
                <a:solidFill>
                  <a:schemeClr val="tx1"/>
                </a:solidFill>
                <a:latin typeface="Segoe UI Semibold" pitchFamily="34" charset="0"/>
                <a:cs typeface="Segoe UI Semibold" pitchFamily="34" charset="0"/>
              </a:rPr>
              <a:t>ритейлеры</a:t>
            </a:r>
            <a:endParaRPr lang="ru-RU" sz="2000" dirty="0" smtClean="0">
              <a:solidFill>
                <a:schemeClr val="tx1"/>
              </a:solidFill>
              <a:latin typeface="Segoe UI Semibold" pitchFamily="34" charset="0"/>
              <a:cs typeface="Segoe UI Semibold" pitchFamily="34" charset="0"/>
            </a:endParaRPr>
          </a:p>
        </p:txBody>
      </p:sp>
      <p:pic>
        <p:nvPicPr>
          <p:cNvPr id="22" name="image" descr="https://avatars.mds.yandex.net/get-altay/2004078/2a0000016ee077823c6b27855316e07168c9/XXXL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643050"/>
            <a:ext cx="271464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https://hr-portal.ru/files/mini/human_resources_manager_assessing_candidates_on_advanced_touch_screen_interface_153349244_5ab1b409ba617700378c99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714488"/>
            <a:ext cx="2714644" cy="2143140"/>
          </a:xfrm>
          <a:prstGeom prst="rect">
            <a:avLst/>
          </a:prstGeom>
          <a:noFill/>
        </p:spPr>
      </p:pic>
      <p:pic>
        <p:nvPicPr>
          <p:cNvPr id="19" name="image" descr="https://fullpicture.ru/wp-content/uploads/2016/08/seatjob6.jpg"/>
          <p:cNvPicPr/>
          <p:nvPr/>
        </p:nvPicPr>
        <p:blipFill>
          <a:blip r:embed="rId5" cstate="print"/>
          <a:srcRect l="14286"/>
          <a:stretch>
            <a:fillRect/>
          </a:stretch>
        </p:blipFill>
        <p:spPr bwMode="auto">
          <a:xfrm>
            <a:off x="3286116" y="4143380"/>
            <a:ext cx="271464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327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57158" y="142852"/>
            <a:ext cx="8358246" cy="1285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Перспективы реализации проекта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143380"/>
            <a:ext cx="307183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https://sun9-30.userapi.com/c858328/v858328250/14e4c8/ljjK4pmjV7A.jpg"/>
          <p:cNvPicPr/>
          <p:nvPr/>
        </p:nvPicPr>
        <p:blipFill>
          <a:blip r:embed="rId4"/>
          <a:srcRect l="19735" r="35411"/>
          <a:stretch>
            <a:fillRect/>
          </a:stretch>
        </p:blipFill>
        <p:spPr bwMode="auto">
          <a:xfrm>
            <a:off x="5500694" y="1714488"/>
            <a:ext cx="307183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7158" y="1714488"/>
            <a:ext cx="4857784" cy="464347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55825">
              <a:spcAft>
                <a:spcPts val="1200"/>
              </a:spcAft>
            </a:pPr>
            <a:endParaRPr lang="ru-RU" sz="16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155825">
              <a:spcAft>
                <a:spcPts val="1200"/>
              </a:spcAft>
            </a:pPr>
            <a:endParaRPr lang="ru-RU" sz="16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155825">
              <a:spcAft>
                <a:spcPts val="1200"/>
              </a:spcAft>
            </a:pPr>
            <a:endParaRPr lang="ru-RU" sz="16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155825">
              <a:spcAft>
                <a:spcPts val="1200"/>
              </a:spcAft>
            </a:pPr>
            <a:endParaRPr lang="ru-RU" sz="16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155825">
              <a:spcAft>
                <a:spcPts val="1200"/>
              </a:spcAft>
            </a:pPr>
            <a:endParaRPr lang="ru-RU" sz="16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539750">
              <a:spcAft>
                <a:spcPts val="1200"/>
              </a:spcAft>
            </a:pPr>
            <a:endParaRPr lang="ru-RU" sz="16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539750">
              <a:spcAft>
                <a:spcPts val="1200"/>
              </a:spcAft>
            </a:pPr>
            <a:endParaRPr lang="ru-RU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539750">
              <a:spcAft>
                <a:spcPts val="1200"/>
              </a:spcAft>
            </a:pPr>
            <a:endParaRPr lang="ru-RU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625475" indent="-355600"/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Создание Центра </a:t>
            </a:r>
            <a:r>
              <a:rPr lang="ru-RU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профориентационной</a:t>
            </a: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и кадровой </a:t>
            </a:r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аналитики</a:t>
            </a:r>
            <a:endParaRPr lang="ru-RU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625475" indent="-355600"/>
            <a:endParaRPr lang="ru-RU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625475" indent="-355600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для выпускников школ, выбирающих профессию</a:t>
            </a:r>
          </a:p>
          <a:p>
            <a:pPr marL="625475" indent="-355600"/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625475" indent="-355600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для выпускников вузов, ищущих  место работы</a:t>
            </a:r>
          </a:p>
          <a:p>
            <a:pPr marL="625475" indent="-355600"/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625475" indent="-355600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для руководителей,  желающих устранить кадровые риски</a:t>
            </a:r>
          </a:p>
          <a:p>
            <a:pPr marL="625475" indent="-355600"/>
            <a:endParaRPr lang="ru-RU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625475" indent="-355600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для государственных органов, выявляющих кадровый потенциал региона</a:t>
            </a:r>
          </a:p>
          <a:p>
            <a:pPr marL="722313" indent="-269875">
              <a:buFont typeface="Arial" pitchFamily="34" charset="0"/>
              <a:buChar char="•"/>
            </a:pPr>
            <a:endParaRPr lang="ru-RU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155825">
              <a:spcAft>
                <a:spcPts val="1200"/>
              </a:spcAft>
            </a:pPr>
            <a:endParaRPr lang="ru-RU" sz="16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155825">
              <a:spcAft>
                <a:spcPts val="1200"/>
              </a:spcAft>
            </a:pPr>
            <a:endParaRPr lang="ru-RU" sz="16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indent="2155825">
              <a:spcAft>
                <a:spcPts val="1200"/>
              </a:spcAft>
            </a:pPr>
            <a:endParaRPr lang="ru-RU" sz="16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indent="2155825">
              <a:spcAft>
                <a:spcPts val="1200"/>
              </a:spcAft>
            </a:pPr>
            <a:endParaRPr lang="ru-RU" sz="16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ru-RU" sz="16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  </a:t>
            </a:r>
            <a:endParaRPr lang="ru-RU" sz="160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478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000240"/>
            <a:ext cx="8143932" cy="4429156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КОНТАКТЫ:</a:t>
            </a: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Руководитель проекта</a:t>
            </a:r>
          </a:p>
          <a:p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Воронин Александр Викторович</a:t>
            </a:r>
          </a:p>
          <a:p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доцент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ФГБОУ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ВО «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Саратовская государственная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юридическая академия»</a:t>
            </a:r>
          </a:p>
          <a:p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 </a:t>
            </a:r>
          </a:p>
          <a:p>
            <a:endParaRPr lang="ru-RU" sz="20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Телефон:</a:t>
            </a:r>
          </a:p>
          <a:p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+ 7 903 020 68 70</a:t>
            </a:r>
          </a:p>
          <a:p>
            <a:endParaRPr lang="ru-RU" sz="20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ru-RU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E-mail</a:t>
            </a:r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err="1" smtClean="0">
                <a:solidFill>
                  <a:schemeClr val="tx1"/>
                </a:solidFill>
                <a:cs typeface="Times New Roman" panose="02020603050405020304" pitchFamily="18" charset="0"/>
                <a:hlinkClick r:id="rId2"/>
              </a:rPr>
              <a:t>voroninsergeeva@mail.ru</a:t>
            </a:r>
            <a:endParaRPr lang="ru-RU" sz="20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 </a:t>
            </a:r>
          </a:p>
          <a:p>
            <a:endParaRPr lang="ru-RU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357166"/>
            <a:ext cx="8143932" cy="13573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Будем рады сотрудничеству!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586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2674</TotalTime>
  <Words>385</Words>
  <Application>Microsoft Office PowerPoint</Application>
  <PresentationFormat>Экран (4:3)</PresentationFormat>
  <Paragraphs>119</Paragraphs>
  <Slides>10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Пользователь</cp:lastModifiedBy>
  <cp:revision>137</cp:revision>
  <dcterms:created xsi:type="dcterms:W3CDTF">2018-01-23T21:50:11Z</dcterms:created>
  <dcterms:modified xsi:type="dcterms:W3CDTF">2020-10-21T05:44:35Z</dcterms:modified>
</cp:coreProperties>
</file>