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4630400" cy="8229600"/>
  <p:notesSz cx="8229600" cy="146304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T Sans" panose="020B0503020203020204" pitchFamily="34" charset="-52"/>
      <p:regular r:id="rId26"/>
      <p:bold r:id="rId27"/>
      <p:italic r:id="rId28"/>
      <p:boldItalic r:id="rId29"/>
    </p:embeddedFont>
    <p:embeddedFont>
      <p:font typeface="Syne" panose="020B0604020202020204" charset="0"/>
      <p:regular r:id="rId30"/>
    </p:embeddedFont>
    <p:embeddedFont>
      <p:font typeface="Syne Extra Bold" panose="020B0604020202020204" charset="0"/>
      <p:regular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424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93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27228" y="2005396"/>
            <a:ext cx="8062344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Веб-приложение для оценки риска диабета 2-го типа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027228" y="4073670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Наше приложение помогает оценить риск развития диабета и получить персонализированные рекомендации по профилактике.</a:t>
            </a:r>
            <a:endParaRPr lang="en-US" sz="175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960CEC-F3AD-4751-9441-68CF5D4F9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4724" y="7507751"/>
            <a:ext cx="1980210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68876" y="601172"/>
            <a:ext cx="270622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b="1" dirty="0">
                <a:solidFill>
                  <a:srgbClr val="F0F4F1"/>
                </a:solidFill>
              </a:rPr>
              <a:t>Проблема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944514" y="1977808"/>
            <a:ext cx="12259020" cy="1599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Диабет 2-го типа </a:t>
            </a:r>
            <a:r>
              <a:rPr lang="ru-RU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— глобальная эпидемия (537 млн больных, ВОЗ), 80% случаев можно предотвратить. Люди не осознают риски из-за отсутствия простых инструментов для ранней оценки, учитывающих их образ жизни, генетику и здоровье. Это приводит к поздней диагностике, росту затрат на лечение и снижению качества жизни.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1236C17-39A0-4A29-8F84-13DBB5D98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3602" y="7619915"/>
            <a:ext cx="2116121" cy="60968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5833EAB-DBAF-4585-9574-25785A59C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816" y="3315956"/>
            <a:ext cx="11810415" cy="362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347DCC3-C408-4EF3-8064-F6B49260A8A0}"/>
              </a:ext>
            </a:extLst>
          </p:cNvPr>
          <p:cNvSpPr txBox="1"/>
          <p:nvPr/>
        </p:nvSpPr>
        <p:spPr>
          <a:xfrm>
            <a:off x="3215473" y="7067398"/>
            <a:ext cx="731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666666"/>
                </a:solidFill>
                <a:effectLst/>
                <a:latin typeface="PT Sans" panose="020B0503020203020204" pitchFamily="34" charset="-52"/>
              </a:rPr>
              <a:t>Общая численность пациентов с сахарным диабетом в Российской Федерации на 01.01.2023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67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03461" y="72396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Цель проекта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946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2989183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2946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Оценка риска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43709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Анализ вероятности развития диабета на основе образа жизни.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685467" y="2946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537" y="2989183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2583" y="2946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Учет факторов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22583" y="3437096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Рассмотрение медицинских показателей и генетических предрасположенностей.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3706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41317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370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Профилактика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586109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Предоставление персонализированных рекомендаций для снижения риска.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7829" y="713899"/>
            <a:ext cx="5198864" cy="649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Как это работает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29" y="1675567"/>
            <a:ext cx="1039773" cy="153078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79427" y="1883450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Ввод данных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2079427" y="2332911"/>
            <a:ext cx="6336744" cy="665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Пользователь вводит возраст, вес, рост, уровень активности и другие показатели.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829" y="3206353"/>
            <a:ext cx="1039773" cy="153078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79427" y="3414236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Анализ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2079427" y="3863697"/>
            <a:ext cx="6336744" cy="665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Модель машинного обучения обрабатывает информацию и оценивает риск.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829" y="4737140"/>
            <a:ext cx="1039773" cy="153078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79427" y="4945023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Результат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2079427" y="5394484"/>
            <a:ext cx="6336744" cy="665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Система определяет уровень риска: низкий, средний или высокий.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829" y="6267926"/>
            <a:ext cx="1039773" cy="124765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079427" y="6475809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Рекомендации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2079427" y="6925270"/>
            <a:ext cx="633674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Формирование персонализированного плана профилактики.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1592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Персонализированные советы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361711" y="2473643"/>
            <a:ext cx="3664863" cy="3128129"/>
          </a:xfrm>
          <a:prstGeom prst="roundRect">
            <a:avLst>
              <a:gd name="adj" fmla="val 3046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7464" y="27030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Питание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67464" y="3198495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Индивидуальные рекомендации по диете с учетом риска развития диабета.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332327" y="2473643"/>
            <a:ext cx="3664863" cy="3128129"/>
          </a:xfrm>
          <a:prstGeom prst="roundRect">
            <a:avLst>
              <a:gd name="adj" fmla="val 3046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0" y="2658904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Физическая активность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572000" y="3490381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Оптимальный план упражнений, адаптированный под возраст и состояние здоровья.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361711" y="5786390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7464" y="5992749"/>
            <a:ext cx="33567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Мониторинг здоровья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67464" y="6531697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Советы по регулярному контролю ключевых показателей здоровья.</a:t>
            </a:r>
            <a:endParaRPr lang="en-US" sz="1750" dirty="0"/>
          </a:p>
        </p:txBody>
      </p:sp>
      <p:pic>
        <p:nvPicPr>
          <p:cNvPr id="1026" name="Picture 2" descr="Статистика здорового образа жизни в россии 2020">
            <a:extLst>
              <a:ext uri="{FF2B5EF4-FFF2-40B4-BE49-F238E27FC236}">
                <a16:creationId xmlns:a16="http://schemas.microsoft.com/office/drawing/2014/main" id="{5D3E55B2-C58A-41FD-AFB4-AA38AAA73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805" y="0"/>
            <a:ext cx="6472595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02330" y="452794"/>
            <a:ext cx="850249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Преимущества приложения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330" y="3574494"/>
            <a:ext cx="7825621" cy="7825621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239" y="5780723"/>
            <a:ext cx="382667" cy="47839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330" y="3574494"/>
            <a:ext cx="7825621" cy="782562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748" y="4313396"/>
            <a:ext cx="382667" cy="47839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330" y="3574494"/>
            <a:ext cx="7825621" cy="7825621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5137" y="5780723"/>
            <a:ext cx="382667" cy="478393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970121" y="3078361"/>
            <a:ext cx="37680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Простота использования</a:t>
            </a:r>
            <a:endParaRPr lang="en-US" sz="2200" dirty="0"/>
          </a:p>
        </p:txBody>
      </p:sp>
      <p:sp>
        <p:nvSpPr>
          <p:cNvPr id="10" name="Text 2"/>
          <p:cNvSpPr/>
          <p:nvPr/>
        </p:nvSpPr>
        <p:spPr>
          <a:xfrm>
            <a:off x="793790" y="3568779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Минимум входных данных для получения результата.</a:t>
            </a:r>
            <a:endParaRPr lang="en-US" sz="1750" dirty="0"/>
          </a:p>
        </p:txBody>
      </p:sp>
      <p:sp>
        <p:nvSpPr>
          <p:cNvPr id="11" name="Text 3"/>
          <p:cNvSpPr/>
          <p:nvPr/>
        </p:nvSpPr>
        <p:spPr>
          <a:xfrm>
            <a:off x="5897523" y="1904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Актуальность</a:t>
            </a:r>
            <a:endParaRPr lang="en-US" sz="2200" dirty="0"/>
          </a:p>
        </p:txBody>
      </p:sp>
      <p:sp>
        <p:nvSpPr>
          <p:cNvPr id="12" name="Text 4"/>
          <p:cNvSpPr/>
          <p:nvPr/>
        </p:nvSpPr>
        <p:spPr>
          <a:xfrm>
            <a:off x="5254704" y="2395061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Диабет — глобальная проблема здравоохранения.</a:t>
            </a:r>
            <a:endParaRPr lang="en-US" sz="1750" dirty="0"/>
          </a:p>
        </p:txBody>
      </p:sp>
      <p:sp>
        <p:nvSpPr>
          <p:cNvPr id="13" name="Text 5"/>
          <p:cNvSpPr/>
          <p:nvPr/>
        </p:nvSpPr>
        <p:spPr>
          <a:xfrm>
            <a:off x="10358557" y="27154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Профилактика</a:t>
            </a:r>
            <a:endParaRPr lang="en-US" sz="2200" dirty="0"/>
          </a:p>
        </p:txBody>
      </p:sp>
      <p:sp>
        <p:nvSpPr>
          <p:cNvPr id="14" name="Text 6"/>
          <p:cNvSpPr/>
          <p:nvPr/>
        </p:nvSpPr>
        <p:spPr>
          <a:xfrm>
            <a:off x="9715738" y="3205877"/>
            <a:ext cx="41208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Раннее выявление рисков помогает предотвратить развитие заболевания.</a:t>
            </a:r>
            <a:endParaRPr lang="en-US" sz="17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E7B4C7-0D5A-4EE1-9A98-057E6189E7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46596" y="7619915"/>
            <a:ext cx="1793369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7868" y="601172"/>
            <a:ext cx="758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Техническая реализация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944515" y="2180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Данные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44515" y="265809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Открытый датасет Pima Indians Diabetes Dataset.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944515" y="3519734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Признаки: возраст, ИМТ, уровень глюкозы, наследственность.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2180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Модель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2928" y="262435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Бинарная или мультиклассовая классификация.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3531608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Инструменты: Python, Scikit-learn, TensorFlow.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0002696" y="2180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Интерфейс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002696" y="2813696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Веб-приложение на Flask/Django.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0002696" y="335015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Фронтенд: HTML/CSS/JavaScript.</a:t>
            </a:r>
            <a:endParaRPr lang="en-US" sz="17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1236C17-39A0-4A29-8F84-13DBB5D98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3602" y="7619915"/>
            <a:ext cx="2116121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50211" y="840446"/>
            <a:ext cx="71567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Пример использования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37617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2837617"/>
            <a:ext cx="43598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Ввод данных пользователем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328035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Возраст: 35 лет, ИМТ: 28, семейная история диабета: да.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917752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39177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Оценка риска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408170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Модель определяет уровень риска как "средний".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4997887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4997887"/>
            <a:ext cx="39851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Получение рекомендаций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5488305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"Снизьте потребление сахара. 30 минут ходьбы ежедневно. Проверяйте уровень глюкозы раз в год."</a:t>
            </a:r>
            <a:endParaRPr lang="en-US" sz="17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DD1EB67-B283-447E-979A-BB0FC95F4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8627" y="7619915"/>
            <a:ext cx="1931773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9406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Что выделяет наш проект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89143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28517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Интерактивность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3342203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Визуализация результатов через графики и прогресс-бары.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42519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87579" y="4385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Персонализация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87579" y="4875967"/>
            <a:ext cx="67626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Советы адаптируются под возраст, пол и уровень активности.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632186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87579" y="62822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Доступность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587579" y="6772632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Мобильная версия и поддержка разных языков.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8374"/>
            <a:ext cx="70387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Перспективы развития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2894886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667595"/>
            <a:ext cx="50190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Интеграция с фитнес-трекерами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158014"/>
            <a:ext cx="65290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Автоматический импорт данных о физической активности.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6D9121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315182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087892"/>
            <a:ext cx="31721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Чат-бот консультант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578310"/>
            <a:ext cx="623125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Ответы на вопросы о диабете и здоровом образе жизни.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6D9121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5705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508188"/>
            <a:ext cx="34696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Система напоминаний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Уведомления о необходимости проверки уровня сахара.</a:t>
            </a:r>
            <a:endParaRPr lang="en-US" sz="17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5F94D91-2CC7-4D6E-99DE-2A36DDEE5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1505" y="7619915"/>
            <a:ext cx="1758895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13585" y="759504"/>
            <a:ext cx="530161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60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Проблема с подтверждением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793790" y="193080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Глобальная угроза:</a:t>
            </a: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Диабет 2-го типа — эпидемия XXI века (537 млн больных в мире, рост на 16% за последние 5 лет).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60745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Пробел в профилактике:</a:t>
            </a: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80% случаев можно предотвратить, но нет доступных инструментов для ранней оценки риска.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89" y="332812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Данные ВОЗ:</a:t>
            </a: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Только 30% людей с преддиабетом знают о своём состоянии.</a:t>
            </a:r>
            <a:endParaRPr lang="en-US" sz="17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5353F1-A5BA-4350-A579-86F7B06FB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6452" y="7619915"/>
            <a:ext cx="1833561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6642" y="596503"/>
            <a:ext cx="5630466" cy="67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Целевая аудитория</a:t>
            </a:r>
            <a:endParaRPr lang="en-US" sz="4250" dirty="0"/>
          </a:p>
        </p:txBody>
      </p:sp>
      <p:sp>
        <p:nvSpPr>
          <p:cNvPr id="3" name="Shape 1"/>
          <p:cNvSpPr/>
          <p:nvPr/>
        </p:nvSpPr>
        <p:spPr>
          <a:xfrm>
            <a:off x="7299960" y="1704499"/>
            <a:ext cx="30480" cy="5928598"/>
          </a:xfrm>
          <a:prstGeom prst="roundRect">
            <a:avLst>
              <a:gd name="adj" fmla="val 297937"/>
            </a:avLst>
          </a:prstGeom>
          <a:solidFill>
            <a:srgbClr val="6D9121"/>
          </a:solidFill>
          <a:ln/>
        </p:spPr>
      </p:sp>
      <p:sp>
        <p:nvSpPr>
          <p:cNvPr id="4" name="Shape 2"/>
          <p:cNvSpPr/>
          <p:nvPr/>
        </p:nvSpPr>
        <p:spPr>
          <a:xfrm>
            <a:off x="6453961" y="2175510"/>
            <a:ext cx="648533" cy="30480"/>
          </a:xfrm>
          <a:prstGeom prst="roundRect">
            <a:avLst>
              <a:gd name="adj" fmla="val 297937"/>
            </a:avLst>
          </a:prstGeom>
          <a:solidFill>
            <a:srgbClr val="6D9121"/>
          </a:solidFill>
          <a:ln/>
        </p:spPr>
      </p:sp>
      <p:sp>
        <p:nvSpPr>
          <p:cNvPr id="5" name="Shape 3"/>
          <p:cNvSpPr/>
          <p:nvPr/>
        </p:nvSpPr>
        <p:spPr>
          <a:xfrm>
            <a:off x="7072015" y="1947624"/>
            <a:ext cx="486370" cy="486370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037" y="1988106"/>
            <a:ext cx="324207" cy="40528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531632" y="1920597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35+ с ИМТ ≥25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56642" y="2388037"/>
            <a:ext cx="5477589" cy="691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Люди старше 35 лет с избыточным весом. Они заботятся о своем здоровье.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527905" y="3256359"/>
            <a:ext cx="648533" cy="30480"/>
          </a:xfrm>
          <a:prstGeom prst="roundRect">
            <a:avLst>
              <a:gd name="adj" fmla="val 297937"/>
            </a:avLst>
          </a:prstGeom>
          <a:solidFill>
            <a:srgbClr val="6D9121"/>
          </a:solidFill>
          <a:ln/>
        </p:spPr>
      </p:sp>
      <p:sp>
        <p:nvSpPr>
          <p:cNvPr id="10" name="Shape 7"/>
          <p:cNvSpPr/>
          <p:nvPr/>
        </p:nvSpPr>
        <p:spPr>
          <a:xfrm>
            <a:off x="7072015" y="3028474"/>
            <a:ext cx="486370" cy="486370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037" y="3068955"/>
            <a:ext cx="324207" cy="40528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396168" y="3001447"/>
            <a:ext cx="5477589" cy="675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Наследственная предрасположенность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8396168" y="3806666"/>
            <a:ext cx="5477589" cy="691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 семейной историей диабета. Осознают повышенный риск.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6453961" y="4328993"/>
            <a:ext cx="648533" cy="30480"/>
          </a:xfrm>
          <a:prstGeom prst="roundRect">
            <a:avLst>
              <a:gd name="adj" fmla="val 297937"/>
            </a:avLst>
          </a:prstGeom>
          <a:solidFill>
            <a:srgbClr val="6D9121"/>
          </a:solidFill>
          <a:ln/>
        </p:spPr>
      </p:sp>
      <p:sp>
        <p:nvSpPr>
          <p:cNvPr id="15" name="Shape 11"/>
          <p:cNvSpPr/>
          <p:nvPr/>
        </p:nvSpPr>
        <p:spPr>
          <a:xfrm>
            <a:off x="7072015" y="4101108"/>
            <a:ext cx="486370" cy="486370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037" y="4141589"/>
            <a:ext cx="324207" cy="40528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07845" y="4074081"/>
            <a:ext cx="4426387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Малоподвижный образ жизни</a:t>
            </a:r>
            <a:endParaRPr lang="en-US" sz="2100" dirty="0"/>
          </a:p>
        </p:txBody>
      </p:sp>
      <p:sp>
        <p:nvSpPr>
          <p:cNvPr id="18" name="Text 13"/>
          <p:cNvSpPr/>
          <p:nvPr/>
        </p:nvSpPr>
        <p:spPr>
          <a:xfrm>
            <a:off x="756642" y="4541520"/>
            <a:ext cx="5477589" cy="691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Ведут сидячий образ жизни. Ищут способы улучшить здоровье.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27905" y="5401628"/>
            <a:ext cx="648533" cy="30480"/>
          </a:xfrm>
          <a:prstGeom prst="roundRect">
            <a:avLst>
              <a:gd name="adj" fmla="val 297937"/>
            </a:avLst>
          </a:prstGeom>
          <a:solidFill>
            <a:srgbClr val="6D9121"/>
          </a:solidFill>
          <a:ln/>
        </p:spPr>
      </p:sp>
      <p:sp>
        <p:nvSpPr>
          <p:cNvPr id="20" name="Shape 15"/>
          <p:cNvSpPr/>
          <p:nvPr/>
        </p:nvSpPr>
        <p:spPr>
          <a:xfrm>
            <a:off x="7072015" y="5173742"/>
            <a:ext cx="486370" cy="486370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037" y="5214223"/>
            <a:ext cx="324207" cy="40528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96168" y="5146715"/>
            <a:ext cx="3252668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Цифровые энтузиасты</a:t>
            </a:r>
            <a:endParaRPr lang="en-US" sz="2100" dirty="0"/>
          </a:p>
        </p:txBody>
      </p:sp>
      <p:sp>
        <p:nvSpPr>
          <p:cNvPr id="23" name="Text 17"/>
          <p:cNvSpPr/>
          <p:nvPr/>
        </p:nvSpPr>
        <p:spPr>
          <a:xfrm>
            <a:off x="8396168" y="5614154"/>
            <a:ext cx="5477589" cy="691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Активно используют приложения для здоровья и фитнеса.</a:t>
            </a:r>
            <a:endParaRPr lang="en-US" sz="1700" dirty="0"/>
          </a:p>
        </p:txBody>
      </p:sp>
      <p:sp>
        <p:nvSpPr>
          <p:cNvPr id="24" name="Shape 18"/>
          <p:cNvSpPr/>
          <p:nvPr/>
        </p:nvSpPr>
        <p:spPr>
          <a:xfrm>
            <a:off x="6453961" y="6374487"/>
            <a:ext cx="648533" cy="30480"/>
          </a:xfrm>
          <a:prstGeom prst="roundRect">
            <a:avLst>
              <a:gd name="adj" fmla="val 297937"/>
            </a:avLst>
          </a:prstGeom>
          <a:solidFill>
            <a:srgbClr val="6D9121"/>
          </a:solidFill>
          <a:ln/>
        </p:spPr>
      </p:sp>
      <p:sp>
        <p:nvSpPr>
          <p:cNvPr id="25" name="Shape 19"/>
          <p:cNvSpPr/>
          <p:nvPr/>
        </p:nvSpPr>
        <p:spPr>
          <a:xfrm>
            <a:off x="7072015" y="6146602"/>
            <a:ext cx="486370" cy="486370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3037" y="6187083"/>
            <a:ext cx="324207" cy="40528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531632" y="6119574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Работодатели</a:t>
            </a:r>
            <a:endParaRPr lang="en-US" sz="2100" dirty="0"/>
          </a:p>
        </p:txBody>
      </p:sp>
      <p:sp>
        <p:nvSpPr>
          <p:cNvPr id="28" name="Text 21"/>
          <p:cNvSpPr/>
          <p:nvPr/>
        </p:nvSpPr>
        <p:spPr>
          <a:xfrm>
            <a:off x="756642" y="6587014"/>
            <a:ext cx="5477589" cy="691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Внедряют корпоративные wellness-программы для сотрудников.</a:t>
            </a:r>
            <a:endParaRPr lang="en-US" sz="17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ED04286-2714-45A4-9422-C23CB67D26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75291" y="7619915"/>
            <a:ext cx="2024480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446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Решение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3663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8860" y="340887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530906" y="33663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ML-модель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530906" y="3856792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Оценка риска на основе анализа данных. Возраст, ИМТ, глюкоза и другое.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428667" y="33663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13737" y="340887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8165783" y="33663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Персонализация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165783" y="3856792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Рекомендации по питанию и упражнениям. Мониторинг состояния здоровья.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93790" y="50645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8860" y="510706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3" name="Text 11"/>
          <p:cNvSpPr/>
          <p:nvPr/>
        </p:nvSpPr>
        <p:spPr>
          <a:xfrm>
            <a:off x="1530906" y="50645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Интеграция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30906" y="5554980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Сбор данных из Google Fit/Apple Health. Автоматический импорт.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428667" y="506456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13737" y="510706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4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8165783" y="50645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Уникальность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165783" y="5554980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Комбинация факторов: клинических, генетических, поведенческих. Все в одном месте.</a:t>
            </a:r>
            <a:endParaRPr lang="en-US" sz="17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A6DD2AF-0444-42F3-A696-8B91372FA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6017" y="7507750"/>
            <a:ext cx="1923996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436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Анализ рынка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0119"/>
            <a:ext cx="41207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$211B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1341953" y="4841915"/>
            <a:ext cx="30244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Digital Health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5332333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Размер рынка к 2027 году.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254704" y="3810119"/>
            <a:ext cx="4120872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18.6%</a:t>
            </a:r>
            <a:endParaRPr lang="en-US" sz="5850" dirty="0"/>
          </a:p>
        </p:txBody>
      </p:sp>
      <p:sp>
        <p:nvSpPr>
          <p:cNvPr id="7" name="Text 5"/>
          <p:cNvSpPr/>
          <p:nvPr/>
        </p:nvSpPr>
        <p:spPr>
          <a:xfrm>
            <a:off x="5897523" y="48419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CAGR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254704" y="5332333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Прогнозируемый рост рынка.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715738" y="3810119"/>
            <a:ext cx="41207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1.2B</a:t>
            </a:r>
            <a:endParaRPr lang="en-US" sz="5850" dirty="0"/>
          </a:p>
        </p:txBody>
      </p:sp>
      <p:sp>
        <p:nvSpPr>
          <p:cNvPr id="10" name="Text 8"/>
          <p:cNvSpPr/>
          <p:nvPr/>
        </p:nvSpPr>
        <p:spPr>
          <a:xfrm>
            <a:off x="10358438" y="48419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Целевая группа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715738" y="5332333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Люди в группе риска.</a:t>
            </a:r>
            <a:endParaRPr lang="en-US" sz="17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2936B49-8557-4277-9338-923F9E374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6258" y="7554601"/>
            <a:ext cx="1883804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481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Оценка рынка: PAM, TAM, SAM, SOM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265646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87579" y="3225998"/>
            <a:ext cx="22117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PAM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587579" y="3716417"/>
            <a:ext cx="221170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Теоретический рынок. 1,1 млрд человек с риском диабета 2-го типа.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446" y="3265646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33236" y="3225998"/>
            <a:ext cx="22118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TAM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933236" y="3716417"/>
            <a:ext cx="221182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Реальный рынок. 660 млн человек с доступом к интернету и языковой поддержкой.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221" y="3265646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79011" y="3225998"/>
            <a:ext cx="22118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SAM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279011" y="3716417"/>
            <a:ext cx="221182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Целевой рынок. 480 млн человек в странах с высоким уровнем диабета.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0997" y="3265646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624786" y="3225998"/>
            <a:ext cx="22118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SOM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1624786" y="3716417"/>
            <a:ext cx="221182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Доступный рынок. 24 млн пользователей в первые 5 лет.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793790" y="614898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Оценка рынка: PAM, TAM, SAM и SOM. Стратегический анализ для определения потенциала и масштабируемости продукта.</a:t>
            </a:r>
            <a:endParaRPr lang="en-US" sz="17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D66145C-521E-4C9B-BC71-B539AFDBC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30698" y="7619915"/>
            <a:ext cx="1899702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32823"/>
            <a:ext cx="88800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Конкурентное преимущество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08578"/>
            <a:ext cx="37655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Существующие решения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8972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MySugar: Мониторинг глюкозы, но без анализа других факторов.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29482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Diabetes Risk Test: Статичный опросник, без машинного обучения.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22470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Ограниченный функционал и отсутствие персонализации.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29085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Наше решение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348972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ML-модель: Анализ данных для точной оценки риска.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29482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Персонализация: Адаптивные советы и рекомендации.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09992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Интеграция: Подключение к фитнес-трекерам.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5666899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Комплексный подход для эффективного управления здоровьем.</a:t>
            </a:r>
            <a:endParaRPr lang="en-US" sz="17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ED35D6-2EBE-4B9E-AC80-3EEC602E3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6500" y="7619915"/>
            <a:ext cx="1903900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13026" y="1063313"/>
            <a:ext cx="1017734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Интеллектуальная собственность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490555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7249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Авторские права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4215408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Защита кода модели и алгоритма рекомендаций. Это гарантирует наше решение.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490555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51396" y="37249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Патентная заявка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51396" y="4215408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Метод анализа данных находится в процессе патентования. Уникальность решения.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3490555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37249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Открытые данные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74568" y="4215408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Датасеты используются с нашими модификациями. Это дает высокую точность анализа.</a:t>
            </a:r>
            <a:endParaRPr lang="en-US" sz="17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E6DE502-8537-4A5C-977D-F05BB1378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9803" y="7619915"/>
            <a:ext cx="1920597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06394" y="72274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0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Бизнес-модель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93790" y="341030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8860" y="345281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530906" y="3410307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Ценностное предложение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530906" y="4255056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Ранняя диагностика и персонализированная профилактика диабета.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341030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02032" y="345281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5954078" y="34103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Потоки доходов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954078" y="3900726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Freemium модель (базовая версия бесплатна).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954078" y="4705826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Премиум подписка ($5 в месяц).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954078" y="5510927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Партнерства с клиниками и страховыми.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640133" y="341030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25204" y="345281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10377249" y="3410307"/>
            <a:ext cx="28689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Ключевые ресурсы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0377249" y="3900726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ML-модель, рекомендации ВОЗ, API фитнес-трекеров.</a:t>
            </a:r>
            <a:endParaRPr lang="en-US" sz="17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1B10F28-E75D-4552-8A57-C8AECE610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5968" y="7619915"/>
            <a:ext cx="2014432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03790" y="740489"/>
            <a:ext cx="70259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Контакты и поддержка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009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850"/>
              </a:lnSpc>
              <a:buSzPct val="100000"/>
            </a:pP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89" y="217677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Email: serser18044@gmail.com</a:t>
            </a: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. Свяжитесь с нами для вопросов.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88" y="278534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Telegram:@</a:t>
            </a:r>
            <a:r>
              <a:rPr lang="en-US" sz="1750" b="1" dirty="0" err="1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makootooo</a:t>
            </a:r>
            <a:endParaRPr lang="en-US" sz="175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F714E4-3C9D-40FA-AD65-73F289893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6355" y="7619915"/>
            <a:ext cx="1934045" cy="6096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879</Words>
  <Application>Microsoft Office PowerPoint</Application>
  <PresentationFormat>Произвольный</PresentationFormat>
  <Paragraphs>165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Calibri</vt:lpstr>
      <vt:lpstr>Syne</vt:lpstr>
      <vt:lpstr>Syne Extra Bold</vt:lpstr>
      <vt:lpstr>PT Sans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Сергей Сухов</cp:lastModifiedBy>
  <cp:revision>6</cp:revision>
  <dcterms:created xsi:type="dcterms:W3CDTF">2025-04-15T16:08:56Z</dcterms:created>
  <dcterms:modified xsi:type="dcterms:W3CDTF">2025-05-13T14:56:48Z</dcterms:modified>
</cp:coreProperties>
</file>