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5" r:id="rId1"/>
  </p:sldMasterIdLst>
  <p:notesMasterIdLst>
    <p:notesMasterId r:id="rId13"/>
  </p:notesMasterIdLst>
  <p:sldIdLst>
    <p:sldId id="257" r:id="rId2"/>
    <p:sldId id="258" r:id="rId3"/>
    <p:sldId id="259" r:id="rId4"/>
    <p:sldId id="264" r:id="rId5"/>
    <p:sldId id="265" r:id="rId6"/>
    <p:sldId id="266" r:id="rId7"/>
    <p:sldId id="261" r:id="rId8"/>
    <p:sldId id="260" r:id="rId9"/>
    <p:sldId id="267" r:id="rId10"/>
    <p:sldId id="262" r:id="rId11"/>
    <p:sldId id="263" r:id="rId12"/>
  </p:sldIdLst>
  <p:sldSz cx="9144000" cy="5143500" type="screen16x9"/>
  <p:notesSz cx="6858000" cy="9144000"/>
  <p:embeddedFontLst>
    <p:embeddedFont>
      <p:font typeface="Calibri Light" panose="020F0302020204030204" pitchFamily="34" charset="0"/>
      <p:regular r:id="rId14"/>
      <p:italic r:id="rId15"/>
    </p:embeddedFont>
    <p:embeddedFont>
      <p:font typeface="Nunito" panose="020B0604020202020204" charset="-52"/>
      <p:regular r:id="rId16"/>
      <p:bold r:id="rId17"/>
      <p:italic r:id="rId18"/>
      <p:boldItalic r:id="rId19"/>
    </p:embeddedFont>
    <p:embeddedFont>
      <p:font typeface="Calibri" panose="020F0502020204030204"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196" autoAdjust="0"/>
  </p:normalViewPr>
  <p:slideViewPr>
    <p:cSldViewPr snapToGrid="0">
      <p:cViewPr>
        <p:scale>
          <a:sx n="102" d="100"/>
          <a:sy n="102" d="100"/>
        </p:scale>
        <p:origin x="-456"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385794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41772"/>
            <a:ext cx="7772400" cy="17907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6F3E335-6FF4-C64C-AF99-1A89D5F33035}" type="datetimeFigureOut">
              <a:rPr lang="uk-UA" smtClean="0"/>
              <a:pPr/>
              <a:t>31.10.2024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275084564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6F3E335-6FF4-C64C-AF99-1A89D5F33035}" type="datetimeFigureOut">
              <a:rPr lang="uk-UA" smtClean="0"/>
              <a:pPr/>
              <a:t>31.10.2024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53009493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6"/>
            <a:ext cx="7886700" cy="2139553"/>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3442100"/>
            <a:ext cx="7886700" cy="1125140"/>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6F3E335-6FF4-C64C-AF99-1A89D5F33035}" type="datetimeFigureOut">
              <a:rPr lang="uk-UA" smtClean="0"/>
              <a:pPr/>
              <a:t>31.10.2024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230946756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6F3E335-6FF4-C64C-AF99-1A89D5F33035}" type="datetimeFigureOut">
              <a:rPr lang="uk-UA" smtClean="0"/>
              <a:pPr/>
              <a:t>31.10.2024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201875025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7"/>
            <a:ext cx="7886700" cy="994172"/>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1878806"/>
            <a:ext cx="3868340" cy="276344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2" y="1260872"/>
            <a:ext cx="3887391" cy="617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2" y="1878806"/>
            <a:ext cx="3887391" cy="276344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6F3E335-6FF4-C64C-AF99-1A89D5F33035}" type="datetimeFigureOut">
              <a:rPr lang="uk-UA" smtClean="0"/>
              <a:pPr/>
              <a:t>31.10.2024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264813779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6F3E335-6FF4-C64C-AF99-1A89D5F33035}" type="datetimeFigureOut">
              <a:rPr lang="uk-UA" smtClean="0"/>
              <a:pPr/>
              <a:t>31.10.2024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281786763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F3E335-6FF4-C64C-AF99-1A89D5F33035}" type="datetimeFigureOut">
              <a:rPr lang="uk-UA" smtClean="0"/>
              <a:pPr/>
              <a:t>31.10.2024</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140024609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740571"/>
            <a:ext cx="4629150" cy="365521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6F3E335-6FF4-C64C-AF99-1A89D5F33035}" type="datetimeFigureOut">
              <a:rPr lang="uk-UA" smtClean="0"/>
              <a:pPr/>
              <a:t>31.10.2024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335489708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740571"/>
            <a:ext cx="4629150" cy="365521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6F3E335-6FF4-C64C-AF99-1A89D5F33035}" type="datetimeFigureOut">
              <a:rPr lang="uk-UA" smtClean="0"/>
              <a:pPr/>
              <a:t>31.10.2024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250863950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6F3E335-6FF4-C64C-AF99-1A89D5F33035}" type="datetimeFigureOut">
              <a:rPr lang="uk-UA" smtClean="0"/>
              <a:pPr/>
              <a:t>31.10.2024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71272544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4"/>
            <a:ext cx="1971675" cy="4358879"/>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2" y="273844"/>
            <a:ext cx="5800725" cy="435887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6F3E335-6FF4-C64C-AF99-1A89D5F33035}" type="datetimeFigureOut">
              <a:rPr lang="uk-UA" smtClean="0"/>
              <a:pPr/>
              <a:t>31.10.2024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338258101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Рисунок 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 Placeholder 2"/>
          <p:cNvSpPr>
            <a:spLocks noGrp="1"/>
          </p:cNvSpPr>
          <p:nvPr>
            <p:ph type="body" idx="1"/>
          </p:nvPr>
        </p:nvSpPr>
        <p:spPr>
          <a:xfrm>
            <a:off x="645460" y="1099297"/>
            <a:ext cx="7869891" cy="353342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4767265"/>
            <a:ext cx="2057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6F3E335-6FF4-C64C-AF99-1A89D5F33035}" type="datetimeFigureOut">
              <a:rPr lang="uk-UA" smtClean="0"/>
              <a:pPr/>
              <a:t>31.10.2024</a:t>
            </a:fld>
            <a:endParaRPr lang="uk-UA"/>
          </a:p>
        </p:txBody>
      </p:sp>
      <p:sp>
        <p:nvSpPr>
          <p:cNvPr id="5" name="Footer Placeholder 4"/>
          <p:cNvSpPr>
            <a:spLocks noGrp="1"/>
          </p:cNvSpPr>
          <p:nvPr>
            <p:ph type="ftr" sz="quarter" idx="3"/>
          </p:nvPr>
        </p:nvSpPr>
        <p:spPr>
          <a:xfrm>
            <a:off x="3028950" y="4767265"/>
            <a:ext cx="30861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6457950" y="4767265"/>
            <a:ext cx="2057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
        <p:nvSpPr>
          <p:cNvPr id="2" name="Title Placeholder 1"/>
          <p:cNvSpPr>
            <a:spLocks noGrp="1"/>
          </p:cNvSpPr>
          <p:nvPr>
            <p:ph type="title"/>
          </p:nvPr>
        </p:nvSpPr>
        <p:spPr>
          <a:xfrm>
            <a:off x="628650" y="1"/>
            <a:ext cx="7886700" cy="1003299"/>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Tree>
    <p:extLst>
      <p:ext uri="{BB962C8B-B14F-4D97-AF65-F5344CB8AC3E}">
        <p14:creationId xmlns:p14="http://schemas.microsoft.com/office/powerpoint/2010/main" val="122332142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hf sldNum="0" hdr="0" ft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prstGeom prst="rect">
            <a:avLst/>
          </a:prstGeom>
        </p:spPr>
        <p:txBody>
          <a:bodyPr spcFirstLastPara="1" wrap="square" lIns="91425" tIns="91425" rIns="91425" bIns="91425" anchor="b" anchorCtr="0">
            <a:normAutofit/>
          </a:bodyPr>
          <a:lstStyle/>
          <a:p>
            <a:pPr lvl="0">
              <a:spcBef>
                <a:spcPts val="0"/>
              </a:spcBef>
            </a:pPr>
            <a:r>
              <a:rPr lang="en-US" b="1" dirty="0" smtClean="0">
                <a:effectLst>
                  <a:outerShdw blurRad="38100" dist="38100" dir="2700000" algn="tl">
                    <a:srgbClr val="000000">
                      <a:alpha val="43137"/>
                    </a:srgbClr>
                  </a:outerShdw>
                </a:effectLst>
              </a:rPr>
              <a:t>Quiz</a:t>
            </a:r>
            <a:r>
              <a:rPr lang="ru-RU" b="1" dirty="0" smtClean="0">
                <a:effectLst>
                  <a:outerShdw blurRad="38100" dist="38100" dir="2700000" algn="tl">
                    <a:srgbClr val="000000">
                      <a:alpha val="43137"/>
                    </a:srgbClr>
                  </a:outerShdw>
                </a:effectLst>
              </a:rPr>
              <a:t>-мастерская</a:t>
            </a:r>
            <a:endParaRPr b="1" dirty="0">
              <a:effectLst>
                <a:outerShdw blurRad="38100" dist="38100" dir="2700000" algn="tl">
                  <a:srgbClr val="000000">
                    <a:alpha val="43137"/>
                  </a:srgbClr>
                </a:outerShdw>
              </a:effectLst>
            </a:endParaRPr>
          </a:p>
        </p:txBody>
      </p:sp>
      <p:sp>
        <p:nvSpPr>
          <p:cNvPr id="61" name="Google Shape;61;p14"/>
          <p:cNvSpPr txBox="1">
            <a:spLocks noGrp="1"/>
          </p:cNvSpPr>
          <p:nvPr>
            <p:ph type="subTitle" idx="1"/>
          </p:nvPr>
        </p:nvSpPr>
        <p:spPr>
          <a:prstGeom prst="rect">
            <a:avLst/>
          </a:prstGeom>
        </p:spPr>
        <p:txBody>
          <a:bodyPr spcFirstLastPara="1" wrap="square" lIns="91425" tIns="91425" rIns="91425" bIns="91425" anchor="t" anchorCtr="0">
            <a:normAutofit/>
          </a:bodyPr>
          <a:lstStyle/>
          <a:p>
            <a:pPr lvl="0">
              <a:spcBef>
                <a:spcPts val="0"/>
              </a:spcBef>
            </a:pPr>
            <a:r>
              <a:rPr lang="ru-RU" b="1" dirty="0" smtClean="0">
                <a:solidFill>
                  <a:srgbClr val="009999"/>
                </a:solidFill>
              </a:rPr>
              <a:t>ФГБОУ </a:t>
            </a:r>
            <a:r>
              <a:rPr lang="ru-RU" b="1" dirty="0">
                <a:solidFill>
                  <a:srgbClr val="009999"/>
                </a:solidFill>
              </a:rPr>
              <a:t>ВО «Армавирский государственный педагогический университет</a:t>
            </a:r>
            <a:r>
              <a:rPr lang="ru-RU" b="1" dirty="0" smtClean="0">
                <a:solidFill>
                  <a:srgbClr val="009999"/>
                </a:solidFill>
              </a:rPr>
              <a:t>»</a:t>
            </a:r>
            <a:endParaRPr b="1" dirty="0">
              <a:solidFill>
                <a:srgbClr val="009999"/>
              </a:solidFill>
            </a:endParaRPr>
          </a:p>
        </p:txBody>
      </p:sp>
      <p:sp>
        <p:nvSpPr>
          <p:cNvPr id="62" name="Google Shape;62;p14"/>
          <p:cNvSpPr txBox="1">
            <a:spLocks noGrp="1"/>
          </p:cNvSpPr>
          <p:nvPr>
            <p:ph type="subTitle" idx="4294967295"/>
          </p:nvPr>
        </p:nvSpPr>
        <p:spPr>
          <a:xfrm>
            <a:off x="0" y="4164013"/>
            <a:ext cx="8521700" cy="792162"/>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t>Инициативная разработка</a:t>
            </a:r>
            <a:endParaRPr/>
          </a:p>
        </p:txBody>
      </p:sp>
      <p:pic>
        <p:nvPicPr>
          <p:cNvPr id="1026" name="Picture 2" descr="D:\САЙТ\image\FON\Левандовский\archive\Логотип АГПУ 2024 объёмный бирюзов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1739" y="251937"/>
            <a:ext cx="2649894" cy="9281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effectLst>
                  <a:outerShdw blurRad="38100" dist="38100" dir="2700000" algn="tl">
                    <a:srgbClr val="000000">
                      <a:alpha val="43137"/>
                    </a:srgbClr>
                  </a:outerShdw>
                </a:effectLst>
              </a:rPr>
              <a:t>Пользователь и проблема</a:t>
            </a:r>
            <a:endParaRPr b="1" dirty="0">
              <a:effectLst>
                <a:outerShdw blurRad="38100" dist="38100" dir="2700000" algn="tl">
                  <a:srgbClr val="000000">
                    <a:alpha val="43137"/>
                  </a:srgbClr>
                </a:outerShdw>
              </a:effectLst>
            </a:endParaRPr>
          </a:p>
        </p:txBody>
      </p:sp>
      <p:sp>
        <p:nvSpPr>
          <p:cNvPr id="68" name="Google Shape;68;p15"/>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just">
              <a:spcAft>
                <a:spcPts val="1200"/>
              </a:spcAft>
              <a:buNone/>
            </a:pPr>
            <a:r>
              <a:rPr lang="ru-RU" sz="2000" dirty="0" smtClean="0"/>
              <a:t>Наши пользователи – педагоги различных уровней образования. У пользователей есть </a:t>
            </a:r>
            <a:r>
              <a:rPr lang="ru" sz="2000" dirty="0" smtClean="0">
                <a:solidFill>
                  <a:srgbClr val="000000"/>
                </a:solidFill>
              </a:rPr>
              <a:t>потребность </a:t>
            </a:r>
            <a:r>
              <a:rPr lang="ru-RU" sz="2000" dirty="0" smtClean="0"/>
              <a:t>проводить различные мероприятия, на которых необходимо использовать </a:t>
            </a:r>
            <a:r>
              <a:rPr lang="ru-RU" sz="2000" dirty="0" smtClean="0"/>
              <a:t>викторины</a:t>
            </a:r>
            <a:r>
              <a:rPr lang="ru-RU" sz="2000" dirty="0" smtClean="0"/>
              <a:t>, опросы и т.д. Но они не могут использовать существующие решения из-за их высокой </a:t>
            </a:r>
            <a:r>
              <a:rPr lang="ru-RU" sz="2000" dirty="0" smtClean="0"/>
              <a:t>стоимости или недостаточного функционала. </a:t>
            </a:r>
            <a:endParaRPr sz="20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590" t="11007"/>
          <a:stretch/>
        </p:blipFill>
        <p:spPr bwMode="auto">
          <a:xfrm>
            <a:off x="2099388" y="2582548"/>
            <a:ext cx="4837531" cy="2379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D:\САЙТ\image\FON\Левандовский\archive\Логотип АГПУ 2024 объёмный бирюзовый.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9926" y="1"/>
            <a:ext cx="2034073" cy="7124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effectLst>
                  <a:outerShdw blurRad="38100" dist="38100" dir="2700000" algn="tl">
                    <a:srgbClr val="000000">
                      <a:alpha val="43137"/>
                    </a:srgbClr>
                  </a:outerShdw>
                </a:effectLst>
              </a:rPr>
              <a:t>Как уже решается проблема</a:t>
            </a:r>
            <a:endParaRPr b="1" dirty="0">
              <a:effectLst>
                <a:outerShdw blurRad="38100" dist="38100" dir="2700000" algn="tl">
                  <a:srgbClr val="000000">
                    <a:alpha val="43137"/>
                  </a:srgbClr>
                </a:outerShdw>
              </a:effectLst>
            </a:endParaRPr>
          </a:p>
        </p:txBody>
      </p:sp>
      <p:sp>
        <p:nvSpPr>
          <p:cNvPr id="74" name="Google Shape;74;p16"/>
          <p:cNvSpPr txBox="1">
            <a:spLocks noGrp="1"/>
          </p:cNvSpPr>
          <p:nvPr>
            <p:ph type="body" idx="1"/>
          </p:nvPr>
        </p:nvSpPr>
        <p:spPr>
          <a:prstGeom prst="rect">
            <a:avLst/>
          </a:prstGeom>
        </p:spPr>
        <p:txBody>
          <a:bodyPr spcFirstLastPara="1" wrap="square" lIns="91425" tIns="91425" rIns="91425" bIns="91425" anchor="t" anchorCtr="0">
            <a:normAutofit/>
          </a:bodyPr>
          <a:lstStyle/>
          <a:p>
            <a:pPr marL="114300" indent="0" algn="ctr">
              <a:buNone/>
            </a:pPr>
            <a:r>
              <a:rPr lang="ru-RU" b="1" dirty="0" smtClean="0"/>
              <a:t>Наиболее популярные решения</a:t>
            </a:r>
            <a:endParaRPr lang="en-US" b="1" dirty="0" smtClean="0"/>
          </a:p>
          <a:p>
            <a:pPr algn="just"/>
            <a:r>
              <a:rPr lang="en-US" dirty="0" err="1" smtClean="0"/>
              <a:t>DiaClass</a:t>
            </a:r>
            <a:r>
              <a:rPr lang="en-US" dirty="0" smtClean="0"/>
              <a:t> </a:t>
            </a:r>
            <a:r>
              <a:rPr lang="en-US" dirty="0"/>
              <a:t>– </a:t>
            </a:r>
            <a:r>
              <a:rPr lang="ru-RU" dirty="0"/>
              <a:t>полный функционал 1290₽/</a:t>
            </a:r>
            <a:r>
              <a:rPr lang="ru-RU" dirty="0" smtClean="0"/>
              <a:t>месяц</a:t>
            </a:r>
            <a:endParaRPr lang="ru-RU" dirty="0"/>
          </a:p>
          <a:p>
            <a:pPr algn="just"/>
            <a:r>
              <a:rPr lang="en-US" dirty="0" err="1"/>
              <a:t>MyQuiz</a:t>
            </a:r>
            <a:r>
              <a:rPr lang="en-US" dirty="0"/>
              <a:t> – </a:t>
            </a:r>
            <a:r>
              <a:rPr lang="ru-RU" dirty="0"/>
              <a:t>полный функционал 999 ₽/</a:t>
            </a:r>
            <a:r>
              <a:rPr lang="ru-RU" dirty="0" smtClean="0"/>
              <a:t>месяц</a:t>
            </a:r>
            <a:endParaRPr lang="ru-RU" dirty="0"/>
          </a:p>
          <a:p>
            <a:pPr algn="just"/>
            <a:r>
              <a:rPr lang="en-US" dirty="0" err="1" smtClean="0"/>
              <a:t>LearningApps</a:t>
            </a:r>
            <a:r>
              <a:rPr lang="en-US" dirty="0" smtClean="0"/>
              <a:t> </a:t>
            </a:r>
            <a:r>
              <a:rPr lang="en-US" dirty="0"/>
              <a:t>–  </a:t>
            </a:r>
            <a:r>
              <a:rPr lang="ru-RU" dirty="0"/>
              <a:t>полный функционал </a:t>
            </a:r>
            <a:r>
              <a:rPr lang="en-US" dirty="0" smtClean="0"/>
              <a:t>0 </a:t>
            </a:r>
            <a:r>
              <a:rPr lang="ru-RU" dirty="0" smtClean="0"/>
              <a:t>₽</a:t>
            </a:r>
            <a:r>
              <a:rPr lang="ru-RU" dirty="0"/>
              <a:t>/</a:t>
            </a:r>
            <a:r>
              <a:rPr lang="ru-RU" dirty="0" smtClean="0"/>
              <a:t>год</a:t>
            </a:r>
            <a:endParaRPr lang="ru-RU" dirty="0"/>
          </a:p>
          <a:p>
            <a:pPr algn="just"/>
            <a:r>
              <a:rPr lang="ru-RU" dirty="0"/>
              <a:t>и др.</a:t>
            </a:r>
          </a:p>
          <a:p>
            <a:pPr marL="0" lvl="0" indent="0" algn="just" rtl="0">
              <a:spcBef>
                <a:spcPts val="0"/>
              </a:spcBef>
              <a:spcAft>
                <a:spcPts val="1200"/>
              </a:spcAft>
              <a:buNone/>
            </a:pPr>
            <a:r>
              <a:rPr lang="ru-RU" dirty="0" smtClean="0"/>
              <a:t>Некоторые предлагают бесплатный пробный период использования (обычно месяц)</a:t>
            </a:r>
            <a:endParaRPr dirty="0"/>
          </a:p>
        </p:txBody>
      </p:sp>
      <p:pic>
        <p:nvPicPr>
          <p:cNvPr id="5" name="Picture 2" descr="D:\САЙТ\image\FON\Левандовский\archive\Логотип АГПУ 2024 объёмный бирюзов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9926" y="1"/>
            <a:ext cx="2034073" cy="7124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effectLst>
                  <a:outerShdw blurRad="38100" dist="38100" dir="2700000" algn="tl">
                    <a:srgbClr val="000000">
                      <a:alpha val="43137"/>
                    </a:srgbClr>
                  </a:outerShdw>
                </a:effectLst>
              </a:rPr>
              <a:t>Как уже решается проблема</a:t>
            </a:r>
            <a:endParaRPr b="1" dirty="0">
              <a:effectLst>
                <a:outerShdw blurRad="38100" dist="38100" dir="2700000" algn="tl">
                  <a:srgbClr val="000000">
                    <a:alpha val="43137"/>
                  </a:srgbClr>
                </a:outerShdw>
              </a:effectLst>
            </a:endParaRPr>
          </a:p>
        </p:txBody>
      </p:sp>
      <p:sp>
        <p:nvSpPr>
          <p:cNvPr id="74" name="Google Shape;74;p16"/>
          <p:cNvSpPr txBox="1">
            <a:spLocks noGrp="1"/>
          </p:cNvSpPr>
          <p:nvPr>
            <p:ph type="body" idx="1"/>
          </p:nvPr>
        </p:nvSpPr>
        <p:spPr>
          <a:xfrm>
            <a:off x="311700" y="1152474"/>
            <a:ext cx="8520600" cy="3848733"/>
          </a:xfrm>
          <a:prstGeom prst="rect">
            <a:avLst/>
          </a:prstGeom>
        </p:spPr>
        <p:txBody>
          <a:bodyPr spcFirstLastPara="1" wrap="square" lIns="91425" tIns="91425" rIns="91425" bIns="91425" anchor="t" anchorCtr="0">
            <a:noAutofit/>
          </a:bodyPr>
          <a:lstStyle/>
          <a:p>
            <a:pPr marL="114300" indent="0" algn="ctr">
              <a:buNone/>
            </a:pPr>
            <a:r>
              <a:rPr lang="ru-RU" sz="1200" b="1" cap="all" dirty="0"/>
              <a:t>Возможности </a:t>
            </a:r>
            <a:r>
              <a:rPr lang="ru-RU" sz="1200" b="1" cap="all" dirty="0" err="1"/>
              <a:t>diaclass</a:t>
            </a:r>
            <a:endParaRPr lang="ru-RU" sz="1200" dirty="0"/>
          </a:p>
          <a:p>
            <a:pPr lvl="0"/>
            <a:r>
              <a:rPr lang="ru-RU" sz="1200" dirty="0"/>
              <a:t>Создание классической презентации и запуск её онлайн на конференции или </a:t>
            </a:r>
            <a:r>
              <a:rPr lang="ru-RU" sz="1200" dirty="0" smtClean="0"/>
              <a:t>занятии;</a:t>
            </a:r>
            <a:endParaRPr lang="ru-RU" sz="1200" dirty="0"/>
          </a:p>
          <a:p>
            <a:pPr lvl="0"/>
            <a:r>
              <a:rPr lang="ru-RU" sz="1200" dirty="0"/>
              <a:t>Экспорт готовой презентации в </a:t>
            </a:r>
            <a:r>
              <a:rPr lang="ru-RU" sz="1200" dirty="0" smtClean="0"/>
              <a:t>PDF;</a:t>
            </a:r>
            <a:endParaRPr lang="ru-RU" sz="1200" dirty="0"/>
          </a:p>
          <a:p>
            <a:pPr lvl="0"/>
            <a:r>
              <a:rPr lang="ru-RU" sz="1200" dirty="0"/>
              <a:t>Открытие доступа к презентации в нужное </a:t>
            </a:r>
            <a:r>
              <a:rPr lang="ru-RU" sz="1200" dirty="0" smtClean="0"/>
              <a:t>время;</a:t>
            </a:r>
            <a:endParaRPr lang="ru-RU" sz="1200" dirty="0"/>
          </a:p>
          <a:p>
            <a:pPr lvl="0"/>
            <a:r>
              <a:rPr lang="ru-RU" sz="1200" dirty="0"/>
              <a:t>Разные типы вопросов:</a:t>
            </a:r>
          </a:p>
          <a:p>
            <a:pPr lvl="1"/>
            <a:r>
              <a:rPr lang="ru-RU" sz="1200" dirty="0"/>
              <a:t>Одинарный или множественный </a:t>
            </a:r>
            <a:r>
              <a:rPr lang="ru-RU" sz="1200" dirty="0" smtClean="0"/>
              <a:t>выбор;</a:t>
            </a:r>
            <a:endParaRPr lang="ru-RU" sz="1200" dirty="0"/>
          </a:p>
          <a:p>
            <a:pPr lvl="1"/>
            <a:r>
              <a:rPr lang="ru-RU" sz="1200" dirty="0" smtClean="0"/>
              <a:t>Да/нет;</a:t>
            </a:r>
            <a:endParaRPr lang="ru-RU" sz="1200" dirty="0"/>
          </a:p>
          <a:p>
            <a:pPr lvl="1"/>
            <a:r>
              <a:rPr lang="ru-RU" sz="1200" dirty="0"/>
              <a:t>Открытый </a:t>
            </a:r>
            <a:r>
              <a:rPr lang="ru-RU" sz="1200" dirty="0" smtClean="0"/>
              <a:t>вопрос; </a:t>
            </a:r>
            <a:endParaRPr lang="ru-RU" sz="1200" dirty="0"/>
          </a:p>
          <a:p>
            <a:pPr lvl="1"/>
            <a:r>
              <a:rPr lang="ru-RU" sz="1200" dirty="0" smtClean="0"/>
              <a:t>Сопоставление;</a:t>
            </a:r>
            <a:endParaRPr lang="ru-RU" sz="1200" dirty="0"/>
          </a:p>
          <a:p>
            <a:pPr lvl="1"/>
            <a:r>
              <a:rPr lang="ru-RU" sz="1200" dirty="0"/>
              <a:t>Правильный </a:t>
            </a:r>
            <a:r>
              <a:rPr lang="ru-RU" sz="1200" dirty="0" smtClean="0"/>
              <a:t>порядок;</a:t>
            </a:r>
            <a:endParaRPr lang="ru-RU" sz="1200" dirty="0"/>
          </a:p>
          <a:p>
            <a:pPr lvl="0"/>
            <a:r>
              <a:rPr lang="ru-RU" sz="1200" dirty="0"/>
              <a:t>Ограничение вопросов по </a:t>
            </a:r>
            <a:r>
              <a:rPr lang="ru-RU" sz="1200" dirty="0" smtClean="0"/>
              <a:t>времени;</a:t>
            </a:r>
            <a:endParaRPr lang="ru-RU" sz="1200" dirty="0"/>
          </a:p>
          <a:p>
            <a:pPr lvl="0"/>
            <a:r>
              <a:rPr lang="ru-RU" sz="1200" dirty="0"/>
              <a:t>Проведение презентации онлайн с ведущим, в автоматическом режиме или в заданное </a:t>
            </a:r>
            <a:r>
              <a:rPr lang="ru-RU" sz="1200" dirty="0" smtClean="0"/>
              <a:t>время;</a:t>
            </a:r>
            <a:endParaRPr lang="ru-RU" sz="1200" dirty="0"/>
          </a:p>
          <a:p>
            <a:pPr lvl="0"/>
            <a:r>
              <a:rPr lang="ru-RU" sz="1200" dirty="0"/>
              <a:t>Сопровождение презентации </a:t>
            </a:r>
            <a:r>
              <a:rPr lang="ru-RU" sz="1200" dirty="0" smtClean="0"/>
              <a:t>музыкой;</a:t>
            </a:r>
            <a:endParaRPr lang="ru-RU" sz="1200" dirty="0"/>
          </a:p>
          <a:p>
            <a:pPr lvl="0"/>
            <a:r>
              <a:rPr lang="ru-RU" sz="1200" dirty="0"/>
              <a:t>Обратная реакция </a:t>
            </a:r>
            <a:r>
              <a:rPr lang="ru-RU" sz="1200" dirty="0" smtClean="0"/>
              <a:t>пользователей;</a:t>
            </a:r>
            <a:endParaRPr lang="ru-RU" sz="1200" dirty="0"/>
          </a:p>
          <a:p>
            <a:pPr lvl="0"/>
            <a:r>
              <a:rPr lang="ru-RU" sz="1200" dirty="0"/>
              <a:t>Подключение к презентации с любого устройства с помощью QR кода, по ссылке или с помощью ввода короткого кода на </a:t>
            </a:r>
            <a:r>
              <a:rPr lang="ru-RU" sz="1200" dirty="0" smtClean="0"/>
              <a:t>сайте;</a:t>
            </a:r>
            <a:endParaRPr lang="ru-RU" sz="1200" dirty="0"/>
          </a:p>
          <a:p>
            <a:pPr lvl="0"/>
            <a:r>
              <a:rPr lang="ru-RU" sz="1200" dirty="0" err="1"/>
              <a:t>Модерация</a:t>
            </a:r>
            <a:r>
              <a:rPr lang="ru-RU" sz="1200" dirty="0"/>
              <a:t> </a:t>
            </a:r>
            <a:r>
              <a:rPr lang="ru-RU" sz="1200" dirty="0" smtClean="0"/>
              <a:t>участников;</a:t>
            </a:r>
            <a:endParaRPr lang="ru-RU" sz="1200" dirty="0"/>
          </a:p>
          <a:p>
            <a:pPr lvl="0"/>
            <a:r>
              <a:rPr lang="ru-RU" sz="1200" dirty="0"/>
              <a:t>Объединение участников в </a:t>
            </a:r>
            <a:r>
              <a:rPr lang="ru-RU" sz="1200" dirty="0" smtClean="0"/>
              <a:t>группы;</a:t>
            </a:r>
            <a:endParaRPr lang="ru-RU" sz="1200" dirty="0"/>
          </a:p>
          <a:p>
            <a:pPr lvl="0"/>
            <a:r>
              <a:rPr lang="ru-RU" sz="1200" dirty="0"/>
              <a:t>Доступ на подключение по </a:t>
            </a:r>
            <a:r>
              <a:rPr lang="ru-RU" sz="1200" dirty="0" err="1" smtClean="0"/>
              <a:t>email</a:t>
            </a:r>
            <a:r>
              <a:rPr lang="ru-RU" sz="1200" dirty="0" smtClean="0"/>
              <a:t>;</a:t>
            </a:r>
            <a:endParaRPr lang="ru-RU" sz="1200" dirty="0"/>
          </a:p>
          <a:p>
            <a:pPr lvl="0"/>
            <a:r>
              <a:rPr lang="ru-RU" sz="1200" dirty="0"/>
              <a:t>Проведение презентации в рамках </a:t>
            </a:r>
            <a:r>
              <a:rPr lang="ru-RU" sz="1200" dirty="0" smtClean="0"/>
              <a:t>группы;</a:t>
            </a:r>
            <a:endParaRPr lang="ru-RU" sz="1200" dirty="0"/>
          </a:p>
          <a:p>
            <a:pPr lvl="0"/>
            <a:r>
              <a:rPr lang="ru-RU" sz="1200" dirty="0"/>
              <a:t>Просмотр статистики по проведенной презентации, отчёты в PDF и </a:t>
            </a:r>
            <a:r>
              <a:rPr lang="ru-RU" sz="1200" dirty="0" err="1" smtClean="0"/>
              <a:t>Excel</a:t>
            </a:r>
            <a:r>
              <a:rPr lang="ru-RU" sz="1200" dirty="0" smtClean="0"/>
              <a:t>.</a:t>
            </a:r>
            <a:endParaRPr lang="ru-RU" sz="1200" dirty="0"/>
          </a:p>
        </p:txBody>
      </p:sp>
      <p:pic>
        <p:nvPicPr>
          <p:cNvPr id="5" name="Picture 2" descr="D:\САЙТ\image\FON\Левандовский\archive\Логотип АГПУ 2024 объёмный бирюзов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9926" y="1"/>
            <a:ext cx="2034073" cy="712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475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p:txBody>
          <a:bodyPr>
            <a:normAutofit fontScale="55000" lnSpcReduction="20000"/>
          </a:bodyPr>
          <a:lstStyle/>
          <a:p>
            <a:pPr marL="114300" indent="0" algn="ctr">
              <a:buNone/>
            </a:pPr>
            <a:r>
              <a:rPr lang="ru-RU" b="1" cap="all" dirty="0"/>
              <a:t>Возможности </a:t>
            </a:r>
            <a:r>
              <a:rPr lang="ru-RU" b="1" cap="all" dirty="0" err="1" smtClean="0"/>
              <a:t>myQuiz</a:t>
            </a:r>
            <a:endParaRPr lang="ru-RU" b="1" cap="all" dirty="0" smtClean="0"/>
          </a:p>
          <a:p>
            <a:pPr marL="114300" indent="0" algn="ctr">
              <a:buNone/>
            </a:pPr>
            <a:endParaRPr lang="ru-RU" sz="1600" dirty="0"/>
          </a:p>
          <a:p>
            <a:pPr lvl="0"/>
            <a:r>
              <a:rPr lang="ru-RU" sz="2500" b="1" dirty="0"/>
              <a:t>Интуитивно понятный редактор (</a:t>
            </a:r>
            <a:r>
              <a:rPr lang="ru-RU" sz="2500" dirty="0"/>
              <a:t>Продвинутый редактор викторин разделен на две секции: настройки викторины и настройки вопросов. Настройки викторины позволяют контролировать ЧТО, КОГДА, ДЛЯ КОГО и КАК вы будете проводить).</a:t>
            </a:r>
          </a:p>
          <a:p>
            <a:pPr lvl="0"/>
            <a:r>
              <a:rPr lang="ru-RU" sz="2500" b="1" dirty="0"/>
              <a:t>Разные типы вопросов, раунды и слайды</a:t>
            </a:r>
            <a:r>
              <a:rPr lang="ru-RU" sz="2500" dirty="0"/>
              <a:t>:</a:t>
            </a:r>
          </a:p>
          <a:p>
            <a:pPr lvl="1"/>
            <a:r>
              <a:rPr lang="ru-RU" sz="2500" dirty="0"/>
              <a:t>Вопросы с выбором варианта </a:t>
            </a:r>
            <a:r>
              <a:rPr lang="ru-RU" sz="2500" dirty="0" smtClean="0"/>
              <a:t>ответа;</a:t>
            </a:r>
            <a:endParaRPr lang="ru-RU" sz="2500" dirty="0"/>
          </a:p>
          <a:p>
            <a:pPr lvl="1"/>
            <a:r>
              <a:rPr lang="ru-RU" sz="2500" dirty="0"/>
              <a:t>Открытые </a:t>
            </a:r>
            <a:r>
              <a:rPr lang="ru-RU" sz="2500" dirty="0" smtClean="0"/>
              <a:t>вопросы;</a:t>
            </a:r>
            <a:endParaRPr lang="ru-RU" sz="2500" dirty="0"/>
          </a:p>
          <a:p>
            <a:pPr lvl="1"/>
            <a:r>
              <a:rPr lang="ru-RU" sz="2500" dirty="0"/>
              <a:t>Интерактивные </a:t>
            </a:r>
            <a:r>
              <a:rPr lang="ru-RU" sz="2500" dirty="0" smtClean="0"/>
              <a:t>опросы;</a:t>
            </a:r>
            <a:endParaRPr lang="ru-RU" sz="2500" dirty="0"/>
          </a:p>
          <a:p>
            <a:pPr lvl="1"/>
            <a:r>
              <a:rPr lang="ru-RU" sz="2500" dirty="0"/>
              <a:t>Вопросы с картинкой в качестве </a:t>
            </a:r>
            <a:r>
              <a:rPr lang="ru-RU" sz="2500" dirty="0" smtClean="0"/>
              <a:t>ответа;</a:t>
            </a:r>
            <a:endParaRPr lang="ru-RU" sz="2500" dirty="0"/>
          </a:p>
          <a:p>
            <a:pPr lvl="1"/>
            <a:r>
              <a:rPr lang="ru-RU" sz="2500" dirty="0" smtClean="0"/>
              <a:t>Танцы;</a:t>
            </a:r>
            <a:endParaRPr lang="ru-RU" sz="2500" dirty="0"/>
          </a:p>
          <a:p>
            <a:pPr lvl="1"/>
            <a:r>
              <a:rPr lang="ru-RU" sz="2500" dirty="0"/>
              <a:t>Презентации и слайды или импортируйте из </a:t>
            </a:r>
            <a:r>
              <a:rPr lang="ru-RU" sz="2500" dirty="0" err="1"/>
              <a:t>Google</a:t>
            </a:r>
            <a:r>
              <a:rPr lang="ru-RU" sz="2500" dirty="0"/>
              <a:t> </a:t>
            </a:r>
            <a:r>
              <a:rPr lang="ru-RU" sz="2500" dirty="0" err="1" smtClean="0"/>
              <a:t>Slides</a:t>
            </a:r>
            <a:r>
              <a:rPr lang="ru-RU" sz="2500" dirty="0" smtClean="0"/>
              <a:t>;</a:t>
            </a:r>
            <a:endParaRPr lang="ru-RU" sz="2500" dirty="0"/>
          </a:p>
          <a:p>
            <a:pPr lvl="1"/>
            <a:r>
              <a:rPr lang="ru-RU" sz="2500" dirty="0"/>
              <a:t>Облако </a:t>
            </a:r>
            <a:r>
              <a:rPr lang="ru-RU" sz="2500" dirty="0" smtClean="0"/>
              <a:t>слов;</a:t>
            </a:r>
            <a:endParaRPr lang="ru-RU" sz="2500" dirty="0"/>
          </a:p>
          <a:p>
            <a:pPr lvl="1"/>
            <a:r>
              <a:rPr lang="ru-RU" sz="2500" dirty="0"/>
              <a:t>Вопросы, где ответ нужно </a:t>
            </a:r>
            <a:r>
              <a:rPr lang="ru-RU" sz="2500" dirty="0" smtClean="0"/>
              <a:t>нарисовать.</a:t>
            </a:r>
            <a:endParaRPr lang="ru-RU" sz="2500" dirty="0"/>
          </a:p>
          <a:p>
            <a:pPr lvl="0"/>
            <a:r>
              <a:rPr lang="ru-RU" sz="2500" b="1" dirty="0"/>
              <a:t>Три режима игры (Режим </a:t>
            </a:r>
            <a:r>
              <a:rPr lang="ru-RU" sz="2500" b="1" dirty="0" err="1"/>
              <a:t>мультиплеер</a:t>
            </a:r>
            <a:r>
              <a:rPr lang="ru-RU" sz="2500" dirty="0"/>
              <a:t> - в викторине одновременно участвуют много игроков, играя друг против друга. </a:t>
            </a:r>
            <a:r>
              <a:rPr lang="ru-RU" sz="2500" b="1" dirty="0"/>
              <a:t>Командный режим</a:t>
            </a:r>
            <a:r>
              <a:rPr lang="ru-RU" sz="2500" dirty="0"/>
              <a:t> - для проведения командных соревнований. Побеждает команда, ответившая на большее число вопросов и затратившая меньше всего времени. </a:t>
            </a:r>
            <a:r>
              <a:rPr lang="ru-RU" sz="2500" b="1" dirty="0"/>
              <a:t>Одиночный режим</a:t>
            </a:r>
            <a:r>
              <a:rPr lang="ru-RU" sz="2500" dirty="0"/>
              <a:t> - игроки соревнуются друг с другом в викторине, которая доступна определенный промежуток времени</a:t>
            </a:r>
            <a:r>
              <a:rPr lang="ru-RU" sz="2500" dirty="0" smtClean="0"/>
              <a:t>).</a:t>
            </a:r>
            <a:endParaRPr lang="ru-RU" sz="2500" dirty="0"/>
          </a:p>
          <a:p>
            <a:pPr lvl="0"/>
            <a:r>
              <a:rPr lang="ru-RU" sz="2500" b="1" dirty="0"/>
              <a:t>До 100 000 </a:t>
            </a:r>
            <a:r>
              <a:rPr lang="ru-RU" sz="2500" b="1" dirty="0" smtClean="0"/>
              <a:t>участников.</a:t>
            </a:r>
            <a:endParaRPr lang="ru-RU" sz="2500" dirty="0"/>
          </a:p>
          <a:p>
            <a:endParaRPr lang="ru-RU" dirty="0"/>
          </a:p>
        </p:txBody>
      </p:sp>
      <p:sp>
        <p:nvSpPr>
          <p:cNvPr id="4" name="Google Shape;73;p1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effectLst>
                  <a:outerShdw blurRad="38100" dist="38100" dir="2700000" algn="tl">
                    <a:srgbClr val="000000">
                      <a:alpha val="43137"/>
                    </a:srgbClr>
                  </a:outerShdw>
                </a:effectLst>
              </a:rPr>
              <a:t>Как уже решается проблема</a:t>
            </a:r>
            <a:endParaRPr b="1" dirty="0">
              <a:effectLst>
                <a:outerShdw blurRad="38100" dist="38100" dir="2700000" algn="tl">
                  <a:srgbClr val="000000">
                    <a:alpha val="43137"/>
                  </a:srgbClr>
                </a:outerShdw>
              </a:effectLst>
            </a:endParaRPr>
          </a:p>
        </p:txBody>
      </p:sp>
      <p:pic>
        <p:nvPicPr>
          <p:cNvPr id="5" name="Picture 2" descr="D:\САЙТ\image\FON\Левандовский\archive\Логотип АГПУ 2024 объёмный бирюзовый.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9926" y="1"/>
            <a:ext cx="2034073" cy="712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387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11700" y="1152474"/>
            <a:ext cx="8520600" cy="3727435"/>
          </a:xfrm>
        </p:spPr>
        <p:txBody>
          <a:bodyPr>
            <a:noAutofit/>
          </a:bodyPr>
          <a:lstStyle/>
          <a:p>
            <a:pPr marL="114300" indent="0" algn="ctr">
              <a:buNone/>
            </a:pPr>
            <a:r>
              <a:rPr lang="ru-RU" sz="1400" b="1" cap="all" dirty="0" smtClean="0"/>
              <a:t>Возможности </a:t>
            </a:r>
            <a:r>
              <a:rPr lang="en-US" sz="1400" b="1" cap="all" dirty="0" err="1" smtClean="0"/>
              <a:t>LearningApps</a:t>
            </a:r>
            <a:endParaRPr lang="ru-RU" sz="1400" b="1" cap="all" dirty="0" smtClean="0"/>
          </a:p>
          <a:p>
            <a:r>
              <a:rPr lang="ru-RU" sz="1400" b="1" cap="all" dirty="0"/>
              <a:t> </a:t>
            </a:r>
            <a:r>
              <a:rPr lang="ru-RU" sz="1400" dirty="0" smtClean="0"/>
              <a:t>создание </a:t>
            </a:r>
            <a:r>
              <a:rPr lang="ru-RU" sz="1400" dirty="0"/>
              <a:t>более 20 видов </a:t>
            </a:r>
            <a:r>
              <a:rPr lang="ru-RU" sz="1400" dirty="0" err="1"/>
              <a:t>games</a:t>
            </a:r>
            <a:r>
              <a:rPr lang="ru-RU" sz="1400" dirty="0"/>
              <a:t>-упражнений и онлайн-игр;</a:t>
            </a:r>
          </a:p>
          <a:p>
            <a:r>
              <a:rPr lang="ru-RU" sz="1400" dirty="0" smtClean="0"/>
              <a:t>наличие </a:t>
            </a:r>
            <a:r>
              <a:rPr lang="ru-RU" sz="1400" dirty="0"/>
              <a:t>шаблонов, упрощающих процесс разработки заданий, а также возможность использования материалов других пользователей в качестве </a:t>
            </a:r>
            <a:r>
              <a:rPr lang="ru-RU" sz="1400" dirty="0" smtClean="0"/>
              <a:t>схемы;</a:t>
            </a:r>
          </a:p>
          <a:p>
            <a:r>
              <a:rPr lang="ru-RU" sz="1400" dirty="0" smtClean="0"/>
              <a:t>можно </a:t>
            </a:r>
            <a:r>
              <a:rPr lang="ru-RU" sz="1400" dirty="0"/>
              <a:t>делиться упражнениями: задания встраиваются в блог, публикуются в </a:t>
            </a:r>
            <a:r>
              <a:rPr lang="ru-RU" sz="1400" dirty="0" err="1"/>
              <a:t>соцсетях</a:t>
            </a:r>
            <a:r>
              <a:rPr lang="ru-RU" sz="1400" dirty="0"/>
              <a:t> (и с помощью QR </a:t>
            </a:r>
            <a:r>
              <a:rPr lang="ru-RU" sz="1400" dirty="0" err="1"/>
              <a:t>Code</a:t>
            </a:r>
            <a:r>
              <a:rPr lang="ru-RU" sz="1400" dirty="0"/>
              <a:t>); пользователь может отправить ссылку ученикам;</a:t>
            </a:r>
          </a:p>
          <a:p>
            <a:r>
              <a:rPr lang="ru-RU" sz="1400" dirty="0" smtClean="0"/>
              <a:t>можно </a:t>
            </a:r>
            <a:r>
              <a:rPr lang="ru-RU" sz="1400" dirty="0"/>
              <a:t>скачать приложение в формате SCORM, чтобы интегрировать его в систему дистанционного обучения (к примеру, в </a:t>
            </a:r>
            <a:r>
              <a:rPr lang="ru-RU" sz="1400" dirty="0" err="1"/>
              <a:t>Moodle</a:t>
            </a:r>
            <a:r>
              <a:rPr lang="ru-RU" sz="1400" dirty="0" smtClean="0"/>
              <a:t>);</a:t>
            </a:r>
          </a:p>
          <a:p>
            <a:r>
              <a:rPr lang="ru-RU" sz="1400" dirty="0" smtClean="0"/>
              <a:t>можно </a:t>
            </a:r>
            <a:r>
              <a:rPr lang="ru-RU" sz="1400" dirty="0"/>
              <a:t>создавать классы в </a:t>
            </a:r>
            <a:r>
              <a:rPr lang="ru-RU" sz="1400" dirty="0" err="1"/>
              <a:t>LearningApps</a:t>
            </a:r>
            <a:r>
              <a:rPr lang="ru-RU" sz="1400" dirty="0"/>
              <a:t> и отслеживать процесс выполнения заданий учениками (прошел/не сделал</a:t>
            </a:r>
            <a:r>
              <a:rPr lang="ru-RU" sz="1400" dirty="0" smtClean="0"/>
              <a:t>).</a:t>
            </a:r>
          </a:p>
          <a:p>
            <a:endParaRPr lang="ru-RU" sz="1400" dirty="0"/>
          </a:p>
          <a:p>
            <a:r>
              <a:rPr lang="ru-RU" sz="1400" b="1" dirty="0" smtClean="0"/>
              <a:t>ПЛЮСЫ</a:t>
            </a:r>
            <a:r>
              <a:rPr lang="ru-RU" sz="1400" dirty="0" smtClean="0"/>
              <a:t>:</a:t>
            </a:r>
          </a:p>
          <a:p>
            <a:pPr marL="114300" indent="0">
              <a:buNone/>
            </a:pPr>
            <a:r>
              <a:rPr lang="ru-RU" sz="1400" dirty="0" smtClean="0"/>
              <a:t>- </a:t>
            </a:r>
            <a:r>
              <a:rPr lang="ru-RU" sz="1400" dirty="0"/>
              <a:t>разнообразие </a:t>
            </a:r>
            <a:r>
              <a:rPr lang="ru-RU" sz="1400" dirty="0" smtClean="0"/>
              <a:t>шаблонов;</a:t>
            </a:r>
            <a:endParaRPr lang="ru-RU" sz="1400" dirty="0"/>
          </a:p>
          <a:p>
            <a:pPr marL="114300" indent="0">
              <a:buNone/>
            </a:pPr>
            <a:r>
              <a:rPr lang="ru-RU" sz="1400" dirty="0" smtClean="0"/>
              <a:t>- </a:t>
            </a:r>
            <a:r>
              <a:rPr lang="ru-RU" sz="1400" b="1" dirty="0" smtClean="0"/>
              <a:t>бесплатный</a:t>
            </a:r>
            <a:r>
              <a:rPr lang="ru-RU" sz="1400" dirty="0" smtClean="0"/>
              <a:t>;</a:t>
            </a:r>
          </a:p>
          <a:p>
            <a:pPr marL="114300" indent="0">
              <a:buNone/>
            </a:pPr>
            <a:r>
              <a:rPr lang="ru-RU" sz="1400" dirty="0" smtClean="0"/>
              <a:t>- </a:t>
            </a:r>
            <a:r>
              <a:rPr lang="ru-RU" sz="1400" dirty="0"/>
              <a:t>возможность интеграция в свой </a:t>
            </a:r>
            <a:r>
              <a:rPr lang="ru-RU" sz="1400" dirty="0" smtClean="0"/>
              <a:t>сайт.</a:t>
            </a:r>
            <a:endParaRPr lang="ru-RU" sz="1400" dirty="0"/>
          </a:p>
          <a:p>
            <a:r>
              <a:rPr lang="ru-RU" sz="1400" b="1" dirty="0" smtClean="0"/>
              <a:t>МИНУСЫ</a:t>
            </a:r>
            <a:r>
              <a:rPr lang="ru-RU" sz="1400" dirty="0" smtClean="0"/>
              <a:t>:</a:t>
            </a:r>
            <a:endParaRPr lang="ru-RU" sz="1400" dirty="0"/>
          </a:p>
          <a:p>
            <a:pPr marL="114300" indent="0">
              <a:buNone/>
            </a:pPr>
            <a:r>
              <a:rPr lang="ru-RU" sz="1400" dirty="0" smtClean="0"/>
              <a:t>- плохая адаптивность </a:t>
            </a:r>
            <a:r>
              <a:rPr lang="ru-RU" sz="1400" dirty="0"/>
              <a:t>под мобильные </a:t>
            </a:r>
            <a:r>
              <a:rPr lang="ru-RU" sz="1400" dirty="0" smtClean="0"/>
              <a:t>устройства;</a:t>
            </a:r>
            <a:endParaRPr lang="ru-RU" sz="1400" dirty="0"/>
          </a:p>
          <a:p>
            <a:pPr marL="114300" indent="0">
              <a:buNone/>
            </a:pPr>
            <a:r>
              <a:rPr lang="ru-RU" sz="1400" dirty="0"/>
              <a:t>- отсутствует статистика с результатами </a:t>
            </a:r>
            <a:r>
              <a:rPr lang="ru-RU" sz="1400" dirty="0" smtClean="0"/>
              <a:t>упражнений;</a:t>
            </a:r>
          </a:p>
          <a:p>
            <a:pPr marL="114300" indent="0">
              <a:buNone/>
            </a:pPr>
            <a:r>
              <a:rPr lang="ru-RU" sz="1400" dirty="0" smtClean="0"/>
              <a:t>- </a:t>
            </a:r>
            <a:r>
              <a:rPr lang="ru-RU" sz="1400" dirty="0"/>
              <a:t>не полный перевод на русский </a:t>
            </a:r>
            <a:r>
              <a:rPr lang="ru-RU" sz="1400" dirty="0" smtClean="0"/>
              <a:t>язык;</a:t>
            </a:r>
            <a:endParaRPr lang="ru-RU" sz="1400" dirty="0"/>
          </a:p>
          <a:p>
            <a:pPr marL="114300" indent="0">
              <a:buNone/>
            </a:pPr>
            <a:r>
              <a:rPr lang="ru-RU" sz="1400" dirty="0"/>
              <a:t>- отсутствует возможность создать викторину с несколькими </a:t>
            </a:r>
            <a:r>
              <a:rPr lang="ru-RU" sz="1400" dirty="0" smtClean="0"/>
              <a:t>упражнениями.</a:t>
            </a:r>
            <a:endParaRPr lang="ru-RU" sz="1400" dirty="0"/>
          </a:p>
        </p:txBody>
      </p:sp>
      <p:sp>
        <p:nvSpPr>
          <p:cNvPr id="4" name="Google Shape;73;p1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effectLst>
                  <a:outerShdw blurRad="38100" dist="38100" dir="2700000" algn="tl">
                    <a:srgbClr val="000000">
                      <a:alpha val="43137"/>
                    </a:srgbClr>
                  </a:outerShdw>
                </a:effectLst>
              </a:rPr>
              <a:t>Как уже решается проблема</a:t>
            </a:r>
            <a:endParaRPr b="1" dirty="0">
              <a:effectLst>
                <a:outerShdw blurRad="38100" dist="38100" dir="2700000" algn="tl">
                  <a:srgbClr val="000000">
                    <a:alpha val="43137"/>
                  </a:srgbClr>
                </a:outerShdw>
              </a:effectLst>
            </a:endParaRPr>
          </a:p>
        </p:txBody>
      </p:sp>
      <p:pic>
        <p:nvPicPr>
          <p:cNvPr id="5" name="Picture 2" descr="D:\САЙТ\image\FON\Левандовский\archive\Логотип АГПУ 2024 объёмный бирюзовый.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9926" y="1"/>
            <a:ext cx="2034073" cy="712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948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effectLst>
                  <a:outerShdw blurRad="38100" dist="38100" dir="2700000" algn="tl">
                    <a:srgbClr val="000000">
                      <a:alpha val="43137"/>
                    </a:srgbClr>
                  </a:outerShdw>
                </a:effectLst>
              </a:rPr>
              <a:t>Актуальность проблемы</a:t>
            </a:r>
            <a:endParaRPr b="1" dirty="0">
              <a:effectLst>
                <a:outerShdw blurRad="38100" dist="38100" dir="2700000" algn="tl">
                  <a:srgbClr val="000000">
                    <a:alpha val="43137"/>
                  </a:srgbClr>
                </a:outerShdw>
              </a:effectLst>
            </a:endParaRPr>
          </a:p>
        </p:txBody>
      </p:sp>
      <p:sp>
        <p:nvSpPr>
          <p:cNvPr id="86" name="Google Shape;86;p18"/>
          <p:cNvSpPr txBox="1">
            <a:spLocks noGrp="1"/>
          </p:cNvSpPr>
          <p:nvPr>
            <p:ph type="body" idx="1"/>
          </p:nvPr>
        </p:nvSpPr>
        <p:spPr>
          <a:prstGeom prst="rect">
            <a:avLst/>
          </a:prstGeom>
        </p:spPr>
        <p:txBody>
          <a:bodyPr spcFirstLastPara="1" wrap="square" lIns="91425" tIns="91425" rIns="91425" bIns="91425" anchor="t" anchorCtr="0">
            <a:normAutofit lnSpcReduction="10000"/>
          </a:bodyPr>
          <a:lstStyle/>
          <a:p>
            <a:pPr marL="0" lvl="0" indent="0" algn="just" rtl="0">
              <a:spcBef>
                <a:spcPts val="0"/>
              </a:spcBef>
              <a:spcAft>
                <a:spcPts val="1200"/>
              </a:spcAft>
              <a:buNone/>
            </a:pPr>
            <a:r>
              <a:rPr lang="ru-RU" dirty="0" smtClean="0"/>
              <a:t>Текущие решения имеют слишком высокую стоимость</a:t>
            </a:r>
            <a:r>
              <a:rPr lang="en-US" dirty="0" smtClean="0"/>
              <a:t>, </a:t>
            </a:r>
            <a:r>
              <a:rPr lang="ru-RU" dirty="0" smtClean="0"/>
              <a:t>если их услугами нужно пользоваться редко</a:t>
            </a:r>
            <a:r>
              <a:rPr lang="en-US" dirty="0" smtClean="0"/>
              <a:t>. </a:t>
            </a:r>
            <a:r>
              <a:rPr lang="ru-RU" dirty="0" smtClean="0"/>
              <a:t>То есть если есть необходимость создать одну викторину</a:t>
            </a:r>
            <a:r>
              <a:rPr lang="en-US" dirty="0" smtClean="0"/>
              <a:t>, </a:t>
            </a:r>
            <a:r>
              <a:rPr lang="ru-RU" dirty="0" smtClean="0"/>
              <a:t>придётся заплатить за полный месяц</a:t>
            </a:r>
            <a:r>
              <a:rPr lang="en-US" dirty="0" smtClean="0"/>
              <a:t>.</a:t>
            </a:r>
            <a:endParaRPr lang="ru-RU" dirty="0" smtClean="0"/>
          </a:p>
          <a:p>
            <a:pPr marL="0" lvl="0" indent="0" algn="just" rtl="0">
              <a:spcBef>
                <a:spcPts val="0"/>
              </a:spcBef>
              <a:spcAft>
                <a:spcPts val="1200"/>
              </a:spcAft>
              <a:buNone/>
            </a:pPr>
            <a:r>
              <a:rPr lang="ru-RU" dirty="0" smtClean="0"/>
              <a:t>Также имеющиеся решения </a:t>
            </a:r>
            <a:r>
              <a:rPr lang="ru-RU" dirty="0" smtClean="0"/>
              <a:t>не предоставляют возможности установки на локальные сервера </a:t>
            </a:r>
            <a:r>
              <a:rPr lang="ru-RU" dirty="0" smtClean="0"/>
              <a:t>организации, а доступ к ним может быть ограничен или заблокирован (например, из-за санкций).</a:t>
            </a:r>
            <a:endParaRPr dirty="0"/>
          </a:p>
        </p:txBody>
      </p:sp>
      <p:pic>
        <p:nvPicPr>
          <p:cNvPr id="5" name="Picture 2" descr="D:\САЙТ\image\FON\Левандовский\archive\Логотип АГПУ 2024 объёмный бирюзов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9926" y="1"/>
            <a:ext cx="2034073" cy="7124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smtClean="0">
                <a:effectLst>
                  <a:outerShdw blurRad="38100" dist="38100" dir="2700000" algn="tl">
                    <a:srgbClr val="000000">
                      <a:alpha val="43137"/>
                    </a:srgbClr>
                  </a:outerShdw>
                </a:effectLst>
              </a:rPr>
              <a:t>Решение</a:t>
            </a:r>
            <a:endParaRPr b="1" dirty="0">
              <a:effectLst>
                <a:outerShdw blurRad="38100" dist="38100" dir="2700000" algn="tl">
                  <a:srgbClr val="000000">
                    <a:alpha val="43137"/>
                  </a:srgbClr>
                </a:outerShdw>
              </a:effectLst>
            </a:endParaRPr>
          </a:p>
        </p:txBody>
      </p:sp>
      <p:sp>
        <p:nvSpPr>
          <p:cNvPr id="80" name="Google Shape;80;p17"/>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just" rtl="0">
              <a:spcBef>
                <a:spcPts val="0"/>
              </a:spcBef>
              <a:spcAft>
                <a:spcPts val="1200"/>
              </a:spcAft>
              <a:buNone/>
            </a:pPr>
            <a:r>
              <a:rPr lang="ru-RU" sz="2000" b="1" dirty="0" smtClean="0"/>
              <a:t>Наше </a:t>
            </a:r>
            <a:r>
              <a:rPr lang="ru-RU" sz="2000" b="1" dirty="0" smtClean="0"/>
              <a:t>решение</a:t>
            </a:r>
            <a:r>
              <a:rPr lang="ru-RU" sz="2000" dirty="0" smtClean="0"/>
              <a:t> - </a:t>
            </a:r>
            <a:r>
              <a:rPr lang="ru-RU" sz="2000" dirty="0" smtClean="0"/>
              <a:t>достаточно купить один раз и далее пользоваться неограниченно</a:t>
            </a:r>
            <a:r>
              <a:rPr lang="en-US" sz="2000" dirty="0" smtClean="0"/>
              <a:t>. </a:t>
            </a:r>
            <a:endParaRPr lang="ru-RU" sz="2000" dirty="0" smtClean="0"/>
          </a:p>
          <a:p>
            <a:pPr marL="0" lvl="0" indent="0" algn="just" rtl="0">
              <a:spcBef>
                <a:spcPts val="0"/>
              </a:spcBef>
              <a:spcAft>
                <a:spcPts val="1200"/>
              </a:spcAft>
              <a:buNone/>
            </a:pPr>
            <a:r>
              <a:rPr lang="ru-RU" sz="2000" dirty="0" smtClean="0"/>
              <a:t>Платить </a:t>
            </a:r>
            <a:r>
              <a:rPr lang="ru-RU" sz="2000" dirty="0" smtClean="0"/>
              <a:t>придётся только за новые </a:t>
            </a:r>
            <a:r>
              <a:rPr lang="ru-RU" sz="2000" dirty="0" smtClean="0"/>
              <a:t>версии</a:t>
            </a:r>
            <a:r>
              <a:rPr lang="en-US" sz="2000" dirty="0" smtClean="0"/>
              <a:t>. </a:t>
            </a:r>
            <a:endParaRPr lang="ru-RU" sz="2000" dirty="0" smtClean="0"/>
          </a:p>
          <a:p>
            <a:pPr marL="0" lvl="0" indent="0" algn="just" rtl="0">
              <a:spcBef>
                <a:spcPts val="0"/>
              </a:spcBef>
              <a:spcAft>
                <a:spcPts val="1200"/>
              </a:spcAft>
              <a:buNone/>
            </a:pPr>
            <a:r>
              <a:rPr lang="ru-RU" sz="2000" dirty="0" smtClean="0"/>
              <a:t>Также </a:t>
            </a:r>
            <a:r>
              <a:rPr lang="ru-RU" sz="2000" dirty="0" smtClean="0"/>
              <a:t>наше решение можно установить на </a:t>
            </a:r>
            <a:r>
              <a:rPr lang="ru-RU" sz="2000" dirty="0" smtClean="0"/>
              <a:t>локальный сервер организации</a:t>
            </a:r>
            <a:r>
              <a:rPr lang="en-US" sz="2000" dirty="0" smtClean="0"/>
              <a:t>.</a:t>
            </a:r>
            <a:endParaRPr lang="en-US" sz="2000" dirty="0" smtClean="0"/>
          </a:p>
          <a:p>
            <a:pPr marL="0" lvl="0" indent="0" algn="just" rtl="0">
              <a:spcBef>
                <a:spcPts val="0"/>
              </a:spcBef>
              <a:spcAft>
                <a:spcPts val="1200"/>
              </a:spcAft>
              <a:buNone/>
            </a:pPr>
            <a:r>
              <a:rPr lang="ru-RU" sz="2000" dirty="0" smtClean="0"/>
              <a:t>Наше решение будет разрабатываться при помощи популярных бесплатных </a:t>
            </a:r>
            <a:r>
              <a:rPr lang="en-US" sz="2000" dirty="0" smtClean="0"/>
              <a:t>web-</a:t>
            </a:r>
            <a:r>
              <a:rPr lang="ru-RU" sz="2000" dirty="0" smtClean="0"/>
              <a:t>технологий</a:t>
            </a:r>
            <a:r>
              <a:rPr lang="en-US" sz="2000" dirty="0" smtClean="0"/>
              <a:t>, </a:t>
            </a:r>
            <a:r>
              <a:rPr lang="ru-RU" sz="2000" dirty="0" smtClean="0"/>
              <a:t>таких как</a:t>
            </a:r>
            <a:r>
              <a:rPr lang="en-US" sz="2000" dirty="0" smtClean="0"/>
              <a:t>: HTML/CSS/JS, Compose Multiplatform, Spring, PHP, </a:t>
            </a:r>
            <a:r>
              <a:rPr lang="en-US" sz="2000" dirty="0" err="1" smtClean="0"/>
              <a:t>PostgreSQL</a:t>
            </a:r>
            <a:r>
              <a:rPr lang="en-US" sz="2000" dirty="0" smtClean="0"/>
              <a:t>.</a:t>
            </a:r>
          </a:p>
          <a:p>
            <a:pPr marL="0" lvl="0" indent="0" algn="just" rtl="0">
              <a:spcBef>
                <a:spcPts val="0"/>
              </a:spcBef>
              <a:spcAft>
                <a:spcPts val="1200"/>
              </a:spcAft>
              <a:buNone/>
            </a:pPr>
            <a:endParaRPr sz="2000" dirty="0"/>
          </a:p>
        </p:txBody>
      </p:sp>
      <p:pic>
        <p:nvPicPr>
          <p:cNvPr id="1026" name="Picture 2" descr="C:\Users\student\Desktop\HTML5_logo_and_wordmark.svg.png"/>
          <p:cNvPicPr>
            <a:picLocks noChangeAspect="1" noChangeArrowheads="1"/>
          </p:cNvPicPr>
          <p:nvPr/>
        </p:nvPicPr>
        <p:blipFill>
          <a:blip r:embed="rId3"/>
          <a:srcRect/>
          <a:stretch>
            <a:fillRect/>
          </a:stretch>
        </p:blipFill>
        <p:spPr bwMode="auto">
          <a:xfrm>
            <a:off x="317241" y="3957257"/>
            <a:ext cx="793102" cy="793102"/>
          </a:xfrm>
          <a:prstGeom prst="rect">
            <a:avLst/>
          </a:prstGeom>
          <a:noFill/>
        </p:spPr>
      </p:pic>
      <p:pic>
        <p:nvPicPr>
          <p:cNvPr id="1028" name="Picture 4" descr="Android Developers Blog: Announcing Jetpack Compose Alpha!"/>
          <p:cNvPicPr>
            <a:picLocks noChangeAspect="1" noChangeArrowheads="1"/>
          </p:cNvPicPr>
          <p:nvPr/>
        </p:nvPicPr>
        <p:blipFill>
          <a:blip r:embed="rId4"/>
          <a:srcRect/>
          <a:stretch>
            <a:fillRect/>
          </a:stretch>
        </p:blipFill>
        <p:spPr bwMode="auto">
          <a:xfrm>
            <a:off x="1559268" y="3781912"/>
            <a:ext cx="1034641" cy="1119000"/>
          </a:xfrm>
          <a:prstGeom prst="rect">
            <a:avLst/>
          </a:prstGeom>
          <a:noFill/>
        </p:spPr>
      </p:pic>
      <p:pic>
        <p:nvPicPr>
          <p:cNvPr id="1030" name="Picture 6" descr="Spring Framework - что это за фреймворк для Java и зачем нужен"/>
          <p:cNvPicPr>
            <a:picLocks noChangeAspect="1" noChangeArrowheads="1"/>
          </p:cNvPicPr>
          <p:nvPr/>
        </p:nvPicPr>
        <p:blipFill>
          <a:blip r:embed="rId5"/>
          <a:srcRect/>
          <a:stretch>
            <a:fillRect/>
          </a:stretch>
        </p:blipFill>
        <p:spPr bwMode="auto">
          <a:xfrm>
            <a:off x="3135085" y="4133469"/>
            <a:ext cx="1967891" cy="506322"/>
          </a:xfrm>
          <a:prstGeom prst="rect">
            <a:avLst/>
          </a:prstGeom>
          <a:noFill/>
        </p:spPr>
      </p:pic>
      <p:pic>
        <p:nvPicPr>
          <p:cNvPr id="1032" name="Picture 8" descr="PostgreSQL — Википедия"/>
          <p:cNvPicPr>
            <a:picLocks noChangeAspect="1" noChangeArrowheads="1"/>
          </p:cNvPicPr>
          <p:nvPr/>
        </p:nvPicPr>
        <p:blipFill>
          <a:blip r:embed="rId6"/>
          <a:srcRect/>
          <a:stretch>
            <a:fillRect/>
          </a:stretch>
        </p:blipFill>
        <p:spPr bwMode="auto">
          <a:xfrm>
            <a:off x="7674340" y="3965049"/>
            <a:ext cx="844509" cy="870548"/>
          </a:xfrm>
          <a:prstGeom prst="rect">
            <a:avLst/>
          </a:prstGeom>
          <a:noFill/>
        </p:spPr>
      </p:pic>
      <p:pic>
        <p:nvPicPr>
          <p:cNvPr id="1034" name="Picture 10" descr="PHP — Википедия"/>
          <p:cNvPicPr>
            <a:picLocks noChangeAspect="1" noChangeArrowheads="1"/>
          </p:cNvPicPr>
          <p:nvPr/>
        </p:nvPicPr>
        <p:blipFill>
          <a:blip r:embed="rId7"/>
          <a:srcRect/>
          <a:stretch>
            <a:fillRect/>
          </a:stretch>
        </p:blipFill>
        <p:spPr bwMode="auto">
          <a:xfrm>
            <a:off x="5663683" y="3965517"/>
            <a:ext cx="1421192" cy="767443"/>
          </a:xfrm>
          <a:prstGeom prst="rect">
            <a:avLst/>
          </a:prstGeom>
          <a:noFill/>
        </p:spPr>
      </p:pic>
      <p:pic>
        <p:nvPicPr>
          <p:cNvPr id="10" name="Picture 2" descr="D:\САЙТ\image\FON\Левандовский\archive\Логотип АГПУ 2024 объёмный бирюзовый.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9926" y="1"/>
            <a:ext cx="2034073" cy="7124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smtClean="0">
                <a:effectLst>
                  <a:outerShdw blurRad="38100" dist="38100" dir="2700000" algn="tl">
                    <a:srgbClr val="000000">
                      <a:alpha val="43137"/>
                    </a:srgbClr>
                  </a:outerShdw>
                </a:effectLst>
              </a:rPr>
              <a:t>Решение</a:t>
            </a:r>
            <a:endParaRPr b="1" dirty="0">
              <a:effectLst>
                <a:outerShdw blurRad="38100" dist="38100" dir="2700000" algn="tl">
                  <a:srgbClr val="000000">
                    <a:alpha val="43137"/>
                  </a:srgbClr>
                </a:outerShdw>
              </a:effectLst>
            </a:endParaRPr>
          </a:p>
        </p:txBody>
      </p:sp>
      <p:sp>
        <p:nvSpPr>
          <p:cNvPr id="80" name="Google Shape;80;p17"/>
          <p:cNvSpPr txBox="1">
            <a:spLocks noGrp="1"/>
          </p:cNvSpPr>
          <p:nvPr>
            <p:ph type="body" idx="1"/>
          </p:nvPr>
        </p:nvSpPr>
        <p:spPr>
          <a:xfrm>
            <a:off x="311700" y="1152475"/>
            <a:ext cx="8520600" cy="3736766"/>
          </a:xfrm>
          <a:prstGeom prst="rect">
            <a:avLst/>
          </a:prstGeom>
        </p:spPr>
        <p:txBody>
          <a:bodyPr spcFirstLastPara="1" wrap="square" lIns="91425" tIns="91425" rIns="91425" bIns="91425" anchor="t" anchorCtr="0">
            <a:normAutofit/>
          </a:bodyPr>
          <a:lstStyle/>
          <a:p>
            <a:pPr marL="0" lvl="0" indent="0" algn="ctr">
              <a:spcAft>
                <a:spcPts val="1200"/>
              </a:spcAft>
              <a:buNone/>
            </a:pPr>
            <a:r>
              <a:rPr lang="ru-RU" sz="2000" b="1" dirty="0"/>
              <a:t>ВОЗМОЖНОСТИ </a:t>
            </a:r>
            <a:r>
              <a:rPr lang="ru-RU" sz="2000" b="1" dirty="0" smtClean="0"/>
              <a:t>«</a:t>
            </a:r>
            <a:r>
              <a:rPr lang="en-US" sz="2000" b="1" dirty="0" smtClean="0"/>
              <a:t>Quiz-</a:t>
            </a:r>
            <a:r>
              <a:rPr lang="ru-RU" sz="2000" b="1" dirty="0" smtClean="0"/>
              <a:t>мастерской»</a:t>
            </a:r>
          </a:p>
          <a:p>
            <a:pPr lvl="0"/>
            <a:r>
              <a:rPr lang="ru-RU" sz="1400" dirty="0" smtClean="0"/>
              <a:t>Поддержка разных типов вопросов викторин:</a:t>
            </a:r>
            <a:endParaRPr lang="ru-RU" sz="1400" dirty="0"/>
          </a:p>
          <a:p>
            <a:pPr lvl="1"/>
            <a:r>
              <a:rPr lang="ru-RU" sz="1400" dirty="0"/>
              <a:t>Одинарный или множественный </a:t>
            </a:r>
            <a:r>
              <a:rPr lang="ru-RU" sz="1400" dirty="0" smtClean="0"/>
              <a:t>выбор;</a:t>
            </a:r>
            <a:endParaRPr lang="ru-RU" sz="1400" dirty="0"/>
          </a:p>
          <a:p>
            <a:pPr lvl="1"/>
            <a:r>
              <a:rPr lang="ru-RU" sz="1400" dirty="0" smtClean="0"/>
              <a:t>Да/нет;</a:t>
            </a:r>
            <a:endParaRPr lang="ru-RU" sz="1400" dirty="0"/>
          </a:p>
          <a:p>
            <a:pPr lvl="1"/>
            <a:r>
              <a:rPr lang="ru-RU" sz="1400" dirty="0"/>
              <a:t>Открытый </a:t>
            </a:r>
            <a:r>
              <a:rPr lang="ru-RU" sz="1400" dirty="0" smtClean="0"/>
              <a:t>вопрос; </a:t>
            </a:r>
            <a:endParaRPr lang="ru-RU" sz="1400" dirty="0"/>
          </a:p>
          <a:p>
            <a:pPr lvl="1"/>
            <a:r>
              <a:rPr lang="ru-RU" sz="1400" dirty="0" smtClean="0"/>
              <a:t>Сопоставление;</a:t>
            </a:r>
            <a:endParaRPr lang="ru-RU" sz="1400" dirty="0"/>
          </a:p>
          <a:p>
            <a:pPr lvl="1"/>
            <a:r>
              <a:rPr lang="ru-RU" sz="1400" dirty="0"/>
              <a:t>Правильный </a:t>
            </a:r>
            <a:r>
              <a:rPr lang="ru-RU" sz="1400" dirty="0" smtClean="0"/>
              <a:t>порядок;</a:t>
            </a:r>
            <a:endParaRPr lang="ru-RU" sz="1400" dirty="0"/>
          </a:p>
          <a:p>
            <a:pPr lvl="0"/>
            <a:r>
              <a:rPr lang="ru-RU" sz="1400" dirty="0"/>
              <a:t>Ограничение вопросов по </a:t>
            </a:r>
            <a:r>
              <a:rPr lang="ru-RU" sz="1400" dirty="0" smtClean="0"/>
              <a:t>времени;</a:t>
            </a:r>
          </a:p>
          <a:p>
            <a:pPr lvl="0"/>
            <a:r>
              <a:rPr lang="ru-RU" sz="1400" dirty="0" smtClean="0"/>
              <a:t>Перемешивание вопросов и вариантов ответов в случайном порядке;</a:t>
            </a:r>
            <a:endParaRPr lang="ru-RU" sz="1400" dirty="0"/>
          </a:p>
          <a:p>
            <a:pPr lvl="0"/>
            <a:r>
              <a:rPr lang="ru-RU" sz="1400" dirty="0"/>
              <a:t>Проведение </a:t>
            </a:r>
            <a:r>
              <a:rPr lang="ru-RU" sz="1400" dirty="0" smtClean="0"/>
              <a:t>викторины онлайн </a:t>
            </a:r>
            <a:r>
              <a:rPr lang="ru-RU" sz="1400" dirty="0"/>
              <a:t>с </a:t>
            </a:r>
            <a:r>
              <a:rPr lang="ru-RU" sz="1400" dirty="0" smtClean="0"/>
              <a:t>ведущим или </a:t>
            </a:r>
            <a:r>
              <a:rPr lang="ru-RU" sz="1400" dirty="0"/>
              <a:t>в автоматическом </a:t>
            </a:r>
            <a:r>
              <a:rPr lang="ru-RU" sz="1400" dirty="0" smtClean="0"/>
              <a:t>режиме;</a:t>
            </a:r>
            <a:endParaRPr lang="ru-RU" sz="1400" dirty="0"/>
          </a:p>
          <a:p>
            <a:pPr lvl="0"/>
            <a:r>
              <a:rPr lang="ru-RU" sz="1400" dirty="0" smtClean="0"/>
              <a:t>Добавление в викторину графических, видео и аудио элементов;</a:t>
            </a:r>
            <a:endParaRPr lang="ru-RU" sz="1400" dirty="0"/>
          </a:p>
          <a:p>
            <a:pPr lvl="0"/>
            <a:r>
              <a:rPr lang="ru-RU" sz="1400" dirty="0"/>
              <a:t>Обратная реакция </a:t>
            </a:r>
            <a:r>
              <a:rPr lang="ru-RU" sz="1400" dirty="0" smtClean="0"/>
              <a:t>пользователей;</a:t>
            </a:r>
            <a:endParaRPr lang="ru-RU" sz="1400" dirty="0"/>
          </a:p>
          <a:p>
            <a:pPr lvl="0"/>
            <a:r>
              <a:rPr lang="ru-RU" sz="1400" dirty="0"/>
              <a:t>Подключение к презентации с любого устройства с помощью QR кода, по ссылке или с помощью ввода короткого кода на </a:t>
            </a:r>
            <a:r>
              <a:rPr lang="ru-RU" sz="1400" dirty="0" smtClean="0"/>
              <a:t>сайте;</a:t>
            </a:r>
            <a:endParaRPr lang="ru-RU" sz="1400" dirty="0"/>
          </a:p>
          <a:p>
            <a:pPr lvl="0"/>
            <a:r>
              <a:rPr lang="ru-RU" sz="1400" dirty="0" err="1"/>
              <a:t>Модерация</a:t>
            </a:r>
            <a:r>
              <a:rPr lang="ru-RU" sz="1400" dirty="0"/>
              <a:t> </a:t>
            </a:r>
            <a:r>
              <a:rPr lang="ru-RU" sz="1400" dirty="0" smtClean="0"/>
              <a:t>участников;</a:t>
            </a:r>
            <a:endParaRPr lang="ru-RU" sz="1400" dirty="0"/>
          </a:p>
          <a:p>
            <a:pPr lvl="0"/>
            <a:r>
              <a:rPr lang="ru-RU" sz="1400" dirty="0" smtClean="0"/>
              <a:t>Просмотр </a:t>
            </a:r>
            <a:r>
              <a:rPr lang="ru-RU" sz="1400" dirty="0"/>
              <a:t>статистики по проведенной презентации, отчёты в PDF и </a:t>
            </a:r>
            <a:r>
              <a:rPr lang="ru-RU" sz="1400" dirty="0" err="1" smtClean="0"/>
              <a:t>Excel</a:t>
            </a:r>
            <a:r>
              <a:rPr lang="ru-RU" sz="1400" dirty="0"/>
              <a:t>.</a:t>
            </a:r>
          </a:p>
          <a:p>
            <a:pPr marL="0" indent="0" algn="just">
              <a:spcAft>
                <a:spcPts val="1200"/>
              </a:spcAft>
              <a:buNone/>
            </a:pPr>
            <a:endParaRPr sz="2400" dirty="0"/>
          </a:p>
        </p:txBody>
      </p:sp>
      <p:pic>
        <p:nvPicPr>
          <p:cNvPr id="10" name="Picture 2" descr="D:\САЙТ\image\FON\Левандовский\archive\Логотип АГПУ 2024 объёмный бирюзов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9926" y="1"/>
            <a:ext cx="2034073" cy="712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0566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effectLst>
                  <a:outerShdw blurRad="38100" dist="38100" dir="2700000" algn="tl">
                    <a:srgbClr val="000000">
                      <a:alpha val="43137"/>
                    </a:srgbClr>
                  </a:outerShdw>
                </a:effectLst>
              </a:rPr>
              <a:t>Команда</a:t>
            </a:r>
            <a:endParaRPr b="1" dirty="0">
              <a:effectLst>
                <a:outerShdw blurRad="38100" dist="38100" dir="2700000" algn="tl">
                  <a:srgbClr val="000000">
                    <a:alpha val="43137"/>
                  </a:srgbClr>
                </a:outerShdw>
              </a:effectLst>
            </a:endParaRPr>
          </a:p>
        </p:txBody>
      </p:sp>
      <p:sp>
        <p:nvSpPr>
          <p:cNvPr id="92" name="Google Shape;92;p19"/>
          <p:cNvSpPr txBox="1">
            <a:spLocks noGrp="1"/>
          </p:cNvSpPr>
          <p:nvPr>
            <p:ph type="body" idx="1"/>
          </p:nvPr>
        </p:nvSpPr>
        <p:spPr>
          <a:xfrm>
            <a:off x="171741" y="1068500"/>
            <a:ext cx="8520600" cy="2231691"/>
          </a:xfrm>
          <a:prstGeom prst="rect">
            <a:avLst/>
          </a:prstGeom>
        </p:spPr>
        <p:txBody>
          <a:bodyPr spcFirstLastPara="1" wrap="square" lIns="91425" tIns="91425" rIns="91425" bIns="91425" anchor="t" anchorCtr="0">
            <a:normAutofit lnSpcReduction="10000"/>
          </a:bodyPr>
          <a:lstStyle/>
          <a:p>
            <a:pPr marL="0" indent="0">
              <a:spcAft>
                <a:spcPts val="1200"/>
              </a:spcAft>
            </a:pPr>
            <a:r>
              <a:rPr lang="ru-RU" dirty="0" smtClean="0"/>
              <a:t> </a:t>
            </a:r>
            <a:r>
              <a:rPr lang="ru-RU" dirty="0" err="1" smtClean="0"/>
              <a:t>Тимлид</a:t>
            </a:r>
            <a:r>
              <a:rPr lang="ru-RU" dirty="0" smtClean="0"/>
              <a:t> – Петраков Анатолий</a:t>
            </a:r>
          </a:p>
          <a:p>
            <a:pPr marL="0" indent="0">
              <a:spcAft>
                <a:spcPts val="1200"/>
              </a:spcAft>
            </a:pPr>
            <a:r>
              <a:rPr lang="ru-RU" dirty="0" smtClean="0"/>
              <a:t> Разработчик – Сидоркин Александр</a:t>
            </a:r>
          </a:p>
          <a:p>
            <a:pPr marL="0" indent="0">
              <a:spcAft>
                <a:spcPts val="1200"/>
              </a:spcAft>
            </a:pPr>
            <a:r>
              <a:rPr lang="ru-RU" dirty="0" smtClean="0"/>
              <a:t> Дизайнер – </a:t>
            </a:r>
            <a:r>
              <a:rPr lang="ru-RU" dirty="0" err="1" smtClean="0"/>
              <a:t>Петрушкевич</a:t>
            </a:r>
            <a:r>
              <a:rPr lang="ru-RU" dirty="0" smtClean="0"/>
              <a:t> Геннадий</a:t>
            </a:r>
          </a:p>
          <a:p>
            <a:pPr marL="0" indent="0">
              <a:spcAft>
                <a:spcPts val="1200"/>
              </a:spcAft>
            </a:pPr>
            <a:r>
              <a:rPr lang="ru-RU" dirty="0" smtClean="0"/>
              <a:t> Аналитик – </a:t>
            </a:r>
            <a:r>
              <a:rPr lang="ru-RU" dirty="0" err="1" smtClean="0"/>
              <a:t>Киричко</a:t>
            </a:r>
            <a:r>
              <a:rPr lang="ru-RU" dirty="0" smtClean="0"/>
              <a:t> </a:t>
            </a:r>
            <a:r>
              <a:rPr lang="ru-RU" dirty="0" smtClean="0"/>
              <a:t>Марк</a:t>
            </a:r>
            <a:endParaRPr lang="ru-RU" dirty="0"/>
          </a:p>
          <a:p>
            <a:pPr marL="0" indent="0">
              <a:spcAft>
                <a:spcPts val="1200"/>
              </a:spcAft>
            </a:pPr>
            <a:endParaRPr dirty="0"/>
          </a:p>
        </p:txBody>
      </p:sp>
      <p:pic>
        <p:nvPicPr>
          <p:cNvPr id="5" name="Picture 2" descr="D:\САЙТ\image\FON\Левандовский\archive\Логотип АГПУ 2024 объёмный бирюзов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9926" y="1"/>
            <a:ext cx="2034073" cy="712484"/>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91;p19"/>
          <p:cNvSpPr txBox="1">
            <a:spLocks/>
          </p:cNvSpPr>
          <p:nvPr/>
        </p:nvSpPr>
        <p:spPr>
          <a:xfrm>
            <a:off x="181071" y="3300192"/>
            <a:ext cx="8520600" cy="572700"/>
          </a:xfrm>
          <a:prstGeom prst="rect">
            <a:avLst/>
          </a:prstGeom>
        </p:spPr>
        <p:txBody>
          <a:bodyPr spcFirstLastPara="1" vert="horz" wrap="square" lIns="91425" tIns="91425" rIns="91425" bIns="91425" rtlCol="0" anchor="t" anchorCtr="0">
            <a:normAutofit fontScale="90000" lnSpcReduction="20000"/>
          </a:bodyPr>
          <a:lstStyle>
            <a:lvl1pPr lvl="0" algn="l" defTabSz="914400" rtl="0" eaLnBrk="1" latinLnBrk="0" hangingPunct="1">
              <a:lnSpc>
                <a:spcPct val="90000"/>
              </a:lnSpc>
              <a:spcBef>
                <a:spcPts val="0"/>
              </a:spcBef>
              <a:spcAft>
                <a:spcPts val="0"/>
              </a:spcAft>
              <a:buSzPts val="2800"/>
              <a:buNone/>
              <a:defRPr sz="40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Tx/>
              <a:buFontTx/>
            </a:pPr>
            <a:r>
              <a:rPr lang="ru-RU" b="1" dirty="0" smtClean="0">
                <a:effectLst>
                  <a:outerShdw blurRad="38100" dist="38100" dir="2700000" algn="tl">
                    <a:srgbClr val="000000">
                      <a:alpha val="43137"/>
                    </a:srgbClr>
                  </a:outerShdw>
                </a:effectLst>
              </a:rPr>
              <a:t>Наставник</a:t>
            </a:r>
            <a:endParaRPr lang="ru-RU" b="1" dirty="0">
              <a:effectLst>
                <a:outerShdw blurRad="38100" dist="38100" dir="2700000" algn="tl">
                  <a:srgbClr val="000000">
                    <a:alpha val="43137"/>
                  </a:srgbClr>
                </a:outerShdw>
              </a:effectLst>
            </a:endParaRPr>
          </a:p>
        </p:txBody>
      </p:sp>
      <p:sp>
        <p:nvSpPr>
          <p:cNvPr id="7" name="Google Shape;92;p19"/>
          <p:cNvSpPr txBox="1">
            <a:spLocks/>
          </p:cNvSpPr>
          <p:nvPr/>
        </p:nvSpPr>
        <p:spPr>
          <a:xfrm>
            <a:off x="181071" y="3872892"/>
            <a:ext cx="8520600" cy="988357"/>
          </a:xfrm>
          <a:prstGeom prst="rect">
            <a:avLst/>
          </a:prstGeom>
        </p:spPr>
        <p:txBody>
          <a:bodyPr spcFirstLastPara="1" vert="horz" wrap="square" lIns="91425" tIns="91425" rIns="91425" bIns="91425" rtlCol="0" anchor="t" anchorCtr="0">
            <a:normAutofit/>
          </a:bodyPr>
          <a:lstStyle>
            <a:lvl1pPr marL="457200" lvl="0" indent="-342900"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914400" lvl="1" indent="-317500" algn="l" defTabSz="914400" rtl="0" eaLnBrk="1" latinLnBrk="0" hangingPunct="1">
              <a:lnSpc>
                <a:spcPct val="90000"/>
              </a:lnSpc>
              <a:spcBef>
                <a:spcPts val="0"/>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371600" lvl="2" indent="-317500" algn="l" defTabSz="914400" rtl="0" eaLnBrk="1" latinLnBrk="0" hangingPunct="1">
              <a:lnSpc>
                <a:spcPct val="90000"/>
              </a:lnSpc>
              <a:spcBef>
                <a:spcPts val="0"/>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1828800" lvl="3" indent="-317500"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2286000" lvl="4" indent="-317500"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2743200" lvl="5" indent="-317500"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3200400" lvl="6" indent="-317500"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3657600" lvl="7" indent="-317500"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4114800" lvl="8" indent="-317500"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ClrTx/>
            </a:pPr>
            <a:r>
              <a:rPr lang="ru-RU" dirty="0" smtClean="0"/>
              <a:t> Лапшин Николай Александрович</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effectLst>
                  <a:outerShdw blurRad="38100" dist="38100" dir="2700000" algn="tl">
                    <a:srgbClr val="000000">
                      <a:alpha val="43137"/>
                    </a:srgbClr>
                  </a:outerShdw>
                </a:effectLst>
              </a:rPr>
              <a:t>Вопросы к эксперту</a:t>
            </a:r>
            <a:endParaRPr lang="ru-RU" b="1" dirty="0">
              <a:effectLst>
                <a:outerShdw blurRad="38100" dist="38100" dir="2700000" algn="tl">
                  <a:srgbClr val="000000">
                    <a:alpha val="43137"/>
                  </a:srgbClr>
                </a:outerShdw>
              </a:effectLst>
            </a:endParaRPr>
          </a:p>
        </p:txBody>
      </p:sp>
      <p:sp>
        <p:nvSpPr>
          <p:cNvPr id="3" name="Текст 2"/>
          <p:cNvSpPr>
            <a:spLocks noGrp="1"/>
          </p:cNvSpPr>
          <p:nvPr>
            <p:ph type="body" idx="1"/>
          </p:nvPr>
        </p:nvSpPr>
        <p:spPr/>
        <p:txBody>
          <a:bodyPr/>
          <a:lstStyle/>
          <a:p>
            <a:r>
              <a:rPr lang="ru-RU" dirty="0" smtClean="0"/>
              <a:t>Какой целевой аудиторией кроме школ и ВУЗов можно продать наше решение</a:t>
            </a:r>
            <a:r>
              <a:rPr lang="en-US" dirty="0" smtClean="0"/>
              <a:t>?</a:t>
            </a:r>
          </a:p>
          <a:p>
            <a:r>
              <a:rPr lang="ru-RU" dirty="0" smtClean="0"/>
              <a:t>Какие есть рекомендации по улучшению нашего проекта</a:t>
            </a:r>
            <a:r>
              <a:rPr lang="en-US" dirty="0" smtClean="0"/>
              <a:t>?</a:t>
            </a:r>
            <a:endParaRPr lang="ru-RU" dirty="0" smtClean="0"/>
          </a:p>
        </p:txBody>
      </p:sp>
      <p:pic>
        <p:nvPicPr>
          <p:cNvPr id="4" name="Picture 2" descr="D:\САЙТ\image\FON\Левандовский\archive\Логотип АГПУ 2024 объёмный бирюзовый.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9926" y="1"/>
            <a:ext cx="2034073" cy="7124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Тема10">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Тема10</Template>
  <TotalTime>304</TotalTime>
  <Words>1459</Words>
  <Application>Microsoft Office PowerPoint</Application>
  <PresentationFormat>Экран (16:9)</PresentationFormat>
  <Paragraphs>129</Paragraphs>
  <Slides>11</Slides>
  <Notes>8</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 Light</vt:lpstr>
      <vt:lpstr>Nunito</vt:lpstr>
      <vt:lpstr>Calibri</vt:lpstr>
      <vt:lpstr>Тема10</vt:lpstr>
      <vt:lpstr>Quiz-мастерская</vt:lpstr>
      <vt:lpstr>Пользователь и проблема</vt:lpstr>
      <vt:lpstr>Как уже решается проблема</vt:lpstr>
      <vt:lpstr>Как уже решается проблема</vt:lpstr>
      <vt:lpstr>Как уже решается проблема</vt:lpstr>
      <vt:lpstr>Как уже решается проблема</vt:lpstr>
      <vt:lpstr>Актуальность проблемы</vt:lpstr>
      <vt:lpstr>Решение</vt:lpstr>
      <vt:lpstr>Решение</vt:lpstr>
      <vt:lpstr>Команда</vt:lpstr>
      <vt:lpstr>Вопросы к эксперту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проекта</dc:title>
  <dc:creator>User</dc:creator>
  <cp:lastModifiedBy>Николай Лапшин</cp:lastModifiedBy>
  <cp:revision>29</cp:revision>
  <dcterms:modified xsi:type="dcterms:W3CDTF">2024-10-31T11:08:43Z</dcterms:modified>
</cp:coreProperties>
</file>