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2EAEC3-11F3-4C7B-A162-03D5C36821DD}">
  <a:tblStyle styleId="{5E2EAEC3-11F3-4C7B-A162-03D5C36821D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6" name="Google Shape;29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23.png"/><Relationship Id="rId8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3.jp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456825" y="1563775"/>
            <a:ext cx="4075500" cy="23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31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Разработка прототипа российского кондиционера</a:t>
            </a:r>
            <a:endParaRPr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7398" y="63400"/>
            <a:ext cx="1204564" cy="11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7388" y="63407"/>
            <a:ext cx="1204552" cy="1145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20750" y="1904650"/>
            <a:ext cx="66609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 этого времени поставки кондиционеров в Российскую Федерацию осуществлялись в основном из-за рубежа.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свете общественно-политической ситуации доступ к кондиционерам и их запчастям ограничен, однако у предприятий и населения сохраняется потребность в установлении и поддержании климата в помещениях. И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сходя из этого возникает потребность в производстве кондиционеров полностью из отечественных запчастей.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1021025" y="9605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142475" y="2326800"/>
            <a:ext cx="7616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81000" lvl="0" marL="1219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</a:rPr>
              <a:t>Государственные организации </a:t>
            </a:r>
            <a:endParaRPr>
              <a:solidFill>
                <a:srgbClr val="132C40"/>
              </a:solidFill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</a:rPr>
              <a:t>Предприятия ВПК </a:t>
            </a:r>
            <a:endParaRPr>
              <a:solidFill>
                <a:srgbClr val="132C40"/>
              </a:solidFill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</a:rPr>
              <a:t>Производители </a:t>
            </a:r>
            <a:r>
              <a:rPr lang="ru">
                <a:solidFill>
                  <a:srgbClr val="132C40"/>
                </a:solidFill>
              </a:rPr>
              <a:t>сельскохозяйственной</a:t>
            </a:r>
            <a:r>
              <a:rPr lang="ru">
                <a:solidFill>
                  <a:srgbClr val="132C40"/>
                </a:solidFill>
              </a:rPr>
              <a:t> продукции</a:t>
            </a:r>
            <a:endParaRPr>
              <a:solidFill>
                <a:srgbClr val="132C40"/>
              </a:solidFill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</a:rPr>
              <a:t>Торговые центры и предприятия общепита</a:t>
            </a:r>
            <a:endParaRPr>
              <a:solidFill>
                <a:srgbClr val="132C40"/>
              </a:solidFill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>
                <a:solidFill>
                  <a:srgbClr val="132C40"/>
                </a:solidFill>
              </a:rPr>
              <a:t>Частные лица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6" y="2568875"/>
            <a:ext cx="7350900" cy="1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Поддержании микроклимата в помещении </a:t>
            </a:r>
            <a:endParaRPr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Отсутствие запасных частей к уже эксплуатируемым моделям</a:t>
            </a:r>
            <a:endParaRPr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Предприятия выпускающие отечественные кондиционеры частично используют импортные детали</a:t>
            </a:r>
            <a:endParaRPr>
              <a:solidFill>
                <a:srgbClr val="132C40"/>
              </a:solidFill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25" y="2626026"/>
            <a:ext cx="7993200" cy="11676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Создание кондиционеров на основе  отечественных компонентов ПЛИС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Разработка программного обеспечения для платы ПЛИС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Проектирование внутреннего и внешнего блоков кондиционера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16950" y="1733800"/>
            <a:ext cx="78372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Хладо генерирующее устройство ХГУ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организациям и частным лицам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необходимости поддержания определенной температуры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регуляции температуры воздуха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кондиционера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омфортный климат в помещении, уверенность в отказоустойчивости, возможность оперативного ремонта за счет быстрого доступа к запчастям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7193" y="239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01717" y="239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401727" y="948606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B2C, B2B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 объем рынка - </a:t>
            </a:r>
            <a:r>
              <a:rPr lang="ru"/>
              <a:t>это 2,3 млн. шт в год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80 000 рублей *2,3 млн - это 184 млрд.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- 500 шт * 80 000 = 40 млн.руб, из них чистая прибыль - 5 млн.руб.</a:t>
            </a: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591275" y="2294700"/>
            <a:ext cx="668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Динамика продаж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 тендерам на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текущий год: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16" y="2816400"/>
            <a:ext cx="2865579" cy="217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695" y="2750225"/>
            <a:ext cx="2025417" cy="217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548550" y="1910525"/>
            <a:ext cx="41034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конкуренты: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Panasonic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LG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Fujitsu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Midea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Mitsubishi Electric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4283750" y="2046575"/>
            <a:ext cx="33108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601825" y="3539125"/>
            <a:ext cx="7063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Отстройка от конкурентов будет осуществляться за счет расширения базы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сервисных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центров и повышения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ремонтопригодности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оборудования, то есть для ремонта оборудования не потребуется дополнительных, специальных инструментов.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/>
        </p:nvSpPr>
        <p:spPr>
          <a:xfrm>
            <a:off x="606419" y="2295681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B2C и B2B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525375" y="2851275"/>
            <a:ext cx="77670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планируем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продавать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кондиционер в сборке, а также предоставлять услуги по установке и обслуживанию.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Дополнительный заработок будет осуществляться путём продажи запчастей.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Планируется участие в государственных закупках на поставку оборудования, т.к. наше устройство будет иметь российскую сертификацию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456818" y="2340281"/>
            <a:ext cx="79932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У нашего проекта есть заказчик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Команда сделала алгоритм работы кондиционера, а также провела аналитику российского рынка зап. частей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Выявлена потребность в разработке контроллера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Определены потенциальные места производства недостающих зап. частей</a:t>
            </a:r>
            <a:endParaRPr/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456817" y="1257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682800" y="989125"/>
            <a:ext cx="1513800" cy="18147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2650850" y="3020700"/>
            <a:ext cx="1513800" cy="18147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6638875" y="989125"/>
            <a:ext cx="1513800" cy="18147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4624800" y="989125"/>
            <a:ext cx="1513800" cy="18147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2653800" y="989125"/>
            <a:ext cx="1513800" cy="18147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4635500" y="3020700"/>
            <a:ext cx="1513800" cy="18147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60" name="Google Shape;260;p35"/>
          <p:cNvCxnSpPr/>
          <p:nvPr/>
        </p:nvCxnSpPr>
        <p:spPr>
          <a:xfrm>
            <a:off x="688300" y="2326325"/>
            <a:ext cx="1504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35"/>
          <p:cNvCxnSpPr/>
          <p:nvPr/>
        </p:nvCxnSpPr>
        <p:spPr>
          <a:xfrm>
            <a:off x="2668638" y="2326325"/>
            <a:ext cx="1504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35"/>
          <p:cNvCxnSpPr/>
          <p:nvPr/>
        </p:nvCxnSpPr>
        <p:spPr>
          <a:xfrm>
            <a:off x="4624800" y="2317675"/>
            <a:ext cx="1504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35"/>
          <p:cNvCxnSpPr/>
          <p:nvPr/>
        </p:nvCxnSpPr>
        <p:spPr>
          <a:xfrm>
            <a:off x="6631900" y="2326325"/>
            <a:ext cx="1504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35"/>
          <p:cNvCxnSpPr/>
          <p:nvPr/>
        </p:nvCxnSpPr>
        <p:spPr>
          <a:xfrm>
            <a:off x="2656350" y="4383725"/>
            <a:ext cx="1504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5"/>
          <p:cNvCxnSpPr/>
          <p:nvPr/>
        </p:nvCxnSpPr>
        <p:spPr>
          <a:xfrm>
            <a:off x="4624800" y="4333225"/>
            <a:ext cx="1504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35"/>
          <p:cNvSpPr txBox="1"/>
          <p:nvPr/>
        </p:nvSpPr>
        <p:spPr>
          <a:xfrm>
            <a:off x="609150" y="2230375"/>
            <a:ext cx="166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Виктор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лидер проекта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35"/>
          <p:cNvSpPr txBox="1"/>
          <p:nvPr/>
        </p:nvSpPr>
        <p:spPr>
          <a:xfrm>
            <a:off x="2580350" y="2225488"/>
            <a:ext cx="166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Максим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Аналитик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35"/>
          <p:cNvSpPr txBox="1"/>
          <p:nvPr/>
        </p:nvSpPr>
        <p:spPr>
          <a:xfrm>
            <a:off x="4571513" y="2225488"/>
            <a:ext cx="166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Павел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Аналитик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35"/>
          <p:cNvSpPr txBox="1"/>
          <p:nvPr/>
        </p:nvSpPr>
        <p:spPr>
          <a:xfrm>
            <a:off x="2580150" y="4282800"/>
            <a:ext cx="166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Владимир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Экономист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35"/>
          <p:cNvSpPr txBox="1"/>
          <p:nvPr/>
        </p:nvSpPr>
        <p:spPr>
          <a:xfrm>
            <a:off x="4546500" y="4282800"/>
            <a:ext cx="166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Андрей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Тех. специалист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35"/>
          <p:cNvSpPr txBox="1"/>
          <p:nvPr/>
        </p:nvSpPr>
        <p:spPr>
          <a:xfrm>
            <a:off x="6556638" y="2213325"/>
            <a:ext cx="166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Илья</a:t>
            </a:r>
            <a:br>
              <a:rPr lang="ru"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2" name="Google Shape;2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9246" y="989125"/>
            <a:ext cx="1163278" cy="13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8887" y="3020700"/>
            <a:ext cx="1417727" cy="136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9300" y="989125"/>
            <a:ext cx="1271204" cy="133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871" y="989125"/>
            <a:ext cx="1326620" cy="13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80125" y="989125"/>
            <a:ext cx="1417751" cy="1325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29300" y="3020700"/>
            <a:ext cx="1326625" cy="1302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6"/>
          <p:cNvSpPr txBox="1"/>
          <p:nvPr>
            <p:ph type="title"/>
          </p:nvPr>
        </p:nvSpPr>
        <p:spPr>
          <a:xfrm>
            <a:off x="1489517" y="14065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3" name="Google Shape;283;p36"/>
          <p:cNvSpPr txBox="1"/>
          <p:nvPr>
            <p:ph idx="1" type="body"/>
          </p:nvPr>
        </p:nvSpPr>
        <p:spPr>
          <a:xfrm>
            <a:off x="409500" y="899425"/>
            <a:ext cx="7973700" cy="16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Взаимодействие с поставщиками на возможность поставки зап. частей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Заказ всех зап. частей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Сборка прототипа кондиционера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Тестовая эксплуатация прототипа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Передача документации заказчику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Выход на массовое производство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401718" y="1406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215" y="1789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2" name="Google Shape;292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{5E2EAEC3-11F3-4C7B-A162-03D5C36821DD}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Закончить программную составляющую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1.12.2023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Мещеряков В.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В</a:t>
                      </a:r>
                      <a:r>
                        <a:rPr lang="ru" sz="1200">
                          <a:solidFill>
                            <a:schemeClr val="dk2"/>
                          </a:solidFill>
                        </a:rPr>
                        <a:t>ыявить места производства потенциальных поставщиков зап. частей</a:t>
                      </a:r>
                      <a:endParaRPr b="1"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1.12.2023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Облизин М.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Проектирование</a:t>
                      </a:r>
                      <a:r>
                        <a:rPr lang="ru" sz="1200"/>
                        <a:t> модели прототипа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15.12.2023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Клейменов 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3" name="Google Shape;293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9" name="Google Shape;29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Почта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rolik181@yandex.ru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300" name="Google Shape;300;p37"/>
          <p:cNvSpPr txBox="1"/>
          <p:nvPr>
            <p:ph idx="1" type="body"/>
          </p:nvPr>
        </p:nvSpPr>
        <p:spPr>
          <a:xfrm>
            <a:off x="456822" y="31646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Телефон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8 (965) 636-44-73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9" name="Google Shape;309;p37"/>
          <p:cNvPicPr preferRelativeResize="0"/>
          <p:nvPr/>
        </p:nvPicPr>
        <p:blipFill rotWithShape="1">
          <a:blip r:embed="rId4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7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7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7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7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