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7">
          <p15:clr>
            <a:srgbClr val="A4A3A4"/>
          </p15:clr>
        </p15:guide>
        <p15:guide id="2" pos="181">
          <p15:clr>
            <a:srgbClr val="A4A3A4"/>
          </p15:clr>
        </p15:guide>
        <p15:guide id="3" pos="363">
          <p15:clr>
            <a:srgbClr val="A4A3A4"/>
          </p15:clr>
        </p15:guide>
        <p15:guide id="4" pos="50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1B3017C-21D6-4CD5-9F21-D352A8B6EFB8}">
  <a:tblStyle styleId="{D1B3017C-21D6-4CD5-9F21-D352A8B6EFB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rgbClr val="0097A7">
              <a:alpha val="20000"/>
            </a:srgbClr>
          </a:solidFill>
        </a:fill>
      </a:tcStyle>
    </a:band1H>
    <a:band2H>
      <a:tcTxStyle/>
    </a:band2H>
    <a:band1V>
      <a:tcTxStyle/>
      <a:tcStyle>
        <a:fill>
          <a:solidFill>
            <a:srgbClr val="0097A7">
              <a:alpha val="20000"/>
            </a:srgb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F7A35869-5B27-46D1-BAD6-2559B4E51701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7" orient="horz"/>
        <p:guide pos="181"/>
        <p:guide pos="363"/>
        <p:guide pos="503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5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4.xml"/><Relationship Id="rId21" Type="http://schemas.openxmlformats.org/officeDocument/2006/relationships/font" Target="fonts/Roboto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Roboto-regular.fnt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7.jpg"/><Relationship Id="rId7" Type="http://schemas.openxmlformats.org/officeDocument/2006/relationships/image" Target="../media/image13.png"/><Relationship Id="rId8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10.png"/><Relationship Id="rId7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Графика, Шрифт, логотип, красный&#10;&#10;Автоматически созданное описание" id="52" name="Google Shape;5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356" y="325041"/>
            <a:ext cx="831850" cy="569119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2"/>
          <p:cNvSpPr/>
          <p:nvPr/>
        </p:nvSpPr>
        <p:spPr>
          <a:xfrm>
            <a:off x="-1" y="2934269"/>
            <a:ext cx="9144001" cy="457204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0841" y="263730"/>
            <a:ext cx="683419" cy="63460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2"/>
          <p:cNvSpPr/>
          <p:nvPr/>
        </p:nvSpPr>
        <p:spPr>
          <a:xfrm>
            <a:off x="0" y="1379547"/>
            <a:ext cx="6121021" cy="9354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2"/>
          <p:cNvSpPr txBox="1"/>
          <p:nvPr/>
        </p:nvSpPr>
        <p:spPr>
          <a:xfrm>
            <a:off x="6284793" y="1379547"/>
            <a:ext cx="2688610" cy="93543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b="1" i="0" lang="ru-RU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Демо-день</a:t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42490" y="328050"/>
            <a:ext cx="948226" cy="57028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/>
          <p:nvPr/>
        </p:nvSpPr>
        <p:spPr>
          <a:xfrm>
            <a:off x="743895" y="1317460"/>
            <a:ext cx="5262900" cy="94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ru-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ru-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SBS 2.0 П3 “ДругДосуг”</a:t>
            </a:r>
            <a:br>
              <a:rPr b="1" lang="ru-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12"/>
          <p:cNvPicPr preferRelativeResize="0"/>
          <p:nvPr/>
        </p:nvPicPr>
        <p:blipFill rotWithShape="1">
          <a:blip r:embed="rId6">
            <a:alphaModFix/>
          </a:blip>
          <a:srcRect b="6696" l="7899" r="7519" t="8110"/>
          <a:stretch/>
        </p:blipFill>
        <p:spPr>
          <a:xfrm>
            <a:off x="6121025" y="2357325"/>
            <a:ext cx="2578500" cy="2596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" name="Google Shape;60;p12"/>
          <p:cNvSpPr txBox="1"/>
          <p:nvPr/>
        </p:nvSpPr>
        <p:spPr>
          <a:xfrm>
            <a:off x="743900" y="3695825"/>
            <a:ext cx="44451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-RU" sz="1900">
                <a:solidFill>
                  <a:srgbClr val="00717D"/>
                </a:solidFill>
                <a:latin typeface="Calibri"/>
                <a:ea typeface="Calibri"/>
                <a:cs typeface="Calibri"/>
                <a:sym typeface="Calibri"/>
              </a:rPr>
              <a:t>Южный федеральный университет АПП, ИИМО</a:t>
            </a:r>
            <a:endParaRPr b="1" sz="1900">
              <a:solidFill>
                <a:srgbClr val="0071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type="title"/>
          </p:nvPr>
        </p:nvSpPr>
        <p:spPr>
          <a:xfrm>
            <a:off x="483785" y="15174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20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Краткое описание проекта</a:t>
            </a:r>
            <a:endParaRPr b="1" sz="20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Графика, Шрифт, логотип, красный&#10;&#10;Автоматически созданное описание" id="66" name="Google Shape;6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1306" y="154065"/>
            <a:ext cx="527050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руг, символ, эмблема&#10;&#10;Автоматически созданное описание" id="67" name="Google Shape;6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476019" y="1053056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Наш проект будет выполнять </a:t>
            </a:r>
            <a:r>
              <a:rPr i="1" lang="ru-RU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функцию 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быстрого, интуитивно понятного поиска мероприятий, которые проводятся в нашем городе камерно, на 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определенную 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 тематику в формате сайта- агрегатора.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Данный продукт будет решать </a:t>
            </a:r>
            <a:r>
              <a:rPr i="1" lang="ru-RU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проблему потребителя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 (житель, гость города) , который или не может найти информацию или находит её слишком поздно.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Также данный </a:t>
            </a:r>
            <a:r>
              <a:rPr i="1" lang="ru-RU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проект призван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 помочь микробизнесу в привлечении клиента, в оказании услуги и увеличении прибыли.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20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</a:t>
            </a:r>
            <a:endParaRPr b="1" sz="20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4"/>
          <p:cNvSpPr txBox="1"/>
          <p:nvPr>
            <p:ph idx="1" type="body"/>
          </p:nvPr>
        </p:nvSpPr>
        <p:spPr>
          <a:xfrm>
            <a:off x="482843" y="1053056"/>
            <a:ext cx="720767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177800" lvl="0" marL="177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Char char="•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какая проблема существует, как её сейчас решают, почему данное решение не удовлетворяет;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77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•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Сейчас нет платформы, которая собирает в себе понятную, актуальную 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информацию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 о небольших, частных, специализированных мероп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риятиях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 для микробизнеса и потребителя,жителя г. Ростова-на-Дону, который хочет или попасть в какой-то клуб по интереса или посетить тематическое камерное мероприятие, мы благодаря своему сайту сделаем это возможным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Char char="•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как подтверждали проблему (проблемные интервью, статистика, публикации)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77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600"/>
              <a:buFont typeface="Calibri"/>
              <a:buChar char="•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Мы проводили глубинное 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интервью, </a:t>
            </a: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 анализировали известные уже интернет локации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Графика, Шрифт, логотип, красный&#10;&#10;Автоматически созданное описание" id="76" name="Google Shape;7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1306" y="154065"/>
            <a:ext cx="527050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руг, символ, эмблема&#10;&#10;Автоматически созданное описание" id="77" name="Google Shape;7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20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Конкурентный анализ</a:t>
            </a:r>
            <a:endParaRPr b="1" sz="20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Графика, Шрифт, логотип, красный&#10;&#10;Автоматически созданное описание" id="84" name="Google Shape;8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1306" y="154065"/>
            <a:ext cx="527050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руг, символ, эмблема&#10;&#10;Автоматически созданное описание" id="85" name="Google Shape;8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7" name="Google Shape;87;p15"/>
          <p:cNvGraphicFramePr/>
          <p:nvPr/>
        </p:nvGraphicFramePr>
        <p:xfrm>
          <a:off x="378325" y="8700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{D1B3017C-21D6-4CD5-9F21-D352A8B6EFB8}</a:tableStyleId>
              </a:tblPr>
              <a:tblGrid>
                <a:gridCol w="679125"/>
                <a:gridCol w="1491650"/>
                <a:gridCol w="1332725"/>
                <a:gridCol w="1356000"/>
                <a:gridCol w="3510850"/>
              </a:tblGrid>
              <a:tr h="433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>
                          <a:solidFill>
                            <a:srgbClr val="FFFFFF"/>
                          </a:solidFill>
                        </a:rPr>
                        <a:t>Конкурент</a:t>
                      </a:r>
                      <a:endParaRPr b="1" sz="11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</a:rPr>
                        <a:t>Преимущества</a:t>
                      </a:r>
                      <a:endParaRPr b="1" sz="11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700">
                          <a:solidFill>
                            <a:srgbClr val="FFFFFF"/>
                          </a:solidFill>
                        </a:rPr>
                        <a:t>/важность для потребителя</a:t>
                      </a:r>
                      <a:endParaRPr sz="7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</a:rPr>
                        <a:t>Недостатки</a:t>
                      </a:r>
                      <a:endParaRPr b="1" sz="11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700">
                          <a:solidFill>
                            <a:schemeClr val="lt1"/>
                          </a:solidFill>
                        </a:rPr>
                        <a:t>/важность для потребителя</a:t>
                      </a:r>
                      <a:endParaRPr sz="700">
                        <a:solidFill>
                          <a:srgbClr val="FFFFFF"/>
                        </a:solidFill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FFFFFF"/>
                          </a:solidFill>
                        </a:rPr>
                        <a:t>Отличия</a:t>
                      </a:r>
                      <a:endParaRPr b="1" sz="11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ru-RU" sz="700" u="none" cap="none" strike="noStrike">
                          <a:solidFill>
                            <a:srgbClr val="FFFFFF"/>
                          </a:solidFill>
                        </a:rPr>
                        <a:t>(от вашего решения)</a:t>
                      </a:r>
                      <a:endParaRPr sz="7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solidFill>
                            <a:srgbClr val="FFFFFF"/>
                          </a:solidFill>
                        </a:rPr>
                        <a:t>Наш ответ</a:t>
                      </a:r>
                      <a:endParaRPr b="1" sz="11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63500" marB="63500" marR="63500" marL="63500">
                    <a:solidFill>
                      <a:srgbClr val="00717D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/>
                        <a:t>chokuda.rostov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Знакомая площадка, обновление информации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Неудобный интерфейс в ВК, лента, ссылка на ..gram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 персонализации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доступная, тематическая адаптивная платформа, которая будет предлагать актуальные мероприятия на выбранную дату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/>
                        <a:t>afishadon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Знакомая площадка, обновление информации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Неудобный интерфейс в ВК, лента, есть не рабоч. сс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 персонализации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доступная, тематическая адаптивная платформа, которая будет предлагать актуальные мероприятия на выбранную дату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Tripadvisor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Культурные площадки, отели, кафе по всему миру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 мероприятий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Платформа сайта, не персонализирована, только места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доступная, тематическая адаптивная платформа, которая будет предлагать актуальные мероприятия на выбранную дату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940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Яндекс.Афиша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Возможность приобрести билет на событие </a:t>
                      </a:r>
                      <a:r>
                        <a:rPr lang="ru-RU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Данный ресурс обладает актуальной информацией</a:t>
                      </a:r>
                      <a:br>
                        <a:rPr lang="ru-RU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-RU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Мероприятия,  которые заведены на данный ресурс масштабны и проверены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Нет культурных площадок </a:t>
                      </a:r>
                      <a:r>
                        <a:rPr lang="ru-RU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 большей части они являются платными</a:t>
                      </a:r>
                      <a:br>
                        <a:rPr lang="ru-RU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ru-RU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Небольшие, “камерные” мероприятия не показываются</a:t>
                      </a:r>
                      <a:endParaRPr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Сайт, только платные события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доступная, тематическая адаптивная платформа, которая будет предлагать актуальные мероприятия на выбранную дату</a:t>
                      </a:r>
                      <a:endParaRPr sz="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</a:tr>
              <a:tr h="82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Календарь мероприятий Ростова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уже более популярен( аудитория 1588 человек)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мероприятия распределены по дня недели. база мероприятий слабая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канал в телеграмм не персонализированна по интересам, только информация о событии места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доступная, тематическая адаптивная платформа, которая будет предлагать актуальные мероприятия на выбранную дату</a:t>
                      </a:r>
                      <a:endParaRPr sz="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5FFF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20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Конкурентное преимущество</a:t>
            </a:r>
            <a:endParaRPr b="1" sz="20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482850" y="1053049"/>
            <a:ext cx="7788300" cy="39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177800" lvl="0" marL="177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Char char="•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какие именно конкурентные преимущества имеет технология или продукт </a:t>
            </a:r>
            <a:br>
              <a:rPr lang="ru-RU" sz="1600"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по сравнению с существующими аналогами. В описании необходимо использовать количественные и качественные характеристики инновационного решения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77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•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наш сайт будет выстроен в формате настроенном на потребителя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177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•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будут собираться все мероприятия г. Ростова-на-Дону, о которых не освещается в популярных и поэтому уже дорогих интернет-ресурсах или неадаптивных под интересы горожан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ценностное предложение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</a:rPr>
              <a:t>Наш проект будет полностью </a:t>
            </a:r>
            <a:r>
              <a:rPr b="1" i="1" lang="ru-RU" sz="1200">
                <a:solidFill>
                  <a:schemeClr val="dk1"/>
                </a:solidFill>
              </a:rPr>
              <a:t>специализироваться</a:t>
            </a:r>
            <a:r>
              <a:rPr lang="ru-RU" sz="1200">
                <a:solidFill>
                  <a:schemeClr val="dk1"/>
                </a:solidFill>
              </a:rPr>
              <a:t> на мероприятиях, которые проводят </a:t>
            </a:r>
            <a:r>
              <a:rPr i="1" lang="ru-RU" sz="1200">
                <a:solidFill>
                  <a:schemeClr val="dk1"/>
                </a:solidFill>
              </a:rPr>
              <a:t>частные лица/индивидуальные предприниматели и микроорганизации</a:t>
            </a:r>
            <a:r>
              <a:rPr lang="ru-RU" sz="1200">
                <a:solidFill>
                  <a:schemeClr val="dk1"/>
                </a:solidFill>
              </a:rPr>
              <a:t>, которые нуждаются в расширении </a:t>
            </a:r>
            <a:r>
              <a:rPr lang="ru-RU" sz="1200">
                <a:solidFill>
                  <a:schemeClr val="dk1"/>
                </a:solidFill>
              </a:rPr>
              <a:t>клиентской</a:t>
            </a:r>
            <a:r>
              <a:rPr lang="ru-RU" sz="1200">
                <a:solidFill>
                  <a:schemeClr val="dk1"/>
                </a:solidFill>
              </a:rPr>
              <a:t> базы для реализации своих услуг, клиенту больше не придется тщательно выискивать подходящее мероприятие или останавливаться на альтернативе, которая менее желанна и соответственно быть не до конца </a:t>
            </a:r>
            <a:r>
              <a:rPr lang="ru-RU" sz="1200">
                <a:solidFill>
                  <a:schemeClr val="dk1"/>
                </a:solidFill>
              </a:rPr>
              <a:t>удовлетворены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Графика, Шрифт, логотип, красный&#10;&#10;Автоматически созданное описание" id="94" name="Google Shape;9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1306" y="154065"/>
            <a:ext cx="527050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руг, символ, эмблема&#10;&#10;Автоматически созданное описание" id="95" name="Google Shape;9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313" y="1228274"/>
            <a:ext cx="3206974" cy="308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>
            <p:ph type="title"/>
          </p:nvPr>
        </p:nvSpPr>
        <p:spPr>
          <a:xfrm>
            <a:off x="734501" y="137200"/>
            <a:ext cx="776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20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Анализ рынка</a:t>
            </a:r>
            <a:endParaRPr b="1" sz="20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Графика, Шрифт, логотип, красный&#10;&#10;Автоматически созданное описание" id="103" name="Google Shape;10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81306" y="154065"/>
            <a:ext cx="527050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руг, символ, эмблема&#10;&#10;Автоматически созданное описание" id="104" name="Google Shape;10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/>
        </p:nvSpPr>
        <p:spPr>
          <a:xfrm>
            <a:off x="2035600" y="2363950"/>
            <a:ext cx="410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>
                <a:solidFill>
                  <a:schemeClr val="dk2"/>
                </a:solidFill>
              </a:rPr>
              <a:t>руб.</a:t>
            </a:r>
            <a:endParaRPr sz="900">
              <a:solidFill>
                <a:schemeClr val="dk2"/>
              </a:solidFill>
            </a:endParaRPr>
          </a:p>
        </p:txBody>
      </p:sp>
      <p:pic>
        <p:nvPicPr>
          <p:cNvPr id="107" name="Google Shape;10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11213" y="1790463"/>
            <a:ext cx="2459176" cy="241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54075" y="2280375"/>
            <a:ext cx="1773450" cy="17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 txBox="1"/>
          <p:nvPr/>
        </p:nvSpPr>
        <p:spPr>
          <a:xfrm>
            <a:off x="1733575" y="1421850"/>
            <a:ext cx="12003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2"/>
                </a:solidFill>
              </a:rPr>
              <a:t>145 млрд.руб.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1801950" y="1892900"/>
            <a:ext cx="10788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2"/>
                </a:solidFill>
              </a:rPr>
              <a:t>130 млн.</a:t>
            </a:r>
            <a:r>
              <a:rPr lang="ru-RU" sz="1000">
                <a:solidFill>
                  <a:schemeClr val="dk2"/>
                </a:solidFill>
              </a:rPr>
              <a:t>руб.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1801950" y="2325100"/>
            <a:ext cx="9270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2"/>
                </a:solidFill>
              </a:rPr>
              <a:t> 1млн. </a:t>
            </a:r>
            <a:r>
              <a:rPr lang="ru-RU" sz="1000">
                <a:solidFill>
                  <a:schemeClr val="dk2"/>
                </a:solidFill>
              </a:rPr>
              <a:t>руб.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4667375" y="1511900"/>
            <a:ext cx="3545700" cy="21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2"/>
                </a:solidFill>
              </a:rPr>
              <a:t>Мы провели исследование, обратились к статистическим данным в </a:t>
            </a:r>
            <a:r>
              <a:rPr lang="ru-RU">
                <a:solidFill>
                  <a:schemeClr val="dk2"/>
                </a:solidFill>
              </a:rPr>
              <a:t>России</a:t>
            </a:r>
            <a:r>
              <a:rPr lang="ru-RU">
                <a:solidFill>
                  <a:schemeClr val="dk2"/>
                </a:solidFill>
              </a:rPr>
              <a:t> по РО и г. Ростову-на-Дону и получили представленные </a:t>
            </a:r>
            <a:r>
              <a:rPr lang="ru-RU">
                <a:solidFill>
                  <a:schemeClr val="dk2"/>
                </a:solidFill>
              </a:rPr>
              <a:t>приблизительные </a:t>
            </a:r>
            <a:r>
              <a:rPr lang="ru-RU">
                <a:solidFill>
                  <a:schemeClr val="dk2"/>
                </a:solidFill>
              </a:rPr>
              <a:t>данные по</a:t>
            </a:r>
            <a:r>
              <a:rPr lang="ru-RU" sz="1000">
                <a:solidFill>
                  <a:schemeClr val="dk2"/>
                </a:solidFill>
              </a:rPr>
              <a:t> </a:t>
            </a:r>
            <a:r>
              <a:rPr lang="ru-RU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методу </a:t>
            </a:r>
            <a:r>
              <a:rPr lang="ru-RU" sz="1500">
                <a:solidFill>
                  <a:schemeClr val="dk1"/>
                </a:solidFill>
                <a:highlight>
                  <a:srgbClr val="FF9900"/>
                </a:highlight>
                <a:latin typeface="Roboto"/>
                <a:ea typeface="Roboto"/>
                <a:cs typeface="Roboto"/>
                <a:sym typeface="Roboto"/>
              </a:rPr>
              <a:t>TAM</a:t>
            </a:r>
            <a:r>
              <a:rPr lang="ru-RU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lang="ru-RU" sz="1500">
                <a:solidFill>
                  <a:schemeClr val="dk1"/>
                </a:solidFill>
                <a:highlight>
                  <a:srgbClr val="00FF00"/>
                </a:highlight>
                <a:latin typeface="Roboto"/>
                <a:ea typeface="Roboto"/>
                <a:cs typeface="Roboto"/>
                <a:sym typeface="Roboto"/>
              </a:rPr>
              <a:t>SAM</a:t>
            </a:r>
            <a:r>
              <a:rPr lang="ru-RU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lang="ru-RU" sz="1500">
                <a:solidFill>
                  <a:schemeClr val="dk1"/>
                </a:solidFill>
                <a:highlight>
                  <a:srgbClr val="9FC5E8"/>
                </a:highlight>
                <a:latin typeface="Roboto"/>
                <a:ea typeface="Roboto"/>
                <a:cs typeface="Roboto"/>
                <a:sym typeface="Roboto"/>
              </a:rPr>
              <a:t>SOM</a:t>
            </a:r>
            <a:endParaRPr sz="500">
              <a:solidFill>
                <a:schemeClr val="dk2"/>
              </a:solidFill>
              <a:highlight>
                <a:srgbClr val="9FC5E8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20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Модели монетизации</a:t>
            </a:r>
            <a:endParaRPr b="1" sz="20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Графика, Шрифт, логотип, красный&#10;&#10;Автоматически созданное описание" id="118" name="Google Shape;11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1306" y="154065"/>
            <a:ext cx="527050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руг, символ, эмблема&#10;&#10;Автоматически созданное описание" id="119" name="Google Shape;11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/>
          <p:nvPr/>
        </p:nvSpPr>
        <p:spPr>
          <a:xfrm>
            <a:off x="926900" y="942100"/>
            <a:ext cx="3821400" cy="12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2" name="Google Shape;122;p18"/>
          <p:cNvSpPr txBox="1"/>
          <p:nvPr/>
        </p:nvSpPr>
        <p:spPr>
          <a:xfrm>
            <a:off x="752150" y="995275"/>
            <a:ext cx="4490100" cy="3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2"/>
                </a:solidFill>
              </a:rPr>
              <a:t>Наша модель </a:t>
            </a:r>
            <a:r>
              <a:rPr b="1" lang="ru-RU" sz="1800">
                <a:solidFill>
                  <a:schemeClr val="dk2"/>
                </a:solidFill>
              </a:rPr>
              <a:t>представляет</a:t>
            </a:r>
            <a:r>
              <a:rPr b="1" lang="ru-RU" sz="1800">
                <a:solidFill>
                  <a:schemeClr val="dk2"/>
                </a:solidFill>
              </a:rPr>
              <a:t> смешанный формат: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-RU" sz="1800">
                <a:solidFill>
                  <a:schemeClr val="dk2"/>
                </a:solidFill>
              </a:rPr>
              <a:t>Комиссия</a:t>
            </a:r>
            <a:r>
              <a:rPr lang="ru-RU" sz="1800">
                <a:solidFill>
                  <a:schemeClr val="dk2"/>
                </a:solidFill>
              </a:rPr>
              <a:t> от продаж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-RU" sz="1800">
                <a:solidFill>
                  <a:schemeClr val="dk2"/>
                </a:solidFill>
              </a:rPr>
              <a:t>Приоритет размещения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-RU" sz="1800">
                <a:solidFill>
                  <a:schemeClr val="dk2"/>
                </a:solidFill>
              </a:rPr>
              <a:t>Оплата за клик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-RU" sz="1800">
                <a:solidFill>
                  <a:schemeClr val="dk2"/>
                </a:solidFill>
              </a:rPr>
              <a:t>Пакетные услуги </a:t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800">
                <a:solidFill>
                  <a:schemeClr val="dk2"/>
                </a:solidFill>
              </a:rPr>
              <a:t> (организация мероприятий прим.)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4650" y="870022"/>
            <a:ext cx="3596948" cy="3836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20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Каналы продвижения</a:t>
            </a:r>
            <a:endParaRPr b="1" sz="20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Графика, Шрифт, логотип, красный&#10;&#10;Автоматически созданное описание" id="129" name="Google Shape;12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1306" y="154065"/>
            <a:ext cx="527050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руг, символ, эмблема&#10;&#10;Автоматически созданное описание" id="130" name="Google Shape;13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9"/>
          <p:cNvSpPr txBox="1"/>
          <p:nvPr/>
        </p:nvSpPr>
        <p:spPr>
          <a:xfrm>
            <a:off x="767350" y="1230800"/>
            <a:ext cx="7992600" cy="26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-RU" sz="1800">
                <a:solidFill>
                  <a:schemeClr val="dk2"/>
                </a:solidFill>
              </a:rPr>
              <a:t>Создание VK канала - для раскрутки сайта</a:t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-RU" sz="1800">
                <a:solidFill>
                  <a:schemeClr val="dk2"/>
                </a:solidFill>
              </a:rPr>
              <a:t>VK - клипы</a:t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-RU" sz="1800">
                <a:solidFill>
                  <a:schemeClr val="dk2"/>
                </a:solidFill>
              </a:rPr>
              <a:t>offline (заведения -  наклейка Qr-code,визитки,постеры)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-RU" sz="1800">
                <a:solidFill>
                  <a:schemeClr val="dk2"/>
                </a:solidFill>
              </a:rPr>
              <a:t>Договориться о косвенных пабликах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-RU" sz="1800">
                <a:solidFill>
                  <a:schemeClr val="dk2"/>
                </a:solidFill>
              </a:rPr>
              <a:t>SEO продвижение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20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Финансовая модель</a:t>
            </a:r>
            <a:endParaRPr b="1" sz="20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Графика, Шрифт, логотип, красный&#10;&#10;Автоматически созданное описание" id="138" name="Google Shape;13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1306" y="154065"/>
            <a:ext cx="527050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руг, символ, эмблема&#10;&#10;Автоматически созданное описание" id="139" name="Google Shape;13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1" name="Google Shape;141;p20"/>
          <p:cNvGraphicFramePr/>
          <p:nvPr/>
        </p:nvGraphicFramePr>
        <p:xfrm>
          <a:off x="167575" y="71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{F7A35869-5B27-46D1-BAD6-2559B4E51701}</a:tableStyleId>
              </a:tblPr>
              <a:tblGrid>
                <a:gridCol w="2133975"/>
                <a:gridCol w="593250"/>
                <a:gridCol w="643600"/>
              </a:tblGrid>
              <a:tr h="25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расходы</a:t>
                      </a:r>
                      <a:endParaRPr b="1" sz="15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в месяц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год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4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реклама в мес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120000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3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сайт (создание базовой версии)</a:t>
                      </a:r>
                      <a:endParaRPr b="1"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241000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3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в том числе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4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хостинг за год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4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разработка прототипа и дизайн сайта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4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Программирование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56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Наполнение контентом (за услуги копирайтера)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4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SEO- продвижение в мес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240000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3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000"/>
                        <a:t>сотрудники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56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администраты - call центр (звонки, чат) в мес * 2 человека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720000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3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НАЛОГИ УСН 6%</a:t>
                      </a:r>
                      <a:endParaRPr b="1"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78060</a:t>
                      </a:r>
                      <a:endParaRPr b="1"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4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ИТОГО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552000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1301000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2" name="Google Shape;142;p20"/>
          <p:cNvGraphicFramePr/>
          <p:nvPr/>
        </p:nvGraphicFramePr>
        <p:xfrm>
          <a:off x="3822000" y="755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{F7A35869-5B27-46D1-BAD6-2559B4E51701}</a:tableStyleId>
              </a:tblPr>
              <a:tblGrid>
                <a:gridCol w="2819700"/>
                <a:gridCol w="572300"/>
                <a:gridCol w="697950"/>
              </a:tblGrid>
              <a:tr h="411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доходы</a:t>
                      </a:r>
                      <a:endParaRPr b="1" sz="15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в месяц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год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41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 каждого </a:t>
                      </a:r>
                      <a:r>
                        <a:rPr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пользователя (5 руб)</a:t>
                      </a:r>
                      <a:endParaRPr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108416</a:t>
                      </a:r>
                      <a:endParaRPr b="1"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1301000</a:t>
                      </a:r>
                      <a:endParaRPr b="1" sz="11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3" name="Google Shape;143;p20"/>
          <p:cNvSpPr txBox="1"/>
          <p:nvPr/>
        </p:nvSpPr>
        <p:spPr>
          <a:xfrm>
            <a:off x="5477775" y="1454175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9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за год выход на точку безубыточности</a:t>
            </a:r>
            <a:endParaRPr b="1"/>
          </a:p>
        </p:txBody>
      </p:sp>
      <p:pic>
        <p:nvPicPr>
          <p:cNvPr id="144" name="Google Shape;144;p20" title="Диаграмма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90825" y="1777275"/>
            <a:ext cx="3000000" cy="185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 title="Диаграмма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62488" y="3331275"/>
            <a:ext cx="2741886" cy="16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 txBox="1"/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20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Что уже сделано и перспективы</a:t>
            </a:r>
            <a:endParaRPr i="1" sz="20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1"/>
          <p:cNvSpPr txBox="1"/>
          <p:nvPr>
            <p:ph idx="1" type="body"/>
          </p:nvPr>
        </p:nvSpPr>
        <p:spPr>
          <a:xfrm>
            <a:off x="782800" y="982050"/>
            <a:ext cx="7788300" cy="3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600">
                <a:latin typeface="Calibri"/>
                <a:ea typeface="Calibri"/>
                <a:cs typeface="Calibri"/>
                <a:sym typeface="Calibri"/>
              </a:rPr>
            </a:b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Изображение выглядит как Графика, Шрифт, логотип, красный&#10;&#10;Автоматически созданное описание" id="152" name="Google Shape;15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1306" y="154065"/>
            <a:ext cx="527050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руг, символ, эмблема&#10;&#10;Автоматически созданное описание" id="153" name="Google Shape;15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35325" y="717625"/>
            <a:ext cx="6273024" cy="428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20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Команда проекта</a:t>
            </a:r>
            <a:endParaRPr b="1" sz="20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Графика, Шрифт, логотип, красный&#10;&#10;Автоматически созданное описание" id="161" name="Google Shape;16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1306" y="154065"/>
            <a:ext cx="527050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руг, символ, эмблема&#10;&#10;Автоматически созданное описание" id="162" name="Google Shape;16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2"/>
          <p:cNvPicPr preferRelativeResize="0"/>
          <p:nvPr/>
        </p:nvPicPr>
        <p:blipFill rotWithShape="1">
          <a:blip r:embed="rId6">
            <a:alphaModFix/>
          </a:blip>
          <a:srcRect b="28609" l="-5550" r="5550" t="-21650"/>
          <a:stretch/>
        </p:blipFill>
        <p:spPr>
          <a:xfrm>
            <a:off x="5998100" y="-124028"/>
            <a:ext cx="2601425" cy="322725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 txBox="1"/>
          <p:nvPr/>
        </p:nvSpPr>
        <p:spPr>
          <a:xfrm>
            <a:off x="287350" y="3277800"/>
            <a:ext cx="8312100" cy="1865700"/>
          </a:xfrm>
          <a:prstGeom prst="rect">
            <a:avLst/>
          </a:prstGeom>
          <a:solidFill>
            <a:srgbClr val="FEEDD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ru-RU" sz="1050">
                <a:solidFill>
                  <a:srgbClr val="A60922"/>
                </a:solidFill>
                <a:latin typeface="Calibri"/>
                <a:ea typeface="Calibri"/>
                <a:cs typeface="Calibri"/>
                <a:sym typeface="Calibri"/>
              </a:rPr>
              <a:t>Людмила Шевченко -</a:t>
            </a:r>
            <a:endParaRPr b="1" sz="1050">
              <a:solidFill>
                <a:srgbClr val="A609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ru-RU" sz="1050">
                <a:solidFill>
                  <a:srgbClr val="A60922"/>
                </a:solidFill>
                <a:latin typeface="Calibri"/>
                <a:ea typeface="Calibri"/>
                <a:cs typeface="Calibri"/>
                <a:sym typeface="Calibri"/>
              </a:rPr>
              <a:t>Наставник проекта</a:t>
            </a:r>
            <a:endParaRPr b="1" sz="1050">
              <a:solidFill>
                <a:srgbClr val="A609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ru-RU" sz="1050">
                <a:solidFill>
                  <a:srgbClr val="A60922"/>
                </a:solidFill>
                <a:latin typeface="Calibri"/>
                <a:ea typeface="Calibri"/>
                <a:cs typeface="Calibri"/>
                <a:sym typeface="Calibri"/>
              </a:rPr>
              <a:t>Манкова</a:t>
            </a:r>
            <a:r>
              <a:rPr b="1" i="0" lang="ru-RU" sz="1050" u="none" cap="none" strike="noStrike">
                <a:solidFill>
                  <a:srgbClr val="A6092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ru-RU" sz="1050">
                <a:solidFill>
                  <a:srgbClr val="A60922"/>
                </a:solidFill>
                <a:latin typeface="Calibri"/>
                <a:ea typeface="Calibri"/>
                <a:cs typeface="Calibri"/>
                <a:sym typeface="Calibri"/>
              </a:rPr>
              <a:t>Мария</a:t>
            </a:r>
            <a:r>
              <a:rPr b="1" i="0" lang="ru-RU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endParaRPr b="1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ru-RU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ru-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аналитик-стратег</a:t>
            </a:r>
            <a:endParaRPr b="1"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ru-RU" sz="1050">
                <a:solidFill>
                  <a:srgbClr val="A60922"/>
                </a:solidFill>
                <a:latin typeface="Calibri"/>
                <a:ea typeface="Calibri"/>
                <a:cs typeface="Calibri"/>
                <a:sym typeface="Calibri"/>
              </a:rPr>
              <a:t>Сытник Ангелина</a:t>
            </a:r>
            <a:r>
              <a:rPr b="1" i="0" lang="ru-RU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endParaRPr b="1" i="0" sz="10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ru-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генератор идей</a:t>
            </a:r>
            <a:endParaRPr b="1"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ru-RU" sz="1050">
                <a:solidFill>
                  <a:srgbClr val="A60922"/>
                </a:solidFill>
                <a:latin typeface="Calibri"/>
                <a:ea typeface="Calibri"/>
                <a:cs typeface="Calibri"/>
                <a:sym typeface="Calibri"/>
              </a:rPr>
              <a:t>Азамат Сафаров -</a:t>
            </a:r>
            <a:endParaRPr b="1" sz="1050">
              <a:solidFill>
                <a:srgbClr val="A609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ru-RU" sz="10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генератор идей,критик</a:t>
            </a:r>
            <a:endParaRPr b="1" sz="10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p22"/>
          <p:cNvPicPr preferRelativeResize="0"/>
          <p:nvPr/>
        </p:nvPicPr>
        <p:blipFill rotWithShape="1">
          <a:blip r:embed="rId7">
            <a:alphaModFix/>
          </a:blip>
          <a:srcRect b="16014" l="0" r="2893" t="12012"/>
          <a:stretch/>
        </p:blipFill>
        <p:spPr>
          <a:xfrm>
            <a:off x="3110525" y="671875"/>
            <a:ext cx="2601425" cy="240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1350" y="717625"/>
            <a:ext cx="2362725" cy="236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ru-RU" sz="20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Контакты</a:t>
            </a:r>
            <a:endParaRPr b="1" sz="20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3"/>
          <p:cNvSpPr txBox="1"/>
          <p:nvPr>
            <p:ph idx="1" type="body"/>
          </p:nvPr>
        </p:nvSpPr>
        <p:spPr>
          <a:xfrm>
            <a:off x="576268" y="1033156"/>
            <a:ext cx="7788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Телефон </a:t>
            </a:r>
            <a:r>
              <a:rPr lang="ru-RU" sz="14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+7 900 125 93 33</a:t>
            </a:r>
            <a:endParaRPr>
              <a:solidFill>
                <a:srgbClr val="8D00FE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Почта</a:t>
            </a:r>
            <a:r>
              <a:rPr lang="ru-RU" sz="160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300">
                <a:solidFill>
                  <a:srgbClr val="8D00FE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@Milasmile</a:t>
            </a:r>
            <a:endParaRPr sz="1300">
              <a:solidFill>
                <a:srgbClr val="8D00FE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1300">
                <a:solidFill>
                  <a:srgbClr val="8D00FE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sytnik.gelya@bk.ru</a:t>
            </a:r>
            <a:endParaRPr sz="1300">
              <a:solidFill>
                <a:srgbClr val="8D00FE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Сайт </a:t>
            </a:r>
            <a:r>
              <a:rPr lang="ru-RU" sz="15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в перспективе </a:t>
            </a:r>
            <a:endParaRPr sz="1700">
              <a:solidFill>
                <a:srgbClr val="8D00FE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Ссылки на соц.сети</a:t>
            </a:r>
            <a:r>
              <a:rPr lang="ru-RU" sz="1500">
                <a:solidFill>
                  <a:srgbClr val="8D00FE"/>
                </a:solidFill>
                <a:latin typeface="Calibri"/>
                <a:ea typeface="Calibri"/>
                <a:cs typeface="Calibri"/>
                <a:sym typeface="Calibri"/>
              </a:rPr>
              <a:t> https://t.me/frendtofrend</a:t>
            </a:r>
            <a:endParaRPr sz="1500">
              <a:solidFill>
                <a:srgbClr val="8D00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Графика, Шрифт, логотип, красный&#10;&#10;Автоматически созданное описание" id="174" name="Google Shape;17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1306" y="154065"/>
            <a:ext cx="527050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руг, символ, эмблема&#10;&#10;Автоматически созданное описание" id="175" name="Google Shape;17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3"/>
          <p:cNvPicPr preferRelativeResize="0"/>
          <p:nvPr/>
        </p:nvPicPr>
        <p:blipFill rotWithShape="1">
          <a:blip r:embed="rId6">
            <a:alphaModFix/>
          </a:blip>
          <a:srcRect b="17785" l="0" r="0" t="18239"/>
          <a:stretch/>
        </p:blipFill>
        <p:spPr>
          <a:xfrm>
            <a:off x="6516075" y="966488"/>
            <a:ext cx="2488300" cy="321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