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mp4" ContentType="video/mp4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1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6" r:id="rId11"/>
    <p:sldId id="267" r:id="rId12"/>
  </p:sldIdLst>
  <p:sldSz cx="14630400" cy="8229600"/>
  <p:notesSz cx="8229600" cy="146304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Inter" charset="0"/>
      <p:regular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FF3FA"/>
    <a:srgbClr val="C9D6EE"/>
    <a:srgbClr val="F6F8FC"/>
    <a:srgbClr val="E9EEF8"/>
    <a:srgbClr val="F0F3FA"/>
    <a:srgbClr val="E7E6E6"/>
    <a:srgbClr val="BCCDE9"/>
    <a:srgbClr val="BACBE9"/>
    <a:srgbClr val="B0C4E6"/>
    <a:srgbClr val="CCD9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-365" y="-67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3054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2556511"/>
            <a:ext cx="12435840" cy="176403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90B13-4CE6-458C-86A9-DB0C5E52BE39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3F07-9186-471D-B998-E07FA8EB51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90B13-4CE6-458C-86A9-DB0C5E52BE39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3F07-9186-471D-B998-E07FA8EB51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5701" y="5288281"/>
            <a:ext cx="12435840" cy="1634490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90B13-4CE6-458C-86A9-DB0C5E52BE39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3F07-9186-471D-B998-E07FA8EB51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31520" y="1920240"/>
            <a:ext cx="6461760" cy="543115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437120" y="1920240"/>
            <a:ext cx="6461760" cy="543115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90B13-4CE6-458C-86A9-DB0C5E52BE39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3F07-9186-471D-B998-E07FA8EB51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432041" y="1842136"/>
            <a:ext cx="646684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7432041" y="2609850"/>
            <a:ext cx="6466840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90B13-4CE6-458C-86A9-DB0C5E52BE39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3F07-9186-471D-B998-E07FA8EB51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90B13-4CE6-458C-86A9-DB0C5E52BE39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3F07-9186-471D-B998-E07FA8EB51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7E06-9542-4506-BA96-4A77EE1BD03A}" type="datetimeFigureOut">
              <a:rPr lang="ru-RU" smtClean="0"/>
              <a:pPr/>
              <a:t>18.04.2025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C034-F504-4C1E-B2A9-0FB1938CF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1" y="327660"/>
            <a:ext cx="4813301" cy="1394460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1521" y="1722120"/>
            <a:ext cx="4813301" cy="5629276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90B13-4CE6-458C-86A9-DB0C5E52BE39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3F07-9186-471D-B998-E07FA8EB51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90B13-4CE6-458C-86A9-DB0C5E52BE39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3F07-9186-471D-B998-E07FA8EB51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90B13-4CE6-458C-86A9-DB0C5E52BE39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3F07-9186-471D-B998-E07FA8EB51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607040" y="329566"/>
            <a:ext cx="3291840" cy="702183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1520" y="329566"/>
            <a:ext cx="9631680" cy="702183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90B13-4CE6-458C-86A9-DB0C5E52BE39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F3F07-9186-471D-B998-E07FA8EB51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431156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90B13-4CE6-458C-86A9-DB0C5E52BE39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F3F07-9186-471D-B998-E07FA8EB516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sldNum="0" hdr="0" ftr="0" dt="0"/>
  <p:txStyles>
    <p:titleStyle>
      <a:lvl1pPr algn="ctr" defTabSz="130622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9833" indent="-489833" algn="l" defTabSz="130622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61304" indent="-408194" algn="l" defTabSz="130622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7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886" indent="-326555" algn="l" defTabSz="1306220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38996" indent="-326555" algn="l" defTabSz="1306220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10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7.xml"/><Relationship Id="rId1" Type="http://schemas.openxmlformats.org/officeDocument/2006/relationships/video" Target="../media/media1.mp4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370539"/>
            <a:ext cx="72213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Инновационные корма для </a:t>
            </a:r>
            <a:r>
              <a:rPr lang="en-US" sz="4650" b="1" dirty="0" err="1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осетровых</a:t>
            </a:r>
            <a:r>
              <a:rPr lang="en-US" sz="465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 </a:t>
            </a:r>
            <a:r>
              <a:rPr lang="en-US" sz="465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рыб</a:t>
            </a:r>
            <a:endParaRPr lang="ru-RU" sz="4650" b="1" dirty="0" smtClean="0">
              <a:solidFill>
                <a:srgbClr val="000000"/>
              </a:solidFill>
              <a:latin typeface="Times New Roman" panose="02020603050405020304" pitchFamily="18" charset="0"/>
              <a:ea typeface="Petrona Bol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5850"/>
              </a:lnSpc>
              <a:buNone/>
            </a:pPr>
            <a:r>
              <a:rPr lang="ru-RU" sz="465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«</a:t>
            </a:r>
            <a:r>
              <a:rPr lang="ru-RU" sz="465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Мегаосетр</a:t>
            </a:r>
            <a:r>
              <a:rPr lang="ru-RU" sz="465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»</a:t>
            </a:r>
            <a:r>
              <a:rPr lang="en-US" sz="465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/>
            </a:r>
            <a:br>
              <a:rPr lang="en-US" sz="465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</a:br>
            <a:endParaRPr lang="en-US" sz="4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793790" y="551949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9" name="Рисунок 8" descr="Изображение выглядит как Морское млекопитающее, Биология океана, рыба&#10;&#10;Автоматически созданное описание">
            <a:extLst>
              <a:ext uri="{FF2B5EF4-FFF2-40B4-BE49-F238E27FC236}">
                <a16:creationId xmlns:a16="http://schemas.microsoft.com/office/drawing/2014/main" xmlns="" id="{9F584F52-F5B6-E0A9-DA5D-C85CFE4F8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4702" y="-168729"/>
            <a:ext cx="9790922" cy="85670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gradFill flip="none" rotWithShape="1">
          <a:gsLst>
            <a:gs pos="65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957280"/>
            <a:ext cx="12608004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Проблемы отрасли: дефицит и качество</a:t>
            </a:r>
            <a:endParaRPr lang="en-US" sz="4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93790" y="5041702"/>
            <a:ext cx="4196358" cy="2065734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028224" y="527613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Дефицит кормов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028224" y="5784294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 России нехватка специализированных кормов для осетровых.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216962" y="5041702"/>
            <a:ext cx="4196358" cy="2065734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5451396" y="527613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Низкое качество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451396" y="5784294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Отечественные корма не соответствуют требованиям осетровых рыб.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9640133" y="5041702"/>
            <a:ext cx="4196358" cy="2065734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9874568" y="5276136"/>
            <a:ext cx="355092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Импортные трудности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9874568" y="5784294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Импортные корма дороги и сложно доступны из-за санкций.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C2E9F1D9-B71A-2D9D-1C80-EA6E88DC4037}"/>
              </a:ext>
            </a:extLst>
          </p:cNvPr>
          <p:cNvSpPr/>
          <p:nvPr/>
        </p:nvSpPr>
        <p:spPr>
          <a:xfrm>
            <a:off x="12681857" y="7850028"/>
            <a:ext cx="1948543" cy="379572"/>
          </a:xfrm>
          <a:prstGeom prst="rect">
            <a:avLst/>
          </a:prstGeom>
          <a:solidFill>
            <a:srgbClr val="B0C4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gradFill flip="none" rotWithShape="1">
          <a:gsLst>
            <a:gs pos="54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Изображение выглядит как рыба, вода, Плавник, Биология океа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0BFA3D77-94A6-C769-7BE1-AB4E7DDF1F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-327087" y="-6629092"/>
            <a:ext cx="15217422" cy="10144948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793790" y="4114800"/>
            <a:ext cx="10327481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Влияние проблемы на хозяйства</a:t>
            </a:r>
            <a:endParaRPr lang="en-US" sz="4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5536592"/>
            <a:ext cx="362581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Экономический ущерб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6135476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Сокращение поголовья осетровых приводит к убыткам хозяйств.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651859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Рост затрат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93790" y="696079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Снижение рентабельности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599521" y="5536592"/>
            <a:ext cx="3415903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Экологические риски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599521" y="6135476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Плохое качество корма повышает уровень фосфатов и аммиака.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599521" y="651859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Стресс у рыб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599521" y="696079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Ухудшение экосистемы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8362D46C-B2C1-81F9-60C4-29278DC54760}"/>
              </a:ext>
            </a:extLst>
          </p:cNvPr>
          <p:cNvSpPr/>
          <p:nvPr/>
        </p:nvSpPr>
        <p:spPr>
          <a:xfrm>
            <a:off x="12605657" y="7652657"/>
            <a:ext cx="2024743" cy="576943"/>
          </a:xfrm>
          <a:prstGeom prst="rect">
            <a:avLst/>
          </a:prstGeom>
          <a:solidFill>
            <a:srgbClr val="C9D6E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gradFill flip="none" rotWithShape="1">
          <a:gsLst>
            <a:gs pos="62000">
              <a:schemeClr val="accent1">
                <a:lumMod val="5000"/>
                <a:lumOff val="95000"/>
              </a:schemeClr>
            </a:gs>
            <a:gs pos="89000">
              <a:schemeClr val="accent1">
                <a:lumMod val="45000"/>
                <a:lumOff val="55000"/>
              </a:schemeClr>
            </a:gs>
            <a:gs pos="89000">
              <a:schemeClr val="accent1">
                <a:lumMod val="40000"/>
                <a:lumOff val="6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35191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Наше решение</a:t>
            </a:r>
            <a:endParaRPr lang="en-US" sz="4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80190" y="294215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017306" y="2942153"/>
            <a:ext cx="292774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Сбалансированный состав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017306" y="3822383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Оптимальное сочетание белков, жиров, витаминов и минералов.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10171867" y="294215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908983" y="2942153"/>
            <a:ext cx="292774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Альтернативные источники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0908983" y="3822383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Использование насекомых и микроводорослей как белка.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280190" y="575595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7017306" y="5755958"/>
            <a:ext cx="411289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Лабораторные испытания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017306" y="6264116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Проверка эффективности и безопасности корма.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CE91D41-5192-3B96-E566-4354290A8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4160" y="7617142"/>
            <a:ext cx="2036240" cy="59136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73108A0C-9966-2ABE-5CD2-734EAA97705A}"/>
              </a:ext>
            </a:extLst>
          </p:cNvPr>
          <p:cNvSpPr/>
          <p:nvPr/>
        </p:nvSpPr>
        <p:spPr>
          <a:xfrm>
            <a:off x="11522224" y="6910960"/>
            <a:ext cx="3108176" cy="129754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gradFill flip="none" rotWithShape="1">
          <a:gsLst>
            <a:gs pos="45000">
              <a:schemeClr val="accent1">
                <a:lumMod val="5000"/>
                <a:lumOff val="95000"/>
              </a:schemeClr>
            </a:gs>
            <a:gs pos="89000">
              <a:schemeClr val="accent1">
                <a:lumMod val="45000"/>
                <a:lumOff val="55000"/>
              </a:schemeClr>
            </a:gs>
            <a:gs pos="89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1162" y="688181"/>
            <a:ext cx="7701677" cy="1352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Аналоги и альтернативные подходы</a:t>
            </a:r>
            <a:endParaRPr lang="en-US" sz="4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62" y="2385179"/>
            <a:ext cx="506849" cy="50684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33989" y="2385179"/>
            <a:ext cx="1648420" cy="675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Кукурузный глютен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1433989" y="3148608"/>
            <a:ext cx="1648420" cy="659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Замена рыбной муки в кормах.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376" y="2385179"/>
            <a:ext cx="506849" cy="50684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104203" y="2349222"/>
            <a:ext cx="1648420" cy="675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Вкусовые добавки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4104203" y="3148608"/>
            <a:ext cx="1648420" cy="1318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Стимулируют поедаемость корма молодью.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1591" y="2385179"/>
            <a:ext cx="506849" cy="50684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774417" y="2349222"/>
            <a:ext cx="2103361" cy="675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Фитонутриенты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6798471" y="2818924"/>
            <a:ext cx="1648420" cy="1318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Улучшение пищеварения и профилактика болезней.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162" y="5121354"/>
            <a:ext cx="506849" cy="50684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433989" y="5085398"/>
            <a:ext cx="1648420" cy="101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Витаминные добавки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8"/>
          <p:cNvSpPr/>
          <p:nvPr/>
        </p:nvSpPr>
        <p:spPr>
          <a:xfrm>
            <a:off x="1433989" y="5753126"/>
            <a:ext cx="1648420" cy="1318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Максимальный рост и выживаемость рыб.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gradFill flip="none" rotWithShape="1">
          <a:gsLst>
            <a:gs pos="59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рыба, аквариум, Плавник, Биология океа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A4847D97-FF80-41F5-F68D-C7B196CF6B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9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-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070519"/>
            <a:ext cx="14733595" cy="4875480"/>
          </a:xfrm>
          <a:prstGeom prst="rect">
            <a:avLst/>
          </a:prstGeom>
          <a:effectLst>
            <a:softEdge rad="850900"/>
          </a:effectLst>
        </p:spPr>
      </p:pic>
      <p:sp>
        <p:nvSpPr>
          <p:cNvPr id="2" name="Text 0"/>
          <p:cNvSpPr/>
          <p:nvPr/>
        </p:nvSpPr>
        <p:spPr>
          <a:xfrm>
            <a:off x="793790" y="715685"/>
            <a:ext cx="12411432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Технологические требования к кормам</a:t>
            </a:r>
            <a:endParaRPr lang="en-US" sz="4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330" y="3601164"/>
            <a:ext cx="7825621" cy="782562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82239" y="5807393"/>
            <a:ext cx="382667" cy="478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1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2330" y="3601164"/>
            <a:ext cx="7825621" cy="782562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23748" y="4340066"/>
            <a:ext cx="382667" cy="478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2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2330" y="3595449"/>
            <a:ext cx="7825621" cy="782562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665137" y="5807393"/>
            <a:ext cx="382667" cy="478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0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3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1365647" y="308729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Размер гранул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793790" y="3595449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Соответствие возрасту и размеру рыбы.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5741075" y="1913572"/>
            <a:ext cx="3148012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Скорость опускания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5254704" y="2421731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Адаптация к способу питания осетровых.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10287595" y="345019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Чистота сырья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9869686" y="3958352"/>
            <a:ext cx="38128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Минимизация вредных примесей.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gradFill flip="none" rotWithShape="1">
          <a:gsLst>
            <a:gs pos="100000">
              <a:srgbClr val="9CB4E0">
                <a:alpha val="61000"/>
              </a:srgbClr>
            </a:gs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6996" y="880705"/>
            <a:ext cx="7254835" cy="681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25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Ключевые стейкхолдеры</a:t>
            </a:r>
            <a:endParaRPr lang="en-US" sz="4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960596" y="1873925"/>
            <a:ext cx="22860" cy="5474970"/>
          </a:xfrm>
          <a:prstGeom prst="roundRect">
            <a:avLst>
              <a:gd name="adj" fmla="val 381678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2"/>
          <p:cNvSpPr/>
          <p:nvPr/>
        </p:nvSpPr>
        <p:spPr>
          <a:xfrm>
            <a:off x="1171396" y="2329696"/>
            <a:ext cx="623173" cy="22860"/>
          </a:xfrm>
          <a:prstGeom prst="roundRect">
            <a:avLst>
              <a:gd name="adj" fmla="val 381678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726936" y="2063753"/>
            <a:ext cx="467320" cy="467320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96945" y="2136636"/>
            <a:ext cx="327184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1</a:t>
            </a:r>
            <a:endParaRPr lang="en-US" sz="2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999298" y="2081570"/>
            <a:ext cx="3433048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Производители кормов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999298" y="2546866"/>
            <a:ext cx="6417707" cy="332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Расширяют ассортимент и увеличивают прибыль.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1171396" y="3750350"/>
            <a:ext cx="623173" cy="22860"/>
          </a:xfrm>
          <a:prstGeom prst="roundRect">
            <a:avLst>
              <a:gd name="adj" fmla="val 381678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26936" y="3476089"/>
            <a:ext cx="467320" cy="467320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96945" y="3557290"/>
            <a:ext cx="327184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2</a:t>
            </a:r>
            <a:endParaRPr lang="en-US" sz="2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999298" y="3502223"/>
            <a:ext cx="3096220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Осетровые хозяйства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999298" y="3967520"/>
            <a:ext cx="6417707" cy="332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Получают качественный корм для выращивания рыбы.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1171396" y="5171003"/>
            <a:ext cx="623173" cy="22860"/>
          </a:xfrm>
          <a:prstGeom prst="roundRect">
            <a:avLst>
              <a:gd name="adj" fmla="val 381678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726936" y="4881342"/>
            <a:ext cx="467320" cy="467320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796945" y="4977944"/>
            <a:ext cx="327184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3</a:t>
            </a:r>
            <a:endParaRPr lang="en-US" sz="2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1999298" y="4922877"/>
            <a:ext cx="2726531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Потребители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1999298" y="5388173"/>
            <a:ext cx="6417707" cy="332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Доступность икры и мяса по разумной цене.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1171396" y="6591657"/>
            <a:ext cx="623173" cy="22860"/>
          </a:xfrm>
          <a:prstGeom prst="roundRect">
            <a:avLst>
              <a:gd name="adj" fmla="val 381678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726996" y="6317397"/>
            <a:ext cx="467320" cy="467320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796945" y="6398597"/>
            <a:ext cx="327184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4</a:t>
            </a:r>
            <a:endParaRPr lang="en-US" sz="2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1999298" y="6343531"/>
            <a:ext cx="2726531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Конкуренты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1999298" y="6808827"/>
            <a:ext cx="6417707" cy="332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Другие производители кормов на рынке.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53282" y="602456"/>
            <a:ext cx="7610237" cy="1437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5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Этапы реализации проекта</a:t>
            </a: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282" y="2368868"/>
            <a:ext cx="1095494" cy="131468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77388" y="2587943"/>
            <a:ext cx="2875836" cy="359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Исследования</a:t>
            </a:r>
            <a:endParaRPr lang="en-US" sz="2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7677388" y="3078718"/>
            <a:ext cx="618613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Анализ потребностей осетровых рыб.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282" y="3683556"/>
            <a:ext cx="1095494" cy="131468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77388" y="3902631"/>
            <a:ext cx="2875836" cy="359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Разработка</a:t>
            </a:r>
            <a:endParaRPr lang="en-US" sz="2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7677388" y="4393406"/>
            <a:ext cx="618613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Создание уникальных рецептур кормов.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3282" y="4998244"/>
            <a:ext cx="1095494" cy="131468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77388" y="5217319"/>
            <a:ext cx="3974663" cy="359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Лабораторные испытания</a:t>
            </a:r>
            <a:endParaRPr lang="en-US" sz="2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7677388" y="5708094"/>
            <a:ext cx="618613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Проверка эффективности и безопасности.</a:t>
            </a:r>
            <a:endParaRPr lang="en-US" sz="17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3282" y="6312932"/>
            <a:ext cx="1095494" cy="131468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677388" y="6532007"/>
            <a:ext cx="3196471" cy="359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Пилотное внедрение</a:t>
            </a:r>
            <a:endParaRPr lang="en-US" sz="2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8"/>
          <p:cNvSpPr/>
          <p:nvPr/>
        </p:nvSpPr>
        <p:spPr>
          <a:xfrm>
            <a:off x="7677388" y="7022783"/>
            <a:ext cx="618613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Тестирование </a:t>
            </a:r>
            <a:r>
              <a:rPr lang="en-US" sz="17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1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реальных условиях</a:t>
            </a:r>
            <a:r>
              <a:rPr lang="en-US" sz="1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7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8EB6644A-AB9F-A000-9206-48701D44775C}"/>
              </a:ext>
            </a:extLst>
          </p:cNvPr>
          <p:cNvSpPr/>
          <p:nvPr/>
        </p:nvSpPr>
        <p:spPr>
          <a:xfrm>
            <a:off x="12605657" y="7652657"/>
            <a:ext cx="2024743" cy="5769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BB0033B8-B3DF-AF2B-554D-0C3A3A2F96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-748520" y="2451880"/>
            <a:ext cx="8076708" cy="3478732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EDC5532F-DAD8-5ED4-7F2E-C785EF252319}"/>
              </a:ext>
            </a:extLst>
          </p:cNvPr>
          <p:cNvSpPr/>
          <p:nvPr/>
        </p:nvSpPr>
        <p:spPr>
          <a:xfrm>
            <a:off x="3712029" y="76200"/>
            <a:ext cx="1317171" cy="17743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рыба, вода, аквариум, Плавник">
            <a:extLst>
              <a:ext uri="{FF2B5EF4-FFF2-40B4-BE49-F238E27FC236}">
                <a16:creationId xmlns:a16="http://schemas.microsoft.com/office/drawing/2014/main" xmlns="" id="{1298F481-9FB1-F1E8-C191-0BC80F9F7F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9000"/>
          </a:blip>
          <a:stretch>
            <a:fillRect/>
          </a:stretch>
        </p:blipFill>
        <p:spPr>
          <a:xfrm>
            <a:off x="-375687" y="-144379"/>
            <a:ext cx="15381773" cy="8530390"/>
          </a:xfrm>
          <a:prstGeom prst="rect">
            <a:avLst/>
          </a:prstGeom>
          <a:effectLst>
            <a:glow rad="127000">
              <a:schemeClr val="accent1">
                <a:alpha val="39000"/>
              </a:schemeClr>
            </a:glow>
          </a:effec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D5BF8D62-2A92-D4B9-6169-F8EB03696161}"/>
              </a:ext>
            </a:extLst>
          </p:cNvPr>
          <p:cNvSpPr/>
          <p:nvPr/>
        </p:nvSpPr>
        <p:spPr>
          <a:xfrm>
            <a:off x="3663777" y="3385752"/>
            <a:ext cx="7302844" cy="1087394"/>
          </a:xfrm>
          <a:prstGeom prst="roundRect">
            <a:avLst/>
          </a:prstGeom>
          <a:gradFill>
            <a:gsLst>
              <a:gs pos="6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</a:t>
            </a:r>
          </a:p>
        </p:txBody>
      </p:sp>
    </p:spTree>
    <p:extLst>
      <p:ext uri="{BB962C8B-B14F-4D97-AF65-F5344CB8AC3E}">
        <p14:creationId xmlns:p14="http://schemas.microsoft.com/office/powerpoint/2010/main" xmlns="" val="267127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Даша\академия\интенсив\1aa003fb-0ba1-4681-865d-aa6ad67f03c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769" b="19196"/>
          <a:stretch/>
        </p:blipFill>
        <p:spPr bwMode="auto">
          <a:xfrm>
            <a:off x="3670025" y="6208197"/>
            <a:ext cx="7011388" cy="180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Даша\академия\интенсив\59a6b131-e898-492b-9dfd-4f18e8145ae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585" t="22548" r="17586" b="28187"/>
          <a:stretch/>
        </p:blipFill>
        <p:spPr bwMode="auto">
          <a:xfrm>
            <a:off x="2160616" y="619739"/>
            <a:ext cx="1811460" cy="1802344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Даша\академия\интенсив\901c840f-a222-4065-ae05-6f1932c8d90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50" t="17000" r="35593" b="44090"/>
          <a:stretch/>
        </p:blipFill>
        <p:spPr bwMode="auto">
          <a:xfrm>
            <a:off x="6880954" y="2802838"/>
            <a:ext cx="2563694" cy="2614902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Даша\академия\интенсив\971cf946-ac6c-4fe6-acd0-48ab4957684f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089" t="23063" r="23089" b="41614"/>
          <a:stretch/>
        </p:blipFill>
        <p:spPr bwMode="auto">
          <a:xfrm>
            <a:off x="8162803" y="250601"/>
            <a:ext cx="1964370" cy="1934579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E:\Даша\академия\интенсив\cc0240ac-7357-4548-81c8-09c7f9ad236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623" t="8042" r="36296" b="40638"/>
          <a:stretch/>
        </p:blipFill>
        <p:spPr bwMode="auto">
          <a:xfrm>
            <a:off x="10654346" y="1600484"/>
            <a:ext cx="1764430" cy="1827156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Даша\академия\интенсив\1f4a556b-3362-4621-8afa-7664fda9be9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658" t="16726" r="35592" b="57295"/>
          <a:stretch/>
        </p:blipFill>
        <p:spPr bwMode="auto">
          <a:xfrm>
            <a:off x="2408600" y="4110290"/>
            <a:ext cx="1647024" cy="1700461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E:\Даша\академия\интенсив\b321479f-bcf3-4912-bd4b-2ec480719a6f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33" t="37714" r="36264" b="20625"/>
          <a:stretch/>
        </p:blipFill>
        <p:spPr bwMode="auto">
          <a:xfrm>
            <a:off x="4148380" y="1258752"/>
            <a:ext cx="2549393" cy="2560765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19768" y="3852305"/>
            <a:ext cx="2842092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80" b="1" dirty="0">
                <a:latin typeface="Times New Roman" pitchFamily="18" charset="0"/>
                <a:cs typeface="Times New Roman" pitchFamily="18" charset="0"/>
              </a:rPr>
              <a:t>Ефимова Дарья Сергеевна</a:t>
            </a:r>
            <a:r>
              <a:rPr lang="ru-RU" sz="168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лидер команды</a:t>
            </a:r>
          </a:p>
          <a:p>
            <a:pPr algn="ctr"/>
            <a:r>
              <a:rPr lang="ru-RU" sz="1680" b="1" dirty="0">
                <a:latin typeface="Times New Roman" pitchFamily="18" charset="0"/>
                <a:cs typeface="Times New Roman" pitchFamily="18" charset="0"/>
              </a:rPr>
              <a:t> – будущий </a:t>
            </a:r>
            <a:r>
              <a:rPr lang="ru-RU" sz="1680" b="1" dirty="0" err="1">
                <a:latin typeface="Times New Roman" pitchFamily="18" charset="0"/>
                <a:cs typeface="Times New Roman" pitchFamily="18" charset="0"/>
              </a:rPr>
              <a:t>зооинженер</a:t>
            </a:r>
            <a:endParaRPr lang="ru-RU" sz="168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56766" y="5383873"/>
            <a:ext cx="4421845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60" dirty="0">
                <a:latin typeface="Petrona Bold"/>
              </a:rPr>
              <a:t> </a:t>
            </a:r>
            <a:r>
              <a:rPr lang="ru-RU" sz="1560" b="1" dirty="0" err="1">
                <a:latin typeface="Times New Roman" pitchFamily="18" charset="0"/>
                <a:cs typeface="Times New Roman" pitchFamily="18" charset="0"/>
              </a:rPr>
              <a:t>Лисейкина</a:t>
            </a:r>
            <a:r>
              <a:rPr lang="ru-RU" sz="1560" b="1" dirty="0">
                <a:latin typeface="Times New Roman" pitchFamily="18" charset="0"/>
                <a:cs typeface="Times New Roman" pitchFamily="18" charset="0"/>
              </a:rPr>
              <a:t> Ольга Витальевна</a:t>
            </a:r>
            <a:r>
              <a:rPr lang="ru-RU" sz="156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наставник команды – </a:t>
            </a:r>
            <a:r>
              <a:rPr lang="ru-RU" sz="1560" b="1" dirty="0">
                <a:latin typeface="Times New Roman" pitchFamily="18" charset="0"/>
                <a:cs typeface="Times New Roman" pitchFamily="18" charset="0"/>
              </a:rPr>
              <a:t>старший преподаватель кафедры экономики и цифровых технологий в АПК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983" y="6321585"/>
            <a:ext cx="245132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80" dirty="0">
                <a:latin typeface="Times New Roman" pitchFamily="18" charset="0"/>
                <a:cs typeface="Times New Roman" pitchFamily="18" charset="0"/>
              </a:rPr>
              <a:t>Чистякова Наталья Алексеевна – будущий зооинженер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64509" y="2108149"/>
            <a:ext cx="323671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80" dirty="0">
                <a:latin typeface="Times New Roman" pitchFamily="18" charset="0"/>
                <a:cs typeface="Times New Roman" pitchFamily="18" charset="0"/>
              </a:rPr>
              <a:t>Галь Мария Сергеевна – будущий технолог производства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983" y="3409328"/>
            <a:ext cx="2497157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80" dirty="0" err="1">
                <a:latin typeface="Times New Roman" pitchFamily="18" charset="0"/>
                <a:cs typeface="Times New Roman" pitchFamily="18" charset="0"/>
              </a:rPr>
              <a:t>Шардина</a:t>
            </a:r>
            <a:r>
              <a:rPr lang="ru-RU" sz="1680" dirty="0">
                <a:latin typeface="Times New Roman" pitchFamily="18" charset="0"/>
                <a:cs typeface="Times New Roman" pitchFamily="18" charset="0"/>
              </a:rPr>
              <a:t> Алиса Алексеевна – будущий кинолог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2413906"/>
            <a:ext cx="2362999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80" dirty="0" err="1">
                <a:latin typeface="Times New Roman" pitchFamily="18" charset="0"/>
                <a:cs typeface="Times New Roman" pitchFamily="18" charset="0"/>
              </a:rPr>
              <a:t>Огуречникова</a:t>
            </a:r>
            <a:r>
              <a:rPr lang="ru-RU" sz="1680" dirty="0">
                <a:latin typeface="Times New Roman" pitchFamily="18" charset="0"/>
                <a:cs typeface="Times New Roman" pitchFamily="18" charset="0"/>
              </a:rPr>
              <a:t> Екатерина – будущий </a:t>
            </a:r>
            <a:r>
              <a:rPr lang="ru-RU" sz="1680" dirty="0" err="1">
                <a:latin typeface="Times New Roman" pitchFamily="18" charset="0"/>
                <a:cs typeface="Times New Roman" pitchFamily="18" charset="0"/>
              </a:rPr>
              <a:t>биотехнолог</a:t>
            </a:r>
            <a:endParaRPr lang="ru-RU" sz="168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3569" y="5810749"/>
            <a:ext cx="2617087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80" dirty="0">
                <a:latin typeface="Times New Roman" pitchFamily="18" charset="0"/>
                <a:cs typeface="Times New Roman" pitchFamily="18" charset="0"/>
              </a:rPr>
              <a:t>Васильева Вероника Романовна – будущий ветеринар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72076" y="475917"/>
            <a:ext cx="3094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Состав Команды:</a:t>
            </a:r>
          </a:p>
        </p:txBody>
      </p:sp>
      <p:pic>
        <p:nvPicPr>
          <p:cNvPr id="1026" name="Picture 2" descr="E:\Даша\академия\интенсив\photo_5467683257358350483_y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925" t="7389" r="16926" b="42611"/>
          <a:stretch/>
        </p:blipFill>
        <p:spPr bwMode="auto">
          <a:xfrm>
            <a:off x="10521102" y="4477616"/>
            <a:ext cx="1897676" cy="1829586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518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Видео 20">
            <a:hlinkClick r:id="" action="ppaction://media"/>
            <a:extLst>
              <a:ext uri="{FF2B5EF4-FFF2-40B4-BE49-F238E27FC236}">
                <a16:creationId xmlns:a16="http://schemas.microsoft.com/office/drawing/2014/main" xmlns="" id="{73BD43C5-B9B7-3AB0-723C-73D029CAFD9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71057" y="-370114"/>
            <a:ext cx="14630400" cy="88065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52BBB79-4FFC-1599-19FB-EE27D1235371}"/>
              </a:ext>
            </a:extLst>
          </p:cNvPr>
          <p:cNvSpPr txBox="1"/>
          <p:nvPr/>
        </p:nvSpPr>
        <p:spPr>
          <a:xfrm>
            <a:off x="1337458" y="2791361"/>
            <a:ext cx="69786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xmlns="" id="{6AFD08A7-F9F1-4B9F-54BC-BEACE140AE1D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custGeom>
            <a:avLst/>
            <a:gdLst>
              <a:gd name="connsiteX0" fmla="*/ 14630400 w 14630400"/>
              <a:gd name="connsiteY0" fmla="*/ 3311332 h 8229600"/>
              <a:gd name="connsiteX1" fmla="*/ 14630400 w 14630400"/>
              <a:gd name="connsiteY1" fmla="*/ 8229600 h 8229600"/>
              <a:gd name="connsiteX2" fmla="*/ 12523057 w 14630400"/>
              <a:gd name="connsiteY2" fmla="*/ 8229600 h 8229600"/>
              <a:gd name="connsiteX3" fmla="*/ 0 w 14630400"/>
              <a:gd name="connsiteY3" fmla="*/ 0 h 8229600"/>
              <a:gd name="connsiteX4" fmla="*/ 8627209 w 14630400"/>
              <a:gd name="connsiteY4" fmla="*/ 0 h 8229600"/>
              <a:gd name="connsiteX5" fmla="*/ 7019174 w 14630400"/>
              <a:gd name="connsiteY5" fmla="*/ 3555506 h 8229600"/>
              <a:gd name="connsiteX6" fmla="*/ 7244298 w 14630400"/>
              <a:gd name="connsiteY6" fmla="*/ 4152405 h 8229600"/>
              <a:gd name="connsiteX7" fmla="*/ 8888297 w 14630400"/>
              <a:gd name="connsiteY7" fmla="*/ 4895931 h 8229600"/>
              <a:gd name="connsiteX8" fmla="*/ 9485196 w 14630400"/>
              <a:gd name="connsiteY8" fmla="*/ 4670806 h 8229600"/>
              <a:gd name="connsiteX9" fmla="*/ 11597645 w 14630400"/>
              <a:gd name="connsiteY9" fmla="*/ 0 h 8229600"/>
              <a:gd name="connsiteX10" fmla="*/ 12985741 w 14630400"/>
              <a:gd name="connsiteY10" fmla="*/ 0 h 8229600"/>
              <a:gd name="connsiteX11" fmla="*/ 9659597 w 14630400"/>
              <a:gd name="connsiteY11" fmla="*/ 7762793 h 8229600"/>
              <a:gd name="connsiteX12" fmla="*/ 9696522 w 14630400"/>
              <a:gd name="connsiteY12" fmla="*/ 8202002 h 8229600"/>
              <a:gd name="connsiteX13" fmla="*/ 9718329 w 14630400"/>
              <a:gd name="connsiteY13" fmla="*/ 8229600 h 8229600"/>
              <a:gd name="connsiteX14" fmla="*/ 0 w 14630400"/>
              <a:gd name="connsiteY14" fmla="*/ 8229600 h 822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630400" h="8229600">
                <a:moveTo>
                  <a:pt x="14630400" y="3311332"/>
                </a:moveTo>
                <a:lnTo>
                  <a:pt x="14630400" y="8229600"/>
                </a:lnTo>
                <a:lnTo>
                  <a:pt x="12523057" y="8229600"/>
                </a:lnTo>
                <a:close/>
                <a:moveTo>
                  <a:pt x="0" y="0"/>
                </a:moveTo>
                <a:lnTo>
                  <a:pt x="8627209" y="0"/>
                </a:lnTo>
                <a:lnTo>
                  <a:pt x="7019174" y="3555506"/>
                </a:lnTo>
                <a:cubicBezTo>
                  <a:pt x="6916510" y="3782502"/>
                  <a:pt x="7017303" y="4049742"/>
                  <a:pt x="7244298" y="4152405"/>
                </a:cubicBezTo>
                <a:lnTo>
                  <a:pt x="8888297" y="4895931"/>
                </a:lnTo>
                <a:cubicBezTo>
                  <a:pt x="9115293" y="4998594"/>
                  <a:pt x="9382533" y="4897802"/>
                  <a:pt x="9485196" y="4670806"/>
                </a:cubicBezTo>
                <a:lnTo>
                  <a:pt x="11597645" y="0"/>
                </a:lnTo>
                <a:lnTo>
                  <a:pt x="12985741" y="0"/>
                </a:lnTo>
                <a:lnTo>
                  <a:pt x="9659597" y="7762793"/>
                </a:lnTo>
                <a:cubicBezTo>
                  <a:pt x="9595795" y="7911699"/>
                  <a:pt x="9614989" y="8075311"/>
                  <a:pt x="9696522" y="8202002"/>
                </a:cubicBezTo>
                <a:lnTo>
                  <a:pt x="9718329" y="8229600"/>
                </a:lnTo>
                <a:lnTo>
                  <a:pt x="0" y="82296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2058F51C-8CC7-2FA8-0B93-C8CB1D83716A}"/>
              </a:ext>
            </a:extLst>
          </p:cNvPr>
          <p:cNvSpPr/>
          <p:nvPr/>
        </p:nvSpPr>
        <p:spPr>
          <a:xfrm>
            <a:off x="1464733" y="3031323"/>
            <a:ext cx="4598610" cy="2166953"/>
          </a:xfrm>
          <a:prstGeom prst="rect">
            <a:avLst/>
          </a:prstGeom>
          <a:gradFill flip="none" rotWithShape="1">
            <a:gsLst>
              <a:gs pos="96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l">
              <a:lnSpc>
                <a:spcPts val="5850"/>
              </a:lnSpc>
              <a:buNone/>
            </a:pPr>
            <a:r>
              <a:rPr lang="ru-RU" sz="8000" b="1" dirty="0">
                <a:solidFill>
                  <a:srgbClr val="00000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Вопросы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49618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313</Words>
  <Application>Microsoft Office PowerPoint</Application>
  <PresentationFormat>Произвольный</PresentationFormat>
  <Paragraphs>86</Paragraphs>
  <Slides>11</Slides>
  <Notes>8</Notes>
  <HiddenSlides>1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Times New Roman</vt:lpstr>
      <vt:lpstr>Petrona Bold</vt:lpstr>
      <vt:lpstr>Calibri</vt:lpstr>
      <vt:lpstr>Inter</vt:lpstr>
      <vt:lpstr>Aptos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31</cp:revision>
  <dcterms:created xsi:type="dcterms:W3CDTF">2025-04-17T18:24:56Z</dcterms:created>
  <dcterms:modified xsi:type="dcterms:W3CDTF">2025-04-18T09:35:19Z</dcterms:modified>
</cp:coreProperties>
</file>