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Helvetica Neue" panose="020B0604020202020204" charset="0"/>
      <p:regular r:id="rId23"/>
      <p:bold r:id="rId24"/>
      <p:italic r:id="rId25"/>
      <p:boldItalic r:id="rId26"/>
    </p:embeddedFont>
    <p:embeddedFont>
      <p:font typeface="Raleway SemiBold" pitchFamily="2" charset="-52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jn3soVEc8tIkDCWYGviwVzyBPJ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8C83"/>
    <a:srgbClr val="B796B6"/>
    <a:srgbClr val="EB8350"/>
    <a:srgbClr val="CF919C"/>
    <a:srgbClr val="30E845"/>
    <a:srgbClr val="B2569A"/>
    <a:srgbClr val="D58F92"/>
    <a:srgbClr val="ED7F3C"/>
    <a:srgbClr val="909BCC"/>
    <a:srgbClr val="C194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DCA3E7-29EA-4962-8BD6-0ED4337A48E4}" v="1178" dt="2023-12-06T18:39:20.006"/>
  </p1510:revLst>
</p1510:revInfo>
</file>

<file path=ppt/tableStyles.xml><?xml version="1.0" encoding="utf-8"?>
<a:tblStyleLst xmlns:a="http://schemas.openxmlformats.org/drawingml/2006/main" def="{2FD0F06E-F1F4-406B-A913-80F8554A4951}">
  <a:tblStyle styleId="{2FD0F06E-F1F4-406B-A913-80F8554A495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196" autoAdjust="0"/>
  </p:normalViewPr>
  <p:slideViewPr>
    <p:cSldViewPr snapToGrid="0">
      <p:cViewPr varScale="1">
        <p:scale>
          <a:sx n="113" d="100"/>
          <a:sy n="113" d="100"/>
        </p:scale>
        <p:origin x="58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43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00A727-1ACA-422A-9A29-74FC6ADC5B6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CF8A44-9542-4B4D-B6F3-55536C6F90DD}">
      <dgm:prSet/>
      <dgm:spPr/>
      <dgm:t>
        <a:bodyPr/>
        <a:lstStyle/>
        <a:p>
          <a:r>
            <a:rPr lang="ru-RU"/>
            <a:t>Наше решение будет реализовано таким образом: </a:t>
          </a:r>
          <a:endParaRPr lang="en-US"/>
        </a:p>
      </dgm:t>
    </dgm:pt>
    <dgm:pt modelId="{7AB12A29-40FC-4BD5-B6BE-19A8AB188F64}" type="parTrans" cxnId="{EBA2D3F4-EE25-49C3-B8B9-04F2D162E24B}">
      <dgm:prSet/>
      <dgm:spPr/>
      <dgm:t>
        <a:bodyPr/>
        <a:lstStyle/>
        <a:p>
          <a:endParaRPr lang="en-US"/>
        </a:p>
      </dgm:t>
    </dgm:pt>
    <dgm:pt modelId="{015632FE-AF63-41B7-9F72-C242FDFFF7AD}" type="sibTrans" cxnId="{EBA2D3F4-EE25-49C3-B8B9-04F2D162E24B}">
      <dgm:prSet/>
      <dgm:spPr/>
      <dgm:t>
        <a:bodyPr/>
        <a:lstStyle/>
        <a:p>
          <a:endParaRPr lang="en-US"/>
        </a:p>
      </dgm:t>
    </dgm:pt>
    <dgm:pt modelId="{7C067FAE-81B8-46E2-94A6-40F7AF3084A9}">
      <dgm:prSet/>
      <dgm:spPr/>
      <dgm:t>
        <a:bodyPr/>
        <a:lstStyle/>
        <a:p>
          <a:r>
            <a:rPr lang="ru-RU" dirty="0"/>
            <a:t>Сзади (а как вариант и  спереди) машины будет расположен дисплей, который будет крепиться изнутри машины с помощью присосок и держателя за стеклом</a:t>
          </a:r>
          <a:endParaRPr lang="en-US" dirty="0"/>
        </a:p>
      </dgm:t>
    </dgm:pt>
    <dgm:pt modelId="{A5D3C166-C79B-4300-B8BD-F0BE87644965}" type="parTrans" cxnId="{0AE9D305-AA6A-482A-A8B2-6C7520C01BFC}">
      <dgm:prSet/>
      <dgm:spPr/>
      <dgm:t>
        <a:bodyPr/>
        <a:lstStyle/>
        <a:p>
          <a:endParaRPr lang="en-US"/>
        </a:p>
      </dgm:t>
    </dgm:pt>
    <dgm:pt modelId="{4DA6B5CE-94F6-48A5-BF8B-8CA11A048138}" type="sibTrans" cxnId="{0AE9D305-AA6A-482A-A8B2-6C7520C01BFC}">
      <dgm:prSet/>
      <dgm:spPr/>
      <dgm:t>
        <a:bodyPr/>
        <a:lstStyle/>
        <a:p>
          <a:endParaRPr lang="en-US"/>
        </a:p>
      </dgm:t>
    </dgm:pt>
    <dgm:pt modelId="{A853F6E5-286C-4B84-9DB0-CCFE29600800}">
      <dgm:prSet/>
      <dgm:spPr/>
      <dgm:t>
        <a:bodyPr/>
        <a:lstStyle/>
        <a:p>
          <a:r>
            <a:rPr lang="ru-RU"/>
            <a:t>Дисплей будет подключён ко всем датчикам, которые в свою очередь будут питаться от аккумулятора машины, они же в свою очередь будут крепиться с помощью приклеивания и фиксации</a:t>
          </a:r>
          <a:endParaRPr lang="en-US"/>
        </a:p>
      </dgm:t>
    </dgm:pt>
    <dgm:pt modelId="{E8E6D80F-4F63-449D-881E-9884643711EB}" type="parTrans" cxnId="{7BEA22F5-C4FB-4DDC-90C2-2699FDADB575}">
      <dgm:prSet/>
      <dgm:spPr/>
      <dgm:t>
        <a:bodyPr/>
        <a:lstStyle/>
        <a:p>
          <a:endParaRPr lang="en-US"/>
        </a:p>
      </dgm:t>
    </dgm:pt>
    <dgm:pt modelId="{FCFE39F3-A0CC-4F77-9716-D5A2335A0596}" type="sibTrans" cxnId="{7BEA22F5-C4FB-4DDC-90C2-2699FDADB575}">
      <dgm:prSet/>
      <dgm:spPr/>
      <dgm:t>
        <a:bodyPr/>
        <a:lstStyle/>
        <a:p>
          <a:endParaRPr lang="en-US"/>
        </a:p>
      </dgm:t>
    </dgm:pt>
    <dgm:pt modelId="{B07C601E-70EC-4519-8513-11801AE6F014}">
      <dgm:prSet/>
      <dgm:spPr/>
      <dgm:t>
        <a:bodyPr/>
        <a:lstStyle/>
        <a:p>
          <a:r>
            <a:rPr lang="ru-RU"/>
            <a:t>Спереди и сзади машины на уровне номерного знака будут располагаться датчики расстояния, они</a:t>
          </a:r>
          <a:r>
            <a:rPr lang="en-US"/>
            <a:t> </a:t>
          </a:r>
          <a:r>
            <a:rPr lang="ru-RU"/>
            <a:t>будут подключаться изнутри машины  </a:t>
          </a:r>
          <a:endParaRPr lang="en-US"/>
        </a:p>
      </dgm:t>
    </dgm:pt>
    <dgm:pt modelId="{E8D63BBF-C7FF-4B34-9B9E-346846D0E1AE}" type="parTrans" cxnId="{455653E9-228C-4412-B4C8-4612F6AB733E}">
      <dgm:prSet/>
      <dgm:spPr/>
      <dgm:t>
        <a:bodyPr/>
        <a:lstStyle/>
        <a:p>
          <a:endParaRPr lang="en-US"/>
        </a:p>
      </dgm:t>
    </dgm:pt>
    <dgm:pt modelId="{68DB0815-1867-42BF-93A2-59757E536632}" type="sibTrans" cxnId="{455653E9-228C-4412-B4C8-4612F6AB733E}">
      <dgm:prSet/>
      <dgm:spPr/>
      <dgm:t>
        <a:bodyPr/>
        <a:lstStyle/>
        <a:p>
          <a:endParaRPr lang="en-US"/>
        </a:p>
      </dgm:t>
    </dgm:pt>
    <dgm:pt modelId="{1B2F2B93-14EB-4C0E-8C2B-1FAFC8BB9300}">
      <dgm:prSet/>
      <dgm:spPr/>
      <dgm:t>
        <a:bodyPr/>
        <a:lstStyle/>
        <a:p>
          <a:r>
            <a:rPr lang="ru-RU"/>
            <a:t>На зеркалах и где-то на лобовом стекле посередине будут располагаться фоторезисторы регистрирующие факт того, что светят водители или нет, они тоже в свою очередь будут подключаться через салон машины</a:t>
          </a:r>
          <a:endParaRPr lang="en-US"/>
        </a:p>
      </dgm:t>
    </dgm:pt>
    <dgm:pt modelId="{D664F2C0-3B5E-46B7-ACBD-660245403CCA}" type="parTrans" cxnId="{2D199973-4E02-49BD-83AD-077A9520D4E6}">
      <dgm:prSet/>
      <dgm:spPr/>
      <dgm:t>
        <a:bodyPr/>
        <a:lstStyle/>
        <a:p>
          <a:endParaRPr lang="en-US"/>
        </a:p>
      </dgm:t>
    </dgm:pt>
    <dgm:pt modelId="{01EA37B7-2F09-4B3C-B978-9F145ABAC971}" type="sibTrans" cxnId="{2D199973-4E02-49BD-83AD-077A9520D4E6}">
      <dgm:prSet/>
      <dgm:spPr/>
      <dgm:t>
        <a:bodyPr/>
        <a:lstStyle/>
        <a:p>
          <a:endParaRPr lang="en-US"/>
        </a:p>
      </dgm:t>
    </dgm:pt>
    <dgm:pt modelId="{AF669085-32D1-4BAD-818A-1129432E64AD}">
      <dgm:prSet/>
      <dgm:spPr/>
      <dgm:t>
        <a:bodyPr/>
        <a:lstStyle/>
        <a:p>
          <a:r>
            <a:rPr lang="ru-RU"/>
            <a:t>По бокам машины будут располагаться датчики температуры</a:t>
          </a:r>
          <a:endParaRPr lang="en-US"/>
        </a:p>
      </dgm:t>
    </dgm:pt>
    <dgm:pt modelId="{E83013C1-6016-4E38-BC51-EBEA199D1BC4}" type="parTrans" cxnId="{45BDEC68-00E6-476B-BB85-20AF6912C029}">
      <dgm:prSet/>
      <dgm:spPr/>
      <dgm:t>
        <a:bodyPr/>
        <a:lstStyle/>
        <a:p>
          <a:endParaRPr lang="en-US"/>
        </a:p>
      </dgm:t>
    </dgm:pt>
    <dgm:pt modelId="{B17E39FE-D2B8-4170-AB98-304E142B8BE1}" type="sibTrans" cxnId="{45BDEC68-00E6-476B-BB85-20AF6912C029}">
      <dgm:prSet/>
      <dgm:spPr/>
      <dgm:t>
        <a:bodyPr/>
        <a:lstStyle/>
        <a:p>
          <a:endParaRPr lang="en-US"/>
        </a:p>
      </dgm:t>
    </dgm:pt>
    <dgm:pt modelId="{F6B9835E-F5EA-4BD9-BBED-E6CBE9CD6AA8}">
      <dgm:prSet/>
      <dgm:spPr/>
      <dgm:t>
        <a:bodyPr/>
        <a:lstStyle/>
        <a:p>
          <a:r>
            <a:rPr lang="ru-RU"/>
            <a:t>На дисплее будет отображаться вся полезна информация начиная с температуры, заканчивая опознавательными знаками(слепят тебя или нет)</a:t>
          </a:r>
          <a:endParaRPr lang="en-US"/>
        </a:p>
      </dgm:t>
    </dgm:pt>
    <dgm:pt modelId="{631152E3-7315-488B-958B-4859FA433F2C}" type="parTrans" cxnId="{E66CC770-0228-4B38-B74B-E576B8F98C51}">
      <dgm:prSet/>
      <dgm:spPr/>
      <dgm:t>
        <a:bodyPr/>
        <a:lstStyle/>
        <a:p>
          <a:endParaRPr lang="en-US"/>
        </a:p>
      </dgm:t>
    </dgm:pt>
    <dgm:pt modelId="{F19D27F7-2A85-4153-BF33-9791A8F58069}" type="sibTrans" cxnId="{E66CC770-0228-4B38-B74B-E576B8F98C51}">
      <dgm:prSet/>
      <dgm:spPr/>
      <dgm:t>
        <a:bodyPr/>
        <a:lstStyle/>
        <a:p>
          <a:endParaRPr lang="en-US"/>
        </a:p>
      </dgm:t>
    </dgm:pt>
    <dgm:pt modelId="{F8CBCCCC-D8CC-49F8-8ED2-C4809D86C0BE}">
      <dgm:prSet/>
      <dgm:spPr/>
      <dgm:t>
        <a:bodyPr/>
        <a:lstStyle/>
        <a:p>
          <a:r>
            <a:rPr lang="ru-RU"/>
            <a:t>Таким образом, владельцы авто смогут экономично и безопаснее ездить на дорогах</a:t>
          </a:r>
          <a:endParaRPr lang="en-US"/>
        </a:p>
      </dgm:t>
    </dgm:pt>
    <dgm:pt modelId="{4BF4EE83-8737-44A7-ABDB-06027AA7345D}" type="parTrans" cxnId="{37FA5602-09FC-4C19-9FE2-3FFBD29689FE}">
      <dgm:prSet/>
      <dgm:spPr/>
      <dgm:t>
        <a:bodyPr/>
        <a:lstStyle/>
        <a:p>
          <a:endParaRPr lang="en-US"/>
        </a:p>
      </dgm:t>
    </dgm:pt>
    <dgm:pt modelId="{2C8E34D1-CC61-48EE-A95B-3EDA1F680608}" type="sibTrans" cxnId="{37FA5602-09FC-4C19-9FE2-3FFBD29689FE}">
      <dgm:prSet/>
      <dgm:spPr/>
      <dgm:t>
        <a:bodyPr/>
        <a:lstStyle/>
        <a:p>
          <a:endParaRPr lang="en-US"/>
        </a:p>
      </dgm:t>
    </dgm:pt>
    <dgm:pt modelId="{45D97D29-F2E0-49D9-977B-1A242558C010}" type="pres">
      <dgm:prSet presAssocID="{0E00A727-1ACA-422A-9A29-74FC6ADC5B64}" presName="linear" presStyleCnt="0">
        <dgm:presLayoutVars>
          <dgm:animLvl val="lvl"/>
          <dgm:resizeHandles val="exact"/>
        </dgm:presLayoutVars>
      </dgm:prSet>
      <dgm:spPr/>
    </dgm:pt>
    <dgm:pt modelId="{B4BB013A-DC15-4F7A-91F7-485F0315A571}" type="pres">
      <dgm:prSet presAssocID="{7ACF8A44-9542-4B4D-B6F3-55536C6F90D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992B6698-7814-4114-BF04-17CCD996EB45}" type="pres">
      <dgm:prSet presAssocID="{7ACF8A44-9542-4B4D-B6F3-55536C6F90D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7FA5602-09FC-4C19-9FE2-3FFBD29689FE}" srcId="{7ACF8A44-9542-4B4D-B6F3-55536C6F90DD}" destId="{F8CBCCCC-D8CC-49F8-8ED2-C4809D86C0BE}" srcOrd="6" destOrd="0" parTransId="{4BF4EE83-8737-44A7-ABDB-06027AA7345D}" sibTransId="{2C8E34D1-CC61-48EE-A95B-3EDA1F680608}"/>
    <dgm:cxn modelId="{0AE9D305-AA6A-482A-A8B2-6C7520C01BFC}" srcId="{7ACF8A44-9542-4B4D-B6F3-55536C6F90DD}" destId="{7C067FAE-81B8-46E2-94A6-40F7AF3084A9}" srcOrd="0" destOrd="0" parTransId="{A5D3C166-C79B-4300-B8BD-F0BE87644965}" sibTransId="{4DA6B5CE-94F6-48A5-BF8B-8CA11A048138}"/>
    <dgm:cxn modelId="{8BF2792C-0E0D-40B5-B546-AB7C0DC67933}" type="presOf" srcId="{0E00A727-1ACA-422A-9A29-74FC6ADC5B64}" destId="{45D97D29-F2E0-49D9-977B-1A242558C010}" srcOrd="0" destOrd="0" presId="urn:microsoft.com/office/officeart/2005/8/layout/vList2"/>
    <dgm:cxn modelId="{F62B1830-A83B-4066-B803-0E86DB8CA447}" type="presOf" srcId="{B07C601E-70EC-4519-8513-11801AE6F014}" destId="{992B6698-7814-4114-BF04-17CCD996EB45}" srcOrd="0" destOrd="2" presId="urn:microsoft.com/office/officeart/2005/8/layout/vList2"/>
    <dgm:cxn modelId="{AD7E5547-47D2-4E72-B25E-3AB7B017178F}" type="presOf" srcId="{F8CBCCCC-D8CC-49F8-8ED2-C4809D86C0BE}" destId="{992B6698-7814-4114-BF04-17CCD996EB45}" srcOrd="0" destOrd="6" presId="urn:microsoft.com/office/officeart/2005/8/layout/vList2"/>
    <dgm:cxn modelId="{45BDEC68-00E6-476B-BB85-20AF6912C029}" srcId="{7ACF8A44-9542-4B4D-B6F3-55536C6F90DD}" destId="{AF669085-32D1-4BAD-818A-1129432E64AD}" srcOrd="4" destOrd="0" parTransId="{E83013C1-6016-4E38-BC51-EBEA199D1BC4}" sibTransId="{B17E39FE-D2B8-4170-AB98-304E142B8BE1}"/>
    <dgm:cxn modelId="{E66CC770-0228-4B38-B74B-E576B8F98C51}" srcId="{7ACF8A44-9542-4B4D-B6F3-55536C6F90DD}" destId="{F6B9835E-F5EA-4BD9-BBED-E6CBE9CD6AA8}" srcOrd="5" destOrd="0" parTransId="{631152E3-7315-488B-958B-4859FA433F2C}" sibTransId="{F19D27F7-2A85-4153-BF33-9791A8F58069}"/>
    <dgm:cxn modelId="{2D199973-4E02-49BD-83AD-077A9520D4E6}" srcId="{7ACF8A44-9542-4B4D-B6F3-55536C6F90DD}" destId="{1B2F2B93-14EB-4C0E-8C2B-1FAFC8BB9300}" srcOrd="3" destOrd="0" parTransId="{D664F2C0-3B5E-46B7-ACBD-660245403CCA}" sibTransId="{01EA37B7-2F09-4B3C-B978-9F145ABAC971}"/>
    <dgm:cxn modelId="{19913B93-DD35-42DC-80EF-2973FDBDEA4B}" type="presOf" srcId="{F6B9835E-F5EA-4BD9-BBED-E6CBE9CD6AA8}" destId="{992B6698-7814-4114-BF04-17CCD996EB45}" srcOrd="0" destOrd="5" presId="urn:microsoft.com/office/officeart/2005/8/layout/vList2"/>
    <dgm:cxn modelId="{C66B7BB7-B2B2-4B4E-89B9-8C6C901F798B}" type="presOf" srcId="{AF669085-32D1-4BAD-818A-1129432E64AD}" destId="{992B6698-7814-4114-BF04-17CCD996EB45}" srcOrd="0" destOrd="4" presId="urn:microsoft.com/office/officeart/2005/8/layout/vList2"/>
    <dgm:cxn modelId="{B858FACE-5A9C-4A0E-9A16-AD8E4B58009B}" type="presOf" srcId="{A853F6E5-286C-4B84-9DB0-CCFE29600800}" destId="{992B6698-7814-4114-BF04-17CCD996EB45}" srcOrd="0" destOrd="1" presId="urn:microsoft.com/office/officeart/2005/8/layout/vList2"/>
    <dgm:cxn modelId="{C417D8E3-F084-4B31-B2AE-AD2770C79A55}" type="presOf" srcId="{7ACF8A44-9542-4B4D-B6F3-55536C6F90DD}" destId="{B4BB013A-DC15-4F7A-91F7-485F0315A571}" srcOrd="0" destOrd="0" presId="urn:microsoft.com/office/officeart/2005/8/layout/vList2"/>
    <dgm:cxn modelId="{455653E9-228C-4412-B4C8-4612F6AB733E}" srcId="{7ACF8A44-9542-4B4D-B6F3-55536C6F90DD}" destId="{B07C601E-70EC-4519-8513-11801AE6F014}" srcOrd="2" destOrd="0" parTransId="{E8D63BBF-C7FF-4B34-9B9E-346846D0E1AE}" sibTransId="{68DB0815-1867-42BF-93A2-59757E536632}"/>
    <dgm:cxn modelId="{2FD10AEB-8A59-4E20-8267-9D73F10E2C2F}" type="presOf" srcId="{7C067FAE-81B8-46E2-94A6-40F7AF3084A9}" destId="{992B6698-7814-4114-BF04-17CCD996EB45}" srcOrd="0" destOrd="0" presId="urn:microsoft.com/office/officeart/2005/8/layout/vList2"/>
    <dgm:cxn modelId="{17D9D5EB-7149-4059-8BA2-0871FB9390B4}" type="presOf" srcId="{1B2F2B93-14EB-4C0E-8C2B-1FAFC8BB9300}" destId="{992B6698-7814-4114-BF04-17CCD996EB45}" srcOrd="0" destOrd="3" presId="urn:microsoft.com/office/officeart/2005/8/layout/vList2"/>
    <dgm:cxn modelId="{EBA2D3F4-EE25-49C3-B8B9-04F2D162E24B}" srcId="{0E00A727-1ACA-422A-9A29-74FC6ADC5B64}" destId="{7ACF8A44-9542-4B4D-B6F3-55536C6F90DD}" srcOrd="0" destOrd="0" parTransId="{7AB12A29-40FC-4BD5-B6BE-19A8AB188F64}" sibTransId="{015632FE-AF63-41B7-9F72-C242FDFFF7AD}"/>
    <dgm:cxn modelId="{7BEA22F5-C4FB-4DDC-90C2-2699FDADB575}" srcId="{7ACF8A44-9542-4B4D-B6F3-55536C6F90DD}" destId="{A853F6E5-286C-4B84-9DB0-CCFE29600800}" srcOrd="1" destOrd="0" parTransId="{E8E6D80F-4F63-449D-881E-9884643711EB}" sibTransId="{FCFE39F3-A0CC-4F77-9716-D5A2335A0596}"/>
    <dgm:cxn modelId="{9A056DA8-B44B-4AC4-85A8-549D1417B98B}" type="presParOf" srcId="{45D97D29-F2E0-49D9-977B-1A242558C010}" destId="{B4BB013A-DC15-4F7A-91F7-485F0315A571}" srcOrd="0" destOrd="0" presId="urn:microsoft.com/office/officeart/2005/8/layout/vList2"/>
    <dgm:cxn modelId="{833366A2-E6C9-4318-A20B-507C7E161E82}" type="presParOf" srcId="{45D97D29-F2E0-49D9-977B-1A242558C010}" destId="{992B6698-7814-4114-BF04-17CCD996EB4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7F8629-016F-4538-88A6-5865CEF49E6C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26A41DEA-B4B1-4D07-952D-0918BD7FCAF9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РЫНОК, на котором вы работаете, его объем, рост и уровень конкуренции;</a:t>
          </a:r>
          <a:endParaRPr lang="en-US" b="1" dirty="0">
            <a:solidFill>
              <a:schemeClr val="tx1"/>
            </a:solidFill>
          </a:endParaRPr>
        </a:p>
      </dgm:t>
    </dgm:pt>
    <dgm:pt modelId="{A57BD15E-0136-480F-AED3-33EB3D749DD0}" type="parTrans" cxnId="{5DED34B7-DC13-4F3A-AB7B-742744293BBA}">
      <dgm:prSet/>
      <dgm:spPr/>
      <dgm:t>
        <a:bodyPr/>
        <a:lstStyle/>
        <a:p>
          <a:endParaRPr lang="en-US"/>
        </a:p>
      </dgm:t>
    </dgm:pt>
    <dgm:pt modelId="{493D3BDB-0562-4637-AD29-1DF272D0D7B9}" type="sibTrans" cxnId="{5DED34B7-DC13-4F3A-AB7B-742744293BBA}">
      <dgm:prSet/>
      <dgm:spPr/>
      <dgm:t>
        <a:bodyPr/>
        <a:lstStyle/>
        <a:p>
          <a:endParaRPr lang="en-US"/>
        </a:p>
      </dgm:t>
    </dgm:pt>
    <dgm:pt modelId="{4C7BF969-73D6-4728-BAA6-50944BE676C8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Мы работаем на рынке (B2c) и (B2B). Но скорее всего для рынка </a:t>
          </a:r>
          <a:r>
            <a:rPr lang="en-US" b="1" dirty="0">
              <a:solidFill>
                <a:schemeClr val="tx1"/>
              </a:solidFill>
            </a:rPr>
            <a:t>B2C </a:t>
          </a:r>
          <a:r>
            <a:rPr lang="ru-RU" b="1" dirty="0">
              <a:solidFill>
                <a:schemeClr val="tx1"/>
              </a:solidFill>
            </a:rPr>
            <a:t>придётся делать специальные инструкции постольку, поскольку не каждый водитель даже по инструкции письменного вида сможет установить подобную вещь в машину.</a:t>
          </a:r>
          <a:endParaRPr lang="en-US" b="1" dirty="0">
            <a:solidFill>
              <a:schemeClr val="tx1"/>
            </a:solidFill>
          </a:endParaRPr>
        </a:p>
      </dgm:t>
    </dgm:pt>
    <dgm:pt modelId="{8C2173F0-8D81-4B35-B8D0-23DACAEEA1F9}" type="parTrans" cxnId="{67FBC820-5C6F-47F1-84E4-E86554733E27}">
      <dgm:prSet/>
      <dgm:spPr/>
      <dgm:t>
        <a:bodyPr/>
        <a:lstStyle/>
        <a:p>
          <a:endParaRPr lang="en-US"/>
        </a:p>
      </dgm:t>
    </dgm:pt>
    <dgm:pt modelId="{C88CD4EC-F460-4C17-87A2-CF9A4F98B8F8}" type="sibTrans" cxnId="{67FBC820-5C6F-47F1-84E4-E86554733E27}">
      <dgm:prSet/>
      <dgm:spPr/>
      <dgm:t>
        <a:bodyPr/>
        <a:lstStyle/>
        <a:p>
          <a:endParaRPr lang="en-US"/>
        </a:p>
      </dgm:t>
    </dgm:pt>
    <dgm:pt modelId="{CBB50D74-3893-407E-B983-DB08973D7357}">
      <dgm:prSet/>
      <dgm:spPr/>
      <dgm:t>
        <a:bodyPr/>
        <a:lstStyle/>
        <a:p>
          <a:pPr rtl="0"/>
          <a:r>
            <a:rPr lang="ru-RU" b="1" dirty="0">
              <a:solidFill>
                <a:schemeClr val="tx1"/>
              </a:solidFill>
            </a:rPr>
            <a:t>Всего в России на 2023 г. насчитывается 45,3 млн легковых автомобилей. Из которых около 99% не беспилотные. Зная, что наш проект в среднем будет стоить 5 тыс. р. , то общий объём целевого рынка составляет 224,235 млрд. р.</a:t>
          </a:r>
          <a:r>
            <a:rPr lang="ru-RU" b="1" dirty="0">
              <a:solidFill>
                <a:schemeClr val="tx1"/>
              </a:solidFill>
              <a:latin typeface="Calibri Light" panose="020F0302020204030204"/>
            </a:rPr>
            <a:t> </a:t>
          </a:r>
          <a:endParaRPr lang="en-US" b="1" dirty="0">
            <a:solidFill>
              <a:schemeClr val="tx1"/>
            </a:solidFill>
            <a:latin typeface="Calibri Light" panose="020F0302020204030204"/>
          </a:endParaRPr>
        </a:p>
      </dgm:t>
    </dgm:pt>
    <dgm:pt modelId="{645AC510-52EA-4408-89FF-0FA06366AEBB}" type="parTrans" cxnId="{03ED94A8-C2EC-4C7E-967B-041AE0EA8CAE}">
      <dgm:prSet/>
      <dgm:spPr/>
      <dgm:t>
        <a:bodyPr/>
        <a:lstStyle/>
        <a:p>
          <a:endParaRPr lang="en-US"/>
        </a:p>
      </dgm:t>
    </dgm:pt>
    <dgm:pt modelId="{C362AF02-23B1-490F-BEC4-BD87A9E0CE14}" type="sibTrans" cxnId="{03ED94A8-C2EC-4C7E-967B-041AE0EA8CAE}">
      <dgm:prSet/>
      <dgm:spPr/>
      <dgm:t>
        <a:bodyPr/>
        <a:lstStyle/>
        <a:p>
          <a:endParaRPr lang="en-US"/>
        </a:p>
      </dgm:t>
    </dgm:pt>
    <dgm:pt modelId="{8D8617C1-0A41-4094-8F0E-EDF8F2C8401A}">
      <dgm:prSet/>
      <dgm:spPr/>
      <dgm:t>
        <a:bodyPr/>
        <a:lstStyle/>
        <a:p>
          <a:pPr rtl="0"/>
          <a:r>
            <a:rPr lang="ru-RU" b="1" dirty="0">
              <a:solidFill>
                <a:schemeClr val="tx1"/>
              </a:solidFill>
            </a:rPr>
            <a:t>В России на 2023 г. насчитывается 45,3 млн легковых автомобилей, из которых лишь треть – отечественные – 15,1 млн тс. Откуда судя из опроса около 75% людей сталкиваются с проблемой, затронутой нашим проектом, значит наш проект нужен 11,325 млн. тс.</a:t>
          </a:r>
          <a:r>
            <a:rPr lang="ru-RU" b="1" dirty="0">
              <a:solidFill>
                <a:schemeClr val="tx1"/>
              </a:solidFill>
              <a:latin typeface="Calibri Light" panose="020F0302020204030204"/>
            </a:rPr>
            <a:t> </a:t>
          </a:r>
          <a:endParaRPr lang="en-US" b="1" dirty="0">
            <a:solidFill>
              <a:schemeClr val="tx1"/>
            </a:solidFill>
          </a:endParaRPr>
        </a:p>
      </dgm:t>
    </dgm:pt>
    <dgm:pt modelId="{FBEFF1CA-9713-48F9-BFCC-87C5FDA7E6B3}" type="parTrans" cxnId="{BB872688-ED87-41BC-95F5-8B00B99B6CA1}">
      <dgm:prSet/>
      <dgm:spPr/>
      <dgm:t>
        <a:bodyPr/>
        <a:lstStyle/>
        <a:p>
          <a:endParaRPr lang="en-US"/>
        </a:p>
      </dgm:t>
    </dgm:pt>
    <dgm:pt modelId="{0073999D-2483-430E-8FFF-237FA075A09D}" type="sibTrans" cxnId="{BB872688-ED87-41BC-95F5-8B00B99B6CA1}">
      <dgm:prSet/>
      <dgm:spPr/>
      <dgm:t>
        <a:bodyPr/>
        <a:lstStyle/>
        <a:p>
          <a:endParaRPr lang="en-US"/>
        </a:p>
      </dgm:t>
    </dgm:pt>
    <dgm:pt modelId="{5EA311DD-22A0-4EB6-A846-3425A2984FDA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У нас в компании работает 4 инженера и 4 программиста, что позволит в месяц выпускать 30 товаров в месяц и того 360 в год</a:t>
          </a:r>
          <a:endParaRPr lang="en-US" b="1" dirty="0">
            <a:solidFill>
              <a:schemeClr val="tx1"/>
            </a:solidFill>
          </a:endParaRPr>
        </a:p>
      </dgm:t>
    </dgm:pt>
    <dgm:pt modelId="{CCD1892A-D5D3-46B0-B15D-3B7ABAD6AD78}" type="parTrans" cxnId="{ACD5A1C0-D563-44A2-B2AE-E3B1C6DF7108}">
      <dgm:prSet/>
      <dgm:spPr/>
      <dgm:t>
        <a:bodyPr/>
        <a:lstStyle/>
        <a:p>
          <a:endParaRPr lang="en-US"/>
        </a:p>
      </dgm:t>
    </dgm:pt>
    <dgm:pt modelId="{03F7201C-92EF-4F2F-8D13-6E987BDA2DCA}" type="sibTrans" cxnId="{ACD5A1C0-D563-44A2-B2AE-E3B1C6DF7108}">
      <dgm:prSet/>
      <dgm:spPr/>
      <dgm:t>
        <a:bodyPr/>
        <a:lstStyle/>
        <a:p>
          <a:endParaRPr lang="en-US"/>
        </a:p>
      </dgm:t>
    </dgm:pt>
    <dgm:pt modelId="{27A745C6-2F6D-453C-9A5E-0D3EF972BDA9}" type="pres">
      <dgm:prSet presAssocID="{B07F8629-016F-4538-88A6-5865CEF49E6C}" presName="linear" presStyleCnt="0">
        <dgm:presLayoutVars>
          <dgm:animLvl val="lvl"/>
          <dgm:resizeHandles val="exact"/>
        </dgm:presLayoutVars>
      </dgm:prSet>
      <dgm:spPr/>
    </dgm:pt>
    <dgm:pt modelId="{F08B94C2-7B25-4542-AE39-910095FCCA97}" type="pres">
      <dgm:prSet presAssocID="{26A41DEA-B4B1-4D07-952D-0918BD7FCAF9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33B10F5-AEE6-4879-A854-654F50097F14}" type="pres">
      <dgm:prSet presAssocID="{493D3BDB-0562-4637-AD29-1DF272D0D7B9}" presName="spacer" presStyleCnt="0"/>
      <dgm:spPr/>
    </dgm:pt>
    <dgm:pt modelId="{D6992E2A-2FDB-450D-AA68-36DEAA24E776}" type="pres">
      <dgm:prSet presAssocID="{4C7BF969-73D6-4728-BAA6-50944BE676C8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F67597A-656C-4E84-8015-81AC62075FD3}" type="pres">
      <dgm:prSet presAssocID="{C88CD4EC-F460-4C17-87A2-CF9A4F98B8F8}" presName="spacer" presStyleCnt="0"/>
      <dgm:spPr/>
    </dgm:pt>
    <dgm:pt modelId="{2E9386C8-FAAC-44A1-A95F-6EDEFAEF311A}" type="pres">
      <dgm:prSet presAssocID="{CBB50D74-3893-407E-B983-DB08973D735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0C29914-D6DC-431C-B1A5-3A7BC91059AD}" type="pres">
      <dgm:prSet presAssocID="{C362AF02-23B1-490F-BEC4-BD87A9E0CE14}" presName="spacer" presStyleCnt="0"/>
      <dgm:spPr/>
    </dgm:pt>
    <dgm:pt modelId="{516D7146-24D1-4DC0-B777-C7A2CB19C6DC}" type="pres">
      <dgm:prSet presAssocID="{8D8617C1-0A41-4094-8F0E-EDF8F2C8401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38BEA122-A117-4ABE-B5AF-E118504C3506}" type="pres">
      <dgm:prSet presAssocID="{0073999D-2483-430E-8FFF-237FA075A09D}" presName="spacer" presStyleCnt="0"/>
      <dgm:spPr/>
    </dgm:pt>
    <dgm:pt modelId="{8633DE42-EEC3-46B7-B666-2A16266A5650}" type="pres">
      <dgm:prSet presAssocID="{5EA311DD-22A0-4EB6-A846-3425A2984FD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67FBC820-5C6F-47F1-84E4-E86554733E27}" srcId="{B07F8629-016F-4538-88A6-5865CEF49E6C}" destId="{4C7BF969-73D6-4728-BAA6-50944BE676C8}" srcOrd="1" destOrd="0" parTransId="{8C2173F0-8D81-4B35-B8D0-23DACAEEA1F9}" sibTransId="{C88CD4EC-F460-4C17-87A2-CF9A4F98B8F8}"/>
    <dgm:cxn modelId="{DF09485F-1510-4031-A8B0-93E401241E2F}" type="presOf" srcId="{4C7BF969-73D6-4728-BAA6-50944BE676C8}" destId="{D6992E2A-2FDB-450D-AA68-36DEAA24E776}" srcOrd="0" destOrd="0" presId="urn:microsoft.com/office/officeart/2005/8/layout/vList2"/>
    <dgm:cxn modelId="{76EF8A63-F704-4C86-B82A-7A138A0EED46}" type="presOf" srcId="{CBB50D74-3893-407E-B983-DB08973D7357}" destId="{2E9386C8-FAAC-44A1-A95F-6EDEFAEF311A}" srcOrd="0" destOrd="0" presId="urn:microsoft.com/office/officeart/2005/8/layout/vList2"/>
    <dgm:cxn modelId="{DAF7AC4F-DBF2-4A27-89E3-14C7D806129C}" type="presOf" srcId="{B07F8629-016F-4538-88A6-5865CEF49E6C}" destId="{27A745C6-2F6D-453C-9A5E-0D3EF972BDA9}" srcOrd="0" destOrd="0" presId="urn:microsoft.com/office/officeart/2005/8/layout/vList2"/>
    <dgm:cxn modelId="{BB872688-ED87-41BC-95F5-8B00B99B6CA1}" srcId="{B07F8629-016F-4538-88A6-5865CEF49E6C}" destId="{8D8617C1-0A41-4094-8F0E-EDF8F2C8401A}" srcOrd="3" destOrd="0" parTransId="{FBEFF1CA-9713-48F9-BFCC-87C5FDA7E6B3}" sibTransId="{0073999D-2483-430E-8FFF-237FA075A09D}"/>
    <dgm:cxn modelId="{7462328D-8D2E-49C2-913A-05768C2DB8DD}" type="presOf" srcId="{8D8617C1-0A41-4094-8F0E-EDF8F2C8401A}" destId="{516D7146-24D1-4DC0-B777-C7A2CB19C6DC}" srcOrd="0" destOrd="0" presId="urn:microsoft.com/office/officeart/2005/8/layout/vList2"/>
    <dgm:cxn modelId="{1ECCDD9E-2539-44EA-AC56-440683E42908}" type="presOf" srcId="{5EA311DD-22A0-4EB6-A846-3425A2984FDA}" destId="{8633DE42-EEC3-46B7-B666-2A16266A5650}" srcOrd="0" destOrd="0" presId="urn:microsoft.com/office/officeart/2005/8/layout/vList2"/>
    <dgm:cxn modelId="{03ED94A8-C2EC-4C7E-967B-041AE0EA8CAE}" srcId="{B07F8629-016F-4538-88A6-5865CEF49E6C}" destId="{CBB50D74-3893-407E-B983-DB08973D7357}" srcOrd="2" destOrd="0" parTransId="{645AC510-52EA-4408-89FF-0FA06366AEBB}" sibTransId="{C362AF02-23B1-490F-BEC4-BD87A9E0CE14}"/>
    <dgm:cxn modelId="{5DED34B7-DC13-4F3A-AB7B-742744293BBA}" srcId="{B07F8629-016F-4538-88A6-5865CEF49E6C}" destId="{26A41DEA-B4B1-4D07-952D-0918BD7FCAF9}" srcOrd="0" destOrd="0" parTransId="{A57BD15E-0136-480F-AED3-33EB3D749DD0}" sibTransId="{493D3BDB-0562-4637-AD29-1DF272D0D7B9}"/>
    <dgm:cxn modelId="{ACD5A1C0-D563-44A2-B2AE-E3B1C6DF7108}" srcId="{B07F8629-016F-4538-88A6-5865CEF49E6C}" destId="{5EA311DD-22A0-4EB6-A846-3425A2984FDA}" srcOrd="4" destOrd="0" parTransId="{CCD1892A-D5D3-46B0-B15D-3B7ABAD6AD78}" sibTransId="{03F7201C-92EF-4F2F-8D13-6E987BDA2DCA}"/>
    <dgm:cxn modelId="{39AA07F2-4ECB-4A9D-95B3-EA9A537959B2}" type="presOf" srcId="{26A41DEA-B4B1-4D07-952D-0918BD7FCAF9}" destId="{F08B94C2-7B25-4542-AE39-910095FCCA97}" srcOrd="0" destOrd="0" presId="urn:microsoft.com/office/officeart/2005/8/layout/vList2"/>
    <dgm:cxn modelId="{D247BA02-37DE-4108-88C5-F8BCFDEE8E5F}" type="presParOf" srcId="{27A745C6-2F6D-453C-9A5E-0D3EF972BDA9}" destId="{F08B94C2-7B25-4542-AE39-910095FCCA97}" srcOrd="0" destOrd="0" presId="urn:microsoft.com/office/officeart/2005/8/layout/vList2"/>
    <dgm:cxn modelId="{854035C9-7255-4B86-80F6-3A8C308CE3CF}" type="presParOf" srcId="{27A745C6-2F6D-453C-9A5E-0D3EF972BDA9}" destId="{D33B10F5-AEE6-4879-A854-654F50097F14}" srcOrd="1" destOrd="0" presId="urn:microsoft.com/office/officeart/2005/8/layout/vList2"/>
    <dgm:cxn modelId="{96B0562B-9E97-4C94-B4F5-F567DF17659B}" type="presParOf" srcId="{27A745C6-2F6D-453C-9A5E-0D3EF972BDA9}" destId="{D6992E2A-2FDB-450D-AA68-36DEAA24E776}" srcOrd="2" destOrd="0" presId="urn:microsoft.com/office/officeart/2005/8/layout/vList2"/>
    <dgm:cxn modelId="{933B1719-AB7D-44EC-BB07-5B7918DC5B66}" type="presParOf" srcId="{27A745C6-2F6D-453C-9A5E-0D3EF972BDA9}" destId="{2F67597A-656C-4E84-8015-81AC62075FD3}" srcOrd="3" destOrd="0" presId="urn:microsoft.com/office/officeart/2005/8/layout/vList2"/>
    <dgm:cxn modelId="{8B30C20C-A28D-483A-8FA2-100FCEBF1CC0}" type="presParOf" srcId="{27A745C6-2F6D-453C-9A5E-0D3EF972BDA9}" destId="{2E9386C8-FAAC-44A1-A95F-6EDEFAEF311A}" srcOrd="4" destOrd="0" presId="urn:microsoft.com/office/officeart/2005/8/layout/vList2"/>
    <dgm:cxn modelId="{E177F46C-85E7-4315-9C67-917718F1E1C5}" type="presParOf" srcId="{27A745C6-2F6D-453C-9A5E-0D3EF972BDA9}" destId="{E0C29914-D6DC-431C-B1A5-3A7BC91059AD}" srcOrd="5" destOrd="0" presId="urn:microsoft.com/office/officeart/2005/8/layout/vList2"/>
    <dgm:cxn modelId="{D52BD26C-EADC-4725-8B00-1F2F4897B2B7}" type="presParOf" srcId="{27A745C6-2F6D-453C-9A5E-0D3EF972BDA9}" destId="{516D7146-24D1-4DC0-B777-C7A2CB19C6DC}" srcOrd="6" destOrd="0" presId="urn:microsoft.com/office/officeart/2005/8/layout/vList2"/>
    <dgm:cxn modelId="{CFF56374-62E5-4B70-8538-570B37D1CC77}" type="presParOf" srcId="{27A745C6-2F6D-453C-9A5E-0D3EF972BDA9}" destId="{38BEA122-A117-4ABE-B5AF-E118504C3506}" srcOrd="7" destOrd="0" presId="urn:microsoft.com/office/officeart/2005/8/layout/vList2"/>
    <dgm:cxn modelId="{86DF06DE-0274-42EA-9621-FB01E3426C5D}" type="presParOf" srcId="{27A745C6-2F6D-453C-9A5E-0D3EF972BDA9}" destId="{8633DE42-EEC3-46B7-B666-2A16266A565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51F337-C369-4260-BDF6-61F46427D410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F1A47C0-3F8F-4EC5-844E-CE1D575908CB}">
      <dgm:prSet/>
      <dgm:spPr/>
      <dgm:t>
        <a:bodyPr/>
        <a:lstStyle/>
        <a:p>
          <a:r>
            <a:rPr lang="ru-RU"/>
            <a:t>Выдвинуть гипотезу на счёт проекта</a:t>
          </a:r>
          <a:endParaRPr lang="en-US"/>
        </a:p>
      </dgm:t>
    </dgm:pt>
    <dgm:pt modelId="{F00CE340-A9DE-4E45-907B-3EC10C5A272A}" type="parTrans" cxnId="{A628AD3A-50E7-40FD-846E-4C26D6AA821D}">
      <dgm:prSet/>
      <dgm:spPr/>
      <dgm:t>
        <a:bodyPr/>
        <a:lstStyle/>
        <a:p>
          <a:endParaRPr lang="en-US"/>
        </a:p>
      </dgm:t>
    </dgm:pt>
    <dgm:pt modelId="{45D02F30-742E-4F2C-A36D-069E22D035CB}" type="sibTrans" cxnId="{A628AD3A-50E7-40FD-846E-4C26D6AA821D}">
      <dgm:prSet/>
      <dgm:spPr/>
      <dgm:t>
        <a:bodyPr/>
        <a:lstStyle/>
        <a:p>
          <a:endParaRPr lang="en-US"/>
        </a:p>
      </dgm:t>
    </dgm:pt>
    <dgm:pt modelId="{61B42AE7-C3EC-4E4C-A90F-F805BEC7E422}">
      <dgm:prSet/>
      <dgm:spPr/>
      <dgm:t>
        <a:bodyPr/>
        <a:lstStyle/>
        <a:p>
          <a:r>
            <a:rPr lang="ru-RU"/>
            <a:t>Провести опрос среди автовладельцев, для подтверждения результатов</a:t>
          </a:r>
          <a:endParaRPr lang="en-US"/>
        </a:p>
      </dgm:t>
    </dgm:pt>
    <dgm:pt modelId="{C3E2C126-B751-4C60-9C82-B22AE2960861}" type="parTrans" cxnId="{C274F3BE-BB49-4880-9CCC-CDE9312C81C4}">
      <dgm:prSet/>
      <dgm:spPr/>
      <dgm:t>
        <a:bodyPr/>
        <a:lstStyle/>
        <a:p>
          <a:endParaRPr lang="en-US"/>
        </a:p>
      </dgm:t>
    </dgm:pt>
    <dgm:pt modelId="{94A2684D-56BB-45A7-97BC-A7C3FBB83B61}" type="sibTrans" cxnId="{C274F3BE-BB49-4880-9CCC-CDE9312C81C4}">
      <dgm:prSet/>
      <dgm:spPr/>
      <dgm:t>
        <a:bodyPr/>
        <a:lstStyle/>
        <a:p>
          <a:endParaRPr lang="en-US"/>
        </a:p>
      </dgm:t>
    </dgm:pt>
    <dgm:pt modelId="{F7ABD64F-6BE5-4C6E-A235-5FF77EE5C88E}">
      <dgm:prSet/>
      <dgm:spPr/>
      <dgm:t>
        <a:bodyPr/>
        <a:lstStyle/>
        <a:p>
          <a:r>
            <a:rPr lang="ru-RU"/>
            <a:t>Проанализировать результаты опроса</a:t>
          </a:r>
          <a:endParaRPr lang="en-US"/>
        </a:p>
      </dgm:t>
    </dgm:pt>
    <dgm:pt modelId="{492A78A6-91C9-492C-AEBD-7B357D741D1F}" type="parTrans" cxnId="{CF35006A-D7BD-48C5-94BA-BBF67D8A578E}">
      <dgm:prSet/>
      <dgm:spPr/>
      <dgm:t>
        <a:bodyPr/>
        <a:lstStyle/>
        <a:p>
          <a:endParaRPr lang="en-US"/>
        </a:p>
      </dgm:t>
    </dgm:pt>
    <dgm:pt modelId="{193498F6-24F8-433E-BAEF-0C82E101969E}" type="sibTrans" cxnId="{CF35006A-D7BD-48C5-94BA-BBF67D8A578E}">
      <dgm:prSet/>
      <dgm:spPr/>
      <dgm:t>
        <a:bodyPr/>
        <a:lstStyle/>
        <a:p>
          <a:endParaRPr lang="en-US"/>
        </a:p>
      </dgm:t>
    </dgm:pt>
    <dgm:pt modelId="{6FEB8179-EE47-4C46-B9B5-B6375DC258CC}">
      <dgm:prSet/>
      <dgm:spPr/>
      <dgm:t>
        <a:bodyPr/>
        <a:lstStyle/>
        <a:p>
          <a:r>
            <a:rPr lang="ru-RU"/>
            <a:t>Создать первый макет проекта</a:t>
          </a:r>
          <a:endParaRPr lang="en-US"/>
        </a:p>
      </dgm:t>
    </dgm:pt>
    <dgm:pt modelId="{0329D2FD-628B-4048-8203-A2DBB9DD2585}" type="parTrans" cxnId="{0D851E9B-C01B-4E69-A495-98D02D16DDE3}">
      <dgm:prSet/>
      <dgm:spPr/>
      <dgm:t>
        <a:bodyPr/>
        <a:lstStyle/>
        <a:p>
          <a:endParaRPr lang="en-US"/>
        </a:p>
      </dgm:t>
    </dgm:pt>
    <dgm:pt modelId="{BE3DCC9C-F3A6-4223-B368-9A571BA1BFEC}" type="sibTrans" cxnId="{0D851E9B-C01B-4E69-A495-98D02D16DDE3}">
      <dgm:prSet/>
      <dgm:spPr/>
      <dgm:t>
        <a:bodyPr/>
        <a:lstStyle/>
        <a:p>
          <a:endParaRPr lang="en-US"/>
        </a:p>
      </dgm:t>
    </dgm:pt>
    <dgm:pt modelId="{9231DE4D-A7EA-4CF8-82DC-F366F5D0EBFF}">
      <dgm:prSet/>
      <dgm:spPr/>
      <dgm:t>
        <a:bodyPr/>
        <a:lstStyle/>
        <a:p>
          <a:r>
            <a:rPr lang="ru-RU"/>
            <a:t>Продемонстрировать её в действии</a:t>
          </a:r>
          <a:endParaRPr lang="en-US"/>
        </a:p>
      </dgm:t>
    </dgm:pt>
    <dgm:pt modelId="{7C5FE554-B330-40B5-A6E2-866D55D91233}" type="parTrans" cxnId="{DF5FB40E-0925-4277-A89F-442711C2A909}">
      <dgm:prSet/>
      <dgm:spPr/>
      <dgm:t>
        <a:bodyPr/>
        <a:lstStyle/>
        <a:p>
          <a:endParaRPr lang="en-US"/>
        </a:p>
      </dgm:t>
    </dgm:pt>
    <dgm:pt modelId="{CAE53549-3F43-44D2-B9AB-166F98FAF791}" type="sibTrans" cxnId="{DF5FB40E-0925-4277-A89F-442711C2A909}">
      <dgm:prSet/>
      <dgm:spPr/>
      <dgm:t>
        <a:bodyPr/>
        <a:lstStyle/>
        <a:p>
          <a:endParaRPr lang="en-US"/>
        </a:p>
      </dgm:t>
    </dgm:pt>
    <dgm:pt modelId="{F238FEF6-4644-4236-9C3B-CDE263AC251E}">
      <dgm:prSet/>
      <dgm:spPr/>
      <dgm:t>
        <a:bodyPr/>
        <a:lstStyle/>
        <a:p>
          <a:r>
            <a:rPr lang="ru-RU"/>
            <a:t>Создать  полноценную модель продукта </a:t>
          </a:r>
          <a:endParaRPr lang="en-US"/>
        </a:p>
      </dgm:t>
    </dgm:pt>
    <dgm:pt modelId="{BA2323F6-0D2F-4E7E-B659-25B910F79FD7}" type="parTrans" cxnId="{852F20D0-632F-43EE-A7A3-B86B86357F15}">
      <dgm:prSet/>
      <dgm:spPr/>
      <dgm:t>
        <a:bodyPr/>
        <a:lstStyle/>
        <a:p>
          <a:endParaRPr lang="en-US"/>
        </a:p>
      </dgm:t>
    </dgm:pt>
    <dgm:pt modelId="{600FF4E9-E748-4702-BD7C-6CBC6AA1A014}" type="sibTrans" cxnId="{852F20D0-632F-43EE-A7A3-B86B86357F15}">
      <dgm:prSet/>
      <dgm:spPr/>
      <dgm:t>
        <a:bodyPr/>
        <a:lstStyle/>
        <a:p>
          <a:endParaRPr lang="en-US"/>
        </a:p>
      </dgm:t>
    </dgm:pt>
    <dgm:pt modelId="{D5A11807-0A1F-4E2F-9471-CE40BDA2185D}">
      <dgm:prSet/>
      <dgm:spPr/>
      <dgm:t>
        <a:bodyPr/>
        <a:lstStyle/>
        <a:p>
          <a:r>
            <a:rPr lang="ru-RU"/>
            <a:t>Протестировать готовую модель</a:t>
          </a:r>
          <a:endParaRPr lang="en-US"/>
        </a:p>
      </dgm:t>
    </dgm:pt>
    <dgm:pt modelId="{0FDD4664-EF27-4A47-BA16-9C338812CAB9}" type="parTrans" cxnId="{0DCC81C4-2930-4FEA-81D1-47A07244D143}">
      <dgm:prSet/>
      <dgm:spPr/>
      <dgm:t>
        <a:bodyPr/>
        <a:lstStyle/>
        <a:p>
          <a:endParaRPr lang="en-US"/>
        </a:p>
      </dgm:t>
    </dgm:pt>
    <dgm:pt modelId="{4667D2B6-1E82-4922-A349-2D9AB6E46B5E}" type="sibTrans" cxnId="{0DCC81C4-2930-4FEA-81D1-47A07244D143}">
      <dgm:prSet/>
      <dgm:spPr/>
      <dgm:t>
        <a:bodyPr/>
        <a:lstStyle/>
        <a:p>
          <a:endParaRPr lang="en-US"/>
        </a:p>
      </dgm:t>
    </dgm:pt>
    <dgm:pt modelId="{0E5A68CC-8D42-4A4D-A4B8-895C28CBA512}">
      <dgm:prSet/>
      <dgm:spPr/>
      <dgm:t>
        <a:bodyPr/>
        <a:lstStyle/>
        <a:p>
          <a:r>
            <a:rPr lang="ru-RU"/>
            <a:t>Найти предприятие с которым можно начать сотрудничать</a:t>
          </a:r>
          <a:endParaRPr lang="en-US"/>
        </a:p>
      </dgm:t>
    </dgm:pt>
    <dgm:pt modelId="{3EF88C3B-3408-4A04-BBC2-9C49697C4A13}" type="parTrans" cxnId="{72ADB3C8-77B3-4D1B-B524-E43F5D580C5C}">
      <dgm:prSet/>
      <dgm:spPr/>
      <dgm:t>
        <a:bodyPr/>
        <a:lstStyle/>
        <a:p>
          <a:endParaRPr lang="en-US"/>
        </a:p>
      </dgm:t>
    </dgm:pt>
    <dgm:pt modelId="{4EF1A370-6980-4683-81C4-F84F2BDECCE0}" type="sibTrans" cxnId="{72ADB3C8-77B3-4D1B-B524-E43F5D580C5C}">
      <dgm:prSet/>
      <dgm:spPr/>
      <dgm:t>
        <a:bodyPr/>
        <a:lstStyle/>
        <a:p>
          <a:endParaRPr lang="en-US"/>
        </a:p>
      </dgm:t>
    </dgm:pt>
    <dgm:pt modelId="{604C8547-725F-4736-9BB7-9FC057F82A42}">
      <dgm:prSet/>
      <dgm:spPr/>
      <dgm:t>
        <a:bodyPr/>
        <a:lstStyle/>
        <a:p>
          <a:r>
            <a:rPr lang="ru-RU"/>
            <a:t>Внедрить рабочую модель в производство</a:t>
          </a:r>
          <a:endParaRPr lang="en-US"/>
        </a:p>
      </dgm:t>
    </dgm:pt>
    <dgm:pt modelId="{AEFB0CB5-EE38-44FB-8B23-F716046FC8B1}" type="parTrans" cxnId="{56D688AA-6EFE-4FF6-8048-E0799F3A4718}">
      <dgm:prSet/>
      <dgm:spPr/>
      <dgm:t>
        <a:bodyPr/>
        <a:lstStyle/>
        <a:p>
          <a:endParaRPr lang="en-US"/>
        </a:p>
      </dgm:t>
    </dgm:pt>
    <dgm:pt modelId="{7180A5D7-E77E-409F-B674-3750BE3D22CC}" type="sibTrans" cxnId="{56D688AA-6EFE-4FF6-8048-E0799F3A4718}">
      <dgm:prSet/>
      <dgm:spPr/>
      <dgm:t>
        <a:bodyPr/>
        <a:lstStyle/>
        <a:p>
          <a:endParaRPr lang="en-US"/>
        </a:p>
      </dgm:t>
    </dgm:pt>
    <dgm:pt modelId="{BD6ED922-3AF4-4174-BACA-F09D268B51B2}">
      <dgm:prSet/>
      <dgm:spPr/>
      <dgm:t>
        <a:bodyPr/>
        <a:lstStyle/>
        <a:p>
          <a:r>
            <a:rPr lang="ru-RU"/>
            <a:t>Продать готовую модель и запустить производство </a:t>
          </a:r>
          <a:endParaRPr lang="en-US"/>
        </a:p>
      </dgm:t>
    </dgm:pt>
    <dgm:pt modelId="{B1BF78C1-7CAC-42DE-8295-06C682030D26}" type="parTrans" cxnId="{7EA9A7B8-D2A2-4598-85E2-782B7F0FBF7F}">
      <dgm:prSet/>
      <dgm:spPr/>
      <dgm:t>
        <a:bodyPr/>
        <a:lstStyle/>
        <a:p>
          <a:endParaRPr lang="en-US"/>
        </a:p>
      </dgm:t>
    </dgm:pt>
    <dgm:pt modelId="{95423716-6367-42AE-8DE1-44ACC185DD9F}" type="sibTrans" cxnId="{7EA9A7B8-D2A2-4598-85E2-782B7F0FBF7F}">
      <dgm:prSet/>
      <dgm:spPr/>
      <dgm:t>
        <a:bodyPr/>
        <a:lstStyle/>
        <a:p>
          <a:endParaRPr lang="en-US"/>
        </a:p>
      </dgm:t>
    </dgm:pt>
    <dgm:pt modelId="{008583FA-15B6-42C0-9F61-6DF0196388EA}" type="pres">
      <dgm:prSet presAssocID="{3351F337-C369-4260-BDF6-61F46427D410}" presName="Name0" presStyleCnt="0">
        <dgm:presLayoutVars>
          <dgm:dir/>
          <dgm:resizeHandles val="exact"/>
        </dgm:presLayoutVars>
      </dgm:prSet>
      <dgm:spPr/>
    </dgm:pt>
    <dgm:pt modelId="{DC7A9CFF-19A7-4149-9C58-7DF1CDE91111}" type="pres">
      <dgm:prSet presAssocID="{9F1A47C0-3F8F-4EC5-844E-CE1D575908CB}" presName="node" presStyleLbl="node1" presStyleIdx="0" presStyleCnt="10">
        <dgm:presLayoutVars>
          <dgm:bulletEnabled val="1"/>
        </dgm:presLayoutVars>
      </dgm:prSet>
      <dgm:spPr/>
    </dgm:pt>
    <dgm:pt modelId="{2276D4E1-3D79-4639-836A-4E1EAA6433D7}" type="pres">
      <dgm:prSet presAssocID="{45D02F30-742E-4F2C-A36D-069E22D035CB}" presName="sibTrans" presStyleLbl="sibTrans1D1" presStyleIdx="0" presStyleCnt="9"/>
      <dgm:spPr/>
    </dgm:pt>
    <dgm:pt modelId="{678FA0DB-EFD0-4D0D-8E6A-FF74DA34E284}" type="pres">
      <dgm:prSet presAssocID="{45D02F30-742E-4F2C-A36D-069E22D035CB}" presName="connectorText" presStyleLbl="sibTrans1D1" presStyleIdx="0" presStyleCnt="9"/>
      <dgm:spPr/>
    </dgm:pt>
    <dgm:pt modelId="{2B09A706-BA3A-4337-8E4D-3F2539054FEA}" type="pres">
      <dgm:prSet presAssocID="{61B42AE7-C3EC-4E4C-A90F-F805BEC7E422}" presName="node" presStyleLbl="node1" presStyleIdx="1" presStyleCnt="10">
        <dgm:presLayoutVars>
          <dgm:bulletEnabled val="1"/>
        </dgm:presLayoutVars>
      </dgm:prSet>
      <dgm:spPr/>
    </dgm:pt>
    <dgm:pt modelId="{48CEBB53-774A-46EC-A683-D444AE6E8962}" type="pres">
      <dgm:prSet presAssocID="{94A2684D-56BB-45A7-97BC-A7C3FBB83B61}" presName="sibTrans" presStyleLbl="sibTrans1D1" presStyleIdx="1" presStyleCnt="9"/>
      <dgm:spPr/>
    </dgm:pt>
    <dgm:pt modelId="{6B72A155-47B1-4C64-A18B-5319E8D9E23D}" type="pres">
      <dgm:prSet presAssocID="{94A2684D-56BB-45A7-97BC-A7C3FBB83B61}" presName="connectorText" presStyleLbl="sibTrans1D1" presStyleIdx="1" presStyleCnt="9"/>
      <dgm:spPr/>
    </dgm:pt>
    <dgm:pt modelId="{0AA3AA4F-20A3-4561-9166-F79C79DE00CF}" type="pres">
      <dgm:prSet presAssocID="{F7ABD64F-6BE5-4C6E-A235-5FF77EE5C88E}" presName="node" presStyleLbl="node1" presStyleIdx="2" presStyleCnt="10">
        <dgm:presLayoutVars>
          <dgm:bulletEnabled val="1"/>
        </dgm:presLayoutVars>
      </dgm:prSet>
      <dgm:spPr/>
    </dgm:pt>
    <dgm:pt modelId="{8A732C41-8197-4D89-8693-70A1532F54A7}" type="pres">
      <dgm:prSet presAssocID="{193498F6-24F8-433E-BAEF-0C82E101969E}" presName="sibTrans" presStyleLbl="sibTrans1D1" presStyleIdx="2" presStyleCnt="9"/>
      <dgm:spPr/>
    </dgm:pt>
    <dgm:pt modelId="{B7600D10-C5DC-4D87-8675-2D69DF193218}" type="pres">
      <dgm:prSet presAssocID="{193498F6-24F8-433E-BAEF-0C82E101969E}" presName="connectorText" presStyleLbl="sibTrans1D1" presStyleIdx="2" presStyleCnt="9"/>
      <dgm:spPr/>
    </dgm:pt>
    <dgm:pt modelId="{764F2F5D-4BA5-43B9-84BE-7946F13EBD49}" type="pres">
      <dgm:prSet presAssocID="{6FEB8179-EE47-4C46-B9B5-B6375DC258CC}" presName="node" presStyleLbl="node1" presStyleIdx="3" presStyleCnt="10">
        <dgm:presLayoutVars>
          <dgm:bulletEnabled val="1"/>
        </dgm:presLayoutVars>
      </dgm:prSet>
      <dgm:spPr/>
    </dgm:pt>
    <dgm:pt modelId="{36183730-EEB5-41F3-84B2-0D0CAA310484}" type="pres">
      <dgm:prSet presAssocID="{BE3DCC9C-F3A6-4223-B368-9A571BA1BFEC}" presName="sibTrans" presStyleLbl="sibTrans1D1" presStyleIdx="3" presStyleCnt="9"/>
      <dgm:spPr/>
    </dgm:pt>
    <dgm:pt modelId="{401279EB-C79D-421D-9273-60AE285BB4E9}" type="pres">
      <dgm:prSet presAssocID="{BE3DCC9C-F3A6-4223-B368-9A571BA1BFEC}" presName="connectorText" presStyleLbl="sibTrans1D1" presStyleIdx="3" presStyleCnt="9"/>
      <dgm:spPr/>
    </dgm:pt>
    <dgm:pt modelId="{563EF415-30F5-4A50-A127-98E01FF47417}" type="pres">
      <dgm:prSet presAssocID="{9231DE4D-A7EA-4CF8-82DC-F366F5D0EBFF}" presName="node" presStyleLbl="node1" presStyleIdx="4" presStyleCnt="10">
        <dgm:presLayoutVars>
          <dgm:bulletEnabled val="1"/>
        </dgm:presLayoutVars>
      </dgm:prSet>
      <dgm:spPr/>
    </dgm:pt>
    <dgm:pt modelId="{8D56E361-7570-4AA1-810A-91F5C4A3BE0C}" type="pres">
      <dgm:prSet presAssocID="{CAE53549-3F43-44D2-B9AB-166F98FAF791}" presName="sibTrans" presStyleLbl="sibTrans1D1" presStyleIdx="4" presStyleCnt="9"/>
      <dgm:spPr/>
    </dgm:pt>
    <dgm:pt modelId="{F2FBE178-B0F6-44E0-8178-837A050BA9E0}" type="pres">
      <dgm:prSet presAssocID="{CAE53549-3F43-44D2-B9AB-166F98FAF791}" presName="connectorText" presStyleLbl="sibTrans1D1" presStyleIdx="4" presStyleCnt="9"/>
      <dgm:spPr/>
    </dgm:pt>
    <dgm:pt modelId="{F453431E-CD81-40C6-9CFD-4F1C1985E52E}" type="pres">
      <dgm:prSet presAssocID="{F238FEF6-4644-4236-9C3B-CDE263AC251E}" presName="node" presStyleLbl="node1" presStyleIdx="5" presStyleCnt="10">
        <dgm:presLayoutVars>
          <dgm:bulletEnabled val="1"/>
        </dgm:presLayoutVars>
      </dgm:prSet>
      <dgm:spPr/>
    </dgm:pt>
    <dgm:pt modelId="{A7B0E444-F54F-46C7-9EAC-35BFD993E849}" type="pres">
      <dgm:prSet presAssocID="{600FF4E9-E748-4702-BD7C-6CBC6AA1A014}" presName="sibTrans" presStyleLbl="sibTrans1D1" presStyleIdx="5" presStyleCnt="9"/>
      <dgm:spPr/>
    </dgm:pt>
    <dgm:pt modelId="{FE7B532B-78CA-4B55-8BFF-EC534A41B415}" type="pres">
      <dgm:prSet presAssocID="{600FF4E9-E748-4702-BD7C-6CBC6AA1A014}" presName="connectorText" presStyleLbl="sibTrans1D1" presStyleIdx="5" presStyleCnt="9"/>
      <dgm:spPr/>
    </dgm:pt>
    <dgm:pt modelId="{B91FBD6D-4A69-4F07-ADB5-F980B62C9D28}" type="pres">
      <dgm:prSet presAssocID="{D5A11807-0A1F-4E2F-9471-CE40BDA2185D}" presName="node" presStyleLbl="node1" presStyleIdx="6" presStyleCnt="10">
        <dgm:presLayoutVars>
          <dgm:bulletEnabled val="1"/>
        </dgm:presLayoutVars>
      </dgm:prSet>
      <dgm:spPr/>
    </dgm:pt>
    <dgm:pt modelId="{890FCFC4-0DD5-4759-B3EB-08F5E1221DBE}" type="pres">
      <dgm:prSet presAssocID="{4667D2B6-1E82-4922-A349-2D9AB6E46B5E}" presName="sibTrans" presStyleLbl="sibTrans1D1" presStyleIdx="6" presStyleCnt="9"/>
      <dgm:spPr/>
    </dgm:pt>
    <dgm:pt modelId="{09BA77D8-110D-4D0F-86D6-3CFB4D93DA8B}" type="pres">
      <dgm:prSet presAssocID="{4667D2B6-1E82-4922-A349-2D9AB6E46B5E}" presName="connectorText" presStyleLbl="sibTrans1D1" presStyleIdx="6" presStyleCnt="9"/>
      <dgm:spPr/>
    </dgm:pt>
    <dgm:pt modelId="{14AC1F04-DEC4-4CED-8A99-B2149F7655A9}" type="pres">
      <dgm:prSet presAssocID="{0E5A68CC-8D42-4A4D-A4B8-895C28CBA512}" presName="node" presStyleLbl="node1" presStyleIdx="7" presStyleCnt="10">
        <dgm:presLayoutVars>
          <dgm:bulletEnabled val="1"/>
        </dgm:presLayoutVars>
      </dgm:prSet>
      <dgm:spPr/>
    </dgm:pt>
    <dgm:pt modelId="{D1C1EC96-6262-4967-836E-25289547C33F}" type="pres">
      <dgm:prSet presAssocID="{4EF1A370-6980-4683-81C4-F84F2BDECCE0}" presName="sibTrans" presStyleLbl="sibTrans1D1" presStyleIdx="7" presStyleCnt="9"/>
      <dgm:spPr/>
    </dgm:pt>
    <dgm:pt modelId="{996F0BC5-C0B8-4E4A-9560-169A07FA194D}" type="pres">
      <dgm:prSet presAssocID="{4EF1A370-6980-4683-81C4-F84F2BDECCE0}" presName="connectorText" presStyleLbl="sibTrans1D1" presStyleIdx="7" presStyleCnt="9"/>
      <dgm:spPr/>
    </dgm:pt>
    <dgm:pt modelId="{DB6506D3-9077-4649-9B59-DBD2E7A984BD}" type="pres">
      <dgm:prSet presAssocID="{604C8547-725F-4736-9BB7-9FC057F82A42}" presName="node" presStyleLbl="node1" presStyleIdx="8" presStyleCnt="10">
        <dgm:presLayoutVars>
          <dgm:bulletEnabled val="1"/>
        </dgm:presLayoutVars>
      </dgm:prSet>
      <dgm:spPr/>
    </dgm:pt>
    <dgm:pt modelId="{6F07B7F3-7335-474B-8E4D-E91A2A462815}" type="pres">
      <dgm:prSet presAssocID="{7180A5D7-E77E-409F-B674-3750BE3D22CC}" presName="sibTrans" presStyleLbl="sibTrans1D1" presStyleIdx="8" presStyleCnt="9"/>
      <dgm:spPr/>
    </dgm:pt>
    <dgm:pt modelId="{200BAF00-2008-4A7C-9885-2C4B6E15B2F0}" type="pres">
      <dgm:prSet presAssocID="{7180A5D7-E77E-409F-B674-3750BE3D22CC}" presName="connectorText" presStyleLbl="sibTrans1D1" presStyleIdx="8" presStyleCnt="9"/>
      <dgm:spPr/>
    </dgm:pt>
    <dgm:pt modelId="{00BA24B5-CF6A-4C6D-8AA3-40A573DAF625}" type="pres">
      <dgm:prSet presAssocID="{BD6ED922-3AF4-4174-BACA-F09D268B51B2}" presName="node" presStyleLbl="node1" presStyleIdx="9" presStyleCnt="10">
        <dgm:presLayoutVars>
          <dgm:bulletEnabled val="1"/>
        </dgm:presLayoutVars>
      </dgm:prSet>
      <dgm:spPr/>
    </dgm:pt>
  </dgm:ptLst>
  <dgm:cxnLst>
    <dgm:cxn modelId="{BEAA0000-1CDF-4352-95CA-0E87198AD14C}" type="presOf" srcId="{61B42AE7-C3EC-4E4C-A90F-F805BEC7E422}" destId="{2B09A706-BA3A-4337-8E4D-3F2539054FEA}" srcOrd="0" destOrd="0" presId="urn:microsoft.com/office/officeart/2016/7/layout/RepeatingBendingProcessNew"/>
    <dgm:cxn modelId="{528BCA01-EB7D-4E84-BF3F-02DEA1F61742}" type="presOf" srcId="{45D02F30-742E-4F2C-A36D-069E22D035CB}" destId="{678FA0DB-EFD0-4D0D-8E6A-FF74DA34E284}" srcOrd="1" destOrd="0" presId="urn:microsoft.com/office/officeart/2016/7/layout/RepeatingBendingProcessNew"/>
    <dgm:cxn modelId="{61E87305-9E28-41AB-9F9E-29280439A22C}" type="presOf" srcId="{BD6ED922-3AF4-4174-BACA-F09D268B51B2}" destId="{00BA24B5-CF6A-4C6D-8AA3-40A573DAF625}" srcOrd="0" destOrd="0" presId="urn:microsoft.com/office/officeart/2016/7/layout/RepeatingBendingProcessNew"/>
    <dgm:cxn modelId="{2954D00A-61C8-4267-98C7-1BAC70DD4723}" type="presOf" srcId="{193498F6-24F8-433E-BAEF-0C82E101969E}" destId="{B7600D10-C5DC-4D87-8675-2D69DF193218}" srcOrd="1" destOrd="0" presId="urn:microsoft.com/office/officeart/2016/7/layout/RepeatingBendingProcessNew"/>
    <dgm:cxn modelId="{DF5FB40E-0925-4277-A89F-442711C2A909}" srcId="{3351F337-C369-4260-BDF6-61F46427D410}" destId="{9231DE4D-A7EA-4CF8-82DC-F366F5D0EBFF}" srcOrd="4" destOrd="0" parTransId="{7C5FE554-B330-40B5-A6E2-866D55D91233}" sibTransId="{CAE53549-3F43-44D2-B9AB-166F98FAF791}"/>
    <dgm:cxn modelId="{FD407B27-075D-4F75-B1DE-37C4EF5F6D02}" type="presOf" srcId="{0E5A68CC-8D42-4A4D-A4B8-895C28CBA512}" destId="{14AC1F04-DEC4-4CED-8A99-B2149F7655A9}" srcOrd="0" destOrd="0" presId="urn:microsoft.com/office/officeart/2016/7/layout/RepeatingBendingProcessNew"/>
    <dgm:cxn modelId="{E6C77736-B784-493A-BEA7-7AEF03B5AB00}" type="presOf" srcId="{7180A5D7-E77E-409F-B674-3750BE3D22CC}" destId="{200BAF00-2008-4A7C-9885-2C4B6E15B2F0}" srcOrd="1" destOrd="0" presId="urn:microsoft.com/office/officeart/2016/7/layout/RepeatingBendingProcessNew"/>
    <dgm:cxn modelId="{4C88CD36-2401-4D7D-BC9A-DBBEEA2F3240}" type="presOf" srcId="{604C8547-725F-4736-9BB7-9FC057F82A42}" destId="{DB6506D3-9077-4649-9B59-DBD2E7A984BD}" srcOrd="0" destOrd="0" presId="urn:microsoft.com/office/officeart/2016/7/layout/RepeatingBendingProcessNew"/>
    <dgm:cxn modelId="{265BA43A-0428-4F2F-952D-6050D68D3094}" type="presOf" srcId="{BE3DCC9C-F3A6-4223-B368-9A571BA1BFEC}" destId="{401279EB-C79D-421D-9273-60AE285BB4E9}" srcOrd="1" destOrd="0" presId="urn:microsoft.com/office/officeart/2016/7/layout/RepeatingBendingProcessNew"/>
    <dgm:cxn modelId="{A628AD3A-50E7-40FD-846E-4C26D6AA821D}" srcId="{3351F337-C369-4260-BDF6-61F46427D410}" destId="{9F1A47C0-3F8F-4EC5-844E-CE1D575908CB}" srcOrd="0" destOrd="0" parTransId="{F00CE340-A9DE-4E45-907B-3EC10C5A272A}" sibTransId="{45D02F30-742E-4F2C-A36D-069E22D035CB}"/>
    <dgm:cxn modelId="{CF35006A-D7BD-48C5-94BA-BBF67D8A578E}" srcId="{3351F337-C369-4260-BDF6-61F46427D410}" destId="{F7ABD64F-6BE5-4C6E-A235-5FF77EE5C88E}" srcOrd="2" destOrd="0" parTransId="{492A78A6-91C9-492C-AEBD-7B357D741D1F}" sibTransId="{193498F6-24F8-433E-BAEF-0C82E101969E}"/>
    <dgm:cxn modelId="{12BC2950-C879-4551-8D12-D1544FBD72DE}" type="presOf" srcId="{4667D2B6-1E82-4922-A349-2D9AB6E46B5E}" destId="{890FCFC4-0DD5-4759-B3EB-08F5E1221DBE}" srcOrd="0" destOrd="0" presId="urn:microsoft.com/office/officeart/2016/7/layout/RepeatingBendingProcessNew"/>
    <dgm:cxn modelId="{997E9C51-9C74-4E79-868E-8E9BD27A5C9D}" type="presOf" srcId="{3351F337-C369-4260-BDF6-61F46427D410}" destId="{008583FA-15B6-42C0-9F61-6DF0196388EA}" srcOrd="0" destOrd="0" presId="urn:microsoft.com/office/officeart/2016/7/layout/RepeatingBendingProcessNew"/>
    <dgm:cxn modelId="{3C274676-281E-4AFC-91DA-986F4FEA5DB1}" type="presOf" srcId="{94A2684D-56BB-45A7-97BC-A7C3FBB83B61}" destId="{48CEBB53-774A-46EC-A683-D444AE6E8962}" srcOrd="0" destOrd="0" presId="urn:microsoft.com/office/officeart/2016/7/layout/RepeatingBendingProcessNew"/>
    <dgm:cxn modelId="{3F9B3358-D3B0-40B5-818E-77BAE02807C1}" type="presOf" srcId="{9231DE4D-A7EA-4CF8-82DC-F366F5D0EBFF}" destId="{563EF415-30F5-4A50-A127-98E01FF47417}" srcOrd="0" destOrd="0" presId="urn:microsoft.com/office/officeart/2016/7/layout/RepeatingBendingProcessNew"/>
    <dgm:cxn modelId="{1B8EB685-8BD1-44F5-806B-49CA1883C85C}" type="presOf" srcId="{94A2684D-56BB-45A7-97BC-A7C3FBB83B61}" destId="{6B72A155-47B1-4C64-A18B-5319E8D9E23D}" srcOrd="1" destOrd="0" presId="urn:microsoft.com/office/officeart/2016/7/layout/RepeatingBendingProcessNew"/>
    <dgm:cxn modelId="{EC9C048B-B034-46C8-A345-CB7D51850222}" type="presOf" srcId="{BE3DCC9C-F3A6-4223-B368-9A571BA1BFEC}" destId="{36183730-EEB5-41F3-84B2-0D0CAA310484}" srcOrd="0" destOrd="0" presId="urn:microsoft.com/office/officeart/2016/7/layout/RepeatingBendingProcessNew"/>
    <dgm:cxn modelId="{0D4C568C-86B7-49B4-9D19-1C776C072C82}" type="presOf" srcId="{4667D2B6-1E82-4922-A349-2D9AB6E46B5E}" destId="{09BA77D8-110D-4D0F-86D6-3CFB4D93DA8B}" srcOrd="1" destOrd="0" presId="urn:microsoft.com/office/officeart/2016/7/layout/RepeatingBendingProcessNew"/>
    <dgm:cxn modelId="{770BBF8C-975A-469B-8A3C-12A6042B59C0}" type="presOf" srcId="{45D02F30-742E-4F2C-A36D-069E22D035CB}" destId="{2276D4E1-3D79-4639-836A-4E1EAA6433D7}" srcOrd="0" destOrd="0" presId="urn:microsoft.com/office/officeart/2016/7/layout/RepeatingBendingProcessNew"/>
    <dgm:cxn modelId="{ED0E538F-97D2-4B39-A53A-9F5A3152E9AE}" type="presOf" srcId="{CAE53549-3F43-44D2-B9AB-166F98FAF791}" destId="{8D56E361-7570-4AA1-810A-91F5C4A3BE0C}" srcOrd="0" destOrd="0" presId="urn:microsoft.com/office/officeart/2016/7/layout/RepeatingBendingProcessNew"/>
    <dgm:cxn modelId="{D833D095-4C8F-46B7-B7ED-8355E4BC4780}" type="presOf" srcId="{600FF4E9-E748-4702-BD7C-6CBC6AA1A014}" destId="{FE7B532B-78CA-4B55-8BFF-EC534A41B415}" srcOrd="1" destOrd="0" presId="urn:microsoft.com/office/officeart/2016/7/layout/RepeatingBendingProcessNew"/>
    <dgm:cxn modelId="{0D851E9B-C01B-4E69-A495-98D02D16DDE3}" srcId="{3351F337-C369-4260-BDF6-61F46427D410}" destId="{6FEB8179-EE47-4C46-B9B5-B6375DC258CC}" srcOrd="3" destOrd="0" parTransId="{0329D2FD-628B-4048-8203-A2DBB9DD2585}" sibTransId="{BE3DCC9C-F3A6-4223-B368-9A571BA1BFEC}"/>
    <dgm:cxn modelId="{50D54F9D-2C01-46CC-810A-207F8CDA65F3}" type="presOf" srcId="{193498F6-24F8-433E-BAEF-0C82E101969E}" destId="{8A732C41-8197-4D89-8693-70A1532F54A7}" srcOrd="0" destOrd="0" presId="urn:microsoft.com/office/officeart/2016/7/layout/RepeatingBendingProcessNew"/>
    <dgm:cxn modelId="{56D688AA-6EFE-4FF6-8048-E0799F3A4718}" srcId="{3351F337-C369-4260-BDF6-61F46427D410}" destId="{604C8547-725F-4736-9BB7-9FC057F82A42}" srcOrd="8" destOrd="0" parTransId="{AEFB0CB5-EE38-44FB-8B23-F716046FC8B1}" sibTransId="{7180A5D7-E77E-409F-B674-3750BE3D22CC}"/>
    <dgm:cxn modelId="{F5876DAC-2EC6-4EC0-8972-258E3308B33D}" type="presOf" srcId="{CAE53549-3F43-44D2-B9AB-166F98FAF791}" destId="{F2FBE178-B0F6-44E0-8178-837A050BA9E0}" srcOrd="1" destOrd="0" presId="urn:microsoft.com/office/officeart/2016/7/layout/RepeatingBendingProcessNew"/>
    <dgm:cxn modelId="{4CF083B2-1DF7-4B8F-A02B-5AE5DDCCA603}" type="presOf" srcId="{4EF1A370-6980-4683-81C4-F84F2BDECCE0}" destId="{D1C1EC96-6262-4967-836E-25289547C33F}" srcOrd="0" destOrd="0" presId="urn:microsoft.com/office/officeart/2016/7/layout/RepeatingBendingProcessNew"/>
    <dgm:cxn modelId="{7EA9A7B8-D2A2-4598-85E2-782B7F0FBF7F}" srcId="{3351F337-C369-4260-BDF6-61F46427D410}" destId="{BD6ED922-3AF4-4174-BACA-F09D268B51B2}" srcOrd="9" destOrd="0" parTransId="{B1BF78C1-7CAC-42DE-8295-06C682030D26}" sibTransId="{95423716-6367-42AE-8DE1-44ACC185DD9F}"/>
    <dgm:cxn modelId="{C274F3BE-BB49-4880-9CCC-CDE9312C81C4}" srcId="{3351F337-C369-4260-BDF6-61F46427D410}" destId="{61B42AE7-C3EC-4E4C-A90F-F805BEC7E422}" srcOrd="1" destOrd="0" parTransId="{C3E2C126-B751-4C60-9C82-B22AE2960861}" sibTransId="{94A2684D-56BB-45A7-97BC-A7C3FBB83B61}"/>
    <dgm:cxn modelId="{6B0D65C1-8963-46B5-9B3E-16DF0E4938A8}" type="presOf" srcId="{F7ABD64F-6BE5-4C6E-A235-5FF77EE5C88E}" destId="{0AA3AA4F-20A3-4561-9166-F79C79DE00CF}" srcOrd="0" destOrd="0" presId="urn:microsoft.com/office/officeart/2016/7/layout/RepeatingBendingProcessNew"/>
    <dgm:cxn modelId="{0DCC81C4-2930-4FEA-81D1-47A07244D143}" srcId="{3351F337-C369-4260-BDF6-61F46427D410}" destId="{D5A11807-0A1F-4E2F-9471-CE40BDA2185D}" srcOrd="6" destOrd="0" parTransId="{0FDD4664-EF27-4A47-BA16-9C338812CAB9}" sibTransId="{4667D2B6-1E82-4922-A349-2D9AB6E46B5E}"/>
    <dgm:cxn modelId="{72ADB3C8-77B3-4D1B-B524-E43F5D580C5C}" srcId="{3351F337-C369-4260-BDF6-61F46427D410}" destId="{0E5A68CC-8D42-4A4D-A4B8-895C28CBA512}" srcOrd="7" destOrd="0" parTransId="{3EF88C3B-3408-4A04-BBC2-9C49697C4A13}" sibTransId="{4EF1A370-6980-4683-81C4-F84F2BDECCE0}"/>
    <dgm:cxn modelId="{436224CB-7F10-45E0-9C08-25B1B3E6CA1F}" type="presOf" srcId="{9F1A47C0-3F8F-4EC5-844E-CE1D575908CB}" destId="{DC7A9CFF-19A7-4149-9C58-7DF1CDE91111}" srcOrd="0" destOrd="0" presId="urn:microsoft.com/office/officeart/2016/7/layout/RepeatingBendingProcessNew"/>
    <dgm:cxn modelId="{852F20D0-632F-43EE-A7A3-B86B86357F15}" srcId="{3351F337-C369-4260-BDF6-61F46427D410}" destId="{F238FEF6-4644-4236-9C3B-CDE263AC251E}" srcOrd="5" destOrd="0" parTransId="{BA2323F6-0D2F-4E7E-B659-25B910F79FD7}" sibTransId="{600FF4E9-E748-4702-BD7C-6CBC6AA1A014}"/>
    <dgm:cxn modelId="{C696E7D1-D891-4DB5-8D48-8AF23034A2B3}" type="presOf" srcId="{6FEB8179-EE47-4C46-B9B5-B6375DC258CC}" destId="{764F2F5D-4BA5-43B9-84BE-7946F13EBD49}" srcOrd="0" destOrd="0" presId="urn:microsoft.com/office/officeart/2016/7/layout/RepeatingBendingProcessNew"/>
    <dgm:cxn modelId="{507F88DF-888B-424D-8245-696D7D66DBCD}" type="presOf" srcId="{7180A5D7-E77E-409F-B674-3750BE3D22CC}" destId="{6F07B7F3-7335-474B-8E4D-E91A2A462815}" srcOrd="0" destOrd="0" presId="urn:microsoft.com/office/officeart/2016/7/layout/RepeatingBendingProcessNew"/>
    <dgm:cxn modelId="{E892D0E0-F683-4036-AF76-693E738163AC}" type="presOf" srcId="{F238FEF6-4644-4236-9C3B-CDE263AC251E}" destId="{F453431E-CD81-40C6-9CFD-4F1C1985E52E}" srcOrd="0" destOrd="0" presId="urn:microsoft.com/office/officeart/2016/7/layout/RepeatingBendingProcessNew"/>
    <dgm:cxn modelId="{0B6CC9F3-52C5-4F79-B486-F093284CD578}" type="presOf" srcId="{4EF1A370-6980-4683-81C4-F84F2BDECCE0}" destId="{996F0BC5-C0B8-4E4A-9560-169A07FA194D}" srcOrd="1" destOrd="0" presId="urn:microsoft.com/office/officeart/2016/7/layout/RepeatingBendingProcessNew"/>
    <dgm:cxn modelId="{797170FA-0EAC-4670-BBF1-B5715CC73772}" type="presOf" srcId="{600FF4E9-E748-4702-BD7C-6CBC6AA1A014}" destId="{A7B0E444-F54F-46C7-9EAC-35BFD993E849}" srcOrd="0" destOrd="0" presId="urn:microsoft.com/office/officeart/2016/7/layout/RepeatingBendingProcessNew"/>
    <dgm:cxn modelId="{CCE9BCFC-3961-448C-AB7B-753D06E27E1A}" type="presOf" srcId="{D5A11807-0A1F-4E2F-9471-CE40BDA2185D}" destId="{B91FBD6D-4A69-4F07-ADB5-F980B62C9D28}" srcOrd="0" destOrd="0" presId="urn:microsoft.com/office/officeart/2016/7/layout/RepeatingBendingProcessNew"/>
    <dgm:cxn modelId="{175FF41C-BA66-4A5B-BBB6-D81E4763B191}" type="presParOf" srcId="{008583FA-15B6-42C0-9F61-6DF0196388EA}" destId="{DC7A9CFF-19A7-4149-9C58-7DF1CDE91111}" srcOrd="0" destOrd="0" presId="urn:microsoft.com/office/officeart/2016/7/layout/RepeatingBendingProcessNew"/>
    <dgm:cxn modelId="{21E65D1C-6900-4E02-9C1E-7F9D74033696}" type="presParOf" srcId="{008583FA-15B6-42C0-9F61-6DF0196388EA}" destId="{2276D4E1-3D79-4639-836A-4E1EAA6433D7}" srcOrd="1" destOrd="0" presId="urn:microsoft.com/office/officeart/2016/7/layout/RepeatingBendingProcessNew"/>
    <dgm:cxn modelId="{865898D9-D429-4E20-8330-A7D53868980C}" type="presParOf" srcId="{2276D4E1-3D79-4639-836A-4E1EAA6433D7}" destId="{678FA0DB-EFD0-4D0D-8E6A-FF74DA34E284}" srcOrd="0" destOrd="0" presId="urn:microsoft.com/office/officeart/2016/7/layout/RepeatingBendingProcessNew"/>
    <dgm:cxn modelId="{A4DD4FA1-C43D-42EB-8929-F181DFB650FE}" type="presParOf" srcId="{008583FA-15B6-42C0-9F61-6DF0196388EA}" destId="{2B09A706-BA3A-4337-8E4D-3F2539054FEA}" srcOrd="2" destOrd="0" presId="urn:microsoft.com/office/officeart/2016/7/layout/RepeatingBendingProcessNew"/>
    <dgm:cxn modelId="{D6AC0962-55D5-4FE0-AB74-AC1FFF305285}" type="presParOf" srcId="{008583FA-15B6-42C0-9F61-6DF0196388EA}" destId="{48CEBB53-774A-46EC-A683-D444AE6E8962}" srcOrd="3" destOrd="0" presId="urn:microsoft.com/office/officeart/2016/7/layout/RepeatingBendingProcessNew"/>
    <dgm:cxn modelId="{AFCBB505-2F18-4784-B135-10969A5D02ED}" type="presParOf" srcId="{48CEBB53-774A-46EC-A683-D444AE6E8962}" destId="{6B72A155-47B1-4C64-A18B-5319E8D9E23D}" srcOrd="0" destOrd="0" presId="urn:microsoft.com/office/officeart/2016/7/layout/RepeatingBendingProcessNew"/>
    <dgm:cxn modelId="{81AAD761-0653-4D24-BA05-166A37CC66A0}" type="presParOf" srcId="{008583FA-15B6-42C0-9F61-6DF0196388EA}" destId="{0AA3AA4F-20A3-4561-9166-F79C79DE00CF}" srcOrd="4" destOrd="0" presId="urn:microsoft.com/office/officeart/2016/7/layout/RepeatingBendingProcessNew"/>
    <dgm:cxn modelId="{A0FC7F51-627F-4F43-AFDD-E972D680CB9A}" type="presParOf" srcId="{008583FA-15B6-42C0-9F61-6DF0196388EA}" destId="{8A732C41-8197-4D89-8693-70A1532F54A7}" srcOrd="5" destOrd="0" presId="urn:microsoft.com/office/officeart/2016/7/layout/RepeatingBendingProcessNew"/>
    <dgm:cxn modelId="{6C8AA507-A2EB-42AB-ADC5-ED6A1F74CCEB}" type="presParOf" srcId="{8A732C41-8197-4D89-8693-70A1532F54A7}" destId="{B7600D10-C5DC-4D87-8675-2D69DF193218}" srcOrd="0" destOrd="0" presId="urn:microsoft.com/office/officeart/2016/7/layout/RepeatingBendingProcessNew"/>
    <dgm:cxn modelId="{D0D927D7-5A5A-4E75-9AF3-3E607FEB2F98}" type="presParOf" srcId="{008583FA-15B6-42C0-9F61-6DF0196388EA}" destId="{764F2F5D-4BA5-43B9-84BE-7946F13EBD49}" srcOrd="6" destOrd="0" presId="urn:microsoft.com/office/officeart/2016/7/layout/RepeatingBendingProcessNew"/>
    <dgm:cxn modelId="{7F2AFFF2-359D-4FF0-B30F-532B253C9920}" type="presParOf" srcId="{008583FA-15B6-42C0-9F61-6DF0196388EA}" destId="{36183730-EEB5-41F3-84B2-0D0CAA310484}" srcOrd="7" destOrd="0" presId="urn:microsoft.com/office/officeart/2016/7/layout/RepeatingBendingProcessNew"/>
    <dgm:cxn modelId="{F82596BF-D09F-4C22-B42F-359D28F92B28}" type="presParOf" srcId="{36183730-EEB5-41F3-84B2-0D0CAA310484}" destId="{401279EB-C79D-421D-9273-60AE285BB4E9}" srcOrd="0" destOrd="0" presId="urn:microsoft.com/office/officeart/2016/7/layout/RepeatingBendingProcessNew"/>
    <dgm:cxn modelId="{265FCAAE-8822-42A8-8B03-D8B8420B5FDA}" type="presParOf" srcId="{008583FA-15B6-42C0-9F61-6DF0196388EA}" destId="{563EF415-30F5-4A50-A127-98E01FF47417}" srcOrd="8" destOrd="0" presId="urn:microsoft.com/office/officeart/2016/7/layout/RepeatingBendingProcessNew"/>
    <dgm:cxn modelId="{76F3007E-D879-4EF0-A2B0-E0C56A32B755}" type="presParOf" srcId="{008583FA-15B6-42C0-9F61-6DF0196388EA}" destId="{8D56E361-7570-4AA1-810A-91F5C4A3BE0C}" srcOrd="9" destOrd="0" presId="urn:microsoft.com/office/officeart/2016/7/layout/RepeatingBendingProcessNew"/>
    <dgm:cxn modelId="{A1A70BE9-8994-487C-9EA2-89C05289040B}" type="presParOf" srcId="{8D56E361-7570-4AA1-810A-91F5C4A3BE0C}" destId="{F2FBE178-B0F6-44E0-8178-837A050BA9E0}" srcOrd="0" destOrd="0" presId="urn:microsoft.com/office/officeart/2016/7/layout/RepeatingBendingProcessNew"/>
    <dgm:cxn modelId="{E0D5C35E-78ED-4D9D-BE85-FF63179DF87F}" type="presParOf" srcId="{008583FA-15B6-42C0-9F61-6DF0196388EA}" destId="{F453431E-CD81-40C6-9CFD-4F1C1985E52E}" srcOrd="10" destOrd="0" presId="urn:microsoft.com/office/officeart/2016/7/layout/RepeatingBendingProcessNew"/>
    <dgm:cxn modelId="{05B55D6C-A5E8-4503-9EF8-AC7B897E3B63}" type="presParOf" srcId="{008583FA-15B6-42C0-9F61-6DF0196388EA}" destId="{A7B0E444-F54F-46C7-9EAC-35BFD993E849}" srcOrd="11" destOrd="0" presId="urn:microsoft.com/office/officeart/2016/7/layout/RepeatingBendingProcessNew"/>
    <dgm:cxn modelId="{D382DC73-65E8-466E-8DCC-F9F0A265BCE8}" type="presParOf" srcId="{A7B0E444-F54F-46C7-9EAC-35BFD993E849}" destId="{FE7B532B-78CA-4B55-8BFF-EC534A41B415}" srcOrd="0" destOrd="0" presId="urn:microsoft.com/office/officeart/2016/7/layout/RepeatingBendingProcessNew"/>
    <dgm:cxn modelId="{8C1CF12D-A1F6-45A9-835F-8FF798A3E416}" type="presParOf" srcId="{008583FA-15B6-42C0-9F61-6DF0196388EA}" destId="{B91FBD6D-4A69-4F07-ADB5-F980B62C9D28}" srcOrd="12" destOrd="0" presId="urn:microsoft.com/office/officeart/2016/7/layout/RepeatingBendingProcessNew"/>
    <dgm:cxn modelId="{5D88605B-BC29-4472-A7E1-7595DD6D5440}" type="presParOf" srcId="{008583FA-15B6-42C0-9F61-6DF0196388EA}" destId="{890FCFC4-0DD5-4759-B3EB-08F5E1221DBE}" srcOrd="13" destOrd="0" presId="urn:microsoft.com/office/officeart/2016/7/layout/RepeatingBendingProcessNew"/>
    <dgm:cxn modelId="{8C510086-533E-4E3E-9436-69528C36957E}" type="presParOf" srcId="{890FCFC4-0DD5-4759-B3EB-08F5E1221DBE}" destId="{09BA77D8-110D-4D0F-86D6-3CFB4D93DA8B}" srcOrd="0" destOrd="0" presId="urn:microsoft.com/office/officeart/2016/7/layout/RepeatingBendingProcessNew"/>
    <dgm:cxn modelId="{D2B3BA29-C6C4-42E8-A8D2-704C8648A2B3}" type="presParOf" srcId="{008583FA-15B6-42C0-9F61-6DF0196388EA}" destId="{14AC1F04-DEC4-4CED-8A99-B2149F7655A9}" srcOrd="14" destOrd="0" presId="urn:microsoft.com/office/officeart/2016/7/layout/RepeatingBendingProcessNew"/>
    <dgm:cxn modelId="{7F2CC375-5B9B-4FA1-8E73-52C9999D47EB}" type="presParOf" srcId="{008583FA-15B6-42C0-9F61-6DF0196388EA}" destId="{D1C1EC96-6262-4967-836E-25289547C33F}" srcOrd="15" destOrd="0" presId="urn:microsoft.com/office/officeart/2016/7/layout/RepeatingBendingProcessNew"/>
    <dgm:cxn modelId="{67B5DED0-FEE6-4592-814C-B0FD36399B69}" type="presParOf" srcId="{D1C1EC96-6262-4967-836E-25289547C33F}" destId="{996F0BC5-C0B8-4E4A-9560-169A07FA194D}" srcOrd="0" destOrd="0" presId="urn:microsoft.com/office/officeart/2016/7/layout/RepeatingBendingProcessNew"/>
    <dgm:cxn modelId="{F69F6FD4-EAF5-450A-9958-D8383CA64D63}" type="presParOf" srcId="{008583FA-15B6-42C0-9F61-6DF0196388EA}" destId="{DB6506D3-9077-4649-9B59-DBD2E7A984BD}" srcOrd="16" destOrd="0" presId="urn:microsoft.com/office/officeart/2016/7/layout/RepeatingBendingProcessNew"/>
    <dgm:cxn modelId="{7667BB69-E06C-4D62-9F96-FDF9F9F3B01C}" type="presParOf" srcId="{008583FA-15B6-42C0-9F61-6DF0196388EA}" destId="{6F07B7F3-7335-474B-8E4D-E91A2A462815}" srcOrd="17" destOrd="0" presId="urn:microsoft.com/office/officeart/2016/7/layout/RepeatingBendingProcessNew"/>
    <dgm:cxn modelId="{00C5695F-F361-4687-BC42-909DEC66DE3A}" type="presParOf" srcId="{6F07B7F3-7335-474B-8E4D-E91A2A462815}" destId="{200BAF00-2008-4A7C-9885-2C4B6E15B2F0}" srcOrd="0" destOrd="0" presId="urn:microsoft.com/office/officeart/2016/7/layout/RepeatingBendingProcessNew"/>
    <dgm:cxn modelId="{1F66E976-E874-4A1E-860B-46D192BCF574}" type="presParOf" srcId="{008583FA-15B6-42C0-9F61-6DF0196388EA}" destId="{00BA24B5-CF6A-4C6D-8AA3-40A573DAF625}" srcOrd="1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BB013A-DC15-4F7A-91F7-485F0315A571}">
      <dsp:nvSpPr>
        <dsp:cNvPr id="0" name=""/>
        <dsp:cNvSpPr/>
      </dsp:nvSpPr>
      <dsp:spPr>
        <a:xfrm>
          <a:off x="0" y="126287"/>
          <a:ext cx="4347686" cy="3597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Наше решение будет реализовано таким образом: </a:t>
          </a:r>
          <a:endParaRPr lang="en-US" sz="1500" kern="1200"/>
        </a:p>
      </dsp:txBody>
      <dsp:txXfrm>
        <a:off x="17563" y="143850"/>
        <a:ext cx="4312560" cy="324648"/>
      </dsp:txXfrm>
    </dsp:sp>
    <dsp:sp modelId="{992B6698-7814-4114-BF04-17CCD996EB45}">
      <dsp:nvSpPr>
        <dsp:cNvPr id="0" name=""/>
        <dsp:cNvSpPr/>
      </dsp:nvSpPr>
      <dsp:spPr>
        <a:xfrm>
          <a:off x="0" y="486062"/>
          <a:ext cx="4347686" cy="3788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039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kern="1200" dirty="0"/>
            <a:t>Сзади (а как вариант и  спереди) машины будет расположен дисплей, который будет крепиться изнутри машины с помощью присосок и держателя за стеклом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kern="1200"/>
            <a:t>Дисплей будет подключён ко всем датчикам, которые в свою очередь будут питаться от аккумулятора машины, они же в свою очередь будут крепиться с помощью приклеивания и фиксации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kern="1200"/>
            <a:t>Спереди и сзади машины на уровне номерного знака будут располагаться датчики расстояния, они</a:t>
          </a:r>
          <a:r>
            <a:rPr lang="en-US" sz="1200" kern="1200"/>
            <a:t> </a:t>
          </a:r>
          <a:r>
            <a:rPr lang="ru-RU" sz="1200" kern="1200"/>
            <a:t>будут подключаться изнутри машины  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kern="1200"/>
            <a:t>На зеркалах и где-то на лобовом стекле посередине будут располагаться фоторезисторы регистрирующие факт того, что светят водители или нет, они тоже в свою очередь будут подключаться через салон машины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kern="1200"/>
            <a:t>По бокам машины будут располагаться датчики температуры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kern="1200"/>
            <a:t>На дисплее будет отображаться вся полезна информация начиная с температуры, заканчивая опознавательными знаками(слепят тебя или нет)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kern="1200"/>
            <a:t>Таким образом, владельцы авто смогут экономично и безопаснее ездить на дорогах</a:t>
          </a:r>
          <a:endParaRPr lang="en-US" sz="1200" kern="1200"/>
        </a:p>
      </dsp:txBody>
      <dsp:txXfrm>
        <a:off x="0" y="486062"/>
        <a:ext cx="4347686" cy="37881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8B94C2-7B25-4542-AE39-910095FCCA97}">
      <dsp:nvSpPr>
        <dsp:cNvPr id="0" name=""/>
        <dsp:cNvSpPr/>
      </dsp:nvSpPr>
      <dsp:spPr>
        <a:xfrm>
          <a:off x="0" y="19614"/>
          <a:ext cx="5480383" cy="55465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chemeClr val="tx1"/>
              </a:solidFill>
            </a:rPr>
            <a:t>РЫНОК, на котором вы работаете, его объем, рост и уровень конкуренции;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27076" y="46690"/>
        <a:ext cx="5426231" cy="500501"/>
      </dsp:txXfrm>
    </dsp:sp>
    <dsp:sp modelId="{D6992E2A-2FDB-450D-AA68-36DEAA24E776}">
      <dsp:nvSpPr>
        <dsp:cNvPr id="0" name=""/>
        <dsp:cNvSpPr/>
      </dsp:nvSpPr>
      <dsp:spPr>
        <a:xfrm>
          <a:off x="0" y="603067"/>
          <a:ext cx="5480383" cy="554653"/>
        </a:xfrm>
        <a:prstGeom prst="roundRect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chemeClr val="tx1"/>
              </a:solidFill>
            </a:rPr>
            <a:t>Мы работаем на рынке (B2c) и (B2B). Но скорее всего для рынка </a:t>
          </a:r>
          <a:r>
            <a:rPr lang="en-US" sz="1000" b="1" kern="1200" dirty="0">
              <a:solidFill>
                <a:schemeClr val="tx1"/>
              </a:solidFill>
            </a:rPr>
            <a:t>B2C </a:t>
          </a:r>
          <a:r>
            <a:rPr lang="ru-RU" sz="1000" b="1" kern="1200" dirty="0">
              <a:solidFill>
                <a:schemeClr val="tx1"/>
              </a:solidFill>
            </a:rPr>
            <a:t>придётся делать специальные инструкции постольку, поскольку не каждый водитель даже по инструкции письменного вида сможет установить подобную вещь в машину.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27076" y="630143"/>
        <a:ext cx="5426231" cy="500501"/>
      </dsp:txXfrm>
    </dsp:sp>
    <dsp:sp modelId="{2E9386C8-FAAC-44A1-A95F-6EDEFAEF311A}">
      <dsp:nvSpPr>
        <dsp:cNvPr id="0" name=""/>
        <dsp:cNvSpPr/>
      </dsp:nvSpPr>
      <dsp:spPr>
        <a:xfrm>
          <a:off x="0" y="1186520"/>
          <a:ext cx="5480383" cy="554653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chemeClr val="tx1"/>
              </a:solidFill>
            </a:rPr>
            <a:t>Всего в России на 2023 г. насчитывается 45,3 млн легковых автомобилей. Из которых около 99% не беспилотные. Зная, что наш проект в среднем будет стоить 5 тыс. р. , то общий объём целевого рынка составляет 224,235 млрд. р.</a:t>
          </a:r>
          <a:r>
            <a:rPr lang="ru-RU" sz="1000" b="1" kern="1200" dirty="0">
              <a:solidFill>
                <a:schemeClr val="tx1"/>
              </a:solidFill>
              <a:latin typeface="Calibri Light" panose="020F0302020204030204"/>
            </a:rPr>
            <a:t> </a:t>
          </a:r>
          <a:endParaRPr lang="en-US" sz="1000" b="1" kern="1200" dirty="0">
            <a:solidFill>
              <a:schemeClr val="tx1"/>
            </a:solidFill>
            <a:latin typeface="Calibri Light" panose="020F0302020204030204"/>
          </a:endParaRPr>
        </a:p>
      </dsp:txBody>
      <dsp:txXfrm>
        <a:off x="27076" y="1213596"/>
        <a:ext cx="5426231" cy="500501"/>
      </dsp:txXfrm>
    </dsp:sp>
    <dsp:sp modelId="{516D7146-24D1-4DC0-B777-C7A2CB19C6DC}">
      <dsp:nvSpPr>
        <dsp:cNvPr id="0" name=""/>
        <dsp:cNvSpPr/>
      </dsp:nvSpPr>
      <dsp:spPr>
        <a:xfrm>
          <a:off x="0" y="1769973"/>
          <a:ext cx="5480383" cy="554653"/>
        </a:xfrm>
        <a:prstGeom prst="roundRect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chemeClr val="tx1"/>
              </a:solidFill>
            </a:rPr>
            <a:t>В России на 2023 г. насчитывается 45,3 млн легковых автомобилей, из которых лишь треть – отечественные – 15,1 млн тс. Откуда судя из опроса около 75% людей сталкиваются с проблемой, затронутой нашим проектом, значит наш проект нужен 11,325 млн. тс.</a:t>
          </a:r>
          <a:r>
            <a:rPr lang="ru-RU" sz="1000" b="1" kern="1200" dirty="0">
              <a:solidFill>
                <a:schemeClr val="tx1"/>
              </a:solidFill>
              <a:latin typeface="Calibri Light" panose="020F0302020204030204"/>
            </a:rPr>
            <a:t> 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27076" y="1797049"/>
        <a:ext cx="5426231" cy="500501"/>
      </dsp:txXfrm>
    </dsp:sp>
    <dsp:sp modelId="{8633DE42-EEC3-46B7-B666-2A16266A5650}">
      <dsp:nvSpPr>
        <dsp:cNvPr id="0" name=""/>
        <dsp:cNvSpPr/>
      </dsp:nvSpPr>
      <dsp:spPr>
        <a:xfrm>
          <a:off x="0" y="2353426"/>
          <a:ext cx="5480383" cy="554653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chemeClr val="tx1"/>
              </a:solidFill>
            </a:rPr>
            <a:t>У нас в компании работает 4 инженера и 4 программиста, что позволит в месяц выпускать 30 товаров в месяц и того 360 в год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27076" y="2380502"/>
        <a:ext cx="5426231" cy="5005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76D4E1-3D79-4639-836A-4E1EAA6433D7}">
      <dsp:nvSpPr>
        <dsp:cNvPr id="0" name=""/>
        <dsp:cNvSpPr/>
      </dsp:nvSpPr>
      <dsp:spPr>
        <a:xfrm>
          <a:off x="1743770" y="455497"/>
          <a:ext cx="3526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2667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910522" y="499301"/>
        <a:ext cx="19163" cy="3832"/>
      </dsp:txXfrm>
    </dsp:sp>
    <dsp:sp modelId="{DC7A9CFF-19A7-4149-9C58-7DF1CDE91111}">
      <dsp:nvSpPr>
        <dsp:cNvPr id="0" name=""/>
        <dsp:cNvSpPr/>
      </dsp:nvSpPr>
      <dsp:spPr>
        <a:xfrm>
          <a:off x="79191" y="1304"/>
          <a:ext cx="1666378" cy="999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654" tIns="85710" rIns="81654" bIns="8571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Выдвинуть гипотезу на счёт проекта</a:t>
          </a:r>
          <a:endParaRPr lang="en-US" sz="1200" kern="1200"/>
        </a:p>
      </dsp:txBody>
      <dsp:txXfrm>
        <a:off x="79191" y="1304"/>
        <a:ext cx="1666378" cy="999827"/>
      </dsp:txXfrm>
    </dsp:sp>
    <dsp:sp modelId="{48CEBB53-774A-46EC-A683-D444AE6E8962}">
      <dsp:nvSpPr>
        <dsp:cNvPr id="0" name=""/>
        <dsp:cNvSpPr/>
      </dsp:nvSpPr>
      <dsp:spPr>
        <a:xfrm>
          <a:off x="3793416" y="455497"/>
          <a:ext cx="3526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2667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960168" y="499301"/>
        <a:ext cx="19163" cy="3832"/>
      </dsp:txXfrm>
    </dsp:sp>
    <dsp:sp modelId="{2B09A706-BA3A-4337-8E4D-3F2539054FEA}">
      <dsp:nvSpPr>
        <dsp:cNvPr id="0" name=""/>
        <dsp:cNvSpPr/>
      </dsp:nvSpPr>
      <dsp:spPr>
        <a:xfrm>
          <a:off x="2128837" y="1304"/>
          <a:ext cx="1666378" cy="999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654" tIns="85710" rIns="81654" bIns="8571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Провести опрос среди автовладельцев, для подтверждения результатов</a:t>
          </a:r>
          <a:endParaRPr lang="en-US" sz="1200" kern="1200"/>
        </a:p>
      </dsp:txBody>
      <dsp:txXfrm>
        <a:off x="2128837" y="1304"/>
        <a:ext cx="1666378" cy="999827"/>
      </dsp:txXfrm>
    </dsp:sp>
    <dsp:sp modelId="{8A732C41-8197-4D89-8693-70A1532F54A7}">
      <dsp:nvSpPr>
        <dsp:cNvPr id="0" name=""/>
        <dsp:cNvSpPr/>
      </dsp:nvSpPr>
      <dsp:spPr>
        <a:xfrm>
          <a:off x="5843062" y="455497"/>
          <a:ext cx="3526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2667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009814" y="499301"/>
        <a:ext cx="19163" cy="3832"/>
      </dsp:txXfrm>
    </dsp:sp>
    <dsp:sp modelId="{0AA3AA4F-20A3-4561-9166-F79C79DE00CF}">
      <dsp:nvSpPr>
        <dsp:cNvPr id="0" name=""/>
        <dsp:cNvSpPr/>
      </dsp:nvSpPr>
      <dsp:spPr>
        <a:xfrm>
          <a:off x="4178483" y="1304"/>
          <a:ext cx="1666378" cy="999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654" tIns="85710" rIns="81654" bIns="8571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Проанализировать результаты опроса</a:t>
          </a:r>
          <a:endParaRPr lang="en-US" sz="1200" kern="1200"/>
        </a:p>
      </dsp:txBody>
      <dsp:txXfrm>
        <a:off x="4178483" y="1304"/>
        <a:ext cx="1666378" cy="999827"/>
      </dsp:txXfrm>
    </dsp:sp>
    <dsp:sp modelId="{36183730-EEB5-41F3-84B2-0D0CAA310484}">
      <dsp:nvSpPr>
        <dsp:cNvPr id="0" name=""/>
        <dsp:cNvSpPr/>
      </dsp:nvSpPr>
      <dsp:spPr>
        <a:xfrm>
          <a:off x="912381" y="999331"/>
          <a:ext cx="6148937" cy="352667"/>
        </a:xfrm>
        <a:custGeom>
          <a:avLst/>
          <a:gdLst/>
          <a:ahLst/>
          <a:cxnLst/>
          <a:rect l="0" t="0" r="0" b="0"/>
          <a:pathLst>
            <a:path>
              <a:moveTo>
                <a:pt x="6148937" y="0"/>
              </a:moveTo>
              <a:lnTo>
                <a:pt x="6148937" y="193433"/>
              </a:lnTo>
              <a:lnTo>
                <a:pt x="0" y="193433"/>
              </a:lnTo>
              <a:lnTo>
                <a:pt x="0" y="352667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32828" y="1173748"/>
        <a:ext cx="308043" cy="3832"/>
      </dsp:txXfrm>
    </dsp:sp>
    <dsp:sp modelId="{764F2F5D-4BA5-43B9-84BE-7946F13EBD49}">
      <dsp:nvSpPr>
        <dsp:cNvPr id="0" name=""/>
        <dsp:cNvSpPr/>
      </dsp:nvSpPr>
      <dsp:spPr>
        <a:xfrm>
          <a:off x="6228129" y="1304"/>
          <a:ext cx="1666378" cy="999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654" tIns="85710" rIns="81654" bIns="8571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Создать первый макет проекта</a:t>
          </a:r>
          <a:endParaRPr lang="en-US" sz="1200" kern="1200"/>
        </a:p>
      </dsp:txBody>
      <dsp:txXfrm>
        <a:off x="6228129" y="1304"/>
        <a:ext cx="1666378" cy="999827"/>
      </dsp:txXfrm>
    </dsp:sp>
    <dsp:sp modelId="{8D56E361-7570-4AA1-810A-91F5C4A3BE0C}">
      <dsp:nvSpPr>
        <dsp:cNvPr id="0" name=""/>
        <dsp:cNvSpPr/>
      </dsp:nvSpPr>
      <dsp:spPr>
        <a:xfrm>
          <a:off x="1743770" y="1838592"/>
          <a:ext cx="3526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2667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910522" y="1882395"/>
        <a:ext cx="19163" cy="3832"/>
      </dsp:txXfrm>
    </dsp:sp>
    <dsp:sp modelId="{563EF415-30F5-4A50-A127-98E01FF47417}">
      <dsp:nvSpPr>
        <dsp:cNvPr id="0" name=""/>
        <dsp:cNvSpPr/>
      </dsp:nvSpPr>
      <dsp:spPr>
        <a:xfrm>
          <a:off x="79191" y="1384398"/>
          <a:ext cx="1666378" cy="999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654" tIns="85710" rIns="81654" bIns="8571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Продемонстрировать её в действии</a:t>
          </a:r>
          <a:endParaRPr lang="en-US" sz="1200" kern="1200"/>
        </a:p>
      </dsp:txBody>
      <dsp:txXfrm>
        <a:off x="79191" y="1384398"/>
        <a:ext cx="1666378" cy="999827"/>
      </dsp:txXfrm>
    </dsp:sp>
    <dsp:sp modelId="{A7B0E444-F54F-46C7-9EAC-35BFD993E849}">
      <dsp:nvSpPr>
        <dsp:cNvPr id="0" name=""/>
        <dsp:cNvSpPr/>
      </dsp:nvSpPr>
      <dsp:spPr>
        <a:xfrm>
          <a:off x="3793416" y="1838592"/>
          <a:ext cx="3526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2667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960168" y="1882395"/>
        <a:ext cx="19163" cy="3832"/>
      </dsp:txXfrm>
    </dsp:sp>
    <dsp:sp modelId="{F453431E-CD81-40C6-9CFD-4F1C1985E52E}">
      <dsp:nvSpPr>
        <dsp:cNvPr id="0" name=""/>
        <dsp:cNvSpPr/>
      </dsp:nvSpPr>
      <dsp:spPr>
        <a:xfrm>
          <a:off x="2128837" y="1384398"/>
          <a:ext cx="1666378" cy="999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654" tIns="85710" rIns="81654" bIns="8571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Создать  полноценную модель продукта </a:t>
          </a:r>
          <a:endParaRPr lang="en-US" sz="1200" kern="1200"/>
        </a:p>
      </dsp:txBody>
      <dsp:txXfrm>
        <a:off x="2128837" y="1384398"/>
        <a:ext cx="1666378" cy="999827"/>
      </dsp:txXfrm>
    </dsp:sp>
    <dsp:sp modelId="{890FCFC4-0DD5-4759-B3EB-08F5E1221DBE}">
      <dsp:nvSpPr>
        <dsp:cNvPr id="0" name=""/>
        <dsp:cNvSpPr/>
      </dsp:nvSpPr>
      <dsp:spPr>
        <a:xfrm>
          <a:off x="5843062" y="1838592"/>
          <a:ext cx="3526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2667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009814" y="1882395"/>
        <a:ext cx="19163" cy="3832"/>
      </dsp:txXfrm>
    </dsp:sp>
    <dsp:sp modelId="{B91FBD6D-4A69-4F07-ADB5-F980B62C9D28}">
      <dsp:nvSpPr>
        <dsp:cNvPr id="0" name=""/>
        <dsp:cNvSpPr/>
      </dsp:nvSpPr>
      <dsp:spPr>
        <a:xfrm>
          <a:off x="4178483" y="1384398"/>
          <a:ext cx="1666378" cy="999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654" tIns="85710" rIns="81654" bIns="8571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Протестировать готовую модель</a:t>
          </a:r>
          <a:endParaRPr lang="en-US" sz="1200" kern="1200"/>
        </a:p>
      </dsp:txBody>
      <dsp:txXfrm>
        <a:off x="4178483" y="1384398"/>
        <a:ext cx="1666378" cy="999827"/>
      </dsp:txXfrm>
    </dsp:sp>
    <dsp:sp modelId="{D1C1EC96-6262-4967-836E-25289547C33F}">
      <dsp:nvSpPr>
        <dsp:cNvPr id="0" name=""/>
        <dsp:cNvSpPr/>
      </dsp:nvSpPr>
      <dsp:spPr>
        <a:xfrm>
          <a:off x="912381" y="2382425"/>
          <a:ext cx="6148937" cy="352667"/>
        </a:xfrm>
        <a:custGeom>
          <a:avLst/>
          <a:gdLst/>
          <a:ahLst/>
          <a:cxnLst/>
          <a:rect l="0" t="0" r="0" b="0"/>
          <a:pathLst>
            <a:path>
              <a:moveTo>
                <a:pt x="6148937" y="0"/>
              </a:moveTo>
              <a:lnTo>
                <a:pt x="6148937" y="193433"/>
              </a:lnTo>
              <a:lnTo>
                <a:pt x="0" y="193433"/>
              </a:lnTo>
              <a:lnTo>
                <a:pt x="0" y="352667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32828" y="2556842"/>
        <a:ext cx="308043" cy="3832"/>
      </dsp:txXfrm>
    </dsp:sp>
    <dsp:sp modelId="{14AC1F04-DEC4-4CED-8A99-B2149F7655A9}">
      <dsp:nvSpPr>
        <dsp:cNvPr id="0" name=""/>
        <dsp:cNvSpPr/>
      </dsp:nvSpPr>
      <dsp:spPr>
        <a:xfrm>
          <a:off x="6228129" y="1384398"/>
          <a:ext cx="1666378" cy="999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654" tIns="85710" rIns="81654" bIns="8571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Найти предприятие с которым можно начать сотрудничать</a:t>
          </a:r>
          <a:endParaRPr lang="en-US" sz="1200" kern="1200"/>
        </a:p>
      </dsp:txBody>
      <dsp:txXfrm>
        <a:off x="6228129" y="1384398"/>
        <a:ext cx="1666378" cy="999827"/>
      </dsp:txXfrm>
    </dsp:sp>
    <dsp:sp modelId="{6F07B7F3-7335-474B-8E4D-E91A2A462815}">
      <dsp:nvSpPr>
        <dsp:cNvPr id="0" name=""/>
        <dsp:cNvSpPr/>
      </dsp:nvSpPr>
      <dsp:spPr>
        <a:xfrm>
          <a:off x="1743770" y="3221686"/>
          <a:ext cx="3526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2667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910522" y="3265489"/>
        <a:ext cx="19163" cy="3832"/>
      </dsp:txXfrm>
    </dsp:sp>
    <dsp:sp modelId="{DB6506D3-9077-4649-9B59-DBD2E7A984BD}">
      <dsp:nvSpPr>
        <dsp:cNvPr id="0" name=""/>
        <dsp:cNvSpPr/>
      </dsp:nvSpPr>
      <dsp:spPr>
        <a:xfrm>
          <a:off x="79191" y="2767492"/>
          <a:ext cx="1666378" cy="999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654" tIns="85710" rIns="81654" bIns="8571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Внедрить рабочую модель в производство</a:t>
          </a:r>
          <a:endParaRPr lang="en-US" sz="1200" kern="1200"/>
        </a:p>
      </dsp:txBody>
      <dsp:txXfrm>
        <a:off x="79191" y="2767492"/>
        <a:ext cx="1666378" cy="999827"/>
      </dsp:txXfrm>
    </dsp:sp>
    <dsp:sp modelId="{00BA24B5-CF6A-4C6D-8AA3-40A573DAF625}">
      <dsp:nvSpPr>
        <dsp:cNvPr id="0" name=""/>
        <dsp:cNvSpPr/>
      </dsp:nvSpPr>
      <dsp:spPr>
        <a:xfrm>
          <a:off x="2128837" y="2767492"/>
          <a:ext cx="1666378" cy="999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654" tIns="85710" rIns="81654" bIns="8571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Продать готовую модель и запустить производство </a:t>
          </a:r>
          <a:endParaRPr lang="en-US" sz="1200" kern="1200"/>
        </a:p>
      </dsp:txBody>
      <dsp:txXfrm>
        <a:off x="2128837" y="2767492"/>
        <a:ext cx="1666378" cy="9998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6" name="Google Shape;2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4" name="Google Shape;25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0" name="Google Shape;2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846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649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8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393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051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716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809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763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995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987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26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Название раздела 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46678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5578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53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7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8.pn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1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Data" Target="../diagrams/data2.xml"/><Relationship Id="rId5" Type="http://schemas.openxmlformats.org/officeDocument/2006/relationships/image" Target="../media/image23.png"/><Relationship Id="rId10" Type="http://schemas.microsoft.com/office/2007/relationships/diagramDrawing" Target="../diagrams/drawing2.xml"/><Relationship Id="rId4" Type="http://schemas.openxmlformats.org/officeDocument/2006/relationships/image" Target="../media/image22.pn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microsoft.com/office/2007/relationships/hdphoto" Target="../media/hdphoto1.wdp"/><Relationship Id="rId9" Type="http://schemas.microsoft.com/office/2007/relationships/diagramDrawing" Target="../diagrams/drawing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flinger2106@gmail.co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>
            <a:spLocks noGrp="1"/>
          </p:cNvSpPr>
          <p:nvPr>
            <p:ph type="body" idx="1"/>
          </p:nvPr>
        </p:nvSpPr>
        <p:spPr>
          <a:xfrm>
            <a:off x="53957" y="547200"/>
            <a:ext cx="5063054" cy="3170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4000" b="1" dirty="0">
                <a:solidFill>
                  <a:srgbClr val="7030A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Информационно-сигнализирующее табло за стеклом автомобиля</a:t>
            </a:r>
            <a:endParaRPr lang="ru-RU" sz="4000" dirty="0">
              <a:solidFill>
                <a:srgbClr val="7030A0"/>
              </a:solidFill>
              <a:cs typeface="Calibri" panose="020F0502020204030204"/>
            </a:endParaRPr>
          </a:p>
        </p:txBody>
      </p:sp>
      <p:pic>
        <p:nvPicPr>
          <p:cNvPr id="107" name="Google Shape;107;p1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11080" y="195197"/>
            <a:ext cx="2051634" cy="708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961875" y="3874150"/>
            <a:ext cx="975801" cy="975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Empresário pensando | Vetor Premium">
            <a:extLst>
              <a:ext uri="{FF2B5EF4-FFF2-40B4-BE49-F238E27FC236}">
                <a16:creationId xmlns:a16="http://schemas.microsoft.com/office/drawing/2014/main" id="{FD17D9C5-CAA2-D95A-9791-1D99543BE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916" y="113363"/>
            <a:ext cx="5019831" cy="5029200"/>
          </a:xfrm>
          <a:prstGeom prst="rect">
            <a:avLst/>
          </a:prstGeom>
        </p:spPr>
      </p:pic>
      <p:sp>
        <p:nvSpPr>
          <p:cNvPr id="121" name="Google Shape;121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 txBox="1">
            <a:spLocks noGrp="1"/>
          </p:cNvSpPr>
          <p:nvPr>
            <p:ph type="body" idx="1"/>
          </p:nvPr>
        </p:nvSpPr>
        <p:spPr>
          <a:xfrm>
            <a:off x="44595" y="1011746"/>
            <a:ext cx="4746659" cy="4132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Aft>
                <a:spcPts val="1200"/>
              </a:spcAft>
              <a:buSzPts val="2571"/>
              <a:buNone/>
            </a:pPr>
            <a:r>
              <a:rPr lang="ru" dirty="0"/>
              <a:t>Довольно часто на дорогах возникают ситуации, когда необходимо сообщить какую-либо информацию полезную  для водителя другого транспортного средства, находящегося сзади и иногда спереди вашего тс.</a:t>
            </a:r>
          </a:p>
        </p:txBody>
      </p:sp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"/>
          <p:cNvSpPr txBox="1"/>
          <p:nvPr/>
        </p:nvSpPr>
        <p:spPr>
          <a:xfrm>
            <a:off x="195672" y="240617"/>
            <a:ext cx="6732854" cy="772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4000" b="1" i="0" u="none" strike="noStrik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lang="ru-RU" sz="4000" b="1" i="0" u="none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Raleway SemiBold"/>
              <a:ea typeface="Raleway SemiBold"/>
              <a:cs typeface="Raleway Semi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A29786-F5DF-4889-99EA-280D080AEA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/>
          <a:stretch/>
        </p:blipFill>
        <p:spPr>
          <a:xfrm>
            <a:off x="20" y="10"/>
            <a:ext cx="9143980" cy="514349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E3D7CB3-8B2C-34FF-075B-7C733D4AC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171138"/>
            <a:ext cx="7696200" cy="10247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b="1" err="1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Целевая</a:t>
            </a:r>
            <a:r>
              <a:rPr lang="en-US" sz="6600" b="1" dirty="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 </a:t>
            </a:r>
            <a:r>
              <a:rPr lang="en-US" sz="6600" b="1" err="1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аудитория</a:t>
            </a:r>
            <a:endParaRPr lang="ru-RU" sz="6600" err="1">
              <a:cs typeface="Calibri Light" panose="020F0302020204030204"/>
            </a:endParaRPr>
          </a:p>
        </p:txBody>
      </p:sp>
      <p:sp>
        <p:nvSpPr>
          <p:cNvPr id="142" name="Google Shape;142;p3"/>
          <p:cNvSpPr txBox="1">
            <a:spLocks noGrp="1"/>
          </p:cNvSpPr>
          <p:nvPr>
            <p:ph type="body" idx="1"/>
          </p:nvPr>
        </p:nvSpPr>
        <p:spPr>
          <a:xfrm>
            <a:off x="723900" y="1070187"/>
            <a:ext cx="7696200" cy="3991829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Autofit/>
          </a:bodyPr>
          <a:lstStyle/>
          <a:p>
            <a:pPr lvl="0">
              <a:spcAft>
                <a:spcPts val="0"/>
              </a:spcAft>
              <a:buSzPts val="1200"/>
            </a:pPr>
            <a:endParaRPr lang="en-US" sz="1000" dirty="0">
              <a:solidFill>
                <a:schemeClr val="tx1"/>
              </a:solidFill>
            </a:endParaRPr>
          </a:p>
          <a:p>
            <a:pPr algn="ctr">
              <a:buSzPts val="1200"/>
            </a:pPr>
            <a:r>
              <a:rPr lang="en-US" sz="3200" dirty="0">
                <a:solidFill>
                  <a:schemeClr val="tx1"/>
                </a:solidFill>
              </a:rPr>
              <a:t>Потенциальным </a:t>
            </a:r>
            <a:r>
              <a:rPr lang="en-US" sz="3200" dirty="0" err="1">
                <a:solidFill>
                  <a:schemeClr val="tx1"/>
                </a:solidFill>
              </a:rPr>
              <a:t>потребителем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нашего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проекта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является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любой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владелец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машины</a:t>
            </a:r>
            <a:r>
              <a:rPr lang="en-US" sz="3200" dirty="0">
                <a:solidFill>
                  <a:schemeClr val="tx1"/>
                </a:solidFill>
              </a:rPr>
              <a:t>(</a:t>
            </a:r>
            <a:r>
              <a:rPr lang="en-US" sz="3200" dirty="0" err="1">
                <a:solidFill>
                  <a:schemeClr val="tx1"/>
                </a:solidFill>
              </a:rPr>
              <a:t>автолюбитель</a:t>
            </a:r>
            <a:r>
              <a:rPr lang="en-US" sz="3200" dirty="0">
                <a:solidFill>
                  <a:schemeClr val="tx1"/>
                </a:solidFill>
              </a:rPr>
              <a:t>). </a:t>
            </a:r>
            <a:r>
              <a:rPr lang="en-US" sz="3200" dirty="0" err="1">
                <a:solidFill>
                  <a:schemeClr val="tx1"/>
                </a:solidFill>
              </a:rPr>
              <a:t>Также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данный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проект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можно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внедрить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на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самом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заводе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производства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авто</a:t>
            </a:r>
            <a:r>
              <a:rPr lang="en-US" sz="3200" dirty="0">
                <a:solidFill>
                  <a:schemeClr val="tx1"/>
                </a:solidFill>
              </a:rPr>
              <a:t>, </a:t>
            </a:r>
            <a:r>
              <a:rPr lang="en-US" sz="3200" dirty="0" err="1">
                <a:solidFill>
                  <a:schemeClr val="tx1"/>
                </a:solidFill>
              </a:rPr>
              <a:t>чтобы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это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было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не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как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дополнительный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гаджет</a:t>
            </a:r>
            <a:r>
              <a:rPr lang="en-US" sz="3200" dirty="0">
                <a:solidFill>
                  <a:schemeClr val="tx1"/>
                </a:solidFill>
              </a:rPr>
              <a:t>, а </a:t>
            </a:r>
            <a:r>
              <a:rPr lang="en-US" sz="3200" dirty="0" err="1">
                <a:solidFill>
                  <a:schemeClr val="tx1"/>
                </a:solidFill>
              </a:rPr>
              <a:t>как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часть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машины</a:t>
            </a:r>
            <a:r>
              <a:rPr lang="en-US" sz="3200" dirty="0">
                <a:solidFill>
                  <a:schemeClr val="tx1"/>
                </a:solidFill>
              </a:rPr>
              <a:t>, </a:t>
            </a:r>
            <a:r>
              <a:rPr lang="en-US" sz="3200" dirty="0" err="1">
                <a:solidFill>
                  <a:schemeClr val="tx1"/>
                </a:solidFill>
              </a:rPr>
              <a:t>без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которого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не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представляешь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движение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по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дороге</a:t>
            </a:r>
            <a:r>
              <a:rPr lang="en-US" sz="3200" dirty="0">
                <a:solidFill>
                  <a:schemeClr val="tx1"/>
                </a:solidFill>
              </a:rPr>
              <a:t>. </a:t>
            </a:r>
            <a:endParaRPr lang="en-US" sz="3200" dirty="0">
              <a:solidFill>
                <a:schemeClr val="tx1"/>
              </a:solidFill>
              <a:cs typeface="Calibri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1ABD32D-723A-4FEE-99BD-874155508F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56" r="1625" b="-1"/>
          <a:stretch/>
        </p:blipFill>
        <p:spPr>
          <a:xfrm>
            <a:off x="5672714" y="-4665"/>
            <a:ext cx="3471286" cy="2576415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снимок экрана, меню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CFDE2B20-720A-6031-0D17-220D85698B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389"/>
          <a:stretch/>
        </p:blipFill>
        <p:spPr>
          <a:xfrm>
            <a:off x="5672710" y="2571750"/>
            <a:ext cx="3471287" cy="2571750"/>
          </a:xfrm>
          <a:prstGeom prst="rect">
            <a:avLst/>
          </a:prstGeom>
        </p:spPr>
      </p:pic>
      <p:grpSp>
        <p:nvGrpSpPr>
          <p:cNvPr id="166" name="Group 162">
            <a:extLst>
              <a:ext uri="{FF2B5EF4-FFF2-40B4-BE49-F238E27FC236}">
                <a16:creationId xmlns:a16="http://schemas.microsoft.com/office/drawing/2014/main" id="{A117522D-1E8C-2876-EE3B-7BEC192F0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89113" y="-4665"/>
            <a:ext cx="92521" cy="5148165"/>
            <a:chOff x="12068638" y="0"/>
            <a:chExt cx="123362" cy="6858000"/>
          </a:xfrm>
        </p:grpSpPr>
        <p:sp>
          <p:nvSpPr>
            <p:cNvPr id="167" name="Rectangle 163">
              <a:extLst>
                <a:ext uri="{FF2B5EF4-FFF2-40B4-BE49-F238E27FC236}">
                  <a16:creationId xmlns:a16="http://schemas.microsoft.com/office/drawing/2014/main" id="{6E307A6C-A54E-BEF9-E5E7-8AD243D5B3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1C5E938B-CB1F-2CD9-9918-FE900C118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27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2F32CEDE-2580-4AA2-B917-A2BA3919C516}"/>
              </a:ext>
            </a:extLst>
          </p:cNvPr>
          <p:cNvCxnSpPr>
            <a:cxnSpLocks/>
          </p:cNvCxnSpPr>
          <p:nvPr/>
        </p:nvCxnSpPr>
        <p:spPr>
          <a:xfrm flipH="1">
            <a:off x="-251497" y="-12666"/>
            <a:ext cx="1288608" cy="1216559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0CE3313-7BA7-4FCE-9EE8-1348521C4430}"/>
              </a:ext>
            </a:extLst>
          </p:cNvPr>
          <p:cNvCxnSpPr>
            <a:cxnSpLocks/>
          </p:cNvCxnSpPr>
          <p:nvPr/>
        </p:nvCxnSpPr>
        <p:spPr>
          <a:xfrm flipH="1">
            <a:off x="-302781" y="-12801"/>
            <a:ext cx="1517097" cy="1517096"/>
          </a:xfrm>
          <a:prstGeom prst="line">
            <a:avLst/>
          </a:prstGeom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BDE61B9B-1E25-4B8C-9986-2C7A68F1AF82}"/>
              </a:ext>
            </a:extLst>
          </p:cNvPr>
          <p:cNvCxnSpPr>
            <a:cxnSpLocks/>
          </p:cNvCxnSpPr>
          <p:nvPr/>
        </p:nvCxnSpPr>
        <p:spPr>
          <a:xfrm flipH="1">
            <a:off x="-229771" y="0"/>
            <a:ext cx="1013314" cy="101331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A45C26BE-E756-47F4-B21B-229125A15390}"/>
              </a:ext>
            </a:extLst>
          </p:cNvPr>
          <p:cNvCxnSpPr>
            <a:cxnSpLocks/>
          </p:cNvCxnSpPr>
          <p:nvPr/>
        </p:nvCxnSpPr>
        <p:spPr>
          <a:xfrm flipH="1">
            <a:off x="-222566" y="0"/>
            <a:ext cx="790970" cy="790968"/>
          </a:xfrm>
          <a:prstGeom prst="line">
            <a:avLst/>
          </a:prstGeom>
          <a:ln w="28575">
            <a:solidFill>
              <a:srgbClr val="B256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0F503301-A5CB-4C36-B758-E886BDC89513}"/>
              </a:ext>
            </a:extLst>
          </p:cNvPr>
          <p:cNvCxnSpPr>
            <a:cxnSpLocks/>
          </p:cNvCxnSpPr>
          <p:nvPr/>
        </p:nvCxnSpPr>
        <p:spPr>
          <a:xfrm flipH="1">
            <a:off x="-220451" y="-13935"/>
            <a:ext cx="577908" cy="577907"/>
          </a:xfrm>
          <a:prstGeom prst="line">
            <a:avLst/>
          </a:prstGeom>
          <a:ln w="38100">
            <a:solidFill>
              <a:srgbClr val="CB3D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4B002C62-22D4-4F8D-8308-B8295E1EC58A}"/>
              </a:ext>
            </a:extLst>
          </p:cNvPr>
          <p:cNvCxnSpPr>
            <a:cxnSpLocks/>
          </p:cNvCxnSpPr>
          <p:nvPr/>
        </p:nvCxnSpPr>
        <p:spPr>
          <a:xfrm flipH="1">
            <a:off x="-214015" y="-13935"/>
            <a:ext cx="373843" cy="373841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1837B257-6DFA-455A-A42D-D4951395FA71}"/>
              </a:ext>
            </a:extLst>
          </p:cNvPr>
          <p:cNvSpPr/>
          <p:nvPr/>
        </p:nvSpPr>
        <p:spPr>
          <a:xfrm>
            <a:off x="0" y="-777"/>
            <a:ext cx="1375703" cy="1288207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6" name="Google Shape;156;p4"/>
          <p:cNvSpPr txBox="1">
            <a:spLocks noGrp="1"/>
          </p:cNvSpPr>
          <p:nvPr>
            <p:ph type="body" idx="1"/>
          </p:nvPr>
        </p:nvSpPr>
        <p:spPr>
          <a:xfrm>
            <a:off x="253897" y="1025976"/>
            <a:ext cx="5197641" cy="410737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Autofit/>
          </a:bodyPr>
          <a:lstStyle/>
          <a:p>
            <a:pPr>
              <a:buSzPts val="1200"/>
            </a:pP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 из 5 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автовладелецев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сталкиваются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ситуацией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когда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их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слепит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авто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 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Отвлекаясь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дороги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мы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теряем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концентрацию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является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небезопасным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движения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огромных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скоростях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Поскольку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человек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приспособлен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ночной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среде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в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отличие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ночных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хищников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Именно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 2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утра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люди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умирают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чаще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так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время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у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человека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слабеет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“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воля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поэтому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нагружать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себя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,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управляя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автомобилем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,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по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меньшей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мере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,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неправильно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(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инф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.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взята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с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офиц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.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ист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. 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МИНИСТЕРСТВО ВНУТРЕННИХ ДЕЛ РОССИЙСКОЙ ФЕДЕРАЦИИ НАУЧНЫЙ ЦЕНТР БЕЗОПАСНОСТИ ДОРОЖНОГО ДВИЖЕНИЯ)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Особенно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это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становится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опаснее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в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современное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время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,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так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как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машин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становится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всё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больше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,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как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и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водителей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, а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стоять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в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пробках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ни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у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кого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желания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нет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,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из-за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чего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многие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предпочитают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ночную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езду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.</a:t>
            </a:r>
            <a:endParaRPr lang="en-US" sz="1400" kern="1200" dirty="0">
              <a:solidFill>
                <a:schemeClr val="tx1"/>
              </a:solidFill>
              <a:highlight>
                <a:srgbClr val="FFFFFF"/>
              </a:highlight>
              <a:latin typeface="+mn-lt"/>
              <a:cs typeface="Calibri"/>
            </a:endParaRPr>
          </a:p>
          <a:p>
            <a:pPr lvl="0">
              <a:spcAft>
                <a:spcPts val="0"/>
              </a:spcAft>
              <a:buSzPts val="1200"/>
            </a:pP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Также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по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статистике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больше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всего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ДТП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происходят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с 5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до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8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вечера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,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так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как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именно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это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время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является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самым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затруднительным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в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движении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из-за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плотного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трафика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на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дороге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. В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связи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с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чем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водители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чаще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всего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попадают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в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дтп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из-за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несоблюдения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дистанции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.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Да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,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владельцы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современных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иномарок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могут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обойтись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без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некоторых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функций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,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но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это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будет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стоить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намного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дороже</a:t>
            </a:r>
            <a:r>
              <a:rPr lang="en-US" sz="1400" kern="1200" dirty="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!</a:t>
            </a:r>
            <a:endParaRPr lang="en-US" sz="1400" kern="1200" dirty="0">
              <a:solidFill>
                <a:schemeClr val="tx1"/>
              </a:solidFill>
              <a:highlight>
                <a:srgbClr val="FFFFFF"/>
              </a:highlight>
              <a:latin typeface="+mn-lt"/>
              <a:cs typeface="Calibri"/>
            </a:endParaRPr>
          </a:p>
        </p:txBody>
      </p:sp>
      <p:sp>
        <p:nvSpPr>
          <p:cNvPr id="155" name="Google Shape;155;p4"/>
          <p:cNvSpPr txBox="1">
            <a:spLocks noGrp="1"/>
          </p:cNvSpPr>
          <p:nvPr>
            <p:ph type="title"/>
          </p:nvPr>
        </p:nvSpPr>
        <p:spPr>
          <a:xfrm>
            <a:off x="1258083" y="172985"/>
            <a:ext cx="3567462" cy="773607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Autofit/>
          </a:bodyPr>
          <a:lstStyle/>
          <a:p>
            <a:pPr marL="0" marR="0" lvl="0" indent="0">
              <a:spcAft>
                <a:spcPts val="0"/>
              </a:spcAft>
              <a:buSzPts val="2800"/>
            </a:pPr>
            <a:r>
              <a:rPr lang="en-US" sz="5400" b="1" kern="12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+mj-lt"/>
                <a:ea typeface="+mj-ea"/>
                <a:cs typeface="+mj-cs"/>
              </a:rPr>
              <a:t>ПРОБЛЕМА</a:t>
            </a:r>
            <a:endParaRPr lang="en-US" sz="5400" b="1" kern="12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E9FA56-B0C9-46BB-8F3D-EBDB00C8F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1005" y="93843"/>
            <a:ext cx="2465952" cy="939311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+mj-ea"/>
                <a:cs typeface="+mj-cs"/>
              </a:rPr>
              <a:t>Опрос</a:t>
            </a:r>
            <a:r>
              <a:rPr lang="ru-RU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+mj-ea"/>
                <a:cs typeface="+mj-cs"/>
              </a:rPr>
              <a:t>: </a:t>
            </a:r>
            <a:endParaRPr lang="en-US" sz="6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0447682-890E-4C60-B93E-456986B84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14" y="3277153"/>
            <a:ext cx="4133260" cy="17432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5CF0C3-AA7C-4D26-A6DE-2D19DB8D4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14" y="1262588"/>
            <a:ext cx="4133261" cy="17432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88BB4F-58E9-4DC9-B01F-915D9B859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2714" y="1262588"/>
            <a:ext cx="4133786" cy="17432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581A3B1-C788-475E-BF55-77FE96B035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3241" y="3277153"/>
            <a:ext cx="4133259" cy="17432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3" name="Group 14">
            <a:extLst>
              <a:ext uri="{FF2B5EF4-FFF2-40B4-BE49-F238E27FC236}">
                <a16:creationId xmlns:a16="http://schemas.microsoft.com/office/drawing/2014/main" id="{A3440FE8-59C1-781D-CE2A-89F194184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516325" y="2514822"/>
            <a:ext cx="5164838" cy="92524"/>
            <a:chOff x="1" y="6737460"/>
            <a:chExt cx="12192000" cy="12336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FB3C832-125F-4B1B-3C62-0BB38148A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034320" y="703141"/>
              <a:ext cx="123362" cy="12192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16">
              <a:extLst>
                <a:ext uri="{FF2B5EF4-FFF2-40B4-BE49-F238E27FC236}">
                  <a16:creationId xmlns:a16="http://schemas.microsoft.com/office/drawing/2014/main" id="{E57FDEB3-9443-1EE0-B47A-8FBC2754B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40559" y="4909383"/>
              <a:ext cx="123362" cy="3779520"/>
            </a:xfrm>
            <a:prstGeom prst="rect">
              <a:avLst/>
            </a:prstGeom>
            <a:gradFill>
              <a:gsLst>
                <a:gs pos="13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  <a:alpha val="9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Дуга 4">
            <a:extLst>
              <a:ext uri="{FF2B5EF4-FFF2-40B4-BE49-F238E27FC236}">
                <a16:creationId xmlns:a16="http://schemas.microsoft.com/office/drawing/2014/main" id="{D3A40C0D-1FD3-491F-A562-D0C9D1C35EDE}"/>
              </a:ext>
            </a:extLst>
          </p:cNvPr>
          <p:cNvSpPr/>
          <p:nvPr/>
        </p:nvSpPr>
        <p:spPr>
          <a:xfrm rot="5400000">
            <a:off x="-756884" y="-879881"/>
            <a:ext cx="1513770" cy="1759759"/>
          </a:xfrm>
          <a:prstGeom prst="arc">
            <a:avLst/>
          </a:prstGeom>
          <a:ln w="38100">
            <a:solidFill>
              <a:srgbClr val="909B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Дуга 12">
            <a:extLst>
              <a:ext uri="{FF2B5EF4-FFF2-40B4-BE49-F238E27FC236}">
                <a16:creationId xmlns:a16="http://schemas.microsoft.com/office/drawing/2014/main" id="{2DB624C9-1B1E-418A-93CE-F44B598A573D}"/>
              </a:ext>
            </a:extLst>
          </p:cNvPr>
          <p:cNvSpPr/>
          <p:nvPr/>
        </p:nvSpPr>
        <p:spPr>
          <a:xfrm rot="5400000">
            <a:off x="-594883" y="-702550"/>
            <a:ext cx="1172255" cy="1405099"/>
          </a:xfrm>
          <a:prstGeom prst="arc">
            <a:avLst/>
          </a:prstGeom>
          <a:ln w="38100">
            <a:solidFill>
              <a:srgbClr val="C194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Дуга 13">
            <a:extLst>
              <a:ext uri="{FF2B5EF4-FFF2-40B4-BE49-F238E27FC236}">
                <a16:creationId xmlns:a16="http://schemas.microsoft.com/office/drawing/2014/main" id="{948761A9-7B93-4B93-A21E-F43B757E403F}"/>
              </a:ext>
            </a:extLst>
          </p:cNvPr>
          <p:cNvSpPr/>
          <p:nvPr/>
        </p:nvSpPr>
        <p:spPr>
          <a:xfrm rot="5400000">
            <a:off x="-447964" y="-525697"/>
            <a:ext cx="836727" cy="1051393"/>
          </a:xfrm>
          <a:prstGeom prst="arc">
            <a:avLst/>
          </a:prstGeom>
          <a:ln w="38100">
            <a:solidFill>
              <a:srgbClr val="D58F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Дуга 16">
            <a:extLst>
              <a:ext uri="{FF2B5EF4-FFF2-40B4-BE49-F238E27FC236}">
                <a16:creationId xmlns:a16="http://schemas.microsoft.com/office/drawing/2014/main" id="{0F359EF9-1F7A-4E2A-A6BF-E3EDE8CFA532}"/>
              </a:ext>
            </a:extLst>
          </p:cNvPr>
          <p:cNvSpPr/>
          <p:nvPr/>
        </p:nvSpPr>
        <p:spPr>
          <a:xfrm rot="5639717">
            <a:off x="-285522" y="-366077"/>
            <a:ext cx="511842" cy="689476"/>
          </a:xfrm>
          <a:prstGeom prst="arc">
            <a:avLst>
              <a:gd name="adj1" fmla="val 16200000"/>
              <a:gd name="adj2" fmla="val 21178156"/>
            </a:avLst>
          </a:prstGeom>
          <a:ln w="38100">
            <a:solidFill>
              <a:srgbClr val="ED7F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41DD6872-8DFB-47FC-9E85-7623438C6B36}"/>
              </a:ext>
            </a:extLst>
          </p:cNvPr>
          <p:cNvSpPr/>
          <p:nvPr/>
        </p:nvSpPr>
        <p:spPr>
          <a:xfrm rot="19542680">
            <a:off x="7521832" y="-150049"/>
            <a:ext cx="1224698" cy="1374875"/>
          </a:xfrm>
          <a:custGeom>
            <a:avLst/>
            <a:gdLst>
              <a:gd name="connsiteX0" fmla="*/ 39339 w 926763"/>
              <a:gd name="connsiteY0" fmla="*/ 195345 h 1069105"/>
              <a:gd name="connsiteX1" fmla="*/ 422497 w 926763"/>
              <a:gd name="connsiteY1" fmla="*/ 195345 h 1069105"/>
              <a:gd name="connsiteX2" fmla="*/ 617842 w 926763"/>
              <a:gd name="connsiteY2" fmla="*/ 0 h 1069105"/>
              <a:gd name="connsiteX3" fmla="*/ 682957 w 926763"/>
              <a:gd name="connsiteY3" fmla="*/ 195345 h 1069105"/>
              <a:gd name="connsiteX4" fmla="*/ 913099 w 926763"/>
              <a:gd name="connsiteY4" fmla="*/ 195345 h 1069105"/>
              <a:gd name="connsiteX5" fmla="*/ 775014 w 926763"/>
              <a:gd name="connsiteY5" fmla="*/ 471516 h 1069105"/>
              <a:gd name="connsiteX6" fmla="*/ 926763 w 926763"/>
              <a:gd name="connsiteY6" fmla="*/ 926763 h 1069105"/>
              <a:gd name="connsiteX7" fmla="*/ 601586 w 926763"/>
              <a:gd name="connsiteY7" fmla="*/ 818370 h 1069105"/>
              <a:gd name="connsiteX8" fmla="*/ 476219 w 926763"/>
              <a:gd name="connsiteY8" fmla="*/ 1069105 h 1069105"/>
              <a:gd name="connsiteX9" fmla="*/ 300705 w 926763"/>
              <a:gd name="connsiteY9" fmla="*/ 718076 h 1069105"/>
              <a:gd name="connsiteX10" fmla="*/ 0 w 926763"/>
              <a:gd name="connsiteY10" fmla="*/ 617842 h 1069105"/>
              <a:gd name="connsiteX11" fmla="*/ 167058 w 926763"/>
              <a:gd name="connsiteY11" fmla="*/ 450784 h 1069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6763" h="1069105">
                <a:moveTo>
                  <a:pt x="39339" y="195345"/>
                </a:moveTo>
                <a:lnTo>
                  <a:pt x="422497" y="195345"/>
                </a:lnTo>
                <a:lnTo>
                  <a:pt x="617842" y="0"/>
                </a:lnTo>
                <a:lnTo>
                  <a:pt x="682957" y="195345"/>
                </a:lnTo>
                <a:lnTo>
                  <a:pt x="913099" y="195345"/>
                </a:lnTo>
                <a:lnTo>
                  <a:pt x="775014" y="471516"/>
                </a:lnTo>
                <a:lnTo>
                  <a:pt x="926763" y="926763"/>
                </a:lnTo>
                <a:lnTo>
                  <a:pt x="601586" y="818370"/>
                </a:lnTo>
                <a:lnTo>
                  <a:pt x="476219" y="1069105"/>
                </a:lnTo>
                <a:lnTo>
                  <a:pt x="300705" y="718076"/>
                </a:lnTo>
                <a:lnTo>
                  <a:pt x="0" y="617842"/>
                </a:lnTo>
                <a:lnTo>
                  <a:pt x="167058" y="450784"/>
                </a:lnTo>
                <a:close/>
              </a:path>
            </a:pathLst>
          </a:cu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1AF956BA-428C-441B-994E-924AEB3AF103}"/>
              </a:ext>
            </a:extLst>
          </p:cNvPr>
          <p:cNvSpPr/>
          <p:nvPr/>
        </p:nvSpPr>
        <p:spPr>
          <a:xfrm rot="19542680">
            <a:off x="7493753" y="-178845"/>
            <a:ext cx="1224698" cy="1374875"/>
          </a:xfrm>
          <a:custGeom>
            <a:avLst/>
            <a:gdLst>
              <a:gd name="connsiteX0" fmla="*/ 39339 w 926763"/>
              <a:gd name="connsiteY0" fmla="*/ 195345 h 1069105"/>
              <a:gd name="connsiteX1" fmla="*/ 422497 w 926763"/>
              <a:gd name="connsiteY1" fmla="*/ 195345 h 1069105"/>
              <a:gd name="connsiteX2" fmla="*/ 617842 w 926763"/>
              <a:gd name="connsiteY2" fmla="*/ 0 h 1069105"/>
              <a:gd name="connsiteX3" fmla="*/ 682957 w 926763"/>
              <a:gd name="connsiteY3" fmla="*/ 195345 h 1069105"/>
              <a:gd name="connsiteX4" fmla="*/ 913099 w 926763"/>
              <a:gd name="connsiteY4" fmla="*/ 195345 h 1069105"/>
              <a:gd name="connsiteX5" fmla="*/ 775014 w 926763"/>
              <a:gd name="connsiteY5" fmla="*/ 471516 h 1069105"/>
              <a:gd name="connsiteX6" fmla="*/ 926763 w 926763"/>
              <a:gd name="connsiteY6" fmla="*/ 926763 h 1069105"/>
              <a:gd name="connsiteX7" fmla="*/ 601586 w 926763"/>
              <a:gd name="connsiteY7" fmla="*/ 818370 h 1069105"/>
              <a:gd name="connsiteX8" fmla="*/ 476219 w 926763"/>
              <a:gd name="connsiteY8" fmla="*/ 1069105 h 1069105"/>
              <a:gd name="connsiteX9" fmla="*/ 300705 w 926763"/>
              <a:gd name="connsiteY9" fmla="*/ 718076 h 1069105"/>
              <a:gd name="connsiteX10" fmla="*/ 0 w 926763"/>
              <a:gd name="connsiteY10" fmla="*/ 617842 h 1069105"/>
              <a:gd name="connsiteX11" fmla="*/ 167058 w 926763"/>
              <a:gd name="connsiteY11" fmla="*/ 450784 h 1069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6763" h="1069105">
                <a:moveTo>
                  <a:pt x="39339" y="195345"/>
                </a:moveTo>
                <a:lnTo>
                  <a:pt x="422497" y="195345"/>
                </a:lnTo>
                <a:lnTo>
                  <a:pt x="617842" y="0"/>
                </a:lnTo>
                <a:lnTo>
                  <a:pt x="682957" y="195345"/>
                </a:lnTo>
                <a:lnTo>
                  <a:pt x="913099" y="195345"/>
                </a:lnTo>
                <a:lnTo>
                  <a:pt x="775014" y="471516"/>
                </a:lnTo>
                <a:lnTo>
                  <a:pt x="926763" y="926763"/>
                </a:lnTo>
                <a:lnTo>
                  <a:pt x="601586" y="818370"/>
                </a:lnTo>
                <a:lnTo>
                  <a:pt x="476219" y="1069105"/>
                </a:lnTo>
                <a:lnTo>
                  <a:pt x="300705" y="718076"/>
                </a:lnTo>
                <a:lnTo>
                  <a:pt x="0" y="617842"/>
                </a:lnTo>
                <a:lnTo>
                  <a:pt x="167058" y="450784"/>
                </a:lnTo>
                <a:close/>
              </a:path>
            </a:pathLst>
          </a:custGeom>
          <a:noFill/>
          <a:ln w="19050">
            <a:solidFill>
              <a:srgbClr val="B256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C62E4C3-C682-4AF2-B6E5-A0D18BC999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0466" y="67733"/>
            <a:ext cx="687429" cy="68742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B2D60F7-4911-4139-A019-190442A817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8153" y="93843"/>
            <a:ext cx="632053" cy="63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543831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>
            <a:spLocks noGrp="1"/>
          </p:cNvSpPr>
          <p:nvPr>
            <p:ph type="title"/>
          </p:nvPr>
        </p:nvSpPr>
        <p:spPr>
          <a:xfrm>
            <a:off x="519839" y="139036"/>
            <a:ext cx="2442171" cy="69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600" b="1" dirty="0">
                <a:solidFill>
                  <a:schemeClr val="dk1"/>
                </a:solidFill>
              </a:rPr>
              <a:t>РЕШЕНИЕ</a:t>
            </a:r>
            <a:endParaRPr lang="ru-RU" sz="3000" b="1" dirty="0">
              <a:solidFill>
                <a:schemeClr val="dk1"/>
              </a:solidFill>
              <a:cs typeface="Calibri Light" panose="020F0302020204030204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BDE202-D199-4C71-B35A-712736C81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6249" y="1195624"/>
            <a:ext cx="3942315" cy="388136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FA12CC-72E0-4088-813C-86BBF6E97A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7679" b="24806"/>
          <a:stretch/>
        </p:blipFill>
        <p:spPr>
          <a:xfrm>
            <a:off x="5116249" y="396480"/>
            <a:ext cx="3942315" cy="690473"/>
          </a:xfrm>
          <a:prstGeom prst="rect">
            <a:avLst/>
          </a:prstGeom>
        </p:spPr>
      </p:pic>
      <p:graphicFrame>
        <p:nvGraphicFramePr>
          <p:cNvPr id="179" name="Google Shape;170;p5">
            <a:extLst>
              <a:ext uri="{FF2B5EF4-FFF2-40B4-BE49-F238E27FC236}">
                <a16:creationId xmlns:a16="http://schemas.microsoft.com/office/drawing/2014/main" id="{734660DA-5687-AE3A-45FB-43AEF04607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0775025"/>
              </p:ext>
            </p:extLst>
          </p:nvPr>
        </p:nvGraphicFramePr>
        <p:xfrm>
          <a:off x="286591" y="741717"/>
          <a:ext cx="4347686" cy="4400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0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17144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Google Shape;183;p6"/>
          <p:cNvSpPr txBox="1">
            <a:spLocks noGrp="1"/>
          </p:cNvSpPr>
          <p:nvPr>
            <p:ph type="title"/>
          </p:nvPr>
        </p:nvSpPr>
        <p:spPr>
          <a:xfrm>
            <a:off x="140386" y="65902"/>
            <a:ext cx="4337742" cy="149008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SzPts val="2800"/>
            </a:pPr>
            <a:r>
              <a:rPr lang="en-US" sz="3600" b="1" dirty="0">
                <a:latin typeface="+mj-lt"/>
                <a:ea typeface="+mj-ea"/>
                <a:cs typeface="+mj-cs"/>
              </a:rPr>
              <a:t>ЦЕННОСТЬ, ЦЕННОСТНОЕ ПРЕДЛОЖЕНИЕ</a:t>
            </a:r>
          </a:p>
        </p:txBody>
      </p:sp>
      <p:sp>
        <p:nvSpPr>
          <p:cNvPr id="185" name="Google Shape;185;p6"/>
          <p:cNvSpPr txBox="1"/>
          <p:nvPr/>
        </p:nvSpPr>
        <p:spPr>
          <a:xfrm>
            <a:off x="84173" y="1823179"/>
            <a:ext cx="4403323" cy="33188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Autofit/>
          </a:bodyPr>
          <a:lstStyle/>
          <a:p>
            <a:pPr marL="0" marR="0"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en-US" sz="1600" b="1" i="0" u="none" strike="noStrike" kern="1200" cap="none" dirty="0" err="1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  <a:sym typeface="Raleway SemiBold"/>
              </a:rPr>
              <a:t>Мы</a:t>
            </a:r>
            <a:r>
              <a:rPr lang="en-US" sz="1600" b="1" i="0" u="none" strike="noStrike" kern="1200" cap="none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  <a:sym typeface="Raleway SemiBold"/>
              </a:rPr>
              <a:t>, </a:t>
            </a:r>
            <a:r>
              <a:rPr lang="en-US" sz="1600" b="1" i="0" u="none" strike="noStrike" kern="1200" cap="none" dirty="0" err="1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  <a:sym typeface="Raleway SemiBold"/>
              </a:rPr>
              <a:t>компания</a:t>
            </a:r>
            <a:r>
              <a:rPr lang="en-US" sz="16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 “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AutoTech</a:t>
            </a:r>
            <a:r>
              <a:rPr lang="en-US" sz="16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”</a:t>
            </a:r>
            <a:endParaRPr lang="en-US" sz="16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Calibri" panose="020F0502020204030204"/>
            </a:endParaRPr>
          </a:p>
          <a:p>
            <a:pPr marL="0" marR="0" lv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en-US" sz="1600" b="1" i="0" u="none" strike="noStrike" kern="1200" cap="none" dirty="0" err="1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  <a:sym typeface="Raleway SemiBold"/>
              </a:rPr>
              <a:t>помогаем</a:t>
            </a:r>
            <a:r>
              <a:rPr lang="en-US" sz="16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 </a:t>
            </a:r>
            <a:r>
              <a:rPr lang="en-US" sz="16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водителям</a:t>
            </a:r>
            <a:r>
              <a:rPr lang="en-US" sz="16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 </a:t>
            </a:r>
            <a:r>
              <a:rPr lang="en-US" sz="16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при</a:t>
            </a:r>
            <a:r>
              <a:rPr lang="en-US" sz="16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 </a:t>
            </a:r>
            <a:r>
              <a:rPr lang="en-US" sz="16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движении</a:t>
            </a:r>
            <a:r>
              <a:rPr lang="en-US" sz="16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 </a:t>
            </a:r>
            <a:r>
              <a:rPr lang="en-US" sz="16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на</a:t>
            </a:r>
            <a:r>
              <a:rPr lang="en-US" sz="16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 </a:t>
            </a:r>
            <a:r>
              <a:rPr lang="en-US" sz="16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дорогах</a:t>
            </a:r>
            <a:endParaRPr lang="en-US" sz="1600" kern="1200" dirty="0">
              <a:solidFill>
                <a:schemeClr val="tx1"/>
              </a:solidFill>
              <a:latin typeface="+mn-lt"/>
              <a:ea typeface="+mn-ea"/>
              <a:cs typeface="Calibri" panose="020F0502020204030204"/>
            </a:endParaRPr>
          </a:p>
          <a:p>
            <a:pPr marL="0" marR="0" lv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en-US" sz="1600" b="1" i="0" u="none" strike="noStrike" kern="1200" cap="none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  <a:sym typeface="Raleway SemiBold"/>
              </a:rPr>
              <a:t>в </a:t>
            </a:r>
            <a:r>
              <a:rPr lang="en-US" sz="1600" b="1" i="0" u="none" strike="noStrike" kern="1200" cap="none" dirty="0" err="1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  <a:sym typeface="Raleway SemiBold"/>
              </a:rPr>
              <a:t>ситуации</a:t>
            </a:r>
            <a:r>
              <a:rPr lang="en-US" sz="16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 SemiBold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 SemiBold"/>
              </a:rPr>
              <a:t>потенциального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 SemiBold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 SemiBold"/>
              </a:rPr>
              <a:t>нарушения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 SemiBold"/>
              </a:rPr>
              <a:t> ПДД</a:t>
            </a:r>
            <a:endParaRPr lang="en-US" sz="1600" kern="1200" dirty="0">
              <a:solidFill>
                <a:schemeClr val="tx1"/>
              </a:solidFill>
              <a:latin typeface="+mn-lt"/>
              <a:ea typeface="+mn-ea"/>
              <a:cs typeface="Calibri" panose="020F0502020204030204"/>
            </a:endParaRPr>
          </a:p>
          <a:p>
            <a:pPr>
              <a:lnSpc>
                <a:spcPct val="90000"/>
              </a:lnSpc>
              <a:spcBef>
                <a:spcPts val="1200"/>
              </a:spcBef>
              <a:buSzPts val="1200"/>
            </a:pPr>
            <a:r>
              <a:rPr lang="en-US" sz="1600" b="1" i="0" u="none" strike="noStrike" kern="1200" cap="none" dirty="0" err="1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  <a:sym typeface="Raleway SemiBold"/>
              </a:rPr>
              <a:t>решать</a:t>
            </a:r>
            <a:r>
              <a:rPr lang="en-US" sz="1600" b="1" i="0" u="none" strike="noStrike" kern="1200" cap="none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  <a:sym typeface="Raleway SemiBold"/>
              </a:rPr>
              <a:t> </a:t>
            </a:r>
            <a:r>
              <a:rPr lang="en-US" sz="1600" b="1" i="0" u="none" strike="noStrike" kern="1200" cap="none" dirty="0" err="1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  <a:sym typeface="Raleway SemiBold"/>
              </a:rPr>
              <a:t>проблему</a:t>
            </a:r>
            <a:r>
              <a:rPr lang="en-US" sz="16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недостаточности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информирования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 о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дорожных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ситуациях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 и </a:t>
            </a:r>
            <a:endParaRPr lang="en-US" sz="1600" kern="1200" dirty="0">
              <a:solidFill>
                <a:schemeClr val="tx1"/>
              </a:solidFill>
              <a:latin typeface="+mn-lt"/>
              <a:ea typeface="+mn-ea"/>
              <a:cs typeface="Calibri" panose="020F0502020204030204"/>
            </a:endParaRPr>
          </a:p>
          <a:p>
            <a:pPr>
              <a:lnSpc>
                <a:spcPct val="90000"/>
              </a:lnSpc>
              <a:spcBef>
                <a:spcPts val="1200"/>
              </a:spcBef>
              <a:buSzPts val="1200"/>
            </a:pP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невозможности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оповещения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других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водителей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на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дороге</a:t>
            </a:r>
            <a:endParaRPr lang="en-US" sz="1600" kern="1200" dirty="0">
              <a:solidFill>
                <a:schemeClr val="tx1"/>
              </a:solidFill>
              <a:latin typeface="+mn-lt"/>
              <a:ea typeface="+mn-ea"/>
              <a:cs typeface="Calibri" panose="020F0502020204030204"/>
            </a:endParaRPr>
          </a:p>
          <a:p>
            <a:pPr marL="0" marR="0" lv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en-US" sz="1600" b="1" i="0" u="none" strike="noStrike" kern="1200" cap="none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  <a:sym typeface="Raleway SemiBold"/>
              </a:rPr>
              <a:t>с </a:t>
            </a:r>
            <a:r>
              <a:rPr lang="en-US" sz="1600" b="1" i="0" u="none" strike="noStrike" kern="1200" cap="none" dirty="0" err="1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  <a:sym typeface="Raleway SemiBold"/>
              </a:rPr>
              <a:t>помощью</a:t>
            </a:r>
            <a:r>
              <a:rPr lang="en-US" sz="16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дисплея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 и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датчиков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на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"/>
              </a:rPr>
              <a:t>машине</a:t>
            </a:r>
            <a:endParaRPr lang="en-US" sz="16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Calibri" panose="020F0502020204030204"/>
            </a:endParaRP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ts val="1200"/>
            </a:pPr>
            <a:r>
              <a:rPr lang="en-US" sz="1600" b="1" i="0" u="none" strike="noStrike" kern="1200" cap="none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  <a:sym typeface="Raleway SemiBold"/>
              </a:rPr>
              <a:t>и </a:t>
            </a:r>
            <a:r>
              <a:rPr lang="en-US" sz="1600" b="1" i="0" u="none" strike="noStrike" kern="1200" cap="none" dirty="0" err="1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  <a:sym typeface="Raleway SemiBold"/>
              </a:rPr>
              <a:t>получать</a:t>
            </a:r>
            <a:r>
              <a:rPr lang="en-US" sz="16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 SemiBold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 SemiBold"/>
              </a:rPr>
              <a:t>оперативную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 SemiBold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 SemiBold"/>
              </a:rPr>
              <a:t>информацию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 SemiBold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 SemiBold"/>
              </a:rPr>
              <a:t>об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 SemiBold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 SemiBold"/>
              </a:rPr>
              <a:t>окружении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 SemiBold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Raleway SemiBold"/>
              </a:rPr>
              <a:t>водителя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Raleway SemiBold"/>
              </a:rPr>
              <a:t> </a:t>
            </a:r>
            <a:endParaRPr lang="en-US" sz="1600" kern="1200" dirty="0">
              <a:solidFill>
                <a:schemeClr val="tx1"/>
              </a:solidFill>
              <a:latin typeface="+mn-lt"/>
              <a:ea typeface="+mn-ea"/>
              <a:cs typeface="Calibri" panose="020F0502020204030204"/>
            </a:endParaRPr>
          </a:p>
        </p:txBody>
      </p:sp>
      <p:pic>
        <p:nvPicPr>
          <p:cNvPr id="2" name="Рисунок 1" descr="Шаблон для презентации — Пазлы🀄 • Фоник | fonik.ru">
            <a:extLst>
              <a:ext uri="{FF2B5EF4-FFF2-40B4-BE49-F238E27FC236}">
                <a16:creationId xmlns:a16="http://schemas.microsoft.com/office/drawing/2014/main" id="{2A5D2803-1A55-1006-364E-BCB5F1461B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996" r="24948"/>
          <a:stretch/>
        </p:blipFill>
        <p:spPr>
          <a:xfrm>
            <a:off x="4572000" y="10"/>
            <a:ext cx="4577118" cy="514349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77BC7E-D25A-476B-9100-04197AF93F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6742" y="1780401"/>
            <a:ext cx="739633" cy="3870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"/>
          <p:cNvSpPr txBox="1">
            <a:spLocks noGrp="1"/>
          </p:cNvSpPr>
          <p:nvPr>
            <p:ph type="title"/>
          </p:nvPr>
        </p:nvSpPr>
        <p:spPr>
          <a:xfrm>
            <a:off x="2223547" y="95406"/>
            <a:ext cx="1680826" cy="67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600" b="1" dirty="0"/>
              <a:t>РЫНОК</a:t>
            </a:r>
            <a:endParaRPr lang="ru-RU" sz="3000" dirty="0">
              <a:cs typeface="Calibri Light" panose="020F0302020204030204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587F933-FDD9-4152-902E-2842530EA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0622" y="4032625"/>
            <a:ext cx="1960415" cy="110644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9A889D-B622-4958-B15E-5AACEFF594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30" y="4070325"/>
            <a:ext cx="1932267" cy="10744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C3C05A5-DC34-4B26-9929-08A7803FA4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6943" y="4177005"/>
            <a:ext cx="5094308" cy="833614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0728145-4DF4-4744-856B-A335A2132F27}"/>
              </a:ext>
            </a:extLst>
          </p:cNvPr>
          <p:cNvSpPr/>
          <p:nvPr/>
        </p:nvSpPr>
        <p:spPr>
          <a:xfrm>
            <a:off x="6403715" y="658082"/>
            <a:ext cx="2451947" cy="30973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F6AB95-7E77-42D6-A5C8-165570948219}"/>
              </a:ext>
            </a:extLst>
          </p:cNvPr>
          <p:cNvSpPr/>
          <p:nvPr/>
        </p:nvSpPr>
        <p:spPr>
          <a:xfrm>
            <a:off x="6597546" y="1391573"/>
            <a:ext cx="2052320" cy="2363894"/>
          </a:xfrm>
          <a:prstGeom prst="rect">
            <a:avLst/>
          </a:prstGeom>
          <a:solidFill>
            <a:srgbClr val="30E84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710F886-6E15-4B27-A683-42ED591DFD6A}"/>
              </a:ext>
            </a:extLst>
          </p:cNvPr>
          <p:cNvSpPr/>
          <p:nvPr/>
        </p:nvSpPr>
        <p:spPr>
          <a:xfrm>
            <a:off x="6814293" y="2105369"/>
            <a:ext cx="1612053" cy="1659467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00DE97-4C64-4728-8EAA-810A707F4EC5}"/>
              </a:ext>
            </a:extLst>
          </p:cNvPr>
          <p:cNvSpPr txBox="1"/>
          <p:nvPr/>
        </p:nvSpPr>
        <p:spPr>
          <a:xfrm>
            <a:off x="6598559" y="830793"/>
            <a:ext cx="2052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/>
              <a:t>224,235 млрд. р.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651B43-B5A6-45EA-99C8-01B42D58485C}"/>
              </a:ext>
            </a:extLst>
          </p:cNvPr>
          <p:cNvSpPr txBox="1"/>
          <p:nvPr/>
        </p:nvSpPr>
        <p:spPr>
          <a:xfrm>
            <a:off x="6698381" y="1521645"/>
            <a:ext cx="184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1800" b="1" dirty="0">
                <a:sym typeface="Raleway"/>
              </a:rPr>
              <a:t>11,325 млн. </a:t>
            </a:r>
            <a:r>
              <a:rPr lang="ru-RU" sz="1800" b="1" dirty="0">
                <a:sym typeface="Raleway"/>
              </a:rPr>
              <a:t>т</a:t>
            </a:r>
            <a:r>
              <a:rPr lang="ru" sz="1800" b="1" dirty="0">
                <a:sym typeface="Raleway"/>
              </a:rPr>
              <a:t>с.</a:t>
            </a:r>
            <a:endParaRPr lang="ru-RU" sz="18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998BBE-3D16-4F9E-B1B6-AEB607D53947}"/>
              </a:ext>
            </a:extLst>
          </p:cNvPr>
          <p:cNvSpPr txBox="1"/>
          <p:nvPr/>
        </p:nvSpPr>
        <p:spPr>
          <a:xfrm>
            <a:off x="6905731" y="2234287"/>
            <a:ext cx="1429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360 товаров в год</a:t>
            </a:r>
          </a:p>
        </p:txBody>
      </p:sp>
      <p:graphicFrame>
        <p:nvGraphicFramePr>
          <p:cNvPr id="201" name="Google Shape;195;p7">
            <a:extLst>
              <a:ext uri="{FF2B5EF4-FFF2-40B4-BE49-F238E27FC236}">
                <a16:creationId xmlns:a16="http://schemas.microsoft.com/office/drawing/2014/main" id="{7E0D1C6A-D81E-ECFD-1FD1-2671A67AD2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2666270"/>
              </p:ext>
            </p:extLst>
          </p:nvPr>
        </p:nvGraphicFramePr>
        <p:xfrm>
          <a:off x="404256" y="826721"/>
          <a:ext cx="5480383" cy="2927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"/>
          <p:cNvSpPr txBox="1">
            <a:spLocks noGrp="1"/>
          </p:cNvSpPr>
          <p:nvPr>
            <p:ph type="title"/>
          </p:nvPr>
        </p:nvSpPr>
        <p:spPr>
          <a:xfrm>
            <a:off x="1248876" y="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КОНКУРЕНТЫ</a:t>
            </a:r>
            <a:endParaRPr sz="3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9436C1D-B8EB-4CFF-B898-A02C0B303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26212" flipH="1">
            <a:off x="4292773" y="2630344"/>
            <a:ext cx="4726411" cy="23304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Рисунок 2" descr="Sedric concept car | Volkswagen Newsroom">
            <a:extLst>
              <a:ext uri="{FF2B5EF4-FFF2-40B4-BE49-F238E27FC236}">
                <a16:creationId xmlns:a16="http://schemas.microsoft.com/office/drawing/2014/main" id="{0563BB6A-4F86-37B5-6441-7C7F026F8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91964" flipH="1">
            <a:off x="190878" y="2812705"/>
            <a:ext cx="3811247" cy="23411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 descr="Honda Legend стал беспилотным, но будет сделано только 100 штук и только  для Японии - КОЛЕСА.ру – автомобильный журнал">
            <a:extLst>
              <a:ext uri="{FF2B5EF4-FFF2-40B4-BE49-F238E27FC236}">
                <a16:creationId xmlns:a16="http://schemas.microsoft.com/office/drawing/2014/main" id="{273CD688-49B6-5B7C-C6AC-CDDC049C97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4452" y="151010"/>
            <a:ext cx="3513470" cy="23447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B3FE24-F351-B9B6-DB2D-0AAEFB0AB0F9}"/>
              </a:ext>
            </a:extLst>
          </p:cNvPr>
          <p:cNvSpPr txBox="1"/>
          <p:nvPr/>
        </p:nvSpPr>
        <p:spPr>
          <a:xfrm>
            <a:off x="0" y="492309"/>
            <a:ext cx="5155206" cy="23217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" dirty="0">
                <a:solidFill>
                  <a:schemeClr val="tx1"/>
                </a:solidFill>
                <a:latin typeface="Calibri Light"/>
                <a:cs typeface="Calibri Light"/>
              </a:rPr>
              <a:t>У нашего проекта есть такие конкуренты, как автомобили </a:t>
            </a:r>
            <a:r>
              <a:rPr lang="en-US" b="1" dirty="0">
                <a:solidFill>
                  <a:schemeClr val="tx1"/>
                </a:solidFill>
                <a:latin typeface="Calibri Light"/>
                <a:cs typeface="Calibri Light"/>
              </a:rPr>
              <a:t>Tesla Motors, Volkswagen Sedric</a:t>
            </a:r>
            <a:r>
              <a:rPr lang="ru-RU" b="1" dirty="0">
                <a:solidFill>
                  <a:schemeClr val="tx1"/>
                </a:solidFill>
                <a:latin typeface="Calibri Light"/>
                <a:cs typeface="Calibri Light"/>
              </a:rPr>
              <a:t>, </a:t>
            </a:r>
            <a:r>
              <a:rPr lang="en-US" b="1" dirty="0">
                <a:solidFill>
                  <a:schemeClr val="tx1"/>
                </a:solidFill>
                <a:latin typeface="Calibri Light"/>
                <a:cs typeface="Calibri Light"/>
              </a:rPr>
              <a:t>Honda</a:t>
            </a:r>
            <a:r>
              <a:rPr lang="ru-RU" b="1" dirty="0">
                <a:solidFill>
                  <a:schemeClr val="tx1"/>
                </a:solidFill>
                <a:latin typeface="Calibri Light"/>
                <a:cs typeface="Calibri Light"/>
              </a:rPr>
              <a:t>, </a:t>
            </a:r>
            <a:r>
              <a:rPr lang="en-US" b="1" dirty="0">
                <a:solidFill>
                  <a:schemeClr val="tx1"/>
                </a:solidFill>
                <a:latin typeface="Calibri Light"/>
                <a:cs typeface="Calibri Light"/>
              </a:rPr>
              <a:t>Volvo</a:t>
            </a:r>
            <a:r>
              <a:rPr lang="ru-RU" b="1" dirty="0">
                <a:solidFill>
                  <a:schemeClr val="tx1"/>
                </a:solidFill>
                <a:latin typeface="Calibri Light"/>
                <a:cs typeface="Calibri Light"/>
              </a:rPr>
              <a:t>, Toyota Safety </a:t>
            </a:r>
            <a:r>
              <a:rPr lang="ru-RU" b="1" dirty="0" err="1">
                <a:solidFill>
                  <a:schemeClr val="tx1"/>
                </a:solidFill>
                <a:latin typeface="Calibri Light"/>
                <a:cs typeface="Calibri Light"/>
              </a:rPr>
              <a:t>Sense</a:t>
            </a:r>
            <a:r>
              <a:rPr lang="ru-RU" b="1" dirty="0">
                <a:solidFill>
                  <a:schemeClr val="tx1"/>
                </a:solidFill>
                <a:latin typeface="Calibri Light"/>
                <a:cs typeface="Calibri Light"/>
              </a:rPr>
              <a:t>. </a:t>
            </a:r>
            <a:r>
              <a:rPr lang="ru-RU" dirty="0">
                <a:solidFill>
                  <a:schemeClr val="tx1"/>
                </a:solidFill>
                <a:latin typeface="Calibri Light"/>
                <a:cs typeface="Calibri Light"/>
              </a:rPr>
              <a:t>И другие современные автомобили с большим количеством датчиков, помогающим в дороге</a:t>
            </a:r>
            <a:r>
              <a:rPr lang="ru" dirty="0">
                <a:solidFill>
                  <a:schemeClr val="tx1"/>
                </a:solidFill>
                <a:latin typeface="Calibri Light"/>
                <a:cs typeface="Calibri Light"/>
              </a:rPr>
              <a:t>, поскольку авто итак уже оснащены различными технологиями и датчиками. Также нашими конкурентами могут стать машины </a:t>
            </a:r>
            <a:r>
              <a:rPr lang="en-US" dirty="0">
                <a:solidFill>
                  <a:schemeClr val="tx1"/>
                </a:solidFill>
                <a:latin typeface="Calibri Light"/>
                <a:cs typeface="Calibri Light"/>
              </a:rPr>
              <a:t>Volvo </a:t>
            </a:r>
            <a:r>
              <a:rPr lang="ru-RU" dirty="0">
                <a:solidFill>
                  <a:schemeClr val="tx1"/>
                </a:solidFill>
                <a:latin typeface="Calibri Light"/>
                <a:cs typeface="Calibri Light"/>
              </a:rPr>
              <a:t>поскольку они оснащены различными датчиками и являются самыми безопасными. По большей части именно импортные машины оснащены похожими датчиками, нежели наши машины.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pull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Rectangle 233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2" name="Google Shape;222;p9"/>
          <p:cNvSpPr txBox="1">
            <a:spLocks noGrp="1"/>
          </p:cNvSpPr>
          <p:nvPr>
            <p:ph type="title"/>
          </p:nvPr>
        </p:nvSpPr>
        <p:spPr>
          <a:xfrm>
            <a:off x="1180205" y="151475"/>
            <a:ext cx="2719673" cy="1420988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lvl="0" indent="0" algn="ctr">
              <a:spcAft>
                <a:spcPts val="0"/>
              </a:spcAft>
              <a:buSzPts val="2700"/>
            </a:pPr>
            <a:r>
              <a:rPr lang="en-US" sz="4400" b="1" dirty="0">
                <a:solidFill>
                  <a:schemeClr val="bg1"/>
                </a:solidFill>
              </a:rPr>
              <a:t>БИЗНЕС-МОДЕЛЬ</a:t>
            </a:r>
          </a:p>
        </p:txBody>
      </p:sp>
      <p:sp>
        <p:nvSpPr>
          <p:cNvPr id="236" name="Freeform: Shape 235">
            <a:extLst>
              <a:ext uri="{FF2B5EF4-FFF2-40B4-BE49-F238E27FC236}">
                <a16:creationId xmlns:a16="http://schemas.microsoft.com/office/drawing/2014/main" id="{64856DF8-E786-4A2B-BCE9-1D3AA7C5D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99014"/>
            <a:ext cx="973488" cy="208335"/>
          </a:xfrm>
          <a:custGeom>
            <a:avLst/>
            <a:gdLst>
              <a:gd name="connsiteX0" fmla="*/ 94113 w 1297983"/>
              <a:gd name="connsiteY0" fmla="*/ 0 h 277779"/>
              <a:gd name="connsiteX1" fmla="*/ 332874 w 1297983"/>
              <a:gd name="connsiteY1" fmla="*/ 238761 h 277779"/>
              <a:gd name="connsiteX2" fmla="*/ 571883 w 1297983"/>
              <a:gd name="connsiteY2" fmla="*/ 0 h 277779"/>
              <a:gd name="connsiteX3" fmla="*/ 810645 w 1297983"/>
              <a:gd name="connsiteY3" fmla="*/ 238761 h 277779"/>
              <a:gd name="connsiteX4" fmla="*/ 1049406 w 1297983"/>
              <a:gd name="connsiteY4" fmla="*/ 0 h 277779"/>
              <a:gd name="connsiteX5" fmla="*/ 1297983 w 1297983"/>
              <a:gd name="connsiteY5" fmla="*/ 248577 h 277779"/>
              <a:gd name="connsiteX6" fmla="*/ 1278599 w 1297983"/>
              <a:gd name="connsiteY6" fmla="*/ 267963 h 277779"/>
              <a:gd name="connsiteX7" fmla="*/ 1049406 w 1297983"/>
              <a:gd name="connsiteY7" fmla="*/ 39017 h 277779"/>
              <a:gd name="connsiteX8" fmla="*/ 810645 w 1297983"/>
              <a:gd name="connsiteY8" fmla="*/ 277779 h 277779"/>
              <a:gd name="connsiteX9" fmla="*/ 571883 w 1297983"/>
              <a:gd name="connsiteY9" fmla="*/ 39017 h 277779"/>
              <a:gd name="connsiteX10" fmla="*/ 332874 w 1297983"/>
              <a:gd name="connsiteY10" fmla="*/ 277779 h 277779"/>
              <a:gd name="connsiteX11" fmla="*/ 94113 w 1297983"/>
              <a:gd name="connsiteY11" fmla="*/ 39017 h 277779"/>
              <a:gd name="connsiteX12" fmla="*/ 0 w 1297983"/>
              <a:gd name="connsiteY12" fmla="*/ 133130 h 277779"/>
              <a:gd name="connsiteX13" fmla="*/ 0 w 1297983"/>
              <a:gd name="connsiteY13" fmla="*/ 94113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97983" h="277779">
                <a:moveTo>
                  <a:pt x="94113" y="0"/>
                </a:moveTo>
                <a:lnTo>
                  <a:pt x="332874" y="238761"/>
                </a:lnTo>
                <a:lnTo>
                  <a:pt x="571883" y="0"/>
                </a:lnTo>
                <a:lnTo>
                  <a:pt x="810645" y="238761"/>
                </a:lnTo>
                <a:lnTo>
                  <a:pt x="1049406" y="0"/>
                </a:lnTo>
                <a:lnTo>
                  <a:pt x="1297983" y="248577"/>
                </a:lnTo>
                <a:lnTo>
                  <a:pt x="1278599" y="267963"/>
                </a:lnTo>
                <a:lnTo>
                  <a:pt x="1049406" y="39017"/>
                </a:lnTo>
                <a:lnTo>
                  <a:pt x="810645" y="277779"/>
                </a:lnTo>
                <a:lnTo>
                  <a:pt x="571883" y="39017"/>
                </a:lnTo>
                <a:lnTo>
                  <a:pt x="332874" y="277779"/>
                </a:lnTo>
                <a:lnTo>
                  <a:pt x="94113" y="39017"/>
                </a:lnTo>
                <a:lnTo>
                  <a:pt x="0" y="133130"/>
                </a:lnTo>
                <a:lnTo>
                  <a:pt x="0" y="94113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38" name="Freeform: Shape 237">
            <a:extLst>
              <a:ext uri="{FF2B5EF4-FFF2-40B4-BE49-F238E27FC236}">
                <a16:creationId xmlns:a16="http://schemas.microsoft.com/office/drawing/2014/main" id="{E646A872-7F34-4E27-B0A7-9720177E3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8816"/>
            <a:ext cx="973488" cy="208334"/>
          </a:xfrm>
          <a:custGeom>
            <a:avLst/>
            <a:gdLst>
              <a:gd name="connsiteX0" fmla="*/ 94113 w 1297983"/>
              <a:gd name="connsiteY0" fmla="*/ 0 h 277779"/>
              <a:gd name="connsiteX1" fmla="*/ 332874 w 1297983"/>
              <a:gd name="connsiteY1" fmla="*/ 238761 h 277779"/>
              <a:gd name="connsiteX2" fmla="*/ 571883 w 1297983"/>
              <a:gd name="connsiteY2" fmla="*/ 0 h 277779"/>
              <a:gd name="connsiteX3" fmla="*/ 810645 w 1297983"/>
              <a:gd name="connsiteY3" fmla="*/ 238761 h 277779"/>
              <a:gd name="connsiteX4" fmla="*/ 1049406 w 1297983"/>
              <a:gd name="connsiteY4" fmla="*/ 0 h 277779"/>
              <a:gd name="connsiteX5" fmla="*/ 1297983 w 1297983"/>
              <a:gd name="connsiteY5" fmla="*/ 248577 h 277779"/>
              <a:gd name="connsiteX6" fmla="*/ 1278599 w 1297983"/>
              <a:gd name="connsiteY6" fmla="*/ 268208 h 277779"/>
              <a:gd name="connsiteX7" fmla="*/ 1049406 w 1297983"/>
              <a:gd name="connsiteY7" fmla="*/ 39017 h 277779"/>
              <a:gd name="connsiteX8" fmla="*/ 810645 w 1297983"/>
              <a:gd name="connsiteY8" fmla="*/ 277779 h 277779"/>
              <a:gd name="connsiteX9" fmla="*/ 571883 w 1297983"/>
              <a:gd name="connsiteY9" fmla="*/ 39017 h 277779"/>
              <a:gd name="connsiteX10" fmla="*/ 332874 w 1297983"/>
              <a:gd name="connsiteY10" fmla="*/ 277779 h 277779"/>
              <a:gd name="connsiteX11" fmla="*/ 94113 w 1297983"/>
              <a:gd name="connsiteY11" fmla="*/ 39017 h 277779"/>
              <a:gd name="connsiteX12" fmla="*/ 0 w 1297983"/>
              <a:gd name="connsiteY12" fmla="*/ 133130 h 277779"/>
              <a:gd name="connsiteX13" fmla="*/ 0 w 1297983"/>
              <a:gd name="connsiteY13" fmla="*/ 94113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97983" h="277779">
                <a:moveTo>
                  <a:pt x="94113" y="0"/>
                </a:moveTo>
                <a:lnTo>
                  <a:pt x="332874" y="238761"/>
                </a:lnTo>
                <a:lnTo>
                  <a:pt x="571883" y="0"/>
                </a:lnTo>
                <a:lnTo>
                  <a:pt x="810645" y="238761"/>
                </a:lnTo>
                <a:lnTo>
                  <a:pt x="1049406" y="0"/>
                </a:lnTo>
                <a:lnTo>
                  <a:pt x="1297983" y="248577"/>
                </a:lnTo>
                <a:lnTo>
                  <a:pt x="1278599" y="268208"/>
                </a:lnTo>
                <a:lnTo>
                  <a:pt x="1049406" y="39017"/>
                </a:lnTo>
                <a:lnTo>
                  <a:pt x="810645" y="277779"/>
                </a:lnTo>
                <a:lnTo>
                  <a:pt x="571883" y="39017"/>
                </a:lnTo>
                <a:lnTo>
                  <a:pt x="332874" y="277779"/>
                </a:lnTo>
                <a:lnTo>
                  <a:pt x="94113" y="39017"/>
                </a:lnTo>
                <a:lnTo>
                  <a:pt x="0" y="133130"/>
                </a:lnTo>
                <a:lnTo>
                  <a:pt x="0" y="94113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40" name="Oval 239">
            <a:extLst>
              <a:ext uri="{FF2B5EF4-FFF2-40B4-BE49-F238E27FC236}">
                <a16:creationId xmlns:a16="http://schemas.microsoft.com/office/drawing/2014/main" id="{AE689860-A291-4B0F-AB65-421F8C20E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37730" y="2035801"/>
            <a:ext cx="2954134" cy="2954135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Oval 241">
            <a:extLst>
              <a:ext uri="{FF2B5EF4-FFF2-40B4-BE49-F238E27FC236}">
                <a16:creationId xmlns:a16="http://schemas.microsoft.com/office/drawing/2014/main" id="{C82BEF57-041E-4DE3-B65C-CBE71211B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37730" y="2035801"/>
            <a:ext cx="2954134" cy="2954135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Oval 243">
            <a:extLst>
              <a:ext uri="{FF2B5EF4-FFF2-40B4-BE49-F238E27FC236}">
                <a16:creationId xmlns:a16="http://schemas.microsoft.com/office/drawing/2014/main" id="{D9DFE8A5-DCEC-4A43-B613-D62AC8C57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7328" y="200958"/>
            <a:ext cx="2291783" cy="2291784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Oval 245">
            <a:extLst>
              <a:ext uri="{FF2B5EF4-FFF2-40B4-BE49-F238E27FC236}">
                <a16:creationId xmlns:a16="http://schemas.microsoft.com/office/drawing/2014/main" id="{45E0BF71-78CD-4FD9-BB54-48CD141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7328" y="200958"/>
            <a:ext cx="2291783" cy="2291784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Oval 247">
            <a:extLst>
              <a:ext uri="{FF2B5EF4-FFF2-40B4-BE49-F238E27FC236}">
                <a16:creationId xmlns:a16="http://schemas.microsoft.com/office/drawing/2014/main" id="{26B7664A-BE61-4A65-B937-A31E08B8B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92531" y="151418"/>
            <a:ext cx="2291783" cy="2291783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3783" y="397316"/>
            <a:ext cx="310173" cy="31017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52" name="Graphic 212">
            <a:extLst>
              <a:ext uri="{FF2B5EF4-FFF2-40B4-BE49-F238E27FC236}">
                <a16:creationId xmlns:a16="http://schemas.microsoft.com/office/drawing/2014/main" id="{0AE773EE-DD7B-4F25-945A-3F59DEE68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3783" y="397316"/>
            <a:ext cx="310173" cy="31017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54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46095" y="1328006"/>
            <a:ext cx="790849" cy="352267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61" name="Oval 260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9301" y="3687813"/>
            <a:ext cx="239956" cy="239955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3" name="Oval 262">
            <a:extLst>
              <a:ext uri="{FF2B5EF4-FFF2-40B4-BE49-F238E27FC236}">
                <a16:creationId xmlns:a16="http://schemas.microsoft.com/office/drawing/2014/main" id="{2A7F3B2F-8A53-4176-8D77-ECA28FF4D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9301" y="3687813"/>
            <a:ext cx="239956" cy="239955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5" name="Oval 264">
            <a:extLst>
              <a:ext uri="{FF2B5EF4-FFF2-40B4-BE49-F238E27FC236}">
                <a16:creationId xmlns:a16="http://schemas.microsoft.com/office/drawing/2014/main" id="{87045360-A428-4E4B-989C-E4EF4D920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3210" y="1963527"/>
            <a:ext cx="2954134" cy="2954135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Бизнес – Бесплатные иконки: бизнес">
            <a:extLst>
              <a:ext uri="{FF2B5EF4-FFF2-40B4-BE49-F238E27FC236}">
                <a16:creationId xmlns:a16="http://schemas.microsoft.com/office/drawing/2014/main" id="{0970CA42-9698-AE79-1CD4-7C811E5E52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997" y="524727"/>
            <a:ext cx="1578596" cy="1578596"/>
          </a:xfrm>
          <a:prstGeom prst="rect">
            <a:avLst/>
          </a:prstGeom>
        </p:spPr>
      </p:pic>
      <p:pic>
        <p:nvPicPr>
          <p:cNvPr id="6" name="Рисунок 5" descr="Бизнес – Бесплатные иконки: бизнес">
            <a:extLst>
              <a:ext uri="{FF2B5EF4-FFF2-40B4-BE49-F238E27FC236}">
                <a16:creationId xmlns:a16="http://schemas.microsoft.com/office/drawing/2014/main" id="{C9EC3DA0-C475-D7B9-B018-786370F112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984" y="2489445"/>
            <a:ext cx="1920586" cy="192058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DDCF004-9BAF-457A-BD43-4CF42D57BA43}"/>
              </a:ext>
            </a:extLst>
          </p:cNvPr>
          <p:cNvSpPr/>
          <p:nvPr/>
        </p:nvSpPr>
        <p:spPr>
          <a:xfrm>
            <a:off x="636693" y="3449738"/>
            <a:ext cx="738294" cy="7565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59142B-5DB5-4427-B801-5F94EAB8074E}"/>
              </a:ext>
            </a:extLst>
          </p:cNvPr>
          <p:cNvSpPr txBox="1"/>
          <p:nvPr/>
        </p:nvSpPr>
        <p:spPr>
          <a:xfrm>
            <a:off x="8137" y="1424886"/>
            <a:ext cx="4346153" cy="368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chemeClr val="bg1"/>
                </a:solidFill>
                <a:sym typeface="Raleway"/>
              </a:rPr>
              <a:t>Бизнес модель: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chemeClr val="bg1"/>
                </a:solidFill>
                <a:sym typeface="Raleway"/>
              </a:rPr>
              <a:t>Мы будем продавать товар, который будет стоить около 5000 рублей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chemeClr val="bg1"/>
                </a:solidFill>
                <a:sym typeface="Raleway"/>
              </a:rPr>
              <a:t>Поскольку товар является многофункциональным и подходит для любых автовладельцев, то его будут покупать около 70% автовладельцев. Наш товар будет иметь разные виды, а также разную комплектацию.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chemeClr val="bg1"/>
                </a:solidFill>
                <a:sym typeface="Raleway"/>
              </a:rPr>
              <a:t>Мы будем продавать товар автовладельцам, как напрямую, так и через предприятие, с которым мы будем сотрудничать, при </a:t>
            </a:r>
            <a:r>
              <a:rPr lang="ru-RU" sz="1200" dirty="0" err="1">
                <a:solidFill>
                  <a:schemeClr val="bg1"/>
                </a:solidFill>
                <a:sym typeface="Raleway"/>
              </a:rPr>
              <a:t>покуке</a:t>
            </a:r>
            <a:r>
              <a:rPr lang="ru-RU" sz="1200" dirty="0">
                <a:solidFill>
                  <a:schemeClr val="bg1"/>
                </a:solidFill>
                <a:sym typeface="Raleway"/>
              </a:rPr>
              <a:t> товара, владельцу будет предоставлена видео инструкция по установке проекта, если он не сможет разобраться, то сможет приехать с просьбой установить за некоторую плату.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chemeClr val="bg1"/>
                </a:solidFill>
              </a:rPr>
              <a:t>Тип бизнес-модели: продажа продукта; </a:t>
            </a:r>
            <a:br>
              <a:rPr lang="ru-RU" sz="1200" dirty="0">
                <a:solidFill>
                  <a:schemeClr val="bg1"/>
                </a:solidFill>
              </a:rPr>
            </a:br>
            <a:r>
              <a:rPr lang="ru-RU" sz="1200" dirty="0">
                <a:solidFill>
                  <a:schemeClr val="bg1"/>
                </a:solidFill>
              </a:rPr>
              <a:t>Каналы рынка: участие в выставке, лицензионная модель, корпоративные продажи, дилерские каналы, партнерские каналы, розничные продаж.</a:t>
            </a:r>
          </a:p>
        </p:txBody>
      </p:sp>
    </p:spTree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8" name="Rectangle 23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Right Triangle 23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2501900"/>
            <a:ext cx="246888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467456"/>
            <a:ext cx="8178790" cy="4205911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Google Shape;232;p10"/>
          <p:cNvSpPr txBox="1">
            <a:spLocks noGrp="1"/>
          </p:cNvSpPr>
          <p:nvPr>
            <p:ph type="title"/>
          </p:nvPr>
        </p:nvSpPr>
        <p:spPr>
          <a:xfrm>
            <a:off x="935824" y="644318"/>
            <a:ext cx="6923558" cy="92329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>
              <a:spcAft>
                <a:spcPts val="0"/>
              </a:spcAft>
              <a:buSzPts val="2700"/>
            </a:pPr>
            <a:r>
              <a:rPr lang="en-US" sz="5400" b="1" kern="1200" dirty="0">
                <a:latin typeface="+mj-lt"/>
                <a:ea typeface="+mj-ea"/>
                <a:cs typeface="+mj-cs"/>
                <a:sym typeface="Raleway"/>
              </a:rPr>
              <a:t>ТЕКУЩИЕ РЕЗУЛЬТАТЫ</a:t>
            </a:r>
            <a:endParaRPr lang="en-US" sz="6600" b="1" kern="1200" dirty="0">
              <a:latin typeface="+mj-lt"/>
              <a:cs typeface="Calibri Light" panose="020F0302020204030204"/>
            </a:endParaRPr>
          </a:p>
        </p:txBody>
      </p:sp>
      <p:sp>
        <p:nvSpPr>
          <p:cNvPr id="233" name="Google Shape;233;p10"/>
          <p:cNvSpPr txBox="1">
            <a:spLocks noGrp="1"/>
          </p:cNvSpPr>
          <p:nvPr>
            <p:ph type="body" idx="1"/>
          </p:nvPr>
        </p:nvSpPr>
        <p:spPr>
          <a:xfrm>
            <a:off x="710973" y="1525866"/>
            <a:ext cx="6567200" cy="2717730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Autofit/>
          </a:bodyPr>
          <a:lstStyle/>
          <a:p>
            <a:pPr lvl="0" algn="ctr">
              <a:spcAft>
                <a:spcPts val="0"/>
              </a:spcAft>
              <a:buSzPts val="1200"/>
            </a:pP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данный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момент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наш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проект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находится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стадии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разработки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у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нас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есть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нужные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материалы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мы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потихоньку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реализуем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наш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проект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докупая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нужные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материалы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программируя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табло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собирая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проект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Также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анализируем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происходящие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события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дорогах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увеличения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функционала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нашего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проекта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сделает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его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более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востребованным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>
              <a:solidFill>
                <a:schemeClr val="tx1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pull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2541DE5E-8343-4EDC-9E36-FDC15D24C9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990119"/>
              </p:ext>
            </p:extLst>
          </p:nvPr>
        </p:nvGraphicFramePr>
        <p:xfrm>
          <a:off x="4571142" y="177952"/>
          <a:ext cx="4294430" cy="4780261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389280">
                  <a:extLst>
                    <a:ext uri="{9D8B030D-6E8A-4147-A177-3AD203B41FA5}">
                      <a16:colId xmlns:a16="http://schemas.microsoft.com/office/drawing/2014/main" val="1295665374"/>
                    </a:ext>
                  </a:extLst>
                </a:gridCol>
                <a:gridCol w="1905150">
                  <a:extLst>
                    <a:ext uri="{9D8B030D-6E8A-4147-A177-3AD203B41FA5}">
                      <a16:colId xmlns:a16="http://schemas.microsoft.com/office/drawing/2014/main" val="717726171"/>
                    </a:ext>
                  </a:extLst>
                </a:gridCol>
              </a:tblGrid>
              <a:tr h="294518">
                <a:tc>
                  <a:txBody>
                    <a:bodyPr/>
                    <a:lstStyle/>
                    <a:p>
                      <a:r>
                        <a:rPr lang="ru-RU" sz="1100" dirty="0"/>
                        <a:t>Роль</a:t>
                      </a:r>
                    </a:p>
                  </a:txBody>
                  <a:tcPr marL="55814" marR="55814" marT="27907" marB="27907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Фамилия Имя</a:t>
                      </a:r>
                    </a:p>
                  </a:txBody>
                  <a:tcPr marL="55814" marR="55814" marT="27907" marB="27907"/>
                </a:tc>
                <a:extLst>
                  <a:ext uri="{0D108BD9-81ED-4DB2-BD59-A6C34878D82A}">
                    <a16:rowId xmlns:a16="http://schemas.microsoft.com/office/drawing/2014/main" val="118274865"/>
                  </a:ext>
                </a:extLst>
              </a:tr>
              <a:tr h="498416">
                <a:tc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Лидер (СЕО)</a:t>
                      </a:r>
                    </a:p>
                  </a:txBody>
                  <a:tcPr marL="55814" marR="55814" marT="27907" marB="27907"/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Афанасьев Иван</a:t>
                      </a:r>
                    </a:p>
                  </a:txBody>
                  <a:tcPr marL="55814" marR="55814" marT="27907" marB="27907"/>
                </a:tc>
                <a:extLst>
                  <a:ext uri="{0D108BD9-81ED-4DB2-BD59-A6C34878D82A}">
                    <a16:rowId xmlns:a16="http://schemas.microsoft.com/office/drawing/2014/main" val="2047830216"/>
                  </a:ext>
                </a:extLst>
              </a:tr>
              <a:tr h="906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900" b="1" u="none" strike="noStrike" cap="none" dirty="0">
                          <a:solidFill>
                            <a:schemeClr val="tx1"/>
                          </a:solidFill>
                          <a:latin typeface="+mj-lt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Разработчик, Тестировщик (</a:t>
                      </a:r>
                      <a:r>
                        <a:rPr lang="en-US" sz="900" b="1" u="none" strike="noStrike" cap="none" dirty="0">
                          <a:solidFill>
                            <a:schemeClr val="tx1"/>
                          </a:solidFill>
                          <a:latin typeface="+mj-lt"/>
                          <a:ea typeface="Raleway SemiBold"/>
                          <a:cs typeface="Raleway SemiBold"/>
                          <a:sym typeface="Raleway SemiBold"/>
                        </a:rPr>
                        <a:t>CTO)</a:t>
                      </a:r>
                    </a:p>
                  </a:txBody>
                  <a:tcPr marL="55814" marR="55814" marT="27907" marB="27907"/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Афанасьев Иван и Малышев Станислав</a:t>
                      </a:r>
                    </a:p>
                  </a:txBody>
                  <a:tcPr marL="55814" marR="55814" marT="27907" marB="27907"/>
                </a:tc>
                <a:extLst>
                  <a:ext uri="{0D108BD9-81ED-4DB2-BD59-A6C34878D82A}">
                    <a16:rowId xmlns:a16="http://schemas.microsoft.com/office/drawing/2014/main" val="3336304041"/>
                  </a:ext>
                </a:extLst>
              </a:tr>
              <a:tr h="294518">
                <a:tc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Маркетолог(СМО)</a:t>
                      </a:r>
                    </a:p>
                  </a:txBody>
                  <a:tcPr marL="55814" marR="55814" marT="27907" marB="27907"/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Титов Клим</a:t>
                      </a:r>
                    </a:p>
                  </a:txBody>
                  <a:tcPr marL="55814" marR="55814" marT="27907" marB="27907"/>
                </a:tc>
                <a:extLst>
                  <a:ext uri="{0D108BD9-81ED-4DB2-BD59-A6C34878D82A}">
                    <a16:rowId xmlns:a16="http://schemas.microsoft.com/office/drawing/2014/main" val="1672040592"/>
                  </a:ext>
                </a:extLst>
              </a:tr>
              <a:tr h="498416">
                <a:tc>
                  <a:txBody>
                    <a:bodyPr/>
                    <a:lstStyle/>
                    <a:p>
                      <a:r>
                        <a:rPr lang="ru-RU" sz="9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Дизайнер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55814" marR="55814" marT="27907" marB="27907"/>
                </a:tc>
                <a:tc>
                  <a:txBody>
                    <a:bodyPr/>
                    <a:lstStyle/>
                    <a:p>
                      <a:r>
                        <a:rPr lang="ru-RU" sz="1100" b="1" err="1">
                          <a:solidFill>
                            <a:schemeClr val="tx1"/>
                          </a:solidFill>
                        </a:rPr>
                        <a:t>Наськова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 Ольга</a:t>
                      </a:r>
                    </a:p>
                  </a:txBody>
                  <a:tcPr marL="55814" marR="55814" marT="27907" marB="27907"/>
                </a:tc>
                <a:extLst>
                  <a:ext uri="{0D108BD9-81ED-4DB2-BD59-A6C34878D82A}">
                    <a16:rowId xmlns:a16="http://schemas.microsoft.com/office/drawing/2014/main" val="2654668242"/>
                  </a:ext>
                </a:extLst>
              </a:tr>
              <a:tr h="498416">
                <a:tc>
                  <a:txBody>
                    <a:bodyPr/>
                    <a:lstStyle/>
                    <a:p>
                      <a:r>
                        <a:rPr lang="ru-RU" sz="1100" b="1" err="1">
                          <a:solidFill>
                            <a:schemeClr val="tx1"/>
                          </a:solidFill>
                        </a:rPr>
                        <a:t>Таймкипер</a:t>
                      </a:r>
                      <a:endParaRPr lang="ru-RU" sz="1100" b="1">
                        <a:solidFill>
                          <a:schemeClr val="tx1"/>
                        </a:solidFill>
                      </a:endParaRPr>
                    </a:p>
                  </a:txBody>
                  <a:tcPr marL="55814" marR="55814" marT="27907" marB="27907"/>
                </a:tc>
                <a:tc>
                  <a:txBody>
                    <a:bodyPr/>
                    <a:lstStyle/>
                    <a:p>
                      <a:r>
                        <a:rPr lang="ru-RU" sz="1100" b="1" err="1">
                          <a:solidFill>
                            <a:schemeClr val="tx1"/>
                          </a:solidFill>
                        </a:rPr>
                        <a:t>Наськова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 Ольга</a:t>
                      </a:r>
                    </a:p>
                  </a:txBody>
                  <a:tcPr marL="55814" marR="55814" marT="27907" marB="27907"/>
                </a:tc>
                <a:extLst>
                  <a:ext uri="{0D108BD9-81ED-4DB2-BD59-A6C34878D82A}">
                    <a16:rowId xmlns:a16="http://schemas.microsoft.com/office/drawing/2014/main" val="1603400030"/>
                  </a:ext>
                </a:extLst>
              </a:tr>
              <a:tr h="498416">
                <a:tc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Спикер</a:t>
                      </a:r>
                    </a:p>
                  </a:txBody>
                  <a:tcPr marL="55814" marR="55814" marT="27907" marB="27907"/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Никандров Артем</a:t>
                      </a:r>
                    </a:p>
                  </a:txBody>
                  <a:tcPr marL="55814" marR="55814" marT="27907" marB="27907"/>
                </a:tc>
                <a:extLst>
                  <a:ext uri="{0D108BD9-81ED-4DB2-BD59-A6C34878D82A}">
                    <a16:rowId xmlns:a16="http://schemas.microsoft.com/office/drawing/2014/main" val="183639164"/>
                  </a:ext>
                </a:extLst>
              </a:tr>
              <a:tr h="498416">
                <a:tc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Аналитик</a:t>
                      </a:r>
                    </a:p>
                  </a:txBody>
                  <a:tcPr marL="55814" marR="55814" marT="27907" marB="27907"/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Михайлов Максим</a:t>
                      </a:r>
                    </a:p>
                  </a:txBody>
                  <a:tcPr marL="55814" marR="55814" marT="27907" marB="27907"/>
                </a:tc>
                <a:extLst>
                  <a:ext uri="{0D108BD9-81ED-4DB2-BD59-A6C34878D82A}">
                    <a16:rowId xmlns:a16="http://schemas.microsoft.com/office/drawing/2014/main" val="105527822"/>
                  </a:ext>
                </a:extLst>
              </a:tr>
              <a:tr h="294518">
                <a:tc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Продажник</a:t>
                      </a:r>
                    </a:p>
                  </a:txBody>
                  <a:tcPr marL="55814" marR="55814" marT="27907" marB="27907"/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Иванов Иван</a:t>
                      </a:r>
                    </a:p>
                  </a:txBody>
                  <a:tcPr marL="55814" marR="55814" marT="27907" marB="27907"/>
                </a:tc>
                <a:extLst>
                  <a:ext uri="{0D108BD9-81ED-4DB2-BD59-A6C34878D82A}">
                    <a16:rowId xmlns:a16="http://schemas.microsoft.com/office/drawing/2014/main" val="1366127646"/>
                  </a:ext>
                </a:extLst>
              </a:tr>
              <a:tr h="498416">
                <a:tc>
                  <a:txBody>
                    <a:bodyPr/>
                    <a:lstStyle/>
                    <a:p>
                      <a:r>
                        <a:rPr lang="ru-RU" sz="1100" b="1" dirty="0" err="1">
                          <a:solidFill>
                            <a:schemeClr val="tx1"/>
                          </a:solidFill>
                        </a:rPr>
                        <a:t>Фиксотор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 результатов</a:t>
                      </a:r>
                    </a:p>
                  </a:txBody>
                  <a:tcPr marL="55814" marR="55814" marT="27907" marB="27907"/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Михайлов Сергей</a:t>
                      </a:r>
                    </a:p>
                  </a:txBody>
                  <a:tcPr marL="55814" marR="55814" marT="27907" marB="27907"/>
                </a:tc>
                <a:extLst>
                  <a:ext uri="{0D108BD9-81ED-4DB2-BD59-A6C34878D82A}">
                    <a16:rowId xmlns:a16="http://schemas.microsoft.com/office/drawing/2014/main" val="2986440820"/>
                  </a:ext>
                </a:extLst>
              </a:tr>
            </a:tbl>
          </a:graphicData>
        </a:graphic>
      </p:graphicFrame>
      <p:sp>
        <p:nvSpPr>
          <p:cNvPr id="242" name="Google Shape;242;p11"/>
          <p:cNvSpPr txBox="1">
            <a:spLocks noGrp="1"/>
          </p:cNvSpPr>
          <p:nvPr>
            <p:ph type="title"/>
          </p:nvPr>
        </p:nvSpPr>
        <p:spPr>
          <a:xfrm>
            <a:off x="583676" y="894349"/>
            <a:ext cx="3503014" cy="1438691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Autofit/>
          </a:bodyPr>
          <a:lstStyle/>
          <a:p>
            <a:pPr marL="0" lvl="0" indent="0" algn="ctr">
              <a:spcAft>
                <a:spcPts val="0"/>
              </a:spcAft>
              <a:buSzPts val="2700"/>
            </a:pPr>
            <a:r>
              <a:rPr lang="en-US" sz="4800" b="1" kern="1200" dirty="0">
                <a:latin typeface="+mj-lt"/>
                <a:ea typeface="+mj-ea"/>
                <a:cs typeface="+mj-cs"/>
              </a:rPr>
              <a:t>КОМАНДА СТАРТАПА</a:t>
            </a:r>
          </a:p>
        </p:txBody>
      </p:sp>
      <p:grpSp>
        <p:nvGrpSpPr>
          <p:cNvPr id="244" name="Group 246">
            <a:extLst>
              <a:ext uri="{FF2B5EF4-FFF2-40B4-BE49-F238E27FC236}">
                <a16:creationId xmlns:a16="http://schemas.microsoft.com/office/drawing/2014/main" id="{4C4BC784-2004-F0C3-0968-B0F39DBB5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051478" y="0"/>
            <a:ext cx="92522" cy="5143500"/>
            <a:chOff x="12068638" y="0"/>
            <a:chExt cx="123362" cy="6858000"/>
          </a:xfrm>
        </p:grpSpPr>
        <p:sp>
          <p:nvSpPr>
            <p:cNvPr id="245" name="Rectangle 247">
              <a:extLst>
                <a:ext uri="{FF2B5EF4-FFF2-40B4-BE49-F238E27FC236}">
                  <a16:creationId xmlns:a16="http://schemas.microsoft.com/office/drawing/2014/main" id="{D56C1E35-1688-6BC2-7D88-7ACF7CBAD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2" name="Rectangle 248">
              <a:extLst>
                <a:ext uri="{FF2B5EF4-FFF2-40B4-BE49-F238E27FC236}">
                  <a16:creationId xmlns:a16="http://schemas.microsoft.com/office/drawing/2014/main" id="{893BAA3D-AAB0-C171-D5BB-E93B77ACC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Знак ''плюс'' 2">
            <a:extLst>
              <a:ext uri="{FF2B5EF4-FFF2-40B4-BE49-F238E27FC236}">
                <a16:creationId xmlns:a16="http://schemas.microsoft.com/office/drawing/2014/main" id="{4F55BCB2-6EC3-420F-9A3C-639EDB153B94}"/>
              </a:ext>
            </a:extLst>
          </p:cNvPr>
          <p:cNvSpPr/>
          <p:nvPr/>
        </p:nvSpPr>
        <p:spPr>
          <a:xfrm rot="10800000">
            <a:off x="210628" y="4427760"/>
            <a:ext cx="135599" cy="135599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нак ''плюс'' 7">
            <a:extLst>
              <a:ext uri="{FF2B5EF4-FFF2-40B4-BE49-F238E27FC236}">
                <a16:creationId xmlns:a16="http://schemas.microsoft.com/office/drawing/2014/main" id="{4F333F86-C770-4454-BC25-2F4F45CA2E8F}"/>
              </a:ext>
            </a:extLst>
          </p:cNvPr>
          <p:cNvSpPr/>
          <p:nvPr/>
        </p:nvSpPr>
        <p:spPr>
          <a:xfrm rot="9790136">
            <a:off x="4083703" y="375919"/>
            <a:ext cx="135599" cy="135599"/>
          </a:xfrm>
          <a:prstGeom prst="mathPlus">
            <a:avLst/>
          </a:prstGeom>
          <a:solidFill>
            <a:srgbClr val="DD8C83"/>
          </a:solidFill>
          <a:ln>
            <a:solidFill>
              <a:srgbClr val="CF9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нак ''плюс'' 8">
            <a:extLst>
              <a:ext uri="{FF2B5EF4-FFF2-40B4-BE49-F238E27FC236}">
                <a16:creationId xmlns:a16="http://schemas.microsoft.com/office/drawing/2014/main" id="{396E8E32-596E-4D62-B148-F38921135CA8}"/>
              </a:ext>
            </a:extLst>
          </p:cNvPr>
          <p:cNvSpPr/>
          <p:nvPr/>
        </p:nvSpPr>
        <p:spPr>
          <a:xfrm rot="3878817">
            <a:off x="322711" y="194890"/>
            <a:ext cx="135599" cy="135599"/>
          </a:xfrm>
          <a:prstGeom prst="mathPlus">
            <a:avLst/>
          </a:prstGeom>
          <a:solidFill>
            <a:srgbClr val="EB8350"/>
          </a:solidFill>
          <a:ln>
            <a:solidFill>
              <a:srgbClr val="EB8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нак ''плюс'' 9">
            <a:extLst>
              <a:ext uri="{FF2B5EF4-FFF2-40B4-BE49-F238E27FC236}">
                <a16:creationId xmlns:a16="http://schemas.microsoft.com/office/drawing/2014/main" id="{584217C9-6C8C-4E32-84CC-692E667D9144}"/>
              </a:ext>
            </a:extLst>
          </p:cNvPr>
          <p:cNvSpPr/>
          <p:nvPr/>
        </p:nvSpPr>
        <p:spPr>
          <a:xfrm rot="12226176">
            <a:off x="2921359" y="3268589"/>
            <a:ext cx="135599" cy="135599"/>
          </a:xfrm>
          <a:prstGeom prst="mathPlus">
            <a:avLst/>
          </a:prstGeom>
          <a:solidFill>
            <a:srgbClr val="B796B6"/>
          </a:solidFill>
          <a:ln>
            <a:solidFill>
              <a:srgbClr val="B796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961970B-852C-4FF9-913E-9B90B3A73B03}"/>
              </a:ext>
            </a:extLst>
          </p:cNvPr>
          <p:cNvSpPr/>
          <p:nvPr/>
        </p:nvSpPr>
        <p:spPr>
          <a:xfrm>
            <a:off x="103909" y="84418"/>
            <a:ext cx="8874856" cy="4974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Диагональная полоса 6">
            <a:extLst>
              <a:ext uri="{FF2B5EF4-FFF2-40B4-BE49-F238E27FC236}">
                <a16:creationId xmlns:a16="http://schemas.microsoft.com/office/drawing/2014/main" id="{A5F589BC-3BC4-4C50-BCFC-4EB601FBEC13}"/>
              </a:ext>
            </a:extLst>
          </p:cNvPr>
          <p:cNvSpPr/>
          <p:nvPr/>
        </p:nvSpPr>
        <p:spPr>
          <a:xfrm rot="16200000">
            <a:off x="1854" y="2961732"/>
            <a:ext cx="2178381" cy="2098964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pull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 descr="Изображение выглядит как текст, офисные принадлежности, ноутбук, компьютер&#10;&#10;Автоматически созданное описание">
            <a:extLst>
              <a:ext uri="{FF2B5EF4-FFF2-40B4-BE49-F238E27FC236}">
                <a16:creationId xmlns:a16="http://schemas.microsoft.com/office/drawing/2014/main" id="{EC2081A0-FDFA-7EA1-3325-F35E9F01B1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halk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748" y="-708"/>
            <a:ext cx="9151494" cy="6109907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20F621C-A820-40BB-883C-25B1DD1D433B}"/>
              </a:ext>
            </a:extLst>
          </p:cNvPr>
          <p:cNvSpPr/>
          <p:nvPr/>
        </p:nvSpPr>
        <p:spPr>
          <a:xfrm>
            <a:off x="0" y="0"/>
            <a:ext cx="9144000" cy="6025091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6" name="Google Shape;256;p12"/>
          <p:cNvSpPr txBox="1">
            <a:spLocks noGrp="1"/>
          </p:cNvSpPr>
          <p:nvPr>
            <p:ph type="title"/>
          </p:nvPr>
        </p:nvSpPr>
        <p:spPr>
          <a:xfrm>
            <a:off x="2706355" y="385585"/>
            <a:ext cx="3728184" cy="67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600" b="1" dirty="0">
                <a:solidFill>
                  <a:schemeClr val="bg1"/>
                </a:solidFill>
              </a:rPr>
              <a:t>ПЛАНЫ РАЗВИТИЯ</a:t>
            </a:r>
            <a:endParaRPr lang="ru-RU" sz="2800" dirty="0">
              <a:solidFill>
                <a:schemeClr val="bg1"/>
              </a:solidFill>
              <a:cs typeface="Calibri Light" panose="020F0302020204030204"/>
            </a:endParaRPr>
          </a:p>
        </p:txBody>
      </p:sp>
      <p:graphicFrame>
        <p:nvGraphicFramePr>
          <p:cNvPr id="266" name="Google Shape;257;p12">
            <a:extLst>
              <a:ext uri="{FF2B5EF4-FFF2-40B4-BE49-F238E27FC236}">
                <a16:creationId xmlns:a16="http://schemas.microsoft.com/office/drawing/2014/main" id="{4E9E9954-DF6A-D7C1-4544-1BFCE92F3F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320496"/>
              </p:ext>
            </p:extLst>
          </p:nvPr>
        </p:nvGraphicFramePr>
        <p:xfrm>
          <a:off x="530715" y="1270101"/>
          <a:ext cx="7973700" cy="3768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5" name="Rectangle 294">
            <a:extLst>
              <a:ext uri="{FF2B5EF4-FFF2-40B4-BE49-F238E27FC236}">
                <a16:creationId xmlns:a16="http://schemas.microsoft.com/office/drawing/2014/main" id="{11411FE6-D459-4BC2-991D-66C1B78A15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609CB703-C563-4F1F-BF28-83C06E978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72" name="Google Shape;272;p13"/>
          <p:cNvSpPr txBox="1">
            <a:spLocks noGrp="1"/>
          </p:cNvSpPr>
          <p:nvPr>
            <p:ph type="title"/>
          </p:nvPr>
        </p:nvSpPr>
        <p:spPr>
          <a:xfrm>
            <a:off x="3905250" y="437508"/>
            <a:ext cx="4375340" cy="170561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 algn="r">
              <a:spcAft>
                <a:spcPts val="0"/>
              </a:spcAft>
              <a:buSzPts val="2800"/>
            </a:pPr>
            <a:r>
              <a:rPr lang="en-US" sz="4800" b="1" dirty="0">
                <a:solidFill>
                  <a:srgbClr val="FFFFFF"/>
                </a:solidFill>
              </a:rPr>
              <a:t>КОНТАКТЫ ЛИДЕРА</a:t>
            </a:r>
          </a:p>
        </p:txBody>
      </p:sp>
      <p:sp>
        <p:nvSpPr>
          <p:cNvPr id="273" name="Google Shape;273;p13"/>
          <p:cNvSpPr txBox="1">
            <a:spLocks noGrp="1"/>
          </p:cNvSpPr>
          <p:nvPr>
            <p:ph type="body" idx="1"/>
          </p:nvPr>
        </p:nvSpPr>
        <p:spPr>
          <a:xfrm>
            <a:off x="3905244" y="2342738"/>
            <a:ext cx="4375341" cy="1793315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lvl="0" algn="r">
              <a:spcAft>
                <a:spcPts val="0"/>
              </a:spcAft>
              <a:buSzPts val="1400"/>
            </a:pPr>
            <a:r>
              <a:rPr lang="en-US" sz="2000" b="1" dirty="0" err="1">
                <a:solidFill>
                  <a:srgbClr val="FFFFFF"/>
                </a:solidFill>
              </a:rPr>
              <a:t>телефон</a:t>
            </a:r>
            <a:r>
              <a:rPr lang="en-US" sz="2000" b="1" dirty="0">
                <a:solidFill>
                  <a:srgbClr val="FFFFFF"/>
                </a:solidFill>
              </a:rPr>
              <a:t>: +7(905)-341-87-33</a:t>
            </a:r>
            <a:endParaRPr lang="en-US" sz="2000" b="1" dirty="0">
              <a:solidFill>
                <a:srgbClr val="FFFFFF"/>
              </a:solidFill>
              <a:cs typeface="Calibri"/>
            </a:endParaRPr>
          </a:p>
          <a:p>
            <a:pPr lvl="0" algn="r">
              <a:spcAft>
                <a:spcPts val="0"/>
              </a:spcAft>
              <a:buSzPts val="1400"/>
            </a:pPr>
            <a:r>
              <a:rPr lang="en-US" sz="2000" b="1" dirty="0" err="1">
                <a:solidFill>
                  <a:srgbClr val="FFFFFF"/>
                </a:solidFill>
              </a:rPr>
              <a:t>почта</a:t>
            </a:r>
            <a:r>
              <a:rPr lang="en-US" sz="2000" b="1" dirty="0">
                <a:solidFill>
                  <a:srgbClr val="FFFFFF"/>
                </a:solidFill>
              </a:rPr>
              <a:t>: </a:t>
            </a:r>
            <a:r>
              <a:rPr lang="en-US" sz="2000" b="1" u="sng" dirty="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flinger2106@gmail.com</a:t>
            </a:r>
            <a:endParaRPr lang="en-US" sz="2000" b="1" dirty="0">
              <a:solidFill>
                <a:srgbClr val="FFFFFF"/>
              </a:solidFill>
              <a:cs typeface="Calibri"/>
            </a:endParaRPr>
          </a:p>
          <a:p>
            <a:pPr algn="r">
              <a:buSzPts val="1400"/>
            </a:pPr>
            <a:r>
              <a:rPr lang="en-US" sz="2000" b="1" dirty="0" err="1">
                <a:solidFill>
                  <a:srgbClr val="FFFFFF"/>
                </a:solidFill>
              </a:rPr>
              <a:t>Вк</a:t>
            </a:r>
            <a:r>
              <a:rPr lang="en-US" sz="2000" b="1" dirty="0">
                <a:solidFill>
                  <a:srgbClr val="FFFFFF"/>
                </a:solidFill>
              </a:rPr>
              <a:t>: @flingerjohn21</a:t>
            </a:r>
            <a:endParaRPr lang="en-US" sz="2000" b="1" dirty="0">
              <a:solidFill>
                <a:srgbClr val="FFFFFF"/>
              </a:solidFill>
              <a:cs typeface="Calibri"/>
            </a:endParaRPr>
          </a:p>
          <a:p>
            <a:pPr algn="r">
              <a:buSzPts val="1400"/>
            </a:pPr>
            <a:r>
              <a:rPr lang="en-US" sz="2000" b="1" dirty="0" err="1">
                <a:solidFill>
                  <a:srgbClr val="FFFFFF"/>
                </a:solidFill>
              </a:rPr>
              <a:t>Телеграмм</a:t>
            </a:r>
            <a:r>
              <a:rPr lang="en-US" sz="2000" b="1" dirty="0">
                <a:solidFill>
                  <a:srgbClr val="FFFFFF"/>
                </a:solidFill>
              </a:rPr>
              <a:t>: @flingerjohn</a:t>
            </a:r>
            <a:endParaRPr lang="en-US" sz="2000" b="1" dirty="0">
              <a:solidFill>
                <a:srgbClr val="FFFFFF"/>
              </a:solidFill>
              <a:cs typeface="Calibri"/>
            </a:endParaRPr>
          </a:p>
        </p:txBody>
      </p:sp>
      <p:cxnSp>
        <p:nvCxnSpPr>
          <p:cNvPr id="299" name="!!Straight Connector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2085" y="2633932"/>
            <a:ext cx="0" cy="2509568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1" name="!!plus graphic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9960" y="1898236"/>
            <a:ext cx="104279" cy="10427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03" name="!!dot graphic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045" y="2070207"/>
            <a:ext cx="68354" cy="68354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05" name="!!circle graphic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52490" y="4523679"/>
            <a:ext cx="95785" cy="95785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Рисунок 2" descr="Изображение выглядит как человек, Человеческое лицо, стен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75C42F14-5D5B-A1E9-67A7-D4F507B04C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1" t="5618" r="12031" b="19470"/>
          <a:stretch/>
        </p:blipFill>
        <p:spPr>
          <a:xfrm>
            <a:off x="1252490" y="1950375"/>
            <a:ext cx="2464245" cy="2509568"/>
          </a:xfrm>
          <a:prstGeom prst="ellipse">
            <a:avLst/>
          </a:prstGeom>
          <a:solidFill>
            <a:srgbClr val="FFFFFF">
              <a:shade val="85000"/>
            </a:srgbClr>
          </a:solidFill>
          <a:ln w="127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7213</TotalTime>
  <Words>1043</Words>
  <Application>Microsoft Office PowerPoint</Application>
  <PresentationFormat>Экран (16:9)</PresentationFormat>
  <Paragraphs>84</Paragraphs>
  <Slides>14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Calibri Light</vt:lpstr>
      <vt:lpstr>Calibri</vt:lpstr>
      <vt:lpstr>Arial</vt:lpstr>
      <vt:lpstr>Raleway SemiBold</vt:lpstr>
      <vt:lpstr>Helvetica Neue</vt:lpstr>
      <vt:lpstr>Office Theme</vt:lpstr>
      <vt:lpstr>Презентация PowerPoint</vt:lpstr>
      <vt:lpstr>Презентация PowerPoint</vt:lpstr>
      <vt:lpstr>Целевая аудитория</vt:lpstr>
      <vt:lpstr>ПРОБЛЕМА</vt:lpstr>
      <vt:lpstr>Опрос: </vt:lpstr>
      <vt:lpstr>РЕШЕНИЕ</vt:lpstr>
      <vt:lpstr>ЦЕННОСТЬ, ЦЕННОСТНОЕ ПРЕДЛОЖЕНИЕ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Андрей Афанасьев</cp:lastModifiedBy>
  <cp:revision>446</cp:revision>
  <dcterms:modified xsi:type="dcterms:W3CDTF">2023-12-07T17:04:28Z</dcterms:modified>
</cp:coreProperties>
</file>