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70" r:id="rId3"/>
    <p:sldId id="281" r:id="rId5"/>
    <p:sldId id="314" r:id="rId6"/>
    <p:sldId id="311" r:id="rId7"/>
    <p:sldId id="286" r:id="rId8"/>
    <p:sldId id="291" r:id="rId9"/>
    <p:sldId id="296" r:id="rId10"/>
    <p:sldId id="306" r:id="rId11"/>
    <p:sldId id="269" r:id="rId12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AF17"/>
    <a:srgbClr val="9F00FF"/>
    <a:srgbClr val="B5D8E1"/>
    <a:srgbClr val="FD493D"/>
    <a:srgbClr val="FBB3C1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4C3C2611-4C71-4FC5-86AE-919BDF0F9419}" styleName="">
    <a:wholeTbl>
      <a:tcTxStyle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Style>
        <a:tcBdr/>
        <a:fill>
          <a:solidFill>
            <a:srgbClr val="FFFFFF"/>
          </a:solidFill>
        </a:fill>
      </a:tcStyle>
    </a:band2H>
    <a:firstCol>
      <a:tcTxStyle b="on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33" autoAdjust="0"/>
    <p:restoredTop sz="94694"/>
  </p:normalViewPr>
  <p:slideViewPr>
    <p:cSldViewPr snapToGrid="0" snapToObjects="1" showGuides="1">
      <p:cViewPr varScale="1">
        <p:scale>
          <a:sx n="84" d="100"/>
          <a:sy n="84" d="100"/>
        </p:scale>
        <p:origin x="403" y="77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 panose="020F0502020204030204"/>
      </a:defRPr>
    </a:lvl1pPr>
    <a:lvl2pPr indent="228600" latinLnBrk="0">
      <a:defRPr sz="1200">
        <a:latin typeface="+mj-lt"/>
        <a:ea typeface="+mj-ea"/>
        <a:cs typeface="+mj-cs"/>
        <a:sym typeface="Calibri" panose="020F0502020204030204"/>
      </a:defRPr>
    </a:lvl2pPr>
    <a:lvl3pPr indent="457200" latinLnBrk="0">
      <a:defRPr sz="1200">
        <a:latin typeface="+mj-lt"/>
        <a:ea typeface="+mj-ea"/>
        <a:cs typeface="+mj-cs"/>
        <a:sym typeface="Calibri" panose="020F0502020204030204"/>
      </a:defRPr>
    </a:lvl3pPr>
    <a:lvl4pPr indent="685800" latinLnBrk="0">
      <a:defRPr sz="1200">
        <a:latin typeface="+mj-lt"/>
        <a:ea typeface="+mj-ea"/>
        <a:cs typeface="+mj-cs"/>
        <a:sym typeface="Calibri" panose="020F0502020204030204"/>
      </a:defRPr>
    </a:lvl4pPr>
    <a:lvl5pPr indent="914400" latinLnBrk="0">
      <a:defRPr sz="1200">
        <a:latin typeface="+mj-lt"/>
        <a:ea typeface="+mj-ea"/>
        <a:cs typeface="+mj-cs"/>
        <a:sym typeface="Calibri" panose="020F0502020204030204"/>
      </a:defRPr>
    </a:lvl5pPr>
    <a:lvl6pPr indent="1143000" latinLnBrk="0">
      <a:defRPr sz="1200">
        <a:latin typeface="+mj-lt"/>
        <a:ea typeface="+mj-ea"/>
        <a:cs typeface="+mj-cs"/>
        <a:sym typeface="Calibri" panose="020F0502020204030204"/>
      </a:defRPr>
    </a:lvl6pPr>
    <a:lvl7pPr indent="1371600" latinLnBrk="0">
      <a:defRPr sz="1200">
        <a:latin typeface="+mj-lt"/>
        <a:ea typeface="+mj-ea"/>
        <a:cs typeface="+mj-cs"/>
        <a:sym typeface="Calibri" panose="020F0502020204030204"/>
      </a:defRPr>
    </a:lvl7pPr>
    <a:lvl8pPr indent="1600200" latinLnBrk="0">
      <a:defRPr sz="1200">
        <a:latin typeface="+mj-lt"/>
        <a:ea typeface="+mj-ea"/>
        <a:cs typeface="+mj-cs"/>
        <a:sym typeface="Calibri" panose="020F0502020204030204"/>
      </a:defRPr>
    </a:lvl8pPr>
    <a:lvl9pPr indent="1828800" latinLnBrk="0">
      <a:defRPr sz="1200">
        <a:latin typeface="+mj-lt"/>
        <a:ea typeface="+mj-ea"/>
        <a:cs typeface="+mj-cs"/>
        <a:sym typeface="Calibri" panose="020F050202020403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 hasCustomPrompt="1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 panose="020B0604020202020204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 panose="020B0604020202020204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 panose="020B0604020202020204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 fontScale="92500"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/>
                <a:gridCol w="1785431"/>
                <a:gridCol w="1785431"/>
                <a:gridCol w="1785431"/>
                <a:gridCol w="1785431"/>
                <a:gridCol w="1785431"/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2pPr>
      <a:lvl3pPr marL="1234440" marR="0" indent="-32004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</p:txBody>
      </p:sp>
      <p:sp>
        <p:nvSpPr>
          <p:cNvPr id="151" name="Текст 2"/>
          <p:cNvSpPr txBox="1"/>
          <p:nvPr/>
        </p:nvSpPr>
        <p:spPr>
          <a:xfrm>
            <a:off x="347345" y="1240155"/>
            <a:ext cx="5554345" cy="452945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 lnSpcReduction="10000"/>
          </a:bodyPr>
          <a:lstStyle/>
          <a:p>
            <a:pPr defTabSz="877570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5400" dirty="0"/>
              <a:t>Школьный AI Медиа-центр</a:t>
            </a:r>
            <a:endParaRPr sz="5400" dirty="0"/>
          </a:p>
          <a:p>
            <a:pPr defTabSz="877570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Васильева Ольга </a:t>
            </a:r>
            <a:endParaRPr lang="ru-RU" dirty="0"/>
          </a:p>
          <a:p>
            <a:pPr defTabSz="877570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студентка СПбГЭТУ </a:t>
            </a:r>
            <a:r>
              <a:rPr lang="en-US" altLang="ru-RU" dirty="0"/>
              <a:t>“</a:t>
            </a:r>
            <a:r>
              <a:rPr lang="ru-RU" altLang="ru-RU" dirty="0"/>
              <a:t>ЛЭТИ</a:t>
            </a:r>
            <a:r>
              <a:rPr lang="en-US" altLang="ru-RU" dirty="0"/>
              <a:t>”</a:t>
            </a:r>
            <a:endParaRPr lang="ru-RU" dirty="0"/>
          </a:p>
          <a:p>
            <a:pPr defTabSz="877570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ЛИДЕР ПРОЕКТА</a:t>
            </a:r>
            <a:endParaRPr lang="ru-RU" dirty="0"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9" name="Квадрат"/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>
            <a:fillRect/>
          </a:stretch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Текст 2"/>
          <p:cNvSpPr txBox="1"/>
          <p:nvPr/>
        </p:nvSpPr>
        <p:spPr>
          <a:xfrm>
            <a:off x="673100" y="1372235"/>
            <a:ext cx="10772775" cy="439864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sz="2800" b="1"/>
              <a:t>Ключевая идея проекта </a:t>
            </a:r>
            <a:endParaRPr sz="2800" b="1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sz="2800"/>
              <a:t>- создание в средней школе медиа-центра нового поколения, а именно AI Медиа-центра, на базе  взаимодействия с персональным сервисом AI2Media как конструктором контента, в том числе сетевых сообщений, в ходе практического обучения в рамках гибкой программы, формируемой под запрос конкретного заказчика, например, администрации школы или гимназии, родительского комитета или коллектива учащихся.</a:t>
            </a:r>
            <a:endParaRPr sz="280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en-US"/>
                <a:t>1</a:t>
              </a:r>
              <a:endParaRPr lang="en-US"/>
            </a:p>
          </p:txBody>
        </p:sp>
      </p:grpSp>
      <p:sp>
        <p:nvSpPr>
          <p:cNvPr id="3" name="Текст 2"/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Описание проекта/решаемая проблема/актуальность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7855585" y="953770"/>
            <a:ext cx="4027805" cy="1197610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Проблема и актуальность</a:t>
            </a:r>
            <a:endParaRPr lang="ru-RU" sz="3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673100" y="2040255"/>
            <a:ext cx="7970520" cy="439864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sz="2800"/>
              <a:t>Идея образовательного проекта "Школьный AI Медиа-центр"  в том, чтобы быстро и качественно повысить уровень знаний в первую очередь школьников старших классов как в сфере медиа, так и искусственного интеллекта  и научить их принципам работы со СМИ и SMM, а также основам обработки информации с помощью AI.</a:t>
            </a:r>
            <a:endParaRPr sz="280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3" name="Текст 2"/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Описание проекта/решаемая проблема/актуальность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6870700" y="913130"/>
            <a:ext cx="4961890" cy="643890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Целевая аудитория</a:t>
            </a:r>
            <a:endParaRPr lang="ru-RU" sz="3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252095" y="1203325"/>
            <a:ext cx="6618605" cy="4152900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/>
              <a:t>Основная модель - </a:t>
            </a:r>
            <a:r>
              <a:rPr lang="en-US" sz="2400" b="1"/>
              <a:t>B2C</a:t>
            </a:r>
            <a:endParaRPr sz="2400" b="1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sz="2400"/>
              <a:t>Школы Санкт-Петербурга и Ленинградской области </a:t>
            </a:r>
            <a:endParaRPr sz="240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sz="2400"/>
              <a:t>Родители школьников 9-11 класс        Родители, которые заинтересованы в том, чтобы их дети получили современное образование, сами являются активными пользователями интернета, доход от 50 000 р</a:t>
            </a:r>
            <a:r>
              <a:rPr lang="ru-RU" sz="2400"/>
              <a:t> </a:t>
            </a:r>
            <a:r>
              <a:rPr sz="2400"/>
              <a:t>в месяц, проживают на территории РФ.</a:t>
            </a:r>
            <a:endParaRPr sz="240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240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194" name="Текст 2"/>
          <p:cNvSpPr txBox="1"/>
          <p:nvPr/>
        </p:nvSpPr>
        <p:spPr>
          <a:xfrm>
            <a:off x="7033714" y="3571926"/>
            <a:ext cx="4989790" cy="286004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800"/>
              <a:t>Для родителей проект может решать следующие проблемы</a:t>
            </a:r>
            <a:r>
              <a:rPr lang="en-US" sz="1800"/>
              <a:t>:</a:t>
            </a:r>
            <a:endParaRPr lang="en-US" sz="180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altLang="en-US" sz="1800"/>
              <a:t>- </a:t>
            </a:r>
            <a:r>
              <a:rPr lang="en-US" sz="1800"/>
              <a:t>Проблемы с поиском качественного образования для ребенка, которое соответствует современным тенденциям нейротехнологий</a:t>
            </a:r>
            <a:endParaRPr lang="en-US" sz="180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altLang="en-US" sz="1800"/>
              <a:t>- </a:t>
            </a:r>
            <a:r>
              <a:rPr lang="en-US" sz="1800"/>
              <a:t>Незнание по каким критериям выбрать образование</a:t>
            </a:r>
            <a:endParaRPr lang="en-US" sz="180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altLang="en-US" sz="1800"/>
              <a:t>- </a:t>
            </a:r>
            <a:r>
              <a:rPr lang="en-US" sz="1800"/>
              <a:t>Проблема в заинтересованности ребенка в обучении</a:t>
            </a:r>
            <a:endParaRPr lang="en-US" sz="1800"/>
          </a:p>
        </p:txBody>
      </p:sp>
      <p:sp>
        <p:nvSpPr>
          <p:cNvPr id="3" name="Текст 2"/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Описание проекта/решаемая проблема/актуальность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/>
          <p:cNvSpPr txBox="1"/>
          <p:nvPr/>
        </p:nvSpPr>
        <p:spPr>
          <a:xfrm>
            <a:off x="420954" y="353951"/>
            <a:ext cx="10716438" cy="338550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Технология решения проблемы/описание продукта/ценностное предложение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/>
          <p:cNvSpPr txBox="1"/>
          <p:nvPr/>
        </p:nvSpPr>
        <p:spPr>
          <a:xfrm>
            <a:off x="6147622" y="2353996"/>
            <a:ext cx="4989789" cy="378333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sz="2400"/>
              <a:t>Оплата подписки, в которую входит доступ к </a:t>
            </a:r>
            <a:r>
              <a:rPr lang="ru-RU" sz="2400"/>
              <a:t>участию в</a:t>
            </a:r>
            <a:r>
              <a:rPr sz="2400"/>
              <a:t> проект</a:t>
            </a:r>
            <a:r>
              <a:rPr lang="ru-RU" sz="2400"/>
              <a:t>е</a:t>
            </a:r>
            <a:r>
              <a:rPr sz="2400"/>
              <a:t>, поддержка куратора, горячая линия, базовое обучение нейротехнологиям, подготовка совего мини проекта с использованием нейросетей в медиа контенте.</a:t>
            </a:r>
            <a:endParaRPr sz="2400"/>
          </a:p>
        </p:txBody>
      </p:sp>
      <p:sp>
        <p:nvSpPr>
          <p:cNvPr id="12" name="Текст 2"/>
          <p:cNvSpPr txBox="1"/>
          <p:nvPr/>
        </p:nvSpPr>
        <p:spPr>
          <a:xfrm>
            <a:off x="559690" y="1472793"/>
            <a:ext cx="6518934" cy="64389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Модель монетизации</a:t>
            </a:r>
            <a:endParaRPr lang="ru-RU" sz="3600" dirty="0"/>
          </a:p>
        </p:txBody>
      </p:sp>
      <p:sp>
        <p:nvSpPr>
          <p:cNvPr id="5" name="Rectangles 4"/>
          <p:cNvSpPr/>
          <p:nvPr/>
        </p:nvSpPr>
        <p:spPr>
          <a:xfrm>
            <a:off x="856615" y="3128010"/>
            <a:ext cx="3731895" cy="1470660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45718" tIns="45718" rIns="45718" bIns="45718" numCol="1" spcCol="38100" rtlCol="0" anchor="ctr" forceAA="0">
            <a:spAutoFit/>
          </a:bodyPr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3" name="Text Box 12"/>
          <p:cNvSpPr txBox="1"/>
          <p:nvPr/>
        </p:nvSpPr>
        <p:spPr>
          <a:xfrm>
            <a:off x="1280160" y="3128010"/>
            <a:ext cx="2884170" cy="138239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45718" tIns="45718" rIns="45718" bIns="45718" numCol="1" spcCol="38100" rtlCol="0" anchor="t" forceAA="0">
            <a:spAutoFit/>
          </a:bodyPr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altLang="en-US" sz="2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Ежемесячная оплата </a:t>
            </a:r>
            <a:endParaRPr kumimoji="0" lang="ru-RU" altLang="en-US" sz="2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altLang="en-US" sz="2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2500 руб.</a:t>
            </a:r>
            <a:endParaRPr kumimoji="0" lang="ru-RU" altLang="en-US" sz="2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Анализ конкурентов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/>
          <p:cNvSpPr txBox="1"/>
          <p:nvPr/>
        </p:nvSpPr>
        <p:spPr>
          <a:xfrm>
            <a:off x="8011795" y="353695"/>
            <a:ext cx="3455670" cy="643890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altLang="ru-RU" sz="3600" dirty="0"/>
              <a:t>Конкуренты</a:t>
            </a:r>
            <a:endParaRPr lang="ru-RU" altLang="ru-RU" sz="3600" dirty="0"/>
          </a:p>
        </p:txBody>
      </p:sp>
      <p:grpSp>
        <p:nvGrpSpPr>
          <p:cNvPr id="17" name="Прямоугольник 16"/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  <p:sp>
          <p:nvSpPr>
            <p:cNvPr id="19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4</a:t>
              </a:r>
            </a:p>
          </p:txBody>
        </p:sp>
      </p:grpSp>
      <p:graphicFrame>
        <p:nvGraphicFramePr>
          <p:cNvPr id="20" name="Таблица 3"/>
          <p:cNvGraphicFramePr/>
          <p:nvPr/>
        </p:nvGraphicFramePr>
        <p:xfrm>
          <a:off x="673100" y="1240790"/>
          <a:ext cx="10963910" cy="514858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2036445"/>
                <a:gridCol w="2035810"/>
                <a:gridCol w="2254885"/>
                <a:gridCol w="2359660"/>
                <a:gridCol w="2277110"/>
              </a:tblGrid>
              <a:tr h="935990">
                <a:tc>
                  <a:txBody>
                    <a:bodyPr/>
                    <a:lstStyle/>
                    <a:p>
                      <a:pPr lvl="8" algn="l"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r>
                        <a:rPr lang="ru-RU" dirty="0" err="1">
                          <a:solidFill>
                            <a:schemeClr val="tx1"/>
                          </a:solidFill>
                          <a:latin typeface="Marlett" charset="0"/>
                          <a:cs typeface="Marlett" charset="0"/>
                        </a:rPr>
                        <a:t>Конкурент</a:t>
                      </a:r>
                      <a:endParaRPr lang="ru-RU" dirty="0" err="1">
                        <a:solidFill>
                          <a:schemeClr val="tx1"/>
                        </a:solidFill>
                        <a:latin typeface="Marlett" charset="0"/>
                        <a:cs typeface="Marlett" charset="0"/>
                      </a:endParaRPr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8" algn="l"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r>
                        <a:rPr lang="ru-RU" dirty="0" err="1">
                          <a:solidFill>
                            <a:schemeClr val="tx1"/>
                          </a:solidFill>
                          <a:latin typeface="Marlett" charset="0"/>
                          <a:cs typeface="Marlett" charset="0"/>
                        </a:rPr>
                        <a:t>Расположение</a:t>
                      </a:r>
                      <a:endParaRPr lang="ru-RU" dirty="0" err="1">
                        <a:solidFill>
                          <a:schemeClr val="tx1"/>
                        </a:solidFill>
                        <a:latin typeface="Marlett" charset="0"/>
                        <a:cs typeface="Marlett" charset="0"/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latin typeface="Marlett" charset="0"/>
                          <a:cs typeface="Marlett" charset="0"/>
                        </a:rPr>
                        <a:t>Косвенный/прямой конкурент</a:t>
                      </a:r>
                      <a:endParaRPr lang="ru-RU" dirty="0">
                        <a:solidFill>
                          <a:schemeClr val="tx1"/>
                        </a:solidFill>
                        <a:latin typeface="Marlett" charset="0"/>
                        <a:cs typeface="Marlett" charset="0"/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latin typeface="Marlett" charset="0"/>
                          <a:cs typeface="Marlett" charset="0"/>
                        </a:rPr>
                        <a:t>Использование 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Marlett" charset="0"/>
                          <a:cs typeface="Marlett" charset="0"/>
                        </a:rPr>
                        <a:t>AI </a:t>
                      </a:r>
                      <a:r>
                        <a:rPr lang="ru-RU" dirty="0">
                          <a:solidFill>
                            <a:schemeClr val="tx1"/>
                          </a:solidFill>
                          <a:latin typeface="Marlett" charset="0"/>
                          <a:cs typeface="Marlett" charset="0"/>
                        </a:rPr>
                        <a:t>и нейротехнологий</a:t>
                      </a:r>
                      <a:endParaRPr lang="ru-RU" dirty="0">
                        <a:solidFill>
                          <a:schemeClr val="tx1"/>
                        </a:solidFill>
                        <a:latin typeface="Marlett" charset="0"/>
                        <a:cs typeface="Marlett" charset="0"/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latin typeface="Marlett" charset="0"/>
                          <a:cs typeface="Marlett" charset="0"/>
                        </a:rPr>
                        <a:t>Онлайн/Оффлайн</a:t>
                      </a:r>
                      <a:endParaRPr lang="ru-RU" dirty="0">
                        <a:solidFill>
                          <a:schemeClr val="tx1"/>
                        </a:solidFill>
                        <a:latin typeface="Marlett" charset="0"/>
                        <a:cs typeface="Marlett" charset="0"/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842645">
                <a:tc>
                  <a:txBody>
                    <a:bodyPr/>
                    <a:lstStyle/>
                    <a:p>
                      <a:pPr algn="l" defTabSz="877570">
                        <a:defRPr sz="6900">
                          <a:solidFill>
                            <a:srgbClr val="8F00FF"/>
                          </a:solidFill>
                          <a:latin typeface="Gilroy-ExtraBold"/>
                          <a:ea typeface="Gilroy-ExtraBold"/>
                          <a:cs typeface="Gilroy-ExtraBold"/>
                          <a:sym typeface="Gilroy-ExtraBold"/>
                        </a:defRPr>
                      </a:pPr>
                      <a:r>
                        <a:rPr sz="1600" dirty="0">
                          <a:solidFill>
                            <a:schemeClr val="tx1"/>
                          </a:solidFill>
                          <a:latin typeface="Marlett" charset="0"/>
                          <a:cs typeface="Marlett" charset="0"/>
                          <a:sym typeface="+mn-ea"/>
                        </a:rPr>
                        <a:t>Школьный AI Медиа-центр</a:t>
                      </a:r>
                      <a:endParaRPr sz="1600" dirty="0">
                        <a:solidFill>
                          <a:schemeClr val="tx1"/>
                        </a:solidFill>
                        <a:latin typeface="Marlett" charset="0"/>
                        <a:cs typeface="Marlett" charset="0"/>
                        <a:sym typeface="+mn-ea"/>
                      </a:endParaR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8" algn="l"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dirty="0">
                          <a:latin typeface="Marlett" charset="0"/>
                          <a:cs typeface="Marlett" charset="0"/>
                        </a:rPr>
                        <a:t>В перспективе вся Россия</a:t>
                      </a:r>
                      <a:endParaRPr lang="ru-RU" dirty="0">
                        <a:latin typeface="Marlett" charset="0"/>
                        <a:cs typeface="Marlett" charset="0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>
                          <a:latin typeface="Marlett" charset="0"/>
                          <a:cs typeface="Marlett" charset="0"/>
                        </a:rPr>
                        <a:t>-</a:t>
                      </a:r>
                      <a:endParaRPr lang="ru-RU" dirty="0">
                        <a:latin typeface="Marlett" charset="0"/>
                        <a:cs typeface="Marlett" charset="0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>
                          <a:latin typeface="Marlett" charset="0"/>
                          <a:cs typeface="Marlett" charset="0"/>
                        </a:rPr>
                        <a:t>да</a:t>
                      </a:r>
                      <a:endParaRPr lang="ru-RU" dirty="0">
                        <a:latin typeface="Marlett" charset="0"/>
                        <a:cs typeface="Marlett" charset="0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>
                          <a:latin typeface="Marlett" charset="0"/>
                          <a:cs typeface="Marlett" charset="0"/>
                        </a:rPr>
                        <a:t>онлайн и оффлайн</a:t>
                      </a:r>
                      <a:endParaRPr lang="ru-RU" dirty="0">
                        <a:latin typeface="Marlett" charset="0"/>
                        <a:cs typeface="Marlett" charset="0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4201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dirty="0">
                          <a:latin typeface="Marlett" charset="0"/>
                          <a:cs typeface="Marlett" charset="0"/>
                        </a:rPr>
                        <a:t>Код будущего</a:t>
                      </a:r>
                      <a:endParaRPr dirty="0">
                        <a:latin typeface="Marlett" charset="0"/>
                        <a:cs typeface="Marlett" charset="0"/>
                      </a:endParaR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>
                          <a:latin typeface="Marlett" charset="0"/>
                          <a:cs typeface="Marlett" charset="0"/>
                        </a:rPr>
                        <a:t>вся РФ</a:t>
                      </a:r>
                      <a:endParaRPr lang="ru-RU" dirty="0">
                        <a:latin typeface="Marlett" charset="0"/>
                        <a:cs typeface="Marlett" charset="0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>
                          <a:latin typeface="Marlett" charset="0"/>
                          <a:cs typeface="Marlett" charset="0"/>
                        </a:rPr>
                        <a:t>косвенный</a:t>
                      </a:r>
                      <a:endParaRPr lang="ru-RU">
                        <a:latin typeface="Marlett" charset="0"/>
                        <a:cs typeface="Marlett" charset="0"/>
                      </a:endParaRPr>
                    </a:p>
                    <a:p>
                      <a:pPr algn="l">
                        <a:defRPr sz="1600"/>
                      </a:pPr>
                      <a:endParaRPr lang="ru-RU">
                        <a:latin typeface="Marlett" charset="0"/>
                        <a:cs typeface="Marlett" charset="0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>
                          <a:latin typeface="Marlett" charset="0"/>
                          <a:cs typeface="Marlett" charset="0"/>
                        </a:rPr>
                        <a:t>да</a:t>
                      </a:r>
                      <a:endParaRPr lang="ru-RU">
                        <a:latin typeface="Marlett" charset="0"/>
                        <a:cs typeface="Marlett" charset="0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>
                          <a:solidFill>
                            <a:srgbClr val="FF0000"/>
                          </a:solidFill>
                          <a:latin typeface="Marlett" charset="0"/>
                          <a:cs typeface="Marlett" charset="0"/>
                        </a:rPr>
                        <a:t>онлайн</a:t>
                      </a:r>
                      <a:endParaRPr lang="ru-RU">
                        <a:solidFill>
                          <a:srgbClr val="FF0000"/>
                        </a:solidFill>
                        <a:latin typeface="Marlett" charset="0"/>
                        <a:cs typeface="Marlett" charset="0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42645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dirty="0">
                          <a:latin typeface="Marlett" charset="0"/>
                          <a:cs typeface="Marlett" charset="0"/>
                        </a:rPr>
                        <a:t>Школьный медиа-центр</a:t>
                      </a:r>
                      <a:endParaRPr dirty="0">
                        <a:latin typeface="Marlett" charset="0"/>
                        <a:cs typeface="Marlett" charset="0"/>
                      </a:endParaR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dirty="0">
                          <a:latin typeface="Marlett" charset="0"/>
                          <a:cs typeface="Marlett" charset="0"/>
                        </a:rPr>
                        <a:t>Бокситогорск, Ленинградская область</a:t>
                      </a:r>
                      <a:endParaRPr dirty="0">
                        <a:latin typeface="Marlett" charset="0"/>
                        <a:cs typeface="Marlett" charset="0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>
                          <a:latin typeface="Marlett" charset="0"/>
                          <a:cs typeface="Marlett" charset="0"/>
                        </a:rPr>
                        <a:t>косвенный</a:t>
                      </a:r>
                      <a:endParaRPr lang="ru-RU" dirty="0">
                        <a:latin typeface="Marlett" charset="0"/>
                        <a:cs typeface="Marlett" charset="0"/>
                      </a:endParaRPr>
                    </a:p>
                    <a:p>
                      <a:pPr algn="l">
                        <a:defRPr sz="1600"/>
                      </a:pPr>
                      <a:endParaRPr lang="ru-RU" dirty="0">
                        <a:latin typeface="Marlett" charset="0"/>
                        <a:cs typeface="Marlett" charset="0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>
                          <a:gradFill>
                            <a:gsLst>
                              <a:gs pos="0">
                                <a:srgbClr val="E30000"/>
                              </a:gs>
                              <a:gs pos="100000">
                                <a:srgbClr val="760303"/>
                              </a:gs>
                            </a:gsLst>
                            <a:lin scaled="0"/>
                          </a:gradFill>
                          <a:latin typeface="Marlett" charset="0"/>
                          <a:cs typeface="Marlett" charset="0"/>
                        </a:rPr>
                        <a:t>нет</a:t>
                      </a:r>
                      <a:endParaRPr lang="ru-RU" dirty="0">
                        <a:gradFill>
                          <a:gsLst>
                            <a:gs pos="0">
                              <a:srgbClr val="E30000"/>
                            </a:gs>
                            <a:gs pos="100000">
                              <a:srgbClr val="760303"/>
                            </a:gs>
                          </a:gsLst>
                          <a:lin scaled="0"/>
                        </a:gradFill>
                        <a:latin typeface="Marlett" charset="0"/>
                        <a:cs typeface="Marlett" charset="0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>
                          <a:solidFill>
                            <a:srgbClr val="FF0000"/>
                          </a:solidFill>
                          <a:latin typeface="Marlett" charset="0"/>
                          <a:cs typeface="Marlett" charset="0"/>
                        </a:rPr>
                        <a:t>оффлайн</a:t>
                      </a:r>
                      <a:endParaRPr lang="ru-RU" dirty="0">
                        <a:solidFill>
                          <a:srgbClr val="FF0000"/>
                        </a:solidFill>
                        <a:latin typeface="Marlett" charset="0"/>
                        <a:cs typeface="Marlett" charset="0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42645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dirty="0">
                          <a:latin typeface="Marlett" charset="0"/>
                          <a:cs typeface="Marlett" charset="0"/>
                        </a:rPr>
                        <a:t>Школьный медиа-центр</a:t>
                      </a:r>
                      <a:endParaRPr dirty="0">
                        <a:latin typeface="Marlett" charset="0"/>
                        <a:cs typeface="Marlett" charset="0"/>
                      </a:endParaR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>
                          <a:latin typeface="Marlett" charset="0"/>
                          <a:cs typeface="Marlett" charset="0"/>
                        </a:rPr>
                        <a:t>Пермь</a:t>
                      </a:r>
                      <a:endParaRPr>
                        <a:latin typeface="Marlett" charset="0"/>
                        <a:cs typeface="Marlett" charset="0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>
                          <a:latin typeface="Marlett" charset="0"/>
                          <a:cs typeface="Marlett" charset="0"/>
                        </a:rPr>
                        <a:t>косвенный</a:t>
                      </a:r>
                      <a:endParaRPr lang="ru-RU">
                        <a:latin typeface="Marlett" charset="0"/>
                        <a:cs typeface="Marlett" charset="0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>
                          <a:gradFill>
                            <a:gsLst>
                              <a:gs pos="0">
                                <a:srgbClr val="E30000"/>
                              </a:gs>
                              <a:gs pos="100000">
                                <a:srgbClr val="760303"/>
                              </a:gs>
                            </a:gsLst>
                            <a:lin scaled="0"/>
                          </a:gradFill>
                          <a:latin typeface="Marlett" charset="0"/>
                          <a:cs typeface="Marlett" charset="0"/>
                        </a:rPr>
                        <a:t>нет</a:t>
                      </a:r>
                      <a:endParaRPr lang="ru-RU">
                        <a:gradFill>
                          <a:gsLst>
                            <a:gs pos="0">
                              <a:srgbClr val="E30000"/>
                            </a:gs>
                            <a:gs pos="100000">
                              <a:srgbClr val="760303"/>
                            </a:gs>
                          </a:gsLst>
                          <a:lin scaled="0"/>
                        </a:gradFill>
                        <a:latin typeface="Marlett" charset="0"/>
                        <a:cs typeface="Marlett" charset="0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>
                          <a:solidFill>
                            <a:srgbClr val="FF0000"/>
                          </a:solidFill>
                          <a:latin typeface="Marlett" charset="0"/>
                          <a:cs typeface="Marlett" charset="0"/>
                        </a:rPr>
                        <a:t>оффлайн</a:t>
                      </a:r>
                      <a:endParaRPr lang="ru-RU">
                        <a:solidFill>
                          <a:srgbClr val="FF0000"/>
                        </a:solidFill>
                        <a:latin typeface="Marlett" charset="0"/>
                        <a:cs typeface="Marlett" charset="0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42645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>
                          <a:latin typeface="Marlett" charset="0"/>
                          <a:cs typeface="Marlett" charset="0"/>
                        </a:rPr>
                        <a:t>Школьный медиа-центр</a:t>
                      </a:r>
                      <a:endParaRPr>
                        <a:latin typeface="Marlett" charset="0"/>
                        <a:cs typeface="Marlett" charset="0"/>
                      </a:endParaR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>
                          <a:latin typeface="Marlett" charset="0"/>
                          <a:cs typeface="Marlett" charset="0"/>
                        </a:rPr>
                        <a:t>с</a:t>
                      </a:r>
                      <a:r>
                        <a:rPr lang="ru-RU">
                          <a:latin typeface="Marlett" charset="0"/>
                          <a:cs typeface="Marlett" charset="0"/>
                        </a:rPr>
                        <a:t>.</a:t>
                      </a:r>
                      <a:r>
                        <a:rPr>
                          <a:latin typeface="Marlett" charset="0"/>
                          <a:cs typeface="Marlett" charset="0"/>
                        </a:rPr>
                        <a:t> Стародубское, Сахалин</a:t>
                      </a:r>
                      <a:endParaRPr>
                        <a:latin typeface="Marlett" charset="0"/>
                        <a:cs typeface="Marlett" charset="0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>
                          <a:latin typeface="Marlett" charset="0"/>
                          <a:cs typeface="Marlett" charset="0"/>
                        </a:rPr>
                        <a:t>косвенный</a:t>
                      </a:r>
                      <a:endParaRPr lang="ru-RU">
                        <a:latin typeface="Marlett" charset="0"/>
                        <a:cs typeface="Marlett" charset="0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>
                          <a:gradFill>
                            <a:gsLst>
                              <a:gs pos="0">
                                <a:srgbClr val="E30000"/>
                              </a:gs>
                              <a:gs pos="100000">
                                <a:srgbClr val="760303"/>
                              </a:gs>
                            </a:gsLst>
                            <a:lin scaled="0"/>
                          </a:gradFill>
                          <a:latin typeface="Marlett" charset="0"/>
                          <a:cs typeface="Marlett" charset="0"/>
                        </a:rPr>
                        <a:t>нет</a:t>
                      </a:r>
                      <a:endParaRPr lang="ru-RU" dirty="0">
                        <a:gradFill>
                          <a:gsLst>
                            <a:gs pos="0">
                              <a:srgbClr val="E30000"/>
                            </a:gs>
                            <a:gs pos="100000">
                              <a:srgbClr val="760303"/>
                            </a:gs>
                          </a:gsLst>
                          <a:lin scaled="0"/>
                        </a:gradFill>
                        <a:latin typeface="Marlett" charset="0"/>
                        <a:cs typeface="Marlett" charset="0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>
                          <a:solidFill>
                            <a:srgbClr val="FF0000"/>
                          </a:solidFill>
                          <a:latin typeface="Marlett" charset="0"/>
                          <a:cs typeface="Marlett" charset="0"/>
                        </a:rPr>
                        <a:t>оффлайн</a:t>
                      </a:r>
                      <a:endParaRPr lang="ru-RU" dirty="0">
                        <a:solidFill>
                          <a:srgbClr val="FF0000"/>
                        </a:solidFill>
                        <a:latin typeface="Marlett" charset="0"/>
                        <a:cs typeface="Marlett" charset="0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Финансовая модель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/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  <p:sp>
          <p:nvSpPr>
            <p:cNvPr id="1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5</a:t>
              </a:r>
            </a:p>
          </p:txBody>
        </p:sp>
      </p:grpSp>
      <p:sp>
        <p:nvSpPr>
          <p:cNvPr id="19" name="Текст 2"/>
          <p:cNvSpPr txBox="1"/>
          <p:nvPr/>
        </p:nvSpPr>
        <p:spPr>
          <a:xfrm>
            <a:off x="8112760" y="353695"/>
            <a:ext cx="3546475" cy="643890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Анализ рынка</a:t>
            </a:r>
            <a:endParaRPr lang="ru-RU" sz="3600" dirty="0"/>
          </a:p>
        </p:txBody>
      </p:sp>
      <p:sp>
        <p:nvSpPr>
          <p:cNvPr id="2" name="Text Box 1"/>
          <p:cNvSpPr txBox="1"/>
          <p:nvPr/>
        </p:nvSpPr>
        <p:spPr>
          <a:xfrm>
            <a:off x="116205" y="1242060"/>
            <a:ext cx="11727815" cy="562991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45718" tIns="45718" rIns="45718" bIns="45718" numCol="1" spcCol="38100" rtlCol="0" anchor="t" forceAA="0">
            <a:spAutoFit/>
          </a:bodyPr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"/>
              </a:rPr>
              <a:t>РАМ</a:t>
            </a:r>
            <a:r>
              <a:rPr kumimoji="0" lang="en-US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"/>
              </a:rPr>
              <a:t>        </a:t>
            </a: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"/>
              </a:rPr>
              <a:t>Весь рынок дополнительных образовательных</a:t>
            </a:r>
            <a:r>
              <a:rPr kumimoji="0" lang="ru-RU" altLang="en-US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"/>
              </a:rPr>
              <a:t> </a:t>
            </a:r>
            <a:r>
              <a:rPr kumimoji="0" lang="en-US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"/>
              </a:rPr>
              <a:t>услуг для </a:t>
            </a:r>
            <a:r>
              <a:rPr kumimoji="0" lang="ru-RU" altLang="en-US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"/>
              </a:rPr>
              <a:t>            </a:t>
            </a:r>
            <a:r>
              <a:rPr kumimoji="0" lang="en-US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"/>
              </a:rPr>
              <a:t>детей в 2022        2,97 трлн руб</a:t>
            </a: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"/>
              </a:rPr>
              <a:t>ТАМ </a:t>
            </a:r>
            <a:r>
              <a:rPr kumimoji="0" lang="en-US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"/>
              </a:rPr>
              <a:t>      </a:t>
            </a: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"/>
              </a:rPr>
              <a:t>EdTech 70% от рынка - дети        2,079 трлн</a:t>
            </a: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"/>
              </a:rPr>
              <a:t>SAM </a:t>
            </a:r>
            <a:r>
              <a:rPr kumimoji="0" lang="en-US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"/>
              </a:rPr>
              <a:t>       </a:t>
            </a: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"/>
              </a:rPr>
              <a:t>23% от всех учеников - старшеклассники        478 млрд</a:t>
            </a: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"/>
              </a:rPr>
              <a:t>SOM</a:t>
            </a:r>
            <a:r>
              <a:rPr kumimoji="0" lang="en-US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"/>
              </a:rPr>
              <a:t>        </a:t>
            </a: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"/>
              </a:rPr>
              <a:t>4600 старшеклассников* 1000 руб/ак час*4 часа в месяц*9 месяцев        165,6 млн руб</a:t>
            </a: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2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2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Helvetica"/>
            </a:endParaRP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2022-11-09 02.38.22.jpg" descr="2022-11-09 02.38.22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26499" y="-2"/>
            <a:ext cx="4880971" cy="6858004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3" name="Текст 2"/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Команда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/>
          <p:cNvSpPr txBox="1"/>
          <p:nvPr/>
        </p:nvSpPr>
        <p:spPr>
          <a:xfrm>
            <a:off x="421005" y="1483995"/>
            <a:ext cx="6518910" cy="452183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3200" i="1">
                <a:latin typeface="Arial" panose="020B0604020202020204" pitchFamily="34" charset="0"/>
                <a:cs typeface="Arial" panose="020B0604020202020204" pitchFamily="34" charset="0"/>
              </a:rPr>
              <a:t>Васильева Ольга</a:t>
            </a:r>
            <a:r>
              <a:rPr lang="ru-RU" sz="3200">
                <a:latin typeface="Arial" panose="020B0604020202020204" pitchFamily="34" charset="0"/>
                <a:cs typeface="Arial" panose="020B0604020202020204" pitchFamily="34" charset="0"/>
              </a:rPr>
              <a:t> - Лидер проекта СПбГЭТУ </a:t>
            </a:r>
            <a:r>
              <a:rPr lang="en-US" sz="320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ru-RU" sz="3200">
                <a:latin typeface="Arial" panose="020B0604020202020204" pitchFamily="34" charset="0"/>
                <a:cs typeface="Arial" panose="020B0604020202020204" pitchFamily="34" charset="0"/>
              </a:rPr>
              <a:t>ЛЭТИ</a:t>
            </a:r>
            <a:r>
              <a:rPr lang="en-US" sz="320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en-US" sz="3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3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3200" i="1">
                <a:latin typeface="Arial" panose="020B0604020202020204" pitchFamily="34" charset="0"/>
                <a:cs typeface="Arial" panose="020B0604020202020204" pitchFamily="34" charset="0"/>
              </a:rPr>
              <a:t>Рахимов Кирилл</a:t>
            </a:r>
            <a:r>
              <a:rPr lang="ru-RU" sz="320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ru-RU" sz="32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СПбГЭТУ </a:t>
            </a:r>
            <a:r>
              <a:rPr lang="en-US" sz="32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“</a:t>
            </a:r>
            <a:r>
              <a:rPr lang="ru-RU" sz="32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ЛЭТИ</a:t>
            </a:r>
            <a:r>
              <a:rPr lang="en-US" sz="32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”</a:t>
            </a:r>
            <a:endParaRPr lang="ru-RU" sz="3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3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3200" i="1">
                <a:latin typeface="Arial" panose="020B0604020202020204" pitchFamily="34" charset="0"/>
                <a:cs typeface="Arial" panose="020B0604020202020204" pitchFamily="34" charset="0"/>
              </a:rPr>
              <a:t>Панченков Лука</a:t>
            </a:r>
            <a:r>
              <a:rPr lang="ru-RU" sz="320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ru-RU" sz="32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СПбГЭТУ </a:t>
            </a:r>
            <a:r>
              <a:rPr lang="en-US" sz="32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“</a:t>
            </a:r>
            <a:r>
              <a:rPr lang="ru-RU" sz="32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ЛЭТИ</a:t>
            </a:r>
            <a:r>
              <a:rPr lang="en-US" sz="32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”</a:t>
            </a:r>
            <a:endParaRPr lang="ru-RU" sz="3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3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9" name="Прямоугольник 16"/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  <p:sp>
          <p:nvSpPr>
            <p:cNvPr id="21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en-US"/>
                <a:t>6</a:t>
              </a:r>
              <a:endParaRPr lang="en-US"/>
            </a:p>
          </p:txBody>
        </p:sp>
      </p:grp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1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2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6" name="Текст 2"/>
          <p:cNvSpPr txBox="1"/>
          <p:nvPr/>
        </p:nvSpPr>
        <p:spPr>
          <a:xfrm>
            <a:off x="421005" y="1483995"/>
            <a:ext cx="5657215" cy="439864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6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 за внимание!</a:t>
            </a:r>
            <a:endParaRPr lang="ru-RU" sz="60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3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3200">
                <a:latin typeface="Arial" panose="020B0604020202020204" pitchFamily="34" charset="0"/>
                <a:cs typeface="Arial" panose="020B0604020202020204" pitchFamily="34" charset="0"/>
              </a:rPr>
              <a:t>Контакты</a:t>
            </a:r>
            <a:r>
              <a:rPr lang="en-US" altLang="ru-RU" sz="32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3200">
                <a:latin typeface="Arial" panose="020B0604020202020204" pitchFamily="34" charset="0"/>
                <a:cs typeface="Arial" panose="020B0604020202020204" pitchFamily="34" charset="0"/>
              </a:rPr>
              <a:t>лидера</a:t>
            </a:r>
            <a:r>
              <a:rPr lang="en-US" sz="320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3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3200">
                <a:latin typeface="Arial" panose="020B0604020202020204" pitchFamily="34" charset="0"/>
                <a:cs typeface="Arial" panose="020B0604020202020204" pitchFamily="34" charset="0"/>
              </a:rPr>
              <a:t>Номер</a:t>
            </a:r>
            <a:r>
              <a:rPr lang="en-US" sz="320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sz="3200">
                <a:latin typeface="Arial" panose="020B0604020202020204" pitchFamily="34" charset="0"/>
                <a:cs typeface="Arial" panose="020B0604020202020204" pitchFamily="34" charset="0"/>
              </a:rPr>
              <a:t>89213841553</a:t>
            </a:r>
            <a:endParaRPr lang="ru-RU" sz="3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3200">
                <a:latin typeface="Arial" panose="020B0604020202020204" pitchFamily="34" charset="0"/>
                <a:cs typeface="Arial" panose="020B0604020202020204" pitchFamily="34" charset="0"/>
              </a:rPr>
              <a:t>Почта</a:t>
            </a:r>
            <a:r>
              <a:rPr lang="en-US" sz="3200">
                <a:latin typeface="Arial" panose="020B0604020202020204" pitchFamily="34" charset="0"/>
                <a:cs typeface="Arial" panose="020B0604020202020204" pitchFamily="34" charset="0"/>
              </a:rPr>
              <a:t>: kokochauchla@gmail.com</a:t>
            </a:r>
            <a:endParaRPr lang="ru-RU" sz="3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2839</Words>
  <Application>WPS Presentation</Application>
  <PresentationFormat>Широкоэкранный</PresentationFormat>
  <Paragraphs>149</Paragraphs>
  <Slides>9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27" baseType="lpstr">
      <vt:lpstr>Arial</vt:lpstr>
      <vt:lpstr>SimSun</vt:lpstr>
      <vt:lpstr>Wingdings</vt:lpstr>
      <vt:lpstr>Helvetica</vt:lpstr>
      <vt:lpstr>Calibri</vt:lpstr>
      <vt:lpstr>Calibri Light</vt:lpstr>
      <vt:lpstr>Arial</vt:lpstr>
      <vt:lpstr>Gilroy-ExtraBold</vt:lpstr>
      <vt:lpstr>Segoe Print</vt:lpstr>
      <vt:lpstr>Gilroy-Light</vt:lpstr>
      <vt:lpstr>Helvetica Neue</vt:lpstr>
      <vt:lpstr>Gilroy-Bold</vt:lpstr>
      <vt:lpstr>Gilroy-Regular</vt:lpstr>
      <vt:lpstr>Microsoft YaHei</vt:lpstr>
      <vt:lpstr>Arial Unicode MS</vt:lpstr>
      <vt:lpstr>Helvetica</vt:lpstr>
      <vt:lpstr>Marlett</vt:lpstr>
      <vt:lpstr>Тема Office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msi</cp:lastModifiedBy>
  <cp:revision>35</cp:revision>
  <dcterms:created xsi:type="dcterms:W3CDTF">2023-11-28T01:19:07Z</dcterms:created>
  <dcterms:modified xsi:type="dcterms:W3CDTF">2023-11-28T01:58:51Z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C9EF373F15AD4020961F4FEC1EA1A9A8</vt:lpwstr>
  </property>
  <property fmtid="{D5CDD505-2E9C-101B-9397-08002B2CF9AE}" pid="3" name="KSOProductBuildVer">
    <vt:lpwstr>1033-11.2.0.11225</vt:lpwstr>
  </property>
</Properties>
</file>