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57" r:id="rId4"/>
    <p:sldId id="262" r:id="rId5"/>
    <p:sldId id="272" r:id="rId6"/>
    <p:sldId id="261" r:id="rId7"/>
    <p:sldId id="274" r:id="rId8"/>
    <p:sldId id="266" r:id="rId9"/>
    <p:sldId id="275" r:id="rId10"/>
    <p:sldId id="276" r:id="rId11"/>
    <p:sldId id="277" r:id="rId12"/>
    <p:sldId id="279" r:id="rId13"/>
    <p:sldId id="278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7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4/26/2025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1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9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7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0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8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11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24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65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8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4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5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F57B0F3-A8E0-41BC-8EE0-80EDA74394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Мрамор с коричневый и голубой цвета">
            <a:extLst>
              <a:ext uri="{FF2B5EF4-FFF2-40B4-BE49-F238E27FC236}">
                <a16:creationId xmlns:a16="http://schemas.microsoft.com/office/drawing/2014/main" id="{B62DB971-F8C5-D7E9-5148-6FD0E1914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3" b="10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2BD0CA-AB68-4EF2-9E2A-C4E24BD45B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43200" y="2057400"/>
            <a:ext cx="6781800" cy="27432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0900" y="2516094"/>
            <a:ext cx="5448300" cy="1057099"/>
          </a:xfrm>
        </p:spPr>
        <p:txBody>
          <a:bodyPr>
            <a:normAutofit/>
          </a:bodyPr>
          <a:lstStyle/>
          <a:p>
            <a:r>
              <a:rPr lang="ru-RU" sz="3000">
                <a:solidFill>
                  <a:schemeClr val="bg2"/>
                </a:solidFill>
              </a:rPr>
              <a:t>"Умный электронный ежедневник"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90900" y="3713871"/>
            <a:ext cx="5448300" cy="75055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B52D-6CC8-BA6D-2F56-E1958E7D6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6098" y="0"/>
            <a:ext cx="9486900" cy="1371600"/>
          </a:xfrm>
        </p:spPr>
        <p:txBody>
          <a:bodyPr/>
          <a:lstStyle/>
          <a:p>
            <a:r>
              <a:rPr lang="en-US" dirty="0" err="1"/>
              <a:t>Результаты</a:t>
            </a:r>
            <a:r>
              <a:rPr lang="en-US" dirty="0"/>
              <a:t> </a:t>
            </a:r>
            <a:r>
              <a:rPr lang="en-US" dirty="0" err="1"/>
              <a:t>опроса</a:t>
            </a:r>
          </a:p>
        </p:txBody>
      </p:sp>
      <p:pic>
        <p:nvPicPr>
          <p:cNvPr id="4" name="Content Placeholder 3" descr="A screenshot of a computer&#10;&#10;Автоматически созданное описание">
            <a:extLst>
              <a:ext uri="{FF2B5EF4-FFF2-40B4-BE49-F238E27FC236}">
                <a16:creationId xmlns:a16="http://schemas.microsoft.com/office/drawing/2014/main" id="{A2F98109-86B0-24DA-C77E-E6D0295F5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913" y="1480016"/>
            <a:ext cx="7627519" cy="5380007"/>
          </a:xfrm>
        </p:spPr>
      </p:pic>
    </p:spTree>
    <p:extLst>
      <p:ext uri="{BB962C8B-B14F-4D97-AF65-F5344CB8AC3E}">
        <p14:creationId xmlns:p14="http://schemas.microsoft.com/office/powerpoint/2010/main" val="145724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971CE5-07D8-5FA9-3139-46F256737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049" y="1061769"/>
            <a:ext cx="9115244" cy="5296351"/>
          </a:xfrm>
        </p:spPr>
      </p:pic>
    </p:spTree>
    <p:extLst>
      <p:ext uri="{BB962C8B-B14F-4D97-AF65-F5344CB8AC3E}">
        <p14:creationId xmlns:p14="http://schemas.microsoft.com/office/powerpoint/2010/main" val="1403801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95596"/>
            <a:ext cx="9486900" cy="1371600"/>
          </a:xfrm>
        </p:spPr>
        <p:txBody>
          <a:bodyPr/>
          <a:lstStyle/>
          <a:p>
            <a:r>
              <a:rPr lang="ru-RU" dirty="0"/>
              <a:t>Итог 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630648"/>
            <a:ext cx="9486901" cy="39180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Абсолютное большинство</a:t>
            </a:r>
            <a:r>
              <a:rPr lang="en-US" dirty="0"/>
              <a:t> </a:t>
            </a:r>
            <a:r>
              <a:rPr lang="ru-RU" dirty="0"/>
              <a:t>людей, прошедших опрос, являются студентами первых-вторых курсов учебных заведений</a:t>
            </a:r>
          </a:p>
          <a:p>
            <a:pPr marL="0" indent="0">
              <a:buNone/>
            </a:pPr>
            <a:r>
              <a:rPr lang="ru-RU" dirty="0"/>
              <a:t>Большинство людей, прошедших опрос, действительно испытывают проблемы со сном и с планированием времени</a:t>
            </a:r>
          </a:p>
          <a:p>
            <a:pPr marL="0" indent="0">
              <a:buNone/>
            </a:pPr>
            <a:r>
              <a:rPr lang="ru-RU" dirty="0"/>
              <a:t>Большинство людей, прошедших опрос, не использовали приложения, которые в теории могут помочь им с их проблемой</a:t>
            </a:r>
          </a:p>
          <a:p>
            <a:pPr marL="0" indent="0">
              <a:buNone/>
            </a:pPr>
            <a:r>
              <a:rPr lang="ru-RU" dirty="0"/>
              <a:t>Всё это показывает, что существует потенциальное направление для проектной деятельности и реальная необходимость в нашей программе. </a:t>
            </a:r>
          </a:p>
        </p:txBody>
      </p:sp>
    </p:spTree>
    <p:extLst>
      <p:ext uri="{BB962C8B-B14F-4D97-AF65-F5344CB8AC3E}">
        <p14:creationId xmlns:p14="http://schemas.microsoft.com/office/powerpoint/2010/main" val="354869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3953" y="-177889"/>
            <a:ext cx="7972425" cy="1371600"/>
          </a:xfrm>
        </p:spPr>
        <p:txBody>
          <a:bodyPr/>
          <a:lstStyle/>
          <a:p>
            <a:pPr algn="ctr"/>
            <a:r>
              <a:rPr lang="ru-RU" dirty="0"/>
              <a:t>чат-бот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457"/>
          <a:stretch/>
        </p:blipFill>
        <p:spPr>
          <a:xfrm>
            <a:off x="1" y="1381538"/>
            <a:ext cx="5960165" cy="547646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A04DEA-84AA-E7EE-AF06-3C72B21E27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6" y="1381539"/>
            <a:ext cx="6231833" cy="547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99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36A9A943-04D2-4F54-9375-AF67542980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BA7CAF-5EE9-4EEE-9E12-B2CECCB94D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1"/>
            <a:ext cx="9486900" cy="416261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BCA2E-350A-852A-425B-A200EAD37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057400"/>
            <a:ext cx="8115300" cy="1713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82435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FD23066-E0E4-4A0C-B554-B9F2A91912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5D2E6F5-4096-40AF-B31C-B6FBEEFFB1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1600" y="1371600"/>
            <a:ext cx="3390900" cy="41148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B332A-4CFD-6545-FA54-9BADE31B6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292" y="1331519"/>
            <a:ext cx="2714092" cy="21089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0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актуальность</a:t>
            </a:r>
            <a:endParaRPr lang="en-US" sz="2000" kern="1200" cap="all" spc="300" baseline="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4D9B2-AF16-FCA6-782C-61960691D484}"/>
              </a:ext>
            </a:extLst>
          </p:cNvPr>
          <p:cNvSpPr txBox="1"/>
          <p:nvPr/>
        </p:nvSpPr>
        <p:spPr>
          <a:xfrm>
            <a:off x="6893442" y="1720835"/>
            <a:ext cx="4501116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В современном мире у студентов и преподавателей чаще всего большой проблемой является нехватка времени на отдых или  ежедневные дела из-за неправильного распределения времени или вовсе их забывание, итогом чего становится увеличение стресса, недосыпания, плохие результаты в учебе или работе, ухудшение физического и эмоционального состояния, а также уменьшение времени для отдыха и саморазвития.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047682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9146B-4CCD-4CDB-AB9C-458005307E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98FCF-4B08-E430-1522-9CE2E1356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010097"/>
            <a:ext cx="9486901" cy="1010088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C973A-7B3E-FA76-44F0-77E5ACC0E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3078"/>
            <a:ext cx="4426070" cy="365107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Цель проекта:</a:t>
            </a:r>
          </a:p>
          <a:p>
            <a:pPr marL="0" indent="0">
              <a:buNone/>
            </a:pPr>
            <a:r>
              <a:rPr lang="ru-RU" dirty="0"/>
              <a:t>Создание </a:t>
            </a:r>
            <a:r>
              <a:rPr lang="ru-RU" b="1" dirty="0"/>
              <a:t>телеграмм-бота</a:t>
            </a:r>
            <a:r>
              <a:rPr lang="ru-RU" dirty="0"/>
              <a:t>, который бы помогал студентам преподавателям организовывать свой </a:t>
            </a:r>
            <a:r>
              <a:rPr lang="ru-RU" b="1" dirty="0"/>
              <a:t>тайм-менеджмент </a:t>
            </a:r>
            <a:r>
              <a:rPr lang="ru-RU" dirty="0"/>
              <a:t>путем </a:t>
            </a:r>
            <a:r>
              <a:rPr lang="ru-RU" b="1" dirty="0"/>
              <a:t>структурирования задач</a:t>
            </a:r>
            <a:r>
              <a:rPr lang="ru-RU" dirty="0"/>
              <a:t>,</a:t>
            </a:r>
            <a:r>
              <a:rPr lang="ru-RU" b="1" dirty="0"/>
              <a:t> напоминаний о важных встречах и планирования времени</a:t>
            </a:r>
            <a:r>
              <a:rPr lang="ru-RU" dirty="0"/>
              <a:t>. Также наш проект смог бы помочь студентам с недосыпанием.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9FE640-1D12-7B8A-A0F5-6122B55AB2B7}"/>
              </a:ext>
            </a:extLst>
          </p:cNvPr>
          <p:cNvSpPr txBox="1"/>
          <p:nvPr/>
        </p:nvSpPr>
        <p:spPr>
          <a:xfrm>
            <a:off x="5984993" y="2203078"/>
            <a:ext cx="5103627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             Задачи проекта:</a:t>
            </a:r>
            <a:endParaRPr lang="ru-RU" dirty="0"/>
          </a:p>
          <a:p>
            <a:pPr marL="457200" indent="-457200">
              <a:buAutoNum type="arabicPeriod"/>
            </a:pPr>
            <a:r>
              <a:rPr lang="ru-RU" sz="2400" dirty="0"/>
              <a:t>Понимание </a:t>
            </a:r>
            <a:r>
              <a:rPr lang="ru-RU" sz="2400" b="1" dirty="0"/>
              <a:t>причин и факторов</a:t>
            </a:r>
            <a:r>
              <a:rPr lang="ru-RU" sz="2400" dirty="0"/>
              <a:t>, влияющих на недостаточное количество сна у студентов.</a:t>
            </a:r>
          </a:p>
          <a:p>
            <a:pPr marL="457200" indent="-457200">
              <a:buAutoNum type="arabicPeriod"/>
            </a:pPr>
            <a:r>
              <a:rPr lang="ru-RU" sz="2400" dirty="0"/>
              <a:t>Изучить влияние сна для студентов и преподавателей.</a:t>
            </a:r>
          </a:p>
          <a:p>
            <a:pPr marL="457200" indent="-457200">
              <a:buAutoNum type="arabicPeriod"/>
            </a:pPr>
            <a:r>
              <a:rPr lang="ru-RU" sz="2400" dirty="0"/>
              <a:t>Установить </a:t>
            </a:r>
            <a:r>
              <a:rPr lang="ru-RU" sz="2400" b="1" dirty="0"/>
              <a:t>оптимальное</a:t>
            </a:r>
            <a:r>
              <a:rPr lang="ru-RU" sz="2400" dirty="0"/>
              <a:t> время для осуществления </a:t>
            </a:r>
            <a:r>
              <a:rPr lang="ru-RU" sz="2400" b="1" dirty="0"/>
              <a:t>каких-либо дел</a:t>
            </a:r>
          </a:p>
        </p:txBody>
      </p:sp>
    </p:spTree>
    <p:extLst>
      <p:ext uri="{BB962C8B-B14F-4D97-AF65-F5344CB8AC3E}">
        <p14:creationId xmlns:p14="http://schemas.microsoft.com/office/powerpoint/2010/main" val="327914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D6474-47AA-4D47-AF35-32FA3089BD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F8DA3CF-9D4B-403A-9AD4-BB177DAB6C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8B255-75C8-D930-C00D-F3B1FB746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0728"/>
            <a:ext cx="9486900" cy="996061"/>
          </a:xfrm>
        </p:spPr>
        <p:txBody>
          <a:bodyPr anchor="b">
            <a:normAutofit/>
          </a:bodyPr>
          <a:lstStyle/>
          <a:p>
            <a:pPr algn="ctr"/>
            <a:r>
              <a:rPr lang="ru-RU" dirty="0"/>
              <a:t>Ожидаемый результат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698FEA-49EF-AE20-ABAA-D77733A50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00940"/>
            <a:ext cx="9486901" cy="3577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2000" dirty="0"/>
              <a:t>1. Удобное планирование и организация задач на день, неделю или месяц.</a:t>
            </a:r>
            <a:br>
              <a:rPr lang="ru-RU" sz="2000" dirty="0"/>
            </a:br>
            <a:r>
              <a:rPr lang="ru-RU" sz="2000" dirty="0"/>
              <a:t>2. Напоминания о важных событиях, встречах и задачах.</a:t>
            </a:r>
            <a:br>
              <a:rPr lang="ru-RU" sz="2000" dirty="0"/>
            </a:br>
            <a:r>
              <a:rPr lang="ru-RU" sz="2000" dirty="0"/>
              <a:t>3. Возможность создания списков дел и чек-листов для более эффективного выполнения задач.</a:t>
            </a:r>
            <a:br>
              <a:rPr lang="ru-RU" sz="2000" dirty="0"/>
            </a:br>
            <a:r>
              <a:rPr lang="ru-RU" sz="2000" dirty="0"/>
              <a:t>4. Возможность добавления заметок, идей и мыслей для последующего использования.</a:t>
            </a:r>
            <a:br>
              <a:rPr lang="ru-RU" sz="2000" dirty="0"/>
            </a:br>
            <a:r>
              <a:rPr lang="ru-RU" sz="2000" dirty="0"/>
              <a:t>5. Возможность синхронизации с другими устройствами для доступа к информации в любое время и в любом месте.</a:t>
            </a:r>
            <a:br>
              <a:rPr lang="ru-RU" sz="2000" dirty="0"/>
            </a:br>
            <a:r>
              <a:rPr lang="ru-RU" sz="2000" dirty="0"/>
              <a:t>6. Аналитика использования времени для оптимизации рабочего процесса и повышения производительности.</a:t>
            </a:r>
            <a:br>
              <a:rPr lang="ru-RU" sz="2000" dirty="0"/>
            </a:br>
            <a:r>
              <a:rPr lang="ru-RU" sz="2000" dirty="0"/>
              <a:t>7. Поддержка различных функций, таких как приоритеты задач, категории, теги и др., для более удобного управления задачами.</a:t>
            </a:r>
            <a:endParaRPr lang="en-US"/>
          </a:p>
          <a:p>
            <a:pPr>
              <a:lnSpc>
                <a:spcPct val="90000"/>
              </a:lnSpc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698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C836CD-47B2-4287-AE51-D866B8697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50CAC8-10E2-4E31-9995-4EF170513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06" y="0"/>
            <a:ext cx="5426844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F13D2-6C25-AF03-46E5-41BDA54D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442" y="1371600"/>
            <a:ext cx="3870251" cy="4114800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Анализ конкурентов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DCCC8E-6098-DB26-5D12-2DCA64550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0265" y="-1"/>
            <a:ext cx="6771735" cy="6858001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Несколько похожих ботов и приложений на "умный электронный ежедневник", которые помогают пользователю планировать и организовывать свои задачи, включают следующие: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1. </a:t>
            </a:r>
            <a:r>
              <a:rPr lang="en-US" sz="1600" dirty="0">
                <a:solidFill>
                  <a:schemeClr val="tx1"/>
                </a:solidFill>
                <a:ea typeface="+mj-lt"/>
                <a:cs typeface="+mj-lt"/>
              </a:rPr>
              <a:t>Any.do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: Это приложение-ежедневник, которое позволяет пользователям создавать списки задач, устанавливать напоминания, планировать события и делиться задачами с другими. </a:t>
            </a:r>
            <a:r>
              <a:rPr lang="en-US" sz="1600" dirty="0">
                <a:solidFill>
                  <a:schemeClr val="tx1"/>
                </a:solidFill>
                <a:ea typeface="+mj-lt"/>
                <a:cs typeface="+mj-lt"/>
              </a:rPr>
              <a:t>Any.do 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 также предлагает функцию голосового управления и кросс-платформенную совместимость.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2.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Todoist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: Это приложение для создания списков задач и управления проектами.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Todoist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 позволяет пользователям организовывать задачи по проектам, устанавливать сроки выполнения, добавлять приоритеты и делиться списками с другими.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3. Microsoft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OneNote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: Это приложение для заметок и организации информации. С помощью Microsoft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OneNote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 пользователи могут создавать записи, делать списки дел, добавлять задачи и напоминания, а также синхронизировать данные между устройствами.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4. Google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Tasks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: Это приложение для создания и управления списками задач. Google </a:t>
            </a:r>
            <a:r>
              <a:rPr lang="ru-RU" sz="1600" dirty="0" err="1">
                <a:solidFill>
                  <a:schemeClr val="tx1"/>
                </a:solidFill>
                <a:ea typeface="+mj-lt"/>
                <a:cs typeface="+mj-lt"/>
              </a:rPr>
              <a:t>Tasks</a:t>
            </a: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 позволяет пользователям добавлять задачи, устанавливать даты выполнения, устанавливать приоритеты и отслеживать выполнение задач.</a:t>
            </a:r>
          </a:p>
          <a:p>
            <a:pPr>
              <a:lnSpc>
                <a:spcPct val="90000"/>
              </a:lnSpc>
            </a:pPr>
            <a:r>
              <a:rPr lang="ru-RU" sz="1600" dirty="0">
                <a:solidFill>
                  <a:schemeClr val="tx1"/>
                </a:solidFill>
                <a:ea typeface="+mj-lt"/>
                <a:cs typeface="+mj-lt"/>
              </a:rPr>
              <a:t>Эти приложения и боты обеспечивают гибкую и удобную систему для планирования и управления задачами, позволяя пользователям организовывать свое время и повышать производительность. Каждое из них имеет свои особенности и преимущества, поэтому пользователи могут выбрать подходящий инструмент в зависимости от своих потребностей и предпочтени</a:t>
            </a:r>
            <a:r>
              <a:rPr lang="ru-RU" sz="1600" dirty="0">
                <a:ea typeface="+mj-lt"/>
                <a:cs typeface="+mj-lt"/>
              </a:rPr>
              <a:t>й.</a:t>
            </a:r>
          </a:p>
        </p:txBody>
      </p:sp>
    </p:spTree>
    <p:extLst>
      <p:ext uri="{BB962C8B-B14F-4D97-AF65-F5344CB8AC3E}">
        <p14:creationId xmlns:p14="http://schemas.microsoft.com/office/powerpoint/2010/main" val="3857247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BC959F-CAB6-4E23-81DE-E0BBF2B7E0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94DEED-5E0F-4E41-A445-58C14864C3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767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C70F6-7A4B-828C-357F-7BEF22317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630" y="685800"/>
            <a:ext cx="3532782" cy="5486400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>
                <a:solidFill>
                  <a:schemeClr val="bg2"/>
                </a:solidFill>
              </a:rPr>
              <a:t>Функционал </a:t>
            </a:r>
            <a:br>
              <a:rPr lang="ru-RU" sz="2400" dirty="0">
                <a:solidFill>
                  <a:schemeClr val="bg2"/>
                </a:solidFill>
              </a:rPr>
            </a:br>
            <a:r>
              <a:rPr lang="ru-RU" sz="2400" dirty="0">
                <a:solidFill>
                  <a:schemeClr val="bg2"/>
                </a:solidFill>
              </a:rPr>
              <a:t>умного ежедневника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1FEFA6-7D4F-4746-AE64-D4D52FE76D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500" y="685800"/>
            <a:ext cx="67437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23AD1A-5E0C-A0FA-8CA6-B6A269AC4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4624" y="685800"/>
            <a:ext cx="6741576" cy="54864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ru-RU" sz="1800" b="1" dirty="0"/>
              <a:t>1. Организация расписания:</a:t>
            </a:r>
            <a:r>
              <a:rPr lang="ru-RU" sz="1800" dirty="0"/>
              <a:t> Умный ежедневник может помочь  организовать свое расписание занятий, встреч, заданий и других обязательств.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2. Напоминания и уведомления:</a:t>
            </a:r>
            <a:r>
              <a:rPr lang="ru-RU" sz="1800" dirty="0"/>
              <a:t> Умный ежедневник может отправлять напоминания и уведомления о предстоящих событиях, заданиях или важных датах, что помогает людям быть организованными.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3. Задачи и цели:</a:t>
            </a:r>
            <a:r>
              <a:rPr lang="ru-RU" sz="1800" dirty="0"/>
              <a:t> Умный ежедневник может помочь установить задачи и цели, отслеживать их выполнение и мотивировать к достижению поставленных целей.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4. Синхронизация с другими устройствами:</a:t>
            </a:r>
            <a:r>
              <a:rPr lang="ru-RU" sz="1800" dirty="0"/>
              <a:t> Умный ежедневник будет синхронизироваться с другими устройствами человека, такими как смартфоны или компьютеры, что обеспечивает доступ к информации в любое время и из любого места.</a:t>
            </a:r>
            <a:br>
              <a:rPr lang="ru-RU" sz="1800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5. Анализ производительности:</a:t>
            </a:r>
            <a:r>
              <a:rPr lang="ru-RU" sz="1800" dirty="0"/>
              <a:t> Наш умный ежедневник будет выполнять такие действия, как статистика и аналитика.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98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B4965-DBA1-670F-64F9-50B90E1DF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769" y="2254103"/>
            <a:ext cx="4339807" cy="39657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 err="1"/>
              <a:t>Отсутствует</a:t>
            </a:r>
            <a:r>
              <a:rPr lang="en-US" b="1" dirty="0"/>
              <a:t>: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ru-RU" dirty="0">
                <a:latin typeface="+mn-lt"/>
              </a:rPr>
              <a:t>Голосовое управление</a:t>
            </a:r>
            <a:endParaRPr lang="en-US" dirty="0">
              <a:latin typeface="Gill Sans Ultra Bold" panose="020B0A02020104020203" pitchFamily="34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latin typeface="Gill Sans Ultra Bold" panose="020B0A02020104020203" pitchFamily="34" charset="0"/>
              </a:rPr>
              <a:t>Интеграция</a:t>
            </a:r>
            <a:r>
              <a:rPr lang="en-US" dirty="0">
                <a:latin typeface="Gill Sans Ultra Bold" panose="020B0A02020104020203" pitchFamily="34" charset="0"/>
              </a:rPr>
              <a:t> с </a:t>
            </a:r>
            <a:r>
              <a:rPr lang="en-US" dirty="0" err="1">
                <a:latin typeface="Gill Sans Ultra Bold" panose="020B0A02020104020203" pitchFamily="34" charset="0"/>
              </a:rPr>
              <a:t>другими</a:t>
            </a:r>
            <a:r>
              <a:rPr lang="en-US" dirty="0">
                <a:latin typeface="Gill Sans Ultra Bold" panose="020B0A02020104020203" pitchFamily="34" charset="0"/>
              </a:rPr>
              <a:t> </a:t>
            </a:r>
            <a:r>
              <a:rPr lang="en-US" dirty="0" err="1">
                <a:latin typeface="Gill Sans Ultra Bold" panose="020B0A02020104020203" pitchFamily="34" charset="0"/>
              </a:rPr>
              <a:t>сервисами</a:t>
            </a:r>
            <a:endParaRPr lang="en-US" dirty="0">
              <a:latin typeface="Gill Sans Ultra Bold" panose="020B0A02020104020203" pitchFamily="34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dirty="0" err="1">
                <a:latin typeface="Gill Sans Ultra Bold" panose="020B0A02020104020203" pitchFamily="34" charset="0"/>
              </a:rPr>
              <a:t>Командная</a:t>
            </a:r>
            <a:r>
              <a:rPr lang="en-US" dirty="0">
                <a:latin typeface="Gill Sans Ultra Bold" panose="020B0A02020104020203" pitchFamily="34" charset="0"/>
              </a:rPr>
              <a:t> </a:t>
            </a:r>
            <a:r>
              <a:rPr lang="en-US" dirty="0" err="1">
                <a:latin typeface="Gill Sans Ultra Bold" panose="020B0A02020104020203" pitchFamily="34" charset="0"/>
              </a:rPr>
              <a:t>работа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Calibri" panose="020B0604020202020204" pitchFamily="34" charset="0"/>
              <a:buChar char="-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A2B37-F561-CB1D-43BE-0FC8EB18832E}"/>
              </a:ext>
            </a:extLst>
          </p:cNvPr>
          <p:cNvSpPr txBox="1"/>
          <p:nvPr/>
        </p:nvSpPr>
        <p:spPr>
          <a:xfrm>
            <a:off x="5946207" y="2260588"/>
            <a:ext cx="568841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/>
              <a:t>Присутствует</a:t>
            </a:r>
            <a:r>
              <a:rPr lang="en-US" sz="2400" b="1" dirty="0"/>
              <a:t>:</a:t>
            </a:r>
            <a:r>
              <a:rPr lang="en-US" sz="2400" dirty="0"/>
              <a:t> </a:t>
            </a:r>
          </a:p>
          <a:p>
            <a:pPr marL="285750" indent="-285750">
              <a:buFont typeface="Calibri"/>
              <a:buChar char="-"/>
            </a:pPr>
            <a:r>
              <a:rPr lang="ru-RU" sz="2400" dirty="0"/>
              <a:t>К</a:t>
            </a:r>
            <a:r>
              <a:rPr lang="en-US" sz="2400" dirty="0" err="1"/>
              <a:t>россплатформенность</a:t>
            </a:r>
            <a:endParaRPr lang="en-US" sz="2400" dirty="0"/>
          </a:p>
          <a:p>
            <a:pPr marL="285750" indent="-285750">
              <a:buFont typeface="Calibri"/>
              <a:buChar char="-"/>
            </a:pPr>
            <a:r>
              <a:rPr lang="en-US" sz="2400" dirty="0" err="1"/>
              <a:t>Способность</a:t>
            </a:r>
            <a:r>
              <a:rPr lang="en-US" sz="2400" dirty="0"/>
              <a:t> </a:t>
            </a:r>
            <a:r>
              <a:rPr lang="en-US" sz="2400" dirty="0" err="1"/>
              <a:t>устанавливать</a:t>
            </a:r>
            <a:r>
              <a:rPr lang="en-US" sz="2400" dirty="0"/>
              <a:t> </a:t>
            </a:r>
            <a:r>
              <a:rPr lang="en-US" sz="2400" dirty="0" err="1"/>
              <a:t>даты</a:t>
            </a:r>
            <a:endParaRPr lang="en-US" sz="2400" dirty="0"/>
          </a:p>
          <a:p>
            <a:pPr marL="285750" indent="-285750">
              <a:buFont typeface="Calibri"/>
              <a:buChar char="-"/>
            </a:pPr>
            <a:r>
              <a:rPr lang="en-US" sz="2400" dirty="0" err="1"/>
              <a:t>Анализ</a:t>
            </a:r>
            <a:r>
              <a:rPr lang="en-US" sz="2400" dirty="0"/>
              <a:t> </a:t>
            </a:r>
            <a:r>
              <a:rPr lang="en-US" sz="2400" dirty="0" err="1"/>
              <a:t>продуктивности</a:t>
            </a:r>
            <a:endParaRPr lang="en-US" sz="2400" dirty="0"/>
          </a:p>
          <a:p>
            <a:pPr marL="285750" indent="-285750">
              <a:buFont typeface="Calibri"/>
              <a:buChar char="-"/>
            </a:pPr>
            <a:r>
              <a:rPr lang="ru-RU" sz="2400" dirty="0"/>
              <a:t>Функционирование на нескольких устройствах одновременно</a:t>
            </a:r>
            <a:endParaRPr lang="en-US" sz="2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98068C-DFFF-1568-9046-5C257E51CAEA}"/>
              </a:ext>
            </a:extLst>
          </p:cNvPr>
          <p:cNvSpPr txBox="1"/>
          <p:nvPr/>
        </p:nvSpPr>
        <p:spPr>
          <a:xfrm>
            <a:off x="881700" y="954255"/>
            <a:ext cx="570246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/>
              <a:t>СРАВНЕНИЕ С КОНКУРЕНТАМИ</a:t>
            </a:r>
          </a:p>
        </p:txBody>
      </p:sp>
    </p:spTree>
    <p:extLst>
      <p:ext uri="{BB962C8B-B14F-4D97-AF65-F5344CB8AC3E}">
        <p14:creationId xmlns:p14="http://schemas.microsoft.com/office/powerpoint/2010/main" val="286892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A4A5B-BC71-E98A-1130-20A2E3F3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бюджет</a:t>
            </a: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0E2F9D-5C8D-C648-B555-3D004D2B8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454" y="1879288"/>
            <a:ext cx="5118965" cy="37544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Создание бота - Покупка ПО, разработка бота, </a:t>
            </a:r>
            <a:r>
              <a:rPr lang="en-US" dirty="0"/>
              <a:t>API </a:t>
            </a:r>
            <a:r>
              <a:rPr lang="ru-RU" dirty="0"/>
              <a:t>ключ бота – </a:t>
            </a:r>
          </a:p>
          <a:p>
            <a:pPr marL="0" indent="0">
              <a:buNone/>
            </a:pPr>
            <a:r>
              <a:rPr lang="ru-RU" dirty="0"/>
              <a:t>от 2000 рублей</a:t>
            </a:r>
          </a:p>
          <a:p>
            <a:pPr marL="0" indent="0">
              <a:buNone/>
            </a:pPr>
            <a:r>
              <a:rPr lang="ru-RU" dirty="0"/>
              <a:t>Обслуживание (Хостинг) бота – </a:t>
            </a:r>
          </a:p>
          <a:p>
            <a:pPr marL="0" indent="0">
              <a:buNone/>
            </a:pPr>
            <a:r>
              <a:rPr lang="ru-RU" dirty="0"/>
              <a:t>1000 </a:t>
            </a:r>
            <a:r>
              <a:rPr lang="ru-RU" dirty="0" err="1"/>
              <a:t>руб</a:t>
            </a:r>
            <a:r>
              <a:rPr lang="ru-RU" dirty="0"/>
              <a:t>/месяц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>Непредвиденные расходы – </a:t>
            </a:r>
          </a:p>
          <a:p>
            <a:pPr marL="0" indent="0">
              <a:buNone/>
            </a:pPr>
            <a:r>
              <a:rPr lang="ru-RU" dirty="0"/>
              <a:t>1000 рублей</a:t>
            </a:r>
          </a:p>
        </p:txBody>
      </p:sp>
      <p:pic>
        <p:nvPicPr>
          <p:cNvPr id="5" name="Picture 4" descr="Документ с графиком и ручкой">
            <a:extLst>
              <a:ext uri="{FF2B5EF4-FFF2-40B4-BE49-F238E27FC236}">
                <a16:creationId xmlns:a16="http://schemas.microsoft.com/office/drawing/2014/main" id="{37E112A8-1874-0DFE-3F20-73E711B3B8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8" r="20016" b="-3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8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C478F1-26B5-44C9-823B-523B85B112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7625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DD0A87-CF95-E996-2664-028533115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6" y="685801"/>
            <a:ext cx="3705224" cy="30462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5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Практическая</a:t>
            </a:r>
            <a:r>
              <a:rPr lang="en-US" sz="2500" kern="1200" cap="all" spc="300" baseline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500" kern="1200" cap="all" spc="300" baseline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часть</a:t>
            </a:r>
            <a:endParaRPr lang="en-US" sz="2500" kern="1200" cap="all" spc="300" baseline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A081B-DE3B-8F4D-3433-D9081E8EE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468" y="4114800"/>
            <a:ext cx="2991729" cy="20574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i="1" kern="1200">
                <a:solidFill>
                  <a:schemeClr val="bg1"/>
                </a:solidFill>
                <a:latin typeface="+mj-lt"/>
                <a:ea typeface="+mn-ea"/>
                <a:cs typeface="+mn-cs"/>
              </a:rPr>
              <a:t>Проведение опроса</a:t>
            </a:r>
          </a:p>
        </p:txBody>
      </p:sp>
      <p:pic>
        <p:nvPicPr>
          <p:cNvPr id="5" name="Picture 4" descr="A screenshot of a survey&#10;&#10;Автоматически созданное описание">
            <a:extLst>
              <a:ext uri="{FF2B5EF4-FFF2-40B4-BE49-F238E27FC236}">
                <a16:creationId xmlns:a16="http://schemas.microsoft.com/office/drawing/2014/main" id="{19E1A865-B44C-7C99-902B-C802BE5C9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63" r="2930" b="2108"/>
          <a:stretch/>
        </p:blipFill>
        <p:spPr>
          <a:xfrm>
            <a:off x="6597593" y="0"/>
            <a:ext cx="3759314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15548549"/>
      </p:ext>
    </p:extLst>
  </p:cSld>
  <p:clrMapOvr>
    <a:masterClrMapping/>
  </p:clrMapOvr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03922"/>
      </a:dk2>
      <a:lt2>
        <a:srgbClr val="E8E4E2"/>
      </a:lt2>
      <a:accent1>
        <a:srgbClr val="80A7BA"/>
      </a:accent1>
      <a:accent2>
        <a:srgbClr val="76ACA7"/>
      </a:accent2>
      <a:accent3>
        <a:srgbClr val="81AA95"/>
      </a:accent3>
      <a:accent4>
        <a:srgbClr val="78B07C"/>
      </a:accent4>
      <a:accent5>
        <a:srgbClr val="8EA980"/>
      </a:accent5>
      <a:accent6>
        <a:srgbClr val="9AA772"/>
      </a:accent6>
      <a:hlink>
        <a:srgbClr val="A8765E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221</Words>
  <Application>Microsoft Office PowerPoint</Application>
  <PresentationFormat>Широкоэкранный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Gill Sans Ultra Bold</vt:lpstr>
      <vt:lpstr>Goudy Old Style</vt:lpstr>
      <vt:lpstr>ClassicFrameVTI</vt:lpstr>
      <vt:lpstr>"Умный электронный ежедневник"</vt:lpstr>
      <vt:lpstr>актуальность</vt:lpstr>
      <vt:lpstr>Описание проекта</vt:lpstr>
      <vt:lpstr>Ожидаемый результат</vt:lpstr>
      <vt:lpstr>Анализ конкурентов</vt:lpstr>
      <vt:lpstr>Функционал  умного ежедневника</vt:lpstr>
      <vt:lpstr>Презентация PowerPoint</vt:lpstr>
      <vt:lpstr>бюджет</vt:lpstr>
      <vt:lpstr>Практическая часть</vt:lpstr>
      <vt:lpstr>Результаты опроса</vt:lpstr>
      <vt:lpstr>Презентация PowerPoint</vt:lpstr>
      <vt:lpstr>Итог опроса</vt:lpstr>
      <vt:lpstr>чат-бот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Семья</dc:creator>
  <cp:lastModifiedBy>Семья</cp:lastModifiedBy>
  <cp:revision>830</cp:revision>
  <dcterms:created xsi:type="dcterms:W3CDTF">2024-03-10T10:13:13Z</dcterms:created>
  <dcterms:modified xsi:type="dcterms:W3CDTF">2025-04-26T15:52:09Z</dcterms:modified>
</cp:coreProperties>
</file>