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81" r:id="rId3"/>
    <p:sldId id="271" r:id="rId4"/>
    <p:sldId id="272" r:id="rId5"/>
    <p:sldId id="282" r:id="rId6"/>
    <p:sldId id="273" r:id="rId7"/>
    <p:sldId id="274" r:id="rId8"/>
    <p:sldId id="284" r:id="rId9"/>
    <p:sldId id="276" r:id="rId10"/>
    <p:sldId id="277" r:id="rId11"/>
    <p:sldId id="280" r:id="rId12"/>
    <p:sldId id="270" r:id="rId13"/>
    <p:sldId id="283" r:id="rId14"/>
  </p:sldIdLst>
  <p:sldSz cx="12192000" cy="6858000"/>
  <p:notesSz cx="6888163" cy="100187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00CCFF"/>
    <a:srgbClr val="3399FF"/>
    <a:srgbClr val="C00000"/>
    <a:srgbClr val="E59595"/>
    <a:srgbClr val="FFFFFF"/>
    <a:srgbClr val="496176"/>
    <a:srgbClr val="9400FF"/>
    <a:srgbClr val="0544EB"/>
    <a:srgbClr val="054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60" d="100"/>
          <a:sy n="60" d="100"/>
        </p:scale>
        <p:origin x="-1507" y="-6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0C43B-CEFC-467B-B611-5FAE9B401CD6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E6D5E-2775-4CF9-B728-0E6DC37E3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771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5BE2-3109-4919-A2EC-E89A08753112}" type="datetime1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672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0590-0616-4BE5-AE21-DB696A11C413}" type="datetime1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96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7267-F7E7-4732-B3A2-7D39DD18150F}" type="datetime1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782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BE8C5-DC90-4E2E-B4B0-A683922D4F4D}" type="datetime1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79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7EBA-672D-4B8C-9A05-A00CBCAB39B6}" type="datetime1">
              <a:rPr lang="ru-RU" smtClean="0"/>
              <a:t>22.11.2023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001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CAE12-872E-49DA-AE8B-956B5D6AA7A3}" type="datetime1">
              <a:rPr lang="ru-RU" smtClean="0"/>
              <a:t>22.11.2023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38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31F3-6866-4D07-8FC4-44CF19F3928B}" type="datetime1">
              <a:rPr lang="ru-RU" smtClean="0"/>
              <a:t>22.11.2023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305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A003-3768-48F7-9A32-6B3375907C1F}" type="datetime1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707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E177-82CF-4B4A-9A07-CA1A27210F69}" type="datetime1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799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84C7D-9096-48CD-8D57-70D53E7F07B6}" type="datetime1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658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B221D-5CA5-4993-A28C-9870481ECC03}" type="datetime1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97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3D549-186E-404F-BE1A-775639DB5BA3}" type="datetime1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637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s://leader-id.ru/users/3085892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1.jpeg"/><Relationship Id="rId4" Type="http://schemas.openxmlformats.org/officeDocument/2006/relationships/image" Target="../media/image3.pn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6.png"/><Relationship Id="rId5" Type="http://schemas.openxmlformats.org/officeDocument/2006/relationships/image" Target="../media/image4.png"/><Relationship Id="rId10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23.png"/><Relationship Id="rId4" Type="http://schemas.openxmlformats.org/officeDocument/2006/relationships/image" Target="../media/image3.png"/><Relationship Id="rId9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28.jpeg"/><Relationship Id="rId17" Type="http://schemas.openxmlformats.org/officeDocument/2006/relationships/image" Target="../media/image33.jpg"/><Relationship Id="rId2" Type="http://schemas.openxmlformats.org/officeDocument/2006/relationships/image" Target="../media/image8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7.jpeg"/><Relationship Id="rId5" Type="http://schemas.openxmlformats.org/officeDocument/2006/relationships/image" Target="../media/image4.png"/><Relationship Id="rId15" Type="http://schemas.openxmlformats.org/officeDocument/2006/relationships/image" Target="../media/image31.jpeg"/><Relationship Id="rId10" Type="http://schemas.openxmlformats.org/officeDocument/2006/relationships/image" Target="../media/image26.jpeg"/><Relationship Id="rId4" Type="http://schemas.openxmlformats.org/officeDocument/2006/relationships/image" Target="../media/image3.png"/><Relationship Id="rId9" Type="http://schemas.openxmlformats.org/officeDocument/2006/relationships/image" Target="../media/image25.jpeg"/><Relationship Id="rId14" Type="http://schemas.openxmlformats.org/officeDocument/2006/relationships/image" Target="../media/image30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hyperlink" Target="https://sfedu.ru/www/stat_pages22.show?p=ELS/inf/D&amp;x=ELS/10616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38.jpg"/><Relationship Id="rId5" Type="http://schemas.openxmlformats.org/officeDocument/2006/relationships/image" Target="../media/image3.png"/><Relationship Id="rId10" Type="http://schemas.openxmlformats.org/officeDocument/2006/relationships/image" Target="../media/image37.jpg"/><Relationship Id="rId4" Type="http://schemas.openxmlformats.org/officeDocument/2006/relationships/image" Target="../media/image2.png"/><Relationship Id="rId9" Type="http://schemas.openxmlformats.org/officeDocument/2006/relationships/image" Target="../media/image36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39.jpeg"/><Relationship Id="rId4" Type="http://schemas.openxmlformats.org/officeDocument/2006/relationships/image" Target="../media/image3.png"/><Relationship Id="rId9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Прямая соединительная линия 39"/>
          <p:cNvCxnSpPr>
            <a:cxnSpLocks/>
          </p:cNvCxnSpPr>
          <p:nvPr/>
        </p:nvCxnSpPr>
        <p:spPr>
          <a:xfrm>
            <a:off x="5230536" y="3242893"/>
            <a:ext cx="0" cy="19026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A64FCF2-1A7A-C4DB-C4C4-37C405B27F67}"/>
              </a:ext>
            </a:extLst>
          </p:cNvPr>
          <p:cNvSpPr/>
          <p:nvPr/>
        </p:nvSpPr>
        <p:spPr>
          <a:xfrm>
            <a:off x="179846" y="3070826"/>
            <a:ext cx="4735053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altLang="ru-RU" sz="1600" dirty="0" smtClean="0">
                <a:ln w="0"/>
                <a:solidFill>
                  <a:srgbClr val="0099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Лидер: </a:t>
            </a:r>
            <a:r>
              <a:rPr lang="ru-RU" altLang="ru-RU" sz="1600" dirty="0" err="1" smtClean="0">
                <a:ln w="0"/>
                <a:solidFill>
                  <a:srgbClr val="0099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Емелина</a:t>
            </a:r>
            <a:r>
              <a:rPr lang="ru-RU" altLang="ru-RU" sz="1600" dirty="0" smtClean="0">
                <a:ln w="0"/>
                <a:solidFill>
                  <a:srgbClr val="0099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 Елизавета Александровна</a:t>
            </a:r>
          </a:p>
          <a:p>
            <a:pPr algn="r" fontAlgn="t"/>
            <a:r>
              <a:rPr lang="ru-RU" altLang="ru-RU" sz="1600" dirty="0" smtClean="0">
                <a:ln w="0"/>
                <a:solidFill>
                  <a:srgbClr val="0099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Команда:</a:t>
            </a:r>
            <a:r>
              <a:rPr lang="ru-RU" sz="1600" dirty="0">
                <a:solidFill>
                  <a:srgbClr val="0099CC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ru-RU" sz="1600" dirty="0" smtClean="0">
                <a:solidFill>
                  <a:srgbClr val="0099CC"/>
                </a:solidFill>
                <a:latin typeface="Times New Roman" pitchFamily="18" charset="0"/>
                <a:cs typeface="Times New Roman" pitchFamily="18" charset="0"/>
              </a:rPr>
              <a:t>Овсянникова Жанна Андреевна</a:t>
            </a:r>
            <a:endParaRPr lang="en-US" sz="1600" dirty="0" smtClean="0">
              <a:solidFill>
                <a:srgbClr val="0099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fontAlgn="t"/>
            <a:r>
              <a:rPr lang="ru-RU" sz="1600" dirty="0" err="1" smtClean="0">
                <a:solidFill>
                  <a:srgbClr val="0099CC"/>
                </a:solidFill>
                <a:latin typeface="Times New Roman" pitchFamily="18" charset="0"/>
                <a:cs typeface="Times New Roman" pitchFamily="18" charset="0"/>
              </a:rPr>
              <a:t>Емелина</a:t>
            </a:r>
            <a:r>
              <a:rPr lang="ru-RU" sz="1600" dirty="0" smtClean="0">
                <a:solidFill>
                  <a:srgbClr val="0099CC"/>
                </a:solidFill>
                <a:latin typeface="Times New Roman" pitchFamily="18" charset="0"/>
                <a:cs typeface="Times New Roman" pitchFamily="18" charset="0"/>
              </a:rPr>
              <a:t> Анна Александровна</a:t>
            </a:r>
            <a:endParaRPr lang="ru-RU" sz="1600" dirty="0">
              <a:solidFill>
                <a:srgbClr val="0099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fontAlgn="t"/>
            <a:r>
              <a:rPr lang="ru-RU" sz="1600" dirty="0" smtClean="0">
                <a:solidFill>
                  <a:srgbClr val="0099CC"/>
                </a:solidFill>
                <a:latin typeface="Times New Roman" pitchFamily="18" charset="0"/>
                <a:cs typeface="Times New Roman" pitchFamily="18" charset="0"/>
              </a:rPr>
              <a:t>Секачев Никита Владимирович</a:t>
            </a:r>
            <a:endParaRPr lang="ru-RU" sz="1600" dirty="0">
              <a:solidFill>
                <a:srgbClr val="0099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fontAlgn="t"/>
            <a:r>
              <a:rPr lang="ru-RU" sz="1600" dirty="0" smtClean="0">
                <a:solidFill>
                  <a:srgbClr val="0099CC"/>
                </a:solidFill>
                <a:latin typeface="Times New Roman" pitchFamily="18" charset="0"/>
                <a:cs typeface="Times New Roman" pitchFamily="18" charset="0"/>
              </a:rPr>
              <a:t>Козырев Андрей Дмитриевич </a:t>
            </a:r>
          </a:p>
          <a:p>
            <a:pPr algn="r" fontAlgn="t"/>
            <a:r>
              <a:rPr lang="ru-RU" sz="1600" dirty="0" smtClean="0">
                <a:solidFill>
                  <a:srgbClr val="0099CC"/>
                </a:solidFill>
                <a:latin typeface="Times New Roman" pitchFamily="18" charset="0"/>
                <a:cs typeface="Times New Roman" pitchFamily="18" charset="0"/>
              </a:rPr>
              <a:t>Петрова Мария Эдуардовна</a:t>
            </a:r>
            <a:endParaRPr lang="ru-RU" sz="1600" dirty="0">
              <a:solidFill>
                <a:srgbClr val="0099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fontAlgn="t"/>
            <a:r>
              <a:rPr lang="ru-RU" sz="1600" dirty="0" err="1" smtClean="0">
                <a:solidFill>
                  <a:srgbClr val="0099CC"/>
                </a:solidFill>
                <a:latin typeface="Times New Roman" pitchFamily="18" charset="0"/>
                <a:cs typeface="Times New Roman" pitchFamily="18" charset="0"/>
              </a:rPr>
              <a:t>Моспанова</a:t>
            </a:r>
            <a:r>
              <a:rPr lang="ru-RU" sz="1600" dirty="0" smtClean="0">
                <a:solidFill>
                  <a:srgbClr val="0099CC"/>
                </a:solidFill>
                <a:latin typeface="Times New Roman" pitchFamily="18" charset="0"/>
                <a:cs typeface="Times New Roman" pitchFamily="18" charset="0"/>
              </a:rPr>
              <a:t> Мария Александровна</a:t>
            </a:r>
            <a:endParaRPr lang="ru-RU" sz="1600" dirty="0">
              <a:solidFill>
                <a:srgbClr val="0099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fontAlgn="t"/>
            <a:r>
              <a:rPr lang="ru-RU" sz="1600" dirty="0" err="1">
                <a:solidFill>
                  <a:srgbClr val="0099CC"/>
                </a:solidFill>
                <a:latin typeface="Times New Roman" pitchFamily="18" charset="0"/>
                <a:cs typeface="Times New Roman" pitchFamily="18" charset="0"/>
              </a:rPr>
              <a:t>Багратунян</a:t>
            </a:r>
            <a:r>
              <a:rPr lang="ru-RU" sz="1600" dirty="0">
                <a:solidFill>
                  <a:srgbClr val="0099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99CC"/>
                </a:solidFill>
                <a:latin typeface="Times New Roman" pitchFamily="18" charset="0"/>
                <a:cs typeface="Times New Roman" pitchFamily="18" charset="0"/>
              </a:rPr>
              <a:t>Шушанна</a:t>
            </a:r>
            <a:r>
              <a:rPr lang="ru-RU" sz="1600" dirty="0">
                <a:solidFill>
                  <a:srgbClr val="0099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99CC"/>
                </a:solidFill>
                <a:latin typeface="Times New Roman" pitchFamily="18" charset="0"/>
                <a:cs typeface="Times New Roman" pitchFamily="18" charset="0"/>
              </a:rPr>
              <a:t>Робертовна</a:t>
            </a:r>
          </a:p>
          <a:p>
            <a:pPr algn="r" fontAlgn="t"/>
            <a:r>
              <a:rPr lang="ru-RU" sz="1600" dirty="0">
                <a:solidFill>
                  <a:srgbClr val="0099CC"/>
                </a:solidFill>
                <a:latin typeface="Times New Roman" pitchFamily="18" charset="0"/>
                <a:cs typeface="Times New Roman" pitchFamily="18" charset="0"/>
              </a:rPr>
              <a:t>Овсиенко Артем Олегович </a:t>
            </a:r>
          </a:p>
          <a:p>
            <a:pPr algn="r" fontAlgn="t"/>
            <a:r>
              <a:rPr lang="ru-RU" sz="1600" dirty="0" err="1" smtClean="0">
                <a:solidFill>
                  <a:srgbClr val="0099CC"/>
                </a:solidFill>
                <a:latin typeface="Times New Roman" pitchFamily="18" charset="0"/>
                <a:cs typeface="Times New Roman" pitchFamily="18" charset="0"/>
              </a:rPr>
              <a:t>Мацко</a:t>
            </a:r>
            <a:r>
              <a:rPr lang="ru-RU" sz="1600" dirty="0" smtClean="0">
                <a:solidFill>
                  <a:srgbClr val="0099CC"/>
                </a:solidFill>
                <a:latin typeface="Times New Roman" pitchFamily="18" charset="0"/>
                <a:cs typeface="Times New Roman" pitchFamily="18" charset="0"/>
              </a:rPr>
              <a:t> Даниил Валерьевич </a:t>
            </a:r>
            <a:endParaRPr lang="ru-RU" sz="1600" dirty="0">
              <a:solidFill>
                <a:srgbClr val="0099CC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t"/>
            <a:endParaRPr lang="ru-RU" sz="4400" dirty="0"/>
          </a:p>
          <a:p>
            <a:pPr algn="r"/>
            <a:endParaRPr lang="ru-RU" sz="4400" dirty="0">
              <a:latin typeface="Times New Roman"/>
              <a:ea typeface="Times New Roman"/>
              <a:cs typeface="Times New Roman"/>
            </a:endParaRPr>
          </a:p>
          <a:p>
            <a:pPr algn="r"/>
            <a:r>
              <a:rPr lang="ru-RU" alt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</a:t>
            </a:r>
          </a:p>
          <a:p>
            <a:pPr algn="r"/>
            <a:endParaRPr lang="ru-RU" altLang="ru-RU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r"/>
            <a:endParaRPr lang="en-US" altLang="ru-RU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D424561-7BA9-3DF0-DD10-5321A3CFE9D1}"/>
              </a:ext>
            </a:extLst>
          </p:cNvPr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  <p:sp>
        <p:nvSpPr>
          <p:cNvPr id="25" name="Прямоугольник 3">
            <a:extLst>
              <a:ext uri="{FF2B5EF4-FFF2-40B4-BE49-F238E27FC236}">
                <a16:creationId xmlns:a16="http://schemas.microsoft.com/office/drawing/2014/main" xmlns="" id="{EF9BCB2A-816C-001E-F8FE-67CEB6326FC1}"/>
              </a:ext>
            </a:extLst>
          </p:cNvPr>
          <p:cNvSpPr/>
          <p:nvPr/>
        </p:nvSpPr>
        <p:spPr>
          <a:xfrm>
            <a:off x="3419372" y="6399688"/>
            <a:ext cx="53532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18 ноября 202</a:t>
            </a:r>
            <a:r>
              <a:rPr lang="en-US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3</a:t>
            </a: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г.</a:t>
            </a:r>
            <a:endParaRPr lang="ru-RU" sz="1400" b="0" dirty="0">
              <a:solidFill>
                <a:srgbClr val="000000"/>
              </a:solidFill>
              <a:effectLst/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F35982C5-22F3-DEE4-49F7-731B8EA1B1A9}"/>
              </a:ext>
            </a:extLst>
          </p:cNvPr>
          <p:cNvSpPr txBox="1"/>
          <p:nvPr/>
        </p:nvSpPr>
        <p:spPr>
          <a:xfrm>
            <a:off x="5483327" y="3239794"/>
            <a:ext cx="55402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99CC"/>
                </a:solidFill>
                <a:latin typeface="Times New Roman" pitchFamily="18" charset="0"/>
                <a:cs typeface="Times New Roman" pitchFamily="18" charset="0"/>
              </a:rPr>
              <a:t>Аппаратно- программный комплекс для диагностики и тренинга внешнего дыхания</a:t>
            </a:r>
            <a:endParaRPr lang="en-US" b="1" dirty="0">
              <a:solidFill>
                <a:srgbClr val="0099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2012420D-667C-73EA-C356-F2E68569F96D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xmlns="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xmlns="" id="{17C5DBE8-D450-7551-4009-F0547DE45CA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8C7B48CF-B6D2-70E1-DA1D-46CFE54A75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164" y="4094983"/>
            <a:ext cx="3001554" cy="210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068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xmlns="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3168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Целевая аудитория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0D56E67A-B441-696A-ECD3-AED076FA661B}"/>
              </a:ext>
            </a:extLst>
          </p:cNvPr>
          <p:cNvSpPr/>
          <p:nvPr/>
        </p:nvSpPr>
        <p:spPr>
          <a:xfrm>
            <a:off x="7236388" y="5257094"/>
            <a:ext cx="3809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016" y="1009493"/>
            <a:ext cx="1734372" cy="200332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009" y="1000593"/>
            <a:ext cx="2011867" cy="178832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676400" y="3185562"/>
            <a:ext cx="2865120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b="1" i="1" dirty="0"/>
              <a:t>Люди с патологией </a:t>
            </a:r>
            <a:r>
              <a:rPr lang="ru-RU" b="1" i="1" dirty="0" smtClean="0"/>
              <a:t>легких:</a:t>
            </a:r>
          </a:p>
          <a:p>
            <a:pPr algn="ctr">
              <a:spcAft>
                <a:spcPts val="60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Люди переболевшие пневмонией могут получить патологию легких. Наш комплекс может использоваться для их реабилитации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02479" y="3185562"/>
            <a:ext cx="347509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Спортсмены: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здоровых людей и спортсменов наш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апк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может быть полезен в плане тренажера, который может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анализировать параметры дыхания спортсмена, определять его максимальные возможности и разрабатывать индивидуальные тренировочные программы для улучшения дыхательной эффективности и выносливости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8420100" y="3185562"/>
            <a:ext cx="348614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Дети с задержкой речевого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развития: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У детей с задержкой речевого дыхания может наблюдаться нарушение контроля за дыханием во время произношения слов. Аппаратно-программный комплекс может помочь детям с тренировкой правильной дыхательной механики и укреплением мышц дыхания, что способствует улучшению речи и коммуникации. 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8" t="4054" r="11067"/>
          <a:stretch/>
        </p:blipFill>
        <p:spPr>
          <a:xfrm>
            <a:off x="1676400" y="1034852"/>
            <a:ext cx="2113835" cy="195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862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xmlns="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3168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Целевая аудитория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636136" y="923674"/>
            <a:ext cx="8712967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50" dirty="0">
                <a:latin typeface="Times New Roman" pitchFamily="18" charset="0"/>
                <a:cs typeface="Times New Roman" pitchFamily="18" charset="0"/>
              </a:rPr>
              <a:t>В социальном опросе приняли участие </a:t>
            </a:r>
            <a:r>
              <a:rPr lang="ru-RU" altLang="ru-RU" sz="1450" dirty="0" smtClean="0">
                <a:latin typeface="Times New Roman" pitchFamily="18" charset="0"/>
                <a:cs typeface="Times New Roman" pitchFamily="18" charset="0"/>
              </a:rPr>
              <a:t>49 человек</a:t>
            </a:r>
            <a:r>
              <a:rPr lang="ru-RU" altLang="ru-RU" sz="1450" dirty="0">
                <a:latin typeface="Times New Roman" pitchFamily="18" charset="0"/>
                <a:cs typeface="Times New Roman" pitchFamily="18" charset="0"/>
              </a:rPr>
              <a:t>, мужчин и женщин в возрасте от 18-55 лет, практикующих дыхательную гимнастику. </a:t>
            </a:r>
            <a:endParaRPr lang="ru-RU" altLang="ru-RU" sz="145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1450" dirty="0" smtClean="0">
                <a:latin typeface="Times New Roman" pitchFamily="18" charset="0"/>
                <a:cs typeface="Times New Roman" pitchFamily="18" charset="0"/>
              </a:rPr>
              <a:t>Стоимость:</a:t>
            </a:r>
          </a:p>
          <a:p>
            <a:r>
              <a:rPr lang="ru-RU" altLang="ru-RU" sz="1450" dirty="0" smtClean="0">
                <a:latin typeface="Times New Roman" pitchFamily="18" charset="0"/>
                <a:cs typeface="Times New Roman" pitchFamily="18" charset="0"/>
              </a:rPr>
              <a:t>От 1000 до 5000 (30,4 %); от 6000 до 15000 (26,5 %); и бюджетный, и дорогой (43,1 %)</a:t>
            </a: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264218"/>
              </p:ext>
            </p:extLst>
          </p:nvPr>
        </p:nvGraphicFramePr>
        <p:xfrm>
          <a:off x="1662542" y="2222075"/>
          <a:ext cx="875082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8293"/>
                <a:gridCol w="1008112"/>
                <a:gridCol w="936104"/>
                <a:gridCol w="936104"/>
                <a:gridCol w="1008112"/>
                <a:gridCol w="864095"/>
              </a:tblGrid>
              <a:tr h="261118"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037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Людям, перенесшим пневмонию, полезно заниматься дыхательной гимнастикой?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6,1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6,1 %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18,4 %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69,4 %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426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Во время дыхательной гимнастики человеку важно соблюдать уровень предельной нагрузки?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2,2 %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4,0 %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16,3 %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12,2 %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65,3 %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417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Включение игры в занятие положительно влияет на процесс тренировки?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2,0 %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24,5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32,7 %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40,8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104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Для выполнения комплекса упражнений по реабилитации легких актуально ли использовать современные технологии?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4,2 %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16,3 %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16,3 %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63,2 %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370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Дыхательная гимнастика полезна здоровым людям?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6,1 %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10,2 %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32,7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51,0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7160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Хотели бы вы попробовать новую техническую разработку для проведения дыхательной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нимнастики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в домашних условиях?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Да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49,6 %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</a:p>
                    <a:p>
                      <a:endParaRPr lang="ru-RU" sz="14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14,3 %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8,2 %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8,2 %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8610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xmlns="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4112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Решаемая проблема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4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5" name="Объект 13">
            <a:extLst>
              <a:ext uri="{FF2B5EF4-FFF2-40B4-BE49-F238E27FC236}">
                <a16:creationId xmlns="" xmlns:a16="http://schemas.microsoft.com/office/drawing/2014/main" xmlns:lc="http://schemas.openxmlformats.org/drawingml/2006/lockedCanvas" id="{5E254D8C-93BD-1B92-254A-43A51A5D90A5}"/>
              </a:ext>
            </a:extLst>
          </p:cNvPr>
          <p:cNvSpPr>
            <a:spLocks noGrp="1"/>
          </p:cNvSpPr>
          <p:nvPr/>
        </p:nvSpPr>
        <p:spPr bwMode="auto">
          <a:xfrm>
            <a:off x="2012830" y="923674"/>
            <a:ext cx="7632848" cy="402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По статистике ВОЗ о классах заболеваний приводящих смертности за </a:t>
            </a:r>
            <a:r>
              <a:rPr lang="ru-RU" sz="1600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2023 </a:t>
            </a:r>
            <a:r>
              <a:rPr lang="ru-RU" sz="16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год болезни дыхательной системы занима</a:t>
            </a:r>
            <a:r>
              <a:rPr lang="ru-RU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ют 4</a:t>
            </a:r>
            <a:r>
              <a:rPr lang="ru-RU" sz="1600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ru-RU" sz="16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место</a:t>
            </a:r>
            <a:endParaRPr lang="en-JM" dirty="0">
              <a:solidFill>
                <a:srgbClr val="2E67B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Content Placeholder 7"/>
          <p:cNvSpPr>
            <a:spLocks noGrp="1"/>
          </p:cNvSpPr>
          <p:nvPr/>
        </p:nvSpPr>
        <p:spPr bwMode="auto">
          <a:xfrm>
            <a:off x="2012830" y="4596822"/>
            <a:ext cx="4182268" cy="1651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 sz="1400" dirty="0">
              <a:solidFill>
                <a:schemeClr val="tx1">
                  <a:lumMod val="75000"/>
                  <a:lumOff val="25000"/>
                </a:schemeClr>
              </a:solidFill>
              <a:latin typeface="Bebas" pitchFamily="2" charset="0"/>
            </a:endParaRPr>
          </a:p>
        </p:txBody>
      </p:sp>
      <p:sp>
        <p:nvSpPr>
          <p:cNvPr id="18" name="Rectangle 16"/>
          <p:cNvSpPr/>
          <p:nvPr/>
        </p:nvSpPr>
        <p:spPr>
          <a:xfrm>
            <a:off x="6544898" y="1848165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9" name="Rectangle 21"/>
          <p:cNvSpPr/>
          <p:nvPr/>
        </p:nvSpPr>
        <p:spPr>
          <a:xfrm>
            <a:off x="6560545" y="267395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0" name="Rectangle 22"/>
          <p:cNvSpPr/>
          <p:nvPr/>
        </p:nvSpPr>
        <p:spPr>
          <a:xfrm>
            <a:off x="6560545" y="3721596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2" name="Content Placeholder 8"/>
          <p:cNvSpPr>
            <a:spLocks noGrp="1"/>
          </p:cNvSpPr>
          <p:nvPr/>
        </p:nvSpPr>
        <p:spPr bwMode="auto">
          <a:xfrm>
            <a:off x="2012830" y="4170049"/>
            <a:ext cx="4343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(</a:t>
            </a:r>
            <a:r>
              <a:rPr lang="en-US" u="sng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https://</a:t>
            </a:r>
            <a:r>
              <a:rPr lang="en-US" u="sng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countrymeters.info/ru/World#death_clock</a:t>
            </a:r>
            <a:r>
              <a:rPr lang="ru-RU" sz="1600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)</a:t>
            </a:r>
            <a:endParaRPr lang="ru-RU" sz="1600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JM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083" y="1848166"/>
            <a:ext cx="3713965" cy="2161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08451" y="1848166"/>
            <a:ext cx="498987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Пневмотренажер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представляет собой устройства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предназначенные для тренировки и диагностики дыхания, и могут быть полезными для решения следующих проблем:</a:t>
            </a:r>
          </a:p>
          <a:p>
            <a:pPr marL="400050" lvl="0" indent="-400050">
              <a:buFont typeface="+mj-lt"/>
              <a:buAutoNum type="romanU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Диагностика и оценка состояния дыхательной системы:</a:t>
            </a:r>
          </a:p>
          <a:p>
            <a:pPr marL="400050" lvl="0" indent="-400050">
              <a:buFont typeface="+mj-lt"/>
              <a:buAutoNum type="romanU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Улучшение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дыхательной механики:</a:t>
            </a:r>
          </a:p>
          <a:p>
            <a:pPr marL="400050" lvl="0" indent="-400050">
              <a:buFont typeface="+mj-lt"/>
              <a:buAutoNum type="romanU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речевых навыков у детей с задержкой речевого развития:</a:t>
            </a:r>
          </a:p>
          <a:p>
            <a:pPr marL="400050" lvl="0" indent="-400050">
              <a:buFont typeface="+mj-lt"/>
              <a:buAutoNum type="romanU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Улучшение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общего здоровья:</a:t>
            </a:r>
          </a:p>
        </p:txBody>
      </p:sp>
    </p:spTree>
    <p:extLst>
      <p:ext uri="{BB962C8B-B14F-4D97-AF65-F5344CB8AC3E}">
        <p14:creationId xmlns:p14="http://schemas.microsoft.com/office/powerpoint/2010/main" val="2166399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xmlns="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D424561-7BA9-3DF0-DD10-5321A3CFE9D1}"/>
              </a:ext>
            </a:extLst>
          </p:cNvPr>
          <p:cNvSpPr txBox="1"/>
          <p:nvPr/>
        </p:nvSpPr>
        <p:spPr>
          <a:xfrm>
            <a:off x="1510577" y="269470"/>
            <a:ext cx="3625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конкуренты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5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graphicFrame>
        <p:nvGraphicFramePr>
          <p:cNvPr id="2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9984896"/>
              </p:ext>
            </p:extLst>
          </p:nvPr>
        </p:nvGraphicFramePr>
        <p:xfrm>
          <a:off x="1676400" y="1020558"/>
          <a:ext cx="10210800" cy="5432088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3778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764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7642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2562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2721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27218"/>
              </a:tblGrid>
              <a:tr h="423876">
                <a:tc>
                  <a:txBody>
                    <a:bodyPr/>
                    <a:lstStyle/>
                    <a:p>
                      <a:r>
                        <a:rPr lang="ru-RU" sz="1100" dirty="0"/>
                        <a:t>Название </a:t>
                      </a:r>
                      <a:endParaRPr lang="en-JM" sz="1100" dirty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 marL="91433" marR="91433" marT="47679" marB="4767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kern="1200" dirty="0"/>
                        <a:t>Цена</a:t>
                      </a:r>
                      <a:endParaRPr lang="en-JM" sz="1100" b="1" kern="1200" dirty="0">
                        <a:solidFill>
                          <a:schemeClr val="lt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1433" marR="91433" marT="47679" marB="4767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kern="1200" dirty="0"/>
                        <a:t>Возможность использования дома</a:t>
                      </a:r>
                      <a:endParaRPr lang="en-JM" sz="1100" b="1" kern="1200" dirty="0">
                        <a:solidFill>
                          <a:schemeClr val="lt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1433" marR="91433" marT="47679" marB="4767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kern="1200" dirty="0"/>
                        <a:t>Функционал</a:t>
                      </a:r>
                      <a:endParaRPr lang="en-JM" sz="1100" b="1" kern="1200" dirty="0">
                        <a:solidFill>
                          <a:schemeClr val="lt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1433" marR="91433" marT="47679" marB="4767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kern="1200" dirty="0"/>
                        <a:t>Безопасность тренировки</a:t>
                      </a:r>
                      <a:endParaRPr lang="en-JM" sz="1100" b="1" kern="1200" dirty="0">
                        <a:solidFill>
                          <a:schemeClr val="lt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1433" marR="91433" marT="47679" marB="4767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kern="1200" dirty="0" smtClean="0"/>
                        <a:t>Вид</a:t>
                      </a:r>
                      <a:endParaRPr lang="en-JM" sz="1100" b="1" kern="1200" dirty="0">
                        <a:solidFill>
                          <a:schemeClr val="lt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1433" marR="91433" marT="47679" marB="47679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6407">
                <a:tc>
                  <a:txBody>
                    <a:bodyPr/>
                    <a:lstStyle/>
                    <a:p>
                      <a:r>
                        <a:rPr lang="ru-RU" sz="1100" kern="1200" dirty="0">
                          <a:effectLst/>
                        </a:rPr>
                        <a:t>Нагрузочный </a:t>
                      </a:r>
                    </a:p>
                    <a:p>
                      <a:r>
                        <a:rPr lang="ru-RU" sz="1100" kern="1200" dirty="0">
                          <a:effectLst/>
                        </a:rPr>
                        <a:t>спирометр ACAPELLA DM BLUE</a:t>
                      </a:r>
                      <a:endParaRPr lang="en-JM" sz="110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От 500 рублей</a:t>
                      </a:r>
                      <a:endParaRPr lang="en-JM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есть</a:t>
                      </a:r>
                      <a:endParaRPr lang="en-JM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тренировка</a:t>
                      </a:r>
                      <a:endParaRPr lang="en-JM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нет</a:t>
                      </a:r>
                      <a:endParaRPr lang="en-JM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18900">
                <a:tc>
                  <a:txBody>
                    <a:bodyPr/>
                    <a:lstStyle/>
                    <a:p>
                      <a:r>
                        <a:rPr lang="ru-RU" sz="1100" baseline="0" dirty="0" smtClean="0"/>
                        <a:t>Тренажёр-спирометр дыхательный потоковый - </a:t>
                      </a:r>
                      <a:r>
                        <a:rPr lang="en-JM" sz="1100" baseline="0" dirty="0" err="1" smtClean="0"/>
                        <a:t>Matwave</a:t>
                      </a:r>
                      <a:endParaRPr lang="en-JM" sz="110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От 600 рублей</a:t>
                      </a:r>
                      <a:endParaRPr lang="en-JM" sz="11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есть</a:t>
                      </a:r>
                      <a:endParaRPr lang="en-JM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Диагностика и тренировка</a:t>
                      </a:r>
                      <a:endParaRPr lang="en-JM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Безопасно</a:t>
                      </a:r>
                      <a:endParaRPr lang="en-JM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</a:tr>
              <a:tr h="754901">
                <a:tc>
                  <a:txBody>
                    <a:bodyPr/>
                    <a:lstStyle/>
                    <a:p>
                      <a:r>
                        <a:rPr lang="ru-RU" sz="1100" kern="1200" dirty="0">
                          <a:effectLst/>
                        </a:rPr>
                        <a:t>Ингалятор-тренажер Фролова </a:t>
                      </a:r>
                      <a:endParaRPr lang="en-JM" sz="110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От 2000 рублей</a:t>
                      </a:r>
                      <a:endParaRPr lang="en-JM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есть</a:t>
                      </a:r>
                      <a:endParaRPr lang="en-JM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тренировка</a:t>
                      </a:r>
                      <a:endParaRPr lang="en-JM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нет</a:t>
                      </a:r>
                      <a:endParaRPr lang="en-JM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39788">
                <a:tc>
                  <a:txBody>
                    <a:bodyPr/>
                    <a:lstStyle/>
                    <a:p>
                      <a:r>
                        <a:rPr lang="ru-RU" sz="1100" kern="1200" dirty="0">
                          <a:effectLst/>
                        </a:rPr>
                        <a:t>Тренажер "</a:t>
                      </a:r>
                      <a:r>
                        <a:rPr lang="ru-RU" sz="1100" kern="1200" dirty="0" err="1">
                          <a:effectLst/>
                        </a:rPr>
                        <a:t>Самоздрав</a:t>
                      </a:r>
                      <a:endParaRPr lang="en-JM" sz="110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От 1000 рублей</a:t>
                      </a:r>
                      <a:endParaRPr lang="en-JM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есть</a:t>
                      </a:r>
                      <a:endParaRPr lang="en-JM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тренировка</a:t>
                      </a:r>
                      <a:endParaRPr lang="en-JM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нет</a:t>
                      </a:r>
                      <a:endParaRPr lang="en-JM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189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effectLst/>
                        </a:rPr>
                        <a:t>Установка для реабилитации больных после COVID-19 (ТГУ)</a:t>
                      </a:r>
                      <a:endParaRPr lang="en-JM" sz="110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От 400 000рублей</a:t>
                      </a:r>
                      <a:endParaRPr lang="en-JM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Сложно (нужен аппарат ИВЛ) и </a:t>
                      </a:r>
                      <a:r>
                        <a:rPr lang="ru-RU" sz="1100" dirty="0" err="1"/>
                        <a:t>спровождение</a:t>
                      </a:r>
                      <a:r>
                        <a:rPr lang="ru-RU" sz="1100" dirty="0"/>
                        <a:t> врача</a:t>
                      </a:r>
                      <a:endParaRPr lang="en-JM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Диагностика и тренировка</a:t>
                      </a:r>
                      <a:endParaRPr lang="en-JM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Безопасно под контролем врача</a:t>
                      </a:r>
                      <a:endParaRPr lang="en-JM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37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dirty="0"/>
                        <a:t>АПК «Пневмотренажер»</a:t>
                      </a:r>
                      <a:endParaRPr lang="en-JM" sz="110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От 8000 до 10000 рублей</a:t>
                      </a:r>
                      <a:endParaRPr lang="en-JM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есть</a:t>
                      </a:r>
                      <a:endParaRPr lang="en-JM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Диагностика и тренировка</a:t>
                      </a:r>
                      <a:endParaRPr lang="en-JM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Безопасно, есть подбор допустимой нагрузки</a:t>
                      </a:r>
                      <a:endParaRPr lang="en-JM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849" y="2316871"/>
            <a:ext cx="1161845" cy="827164"/>
          </a:xfrm>
          <a:prstGeom prst="rect">
            <a:avLst/>
          </a:prstGeom>
        </p:spPr>
      </p:pic>
      <p:pic>
        <p:nvPicPr>
          <p:cNvPr id="17" name="Объект 4" descr="Изображение выглядит как прибор&#10;&#10;Автоматически созданное описание">
            <a:extLst>
              <a:ext uri="{FF2B5EF4-FFF2-40B4-BE49-F238E27FC236}">
                <a16:creationId xmlns:a16="http://schemas.microsoft.com/office/drawing/2014/main" xmlns="" id="{FF428EE7-E942-DA0A-74ED-6264EC4094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39664" y="4053137"/>
            <a:ext cx="434213" cy="72796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1AC3A78D-A579-3343-B253-81505DD86CA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6329" t="16456" r="63434" b="24051"/>
          <a:stretch>
            <a:fillRect/>
          </a:stretch>
        </p:blipFill>
        <p:spPr>
          <a:xfrm>
            <a:off x="10789263" y="1514654"/>
            <a:ext cx="535014" cy="70742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9" name="Рисунок 1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1A4B3A3C-3C99-A646-B8C6-79B06A0D6654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6349" t="30159" r="58333" b="22222"/>
          <a:stretch>
            <a:fillRect/>
          </a:stretch>
        </p:blipFill>
        <p:spPr>
          <a:xfrm>
            <a:off x="10641822" y="3301930"/>
            <a:ext cx="829896" cy="63762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ED8C5E7B-0E00-3E65-3987-F099026CEFE4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3439" t="20635" r="32411" b="40212"/>
          <a:stretch>
            <a:fillRect/>
          </a:stretch>
        </p:blipFill>
        <p:spPr>
          <a:xfrm>
            <a:off x="10306516" y="4941381"/>
            <a:ext cx="1331178" cy="81871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8C7B48CF-B6D2-70E1-DA1D-46CFE54A754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650652" y="5888232"/>
            <a:ext cx="760284" cy="53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865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xmlns="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3838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Предлагаемое решение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6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608330" y="2574721"/>
            <a:ext cx="381642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Человек дышит в трубку, </a:t>
            </a:r>
          </a:p>
          <a:p>
            <a:pPr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поток воздуха поступает на датчик, </a:t>
            </a:r>
          </a:p>
          <a:p>
            <a:pPr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подключенный к микроконтроллеру, </a:t>
            </a:r>
          </a:p>
          <a:p>
            <a:pPr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который обрабатывает и передает данные по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Bluetooth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каналу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андроид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-устройство. </a:t>
            </a:r>
          </a:p>
          <a:p>
            <a:pPr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Приложение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андроид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-устройстве </a:t>
            </a:r>
          </a:p>
          <a:p>
            <a:pPr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отображает эти данные в виде определенной </a:t>
            </a:r>
          </a:p>
          <a:p>
            <a:pPr>
              <a:spcBef>
                <a:spcPct val="0"/>
              </a:spcBef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тренажно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-игровой картинки</a:t>
            </a:r>
            <a:endParaRPr lang="en-JM" altLang="ru-RU" dirty="0">
              <a:solidFill>
                <a:srgbClr val="2E67B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23587" y="2574721"/>
            <a:ext cx="4699128" cy="3305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Content Placeholder 2"/>
          <p:cNvSpPr txBox="1">
            <a:spLocks/>
          </p:cNvSpPr>
          <p:nvPr/>
        </p:nvSpPr>
        <p:spPr>
          <a:xfrm>
            <a:off x="1636136" y="1020559"/>
            <a:ext cx="8486579" cy="11982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altLang="ru-RU" sz="1800" b="1" smtClean="0">
                <a:latin typeface="Times New Roman" pitchFamily="18" charset="0"/>
                <a:cs typeface="Times New Roman" pitchFamily="18" charset="0"/>
              </a:rPr>
              <a:t>Разработать портативный аппаратно-программный комплекс (апк) для диагностики и тренинга внешнего дыхания, с возможностью аналитики и подбора индивидуальной нагрузки, который можно использовать в домашних условиях.</a:t>
            </a:r>
            <a:endParaRPr lang="ru-RU" alt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399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xmlns="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2726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Бизнес-модель</a:t>
            </a:r>
            <a:r>
              <a:rPr lang="ru-RU" sz="1600" b="1" dirty="0"/>
              <a:t> 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7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1026" name="Picture 2" descr="C:\Users\лиза\Downloads\Business Model Canvas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3"/>
          <a:stretch/>
        </p:blipFill>
        <p:spPr bwMode="auto">
          <a:xfrm>
            <a:off x="1345477" y="923674"/>
            <a:ext cx="10725150" cy="5577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399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xmlns="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4615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Уровень готовности продукта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8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28" t="104" r="36094"/>
          <a:stretch/>
        </p:blipFill>
        <p:spPr>
          <a:xfrm>
            <a:off x="3160803" y="1317124"/>
            <a:ext cx="1163048" cy="4338866"/>
          </a:xfrm>
          <a:prstGeom prst="rect">
            <a:avLst/>
          </a:prstGeom>
        </p:spPr>
      </p:pic>
      <p:sp>
        <p:nvSpPr>
          <p:cNvPr id="17" name="Стрелка вправо 16"/>
          <p:cNvSpPr/>
          <p:nvPr/>
        </p:nvSpPr>
        <p:spPr>
          <a:xfrm>
            <a:off x="2808877" y="3534482"/>
            <a:ext cx="438150" cy="249191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934317"/>
              </p:ext>
            </p:extLst>
          </p:nvPr>
        </p:nvGraphicFramePr>
        <p:xfrm>
          <a:off x="6334124" y="1131482"/>
          <a:ext cx="3762376" cy="3291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1951"/>
                <a:gridCol w="3400425"/>
              </a:tblGrid>
              <a:tr h="304772">
                <a:tc gridSpan="2">
                  <a:txBody>
                    <a:bodyPr/>
                    <a:lstStyle/>
                    <a:p>
                      <a:r>
                        <a:rPr lang="ru-RU" sz="1800" dirty="0" smtClean="0"/>
                        <a:t>Готовность</a:t>
                      </a:r>
                      <a:r>
                        <a:rPr lang="ru-RU" sz="1800" baseline="0" dirty="0" smtClean="0"/>
                        <a:t> продукта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477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Имеется прототип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477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Приложение на смартфон в</a:t>
                      </a:r>
                      <a:r>
                        <a:rPr lang="ru-RU" sz="1800" baseline="0" dirty="0" smtClean="0"/>
                        <a:t> виде игры «пинг-понг»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477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altLang="ru-RU" sz="1800" dirty="0" smtClean="0"/>
                        <a:t>Рассчитывается объем и скорость воздушного потока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477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altLang="ru-RU" sz="1800" dirty="0" smtClean="0"/>
                        <a:t>Разработана идея интерфейса пользователя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477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altLang="ru-RU" sz="1800" dirty="0" smtClean="0"/>
                        <a:t>Разработан</a:t>
                      </a:r>
                      <a:r>
                        <a:rPr lang="ru-RU" altLang="ru-RU" sz="1800" baseline="0" dirty="0" smtClean="0"/>
                        <a:t> </a:t>
                      </a:r>
                      <a:r>
                        <a:rPr lang="ru-RU" altLang="ru-RU" sz="1800" dirty="0" smtClean="0"/>
                        <a:t>дизайн для обновления корпуса устройства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077" y="4713108"/>
            <a:ext cx="1537172" cy="158204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2082244F-BF06-82B3-F579-FBED4BB5F84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98" b="27656"/>
          <a:stretch/>
        </p:blipFill>
        <p:spPr>
          <a:xfrm>
            <a:off x="8081467" y="4713108"/>
            <a:ext cx="1557471" cy="153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165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xmlns="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7237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дальнейшего развития </a:t>
            </a: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стартап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-проекта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9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944194" y="923674"/>
            <a:ext cx="3429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cs typeface="+mn-cs"/>
              </a:rPr>
              <a:t>Сентябрь </a:t>
            </a:r>
            <a:r>
              <a:rPr lang="en-JM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cs typeface="+mn-cs"/>
              </a:rPr>
              <a:t>20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cs typeface="+mn-cs"/>
              </a:rPr>
              <a:t>23-январь 2024</a:t>
            </a:r>
            <a:endParaRPr lang="en-JM" sz="1600" b="1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17" name="Group 27"/>
          <p:cNvGrpSpPr>
            <a:grpSpLocks/>
          </p:cNvGrpSpPr>
          <p:nvPr/>
        </p:nvGrpSpPr>
        <p:grpSpPr bwMode="auto">
          <a:xfrm>
            <a:off x="1944195" y="1349158"/>
            <a:ext cx="4029380" cy="685800"/>
            <a:chOff x="533400" y="1752599"/>
            <a:chExt cx="1764792" cy="685801"/>
          </a:xfrm>
        </p:grpSpPr>
        <p:sp>
          <p:nvSpPr>
            <p:cNvPr id="18" name="Rectangle 4"/>
            <p:cNvSpPr/>
            <p:nvPr/>
          </p:nvSpPr>
          <p:spPr>
            <a:xfrm>
              <a:off x="533400" y="1752599"/>
              <a:ext cx="1764792" cy="968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 sz="1600" b="1" dirty="0">
                <a:solidFill>
                  <a:srgbClr val="2E67B1"/>
                </a:solidFill>
                <a:latin typeface="PT Sans Narrow" pitchFamily="34" charset="0"/>
              </a:endParaRPr>
            </a:p>
          </p:txBody>
        </p:sp>
        <p:sp>
          <p:nvSpPr>
            <p:cNvPr id="19" name="Rectangle 6"/>
            <p:cNvSpPr/>
            <p:nvPr/>
          </p:nvSpPr>
          <p:spPr>
            <a:xfrm>
              <a:off x="533400" y="1828799"/>
              <a:ext cx="1752096" cy="6096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srgbClr val="2E67B1"/>
                  </a:solidFill>
                  <a:latin typeface="Times New Roman" pitchFamily="18" charset="0"/>
                  <a:cs typeface="Times New Roman" pitchFamily="18" charset="0"/>
                </a:rPr>
                <a:t>Модификация аппаратной части устройства</a:t>
              </a:r>
              <a:endParaRPr lang="en-JM" sz="1600" b="1" dirty="0">
                <a:solidFill>
                  <a:srgbClr val="2E67B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615630" y="908434"/>
            <a:ext cx="296386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Февраль </a:t>
            </a:r>
            <a:r>
              <a:rPr lang="en-JM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20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24 – август 2024</a:t>
            </a:r>
            <a:endParaRPr lang="en-JM" sz="1600" b="1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1" name="Group 27"/>
          <p:cNvGrpSpPr>
            <a:grpSpLocks/>
          </p:cNvGrpSpPr>
          <p:nvPr/>
        </p:nvGrpSpPr>
        <p:grpSpPr bwMode="auto">
          <a:xfrm>
            <a:off x="6621646" y="1349158"/>
            <a:ext cx="4029380" cy="685800"/>
            <a:chOff x="533400" y="1752599"/>
            <a:chExt cx="1764792" cy="685801"/>
          </a:xfrm>
        </p:grpSpPr>
        <p:sp>
          <p:nvSpPr>
            <p:cNvPr id="22" name="Rectangle 4"/>
            <p:cNvSpPr/>
            <p:nvPr/>
          </p:nvSpPr>
          <p:spPr>
            <a:xfrm>
              <a:off x="533400" y="1752599"/>
              <a:ext cx="1764792" cy="968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 sz="1600" b="1" dirty="0">
                <a:solidFill>
                  <a:srgbClr val="2E67B1"/>
                </a:solidFill>
                <a:latin typeface="PT Sans Narrow" pitchFamily="34" charset="0"/>
              </a:endParaRPr>
            </a:p>
          </p:txBody>
        </p:sp>
        <p:sp>
          <p:nvSpPr>
            <p:cNvPr id="23" name="Rectangle 6"/>
            <p:cNvSpPr/>
            <p:nvPr/>
          </p:nvSpPr>
          <p:spPr>
            <a:xfrm>
              <a:off x="533400" y="1828799"/>
              <a:ext cx="1752096" cy="6096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srgbClr val="2E67B1"/>
                  </a:solidFill>
                  <a:latin typeface="Times New Roman" pitchFamily="18" charset="0"/>
                  <a:cs typeface="Times New Roman" pitchFamily="18" charset="0"/>
                </a:rPr>
                <a:t>Модификация </a:t>
              </a:r>
              <a:r>
                <a:rPr lang="ru-RU" sz="1600" b="1" dirty="0" smtClean="0">
                  <a:solidFill>
                    <a:srgbClr val="2E67B1"/>
                  </a:solidFill>
                  <a:latin typeface="Times New Roman" pitchFamily="18" charset="0"/>
                  <a:cs typeface="Times New Roman" pitchFamily="18" charset="0"/>
                </a:rPr>
                <a:t>программной </a:t>
              </a:r>
              <a:r>
                <a:rPr lang="ru-RU" sz="1600" b="1" dirty="0">
                  <a:solidFill>
                    <a:srgbClr val="2E67B1"/>
                  </a:solidFill>
                  <a:latin typeface="Times New Roman" pitchFamily="18" charset="0"/>
                  <a:cs typeface="Times New Roman" pitchFamily="18" charset="0"/>
                </a:rPr>
                <a:t>части устройства</a:t>
              </a:r>
              <a:endParaRPr lang="en-JM" sz="1600" b="1" dirty="0">
                <a:solidFill>
                  <a:srgbClr val="2E67B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478609" y="2034958"/>
            <a:ext cx="4360169" cy="4670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60400" indent="431800">
              <a:spcAft>
                <a:spcPts val="1125"/>
              </a:spcAft>
            </a:pPr>
            <a:r>
              <a:rPr lang="ru-RU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Модификация аппаратной части комплекса, включающего набор датчиков контроля дыхания. </a:t>
            </a:r>
            <a:r>
              <a:rPr lang="ru-RU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Мероприятия: </a:t>
            </a:r>
            <a:r>
              <a:rPr lang="ru-RU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Закупка оборудования</a:t>
            </a:r>
            <a:r>
              <a:rPr lang="ru-RU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Программирование и отладка составных элементов АПК</a:t>
            </a:r>
            <a:endParaRPr lang="ru-RU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60400" indent="431800">
              <a:spcAft>
                <a:spcPts val="1125"/>
              </a:spcAft>
            </a:pPr>
            <a:r>
              <a:rPr lang="ru-RU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Разработка 3д-модели эргономичного корпуса устройства</a:t>
            </a:r>
            <a:r>
              <a:rPr lang="ru-RU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Мероприятия: </a:t>
            </a:r>
            <a:r>
              <a:rPr lang="ru-RU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Компоновка элементов внутри корпуса. Разработка дизайна корпуса. Печать корпуса.</a:t>
            </a:r>
            <a:endParaRPr lang="ru-RU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60400" indent="431800">
              <a:spcAft>
                <a:spcPts val="1125"/>
              </a:spcAft>
            </a:pPr>
            <a:r>
              <a:rPr lang="ru-RU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Разработка эффективных методик для тренировки дыхательной системы с элементами геймификации. Выбор наиболее подходящих методик и их аппаратно-программная реализация. </a:t>
            </a:r>
            <a:endParaRPr lang="ru-RU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 sz="1400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83265" y="2263225"/>
            <a:ext cx="4470741" cy="4213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60400" indent="431800">
              <a:spcAft>
                <a:spcPts val="1125"/>
              </a:spcAft>
            </a:pPr>
            <a:r>
              <a:rPr lang="ru-RU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Разработка архитектуры мобильного приложения (</a:t>
            </a:r>
            <a:r>
              <a:rPr lang="ru-RU" sz="16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Android</a:t>
            </a:r>
            <a:r>
              <a:rPr lang="ru-RU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60400" indent="431800">
              <a:spcAft>
                <a:spcPts val="1125"/>
              </a:spcAft>
            </a:pPr>
            <a:r>
              <a:rPr lang="ru-RU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Выбор методик рекомендуемых для тренировки дыхания и визуализация их в виде программного приложения </a:t>
            </a:r>
            <a:endParaRPr lang="ru-RU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60400" indent="431800">
              <a:spcAft>
                <a:spcPts val="1125"/>
              </a:spcAft>
            </a:pPr>
            <a:r>
              <a:rPr lang="ru-RU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Разработка UX/UI дизайна с удобной навигацией</a:t>
            </a:r>
            <a:endParaRPr lang="ru-RU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60400" indent="431800">
              <a:spcAft>
                <a:spcPts val="1125"/>
              </a:spcAft>
            </a:pPr>
            <a:r>
              <a:rPr lang="ru-RU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Добавление функций регистрации, выбора ранее разработанных методик</a:t>
            </a:r>
            <a:endParaRPr lang="ru-RU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60400" indent="431800">
              <a:spcAft>
                <a:spcPts val="1125"/>
              </a:spcAft>
            </a:pPr>
            <a:r>
              <a:rPr lang="ru-RU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Вывод результата диагностики дыхательной системы в виде кривой "поток/объем"</a:t>
            </a:r>
            <a:endParaRPr lang="ru-RU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 sz="1400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399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xmlns="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D424561-7BA9-3DF0-DD10-5321A3CFE9D1}"/>
              </a:ext>
            </a:extLst>
          </p:cNvPr>
          <p:cNvSpPr txBox="1"/>
          <p:nvPr/>
        </p:nvSpPr>
        <p:spPr>
          <a:xfrm>
            <a:off x="1434377" y="269470"/>
            <a:ext cx="1967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Команда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10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1647947" y="886822"/>
            <a:ext cx="1397930" cy="1398967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3877865" y="899805"/>
            <a:ext cx="1345140" cy="1346138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5979589" y="875936"/>
            <a:ext cx="1408810" cy="1409854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8073467" y="875936"/>
            <a:ext cx="1345140" cy="1346138"/>
          </a:xfrm>
          <a:prstGeom prst="rect">
            <a:avLst/>
          </a:prstGeom>
        </p:spPr>
      </p:pic>
      <p:sp>
        <p:nvSpPr>
          <p:cNvPr id="38" name="Текст 23">
            <a:extLst>
              <a:ext uri="{FF2B5EF4-FFF2-40B4-BE49-F238E27FC236}">
                <a16:creationId xmlns="" xmlns:a16="http://schemas.microsoft.com/office/drawing/2014/main" id="{3A491EAE-61CE-9549-AB51-FD2BFFBEC8D3}"/>
              </a:ext>
            </a:extLst>
          </p:cNvPr>
          <p:cNvSpPr txBox="1">
            <a:spLocks/>
          </p:cNvSpPr>
          <p:nvPr/>
        </p:nvSpPr>
        <p:spPr>
          <a:xfrm>
            <a:off x="1522339" y="2396492"/>
            <a:ext cx="2067306" cy="438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Емелина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Елизавета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Александровна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Лидер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Текст 24">
            <a:extLst>
              <a:ext uri="{FF2B5EF4-FFF2-40B4-BE49-F238E27FC236}">
                <a16:creationId xmlns="" xmlns:a16="http://schemas.microsoft.com/office/drawing/2014/main" id="{90DF322C-267D-5D46-B58E-CB1ED9E48F7A}"/>
              </a:ext>
            </a:extLst>
          </p:cNvPr>
          <p:cNvSpPr txBox="1">
            <a:spLocks/>
          </p:cNvSpPr>
          <p:nvPr/>
        </p:nvSpPr>
        <p:spPr>
          <a:xfrm>
            <a:off x="4798491" y="4103011"/>
            <a:ext cx="2067306" cy="10769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Текст 26">
            <a:extLst>
              <a:ext uri="{FF2B5EF4-FFF2-40B4-BE49-F238E27FC236}">
                <a16:creationId xmlns="" xmlns:a16="http://schemas.microsoft.com/office/drawing/2014/main" id="{8662CAD4-AE6A-E14B-A88F-B1C3D23B2437}"/>
              </a:ext>
            </a:extLst>
          </p:cNvPr>
          <p:cNvSpPr txBox="1">
            <a:spLocks/>
          </p:cNvSpPr>
          <p:nvPr/>
        </p:nvSpPr>
        <p:spPr>
          <a:xfrm>
            <a:off x="3764838" y="2329817"/>
            <a:ext cx="2067306" cy="438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Овсянникова Жанна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Андреевна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Координатор проекта  -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маркетолог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Текст 27">
            <a:extLst>
              <a:ext uri="{FF2B5EF4-FFF2-40B4-BE49-F238E27FC236}">
                <a16:creationId xmlns="" xmlns:a16="http://schemas.microsoft.com/office/drawing/2014/main" id="{0CD018E0-22F1-7E4F-89FF-1DB07D3FE8E8}"/>
              </a:ext>
            </a:extLst>
          </p:cNvPr>
          <p:cNvSpPr txBox="1">
            <a:spLocks/>
          </p:cNvSpPr>
          <p:nvPr/>
        </p:nvSpPr>
        <p:spPr>
          <a:xfrm>
            <a:off x="7065821" y="3813151"/>
            <a:ext cx="2067306" cy="126467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Текст 29">
            <a:extLst>
              <a:ext uri="{FF2B5EF4-FFF2-40B4-BE49-F238E27FC236}">
                <a16:creationId xmlns="" xmlns:a16="http://schemas.microsoft.com/office/drawing/2014/main" id="{9F12BE12-15DF-9542-A4B6-BC4836F7D6DE}"/>
              </a:ext>
            </a:extLst>
          </p:cNvPr>
          <p:cNvSpPr txBox="1">
            <a:spLocks/>
          </p:cNvSpPr>
          <p:nvPr/>
        </p:nvSpPr>
        <p:spPr>
          <a:xfrm>
            <a:off x="5979589" y="2329817"/>
            <a:ext cx="2067306" cy="438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Емелина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Анна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Александровна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Программист - дизайнер</a:t>
            </a:r>
          </a:p>
          <a:p>
            <a:pPr marL="0" indent="0">
              <a:spcBef>
                <a:spcPts val="0"/>
              </a:spcBef>
              <a:buNone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endParaRPr lang="ru-RU" sz="1400" dirty="0"/>
          </a:p>
        </p:txBody>
      </p:sp>
      <p:sp>
        <p:nvSpPr>
          <p:cNvPr id="44" name="Текст 32">
            <a:extLst>
              <a:ext uri="{FF2B5EF4-FFF2-40B4-BE49-F238E27FC236}">
                <a16:creationId xmlns="" xmlns:a16="http://schemas.microsoft.com/office/drawing/2014/main" id="{6533EAD2-9970-9245-A57A-DA4ED67C34A4}"/>
              </a:ext>
            </a:extLst>
          </p:cNvPr>
          <p:cNvSpPr txBox="1">
            <a:spLocks/>
          </p:cNvSpPr>
          <p:nvPr/>
        </p:nvSpPr>
        <p:spPr>
          <a:xfrm>
            <a:off x="8073467" y="2364109"/>
            <a:ext cx="2067306" cy="438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Петрова Мария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Эдуардовна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Юрист</a:t>
            </a:r>
          </a:p>
          <a:p>
            <a:pPr marL="0" indent="0">
              <a:spcBef>
                <a:spcPts val="0"/>
              </a:spcBef>
              <a:buNone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10231169" y="905248"/>
            <a:ext cx="1334261" cy="133525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231169" y="2364109"/>
            <a:ext cx="196083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Козырев Андрей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Дмитриевич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Инженер-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разработчик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Текст 26">
            <a:extLst>
              <a:ext uri="{FF2B5EF4-FFF2-40B4-BE49-F238E27FC236}">
                <a16:creationId xmlns="" xmlns:a16="http://schemas.microsoft.com/office/drawing/2014/main" id="{8662CAD4-AE6A-E14B-A88F-B1C3D23B2437}"/>
              </a:ext>
            </a:extLst>
          </p:cNvPr>
          <p:cNvSpPr txBox="1">
            <a:spLocks/>
          </p:cNvSpPr>
          <p:nvPr/>
        </p:nvSpPr>
        <p:spPr>
          <a:xfrm>
            <a:off x="1522339" y="4911900"/>
            <a:ext cx="2067306" cy="2672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Секачев Никита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Владимирович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Инженер-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тестировщик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3814195" y="3301931"/>
            <a:ext cx="1408810" cy="1409856"/>
          </a:xfrm>
          <a:prstGeom prst="rect">
            <a:avLst/>
          </a:prstGeom>
        </p:spPr>
      </p:pic>
      <p:sp>
        <p:nvSpPr>
          <p:cNvPr id="29" name="Текст 29">
            <a:extLst>
              <a:ext uri="{FF2B5EF4-FFF2-40B4-BE49-F238E27FC236}">
                <a16:creationId xmlns="" xmlns:a16="http://schemas.microsoft.com/office/drawing/2014/main" id="{9F12BE12-15DF-9542-A4B6-BC4836F7D6DE}"/>
              </a:ext>
            </a:extLst>
          </p:cNvPr>
          <p:cNvSpPr txBox="1">
            <a:spLocks/>
          </p:cNvSpPr>
          <p:nvPr/>
        </p:nvSpPr>
        <p:spPr>
          <a:xfrm>
            <a:off x="3812565" y="4882232"/>
            <a:ext cx="2067306" cy="2672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Моспанова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Мария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Александровна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Медик-разработчик</a:t>
            </a:r>
          </a:p>
          <a:p>
            <a:pPr marL="0" indent="0"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5979589" y="3301931"/>
            <a:ext cx="1408810" cy="1409855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1557574" y="3301930"/>
            <a:ext cx="1435513" cy="1436578"/>
          </a:xfrm>
          <a:prstGeom prst="rect">
            <a:avLst/>
          </a:prstGeom>
        </p:spPr>
      </p:pic>
      <p:sp>
        <p:nvSpPr>
          <p:cNvPr id="47" name="Текст 23">
            <a:extLst>
              <a:ext uri="{FF2B5EF4-FFF2-40B4-BE49-F238E27FC236}">
                <a16:creationId xmlns="" xmlns:a16="http://schemas.microsoft.com/office/drawing/2014/main" id="{3A491EAE-61CE-9549-AB51-FD2BFFBEC8D3}"/>
              </a:ext>
            </a:extLst>
          </p:cNvPr>
          <p:cNvSpPr txBox="1">
            <a:spLocks/>
          </p:cNvSpPr>
          <p:nvPr/>
        </p:nvSpPr>
        <p:spPr>
          <a:xfrm>
            <a:off x="10253929" y="4946013"/>
            <a:ext cx="1722171" cy="4247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Мацко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Даниил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Валерьевич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Маркетолог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Текст 26">
            <a:extLst>
              <a:ext uri="{FF2B5EF4-FFF2-40B4-BE49-F238E27FC236}">
                <a16:creationId xmlns="" xmlns:a16="http://schemas.microsoft.com/office/drawing/2014/main" id="{8662CAD4-AE6A-E14B-A88F-B1C3D23B2437}"/>
              </a:ext>
            </a:extLst>
          </p:cNvPr>
          <p:cNvSpPr txBox="1">
            <a:spLocks/>
          </p:cNvSpPr>
          <p:nvPr/>
        </p:nvSpPr>
        <p:spPr>
          <a:xfrm>
            <a:off x="8046895" y="4941381"/>
            <a:ext cx="1909905" cy="3007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Овсиенко Артем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Олегович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Аналитик</a:t>
            </a:r>
          </a:p>
          <a:p>
            <a:pPr marL="0" indent="0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10228148" y="3301930"/>
            <a:ext cx="1408812" cy="1409857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895" y="3301931"/>
            <a:ext cx="1436577" cy="1436577"/>
          </a:xfrm>
          <a:prstGeom prst="rect">
            <a:avLst/>
          </a:prstGeom>
        </p:spPr>
      </p:pic>
      <p:sp>
        <p:nvSpPr>
          <p:cNvPr id="51" name="Текст 21">
            <a:extLst>
              <a:ext uri="{FF2B5EF4-FFF2-40B4-BE49-F238E27FC236}">
                <a16:creationId xmlns="" xmlns:a16="http://schemas.microsoft.com/office/drawing/2014/main" id="{7FDD3F57-7643-9446-901D-8FBE090AE245}"/>
              </a:ext>
            </a:extLst>
          </p:cNvPr>
          <p:cNvSpPr txBox="1">
            <a:spLocks/>
          </p:cNvSpPr>
          <p:nvPr/>
        </p:nvSpPr>
        <p:spPr>
          <a:xfrm>
            <a:off x="8557834" y="6470229"/>
            <a:ext cx="1533525" cy="2739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79589" y="4831189"/>
            <a:ext cx="1818211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Багратунян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Шушанна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Робертовна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Медик-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тестировщик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399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xmlns="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11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D424561-7BA9-3DF0-DD10-5321A3CFE9D1}"/>
              </a:ext>
            </a:extLst>
          </p:cNvPr>
          <p:cNvSpPr txBox="1"/>
          <p:nvPr/>
        </p:nvSpPr>
        <p:spPr>
          <a:xfrm>
            <a:off x="1510577" y="355788"/>
            <a:ext cx="1967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Команда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577" y="2516637"/>
            <a:ext cx="2555620" cy="2555620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4491182" y="3185562"/>
            <a:ext cx="6790140" cy="1217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AEABAB"/>
              </a:buClr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Шпаковская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Оксана Юрьевна. Наставник команды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AEABAB"/>
              </a:buClr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Заведующий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лабораторией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9"/>
              </a:rPr>
              <a:t>Кафедра встраиваемых и радиоприемных систем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Южного Федерального Университета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ЮФУ)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388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670264AF-65B3-B526-8ADB-C77FA98B07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110" y="2452255"/>
            <a:ext cx="4405745" cy="4405745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02862C53-7C1C-D9FD-ED4F-437209946DBF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26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xmlns="" id="{FE0165FA-3485-B94E-2E7D-27742F07C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xmlns="" id="{B406F113-C0E1-5D9D-5219-2AAB64D87B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xmlns="" id="{77F07DDB-A901-3E96-778E-F344E1936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xmlns="" id="{2DFFD8D6-79AF-D9A3-3A56-4D73EE5F1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xmlns="" id="{F86CF87A-E4C6-C51B-260F-0D9153D8B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xmlns="" id="{FAD4E90E-04E2-DCA4-DF19-48398E4A8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57E28289-5803-BB6C-13F5-F1F318FA81C4}"/>
              </a:ext>
            </a:extLst>
          </p:cNvPr>
          <p:cNvSpPr txBox="1"/>
          <p:nvPr/>
        </p:nvSpPr>
        <p:spPr>
          <a:xfrm>
            <a:off x="979162" y="1511371"/>
            <a:ext cx="9797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</a:t>
            </a:r>
            <a:r>
              <a:rPr lang="ru-RU" sz="1600" b="1" dirty="0" smtClean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онтакты</a:t>
            </a:r>
            <a:endParaRPr lang="ru-RU" sz="16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69" b="18342"/>
          <a:stretch/>
        </p:blipFill>
        <p:spPr>
          <a:xfrm>
            <a:off x="276225" y="2211415"/>
            <a:ext cx="2464061" cy="281778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0" t="20544" r="130" b="20161"/>
          <a:stretch/>
        </p:blipFill>
        <p:spPr>
          <a:xfrm>
            <a:off x="6286061" y="2211415"/>
            <a:ext cx="2476321" cy="281778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549" y="2601133"/>
            <a:ext cx="2038350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915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xmlns="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3168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(доп.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лайд) Рынок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13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0D56E67A-B441-696A-ECD3-AED076FA661B}"/>
              </a:ext>
            </a:extLst>
          </p:cNvPr>
          <p:cNvSpPr/>
          <p:nvPr/>
        </p:nvSpPr>
        <p:spPr>
          <a:xfrm>
            <a:off x="7236388" y="5257094"/>
            <a:ext cx="3809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400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016" y="1009493"/>
            <a:ext cx="1375034" cy="158826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009" y="1000594"/>
            <a:ext cx="1760847" cy="156519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676401" y="2803389"/>
            <a:ext cx="3743326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590 тыс. человек.</a:t>
            </a:r>
          </a:p>
          <a:p>
            <a:pPr>
              <a:spcAft>
                <a:spcPts val="60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Реабилитационные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центры, санатории на территории РФ - 200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502016" y="2700701"/>
            <a:ext cx="2918084" cy="1020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999"/>
              </a:lnSpc>
              <a:spcAft>
                <a:spcPts val="160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5,6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млн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человек. </a:t>
            </a:r>
          </a:p>
          <a:p>
            <a:pPr>
              <a:lnSpc>
                <a:spcPct val="114999"/>
              </a:lnSpc>
              <a:spcAft>
                <a:spcPts val="160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978 физкультурно-спортивных организаций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9034008" y="2700646"/>
            <a:ext cx="28246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260 тыс.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детей.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Центры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детского развития на территории РФ - 1535</a:t>
            </a:r>
            <a:endParaRPr lang="ru-RU" sz="1400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8" t="4054" r="11067"/>
          <a:stretch/>
        </p:blipFill>
        <p:spPr>
          <a:xfrm>
            <a:off x="1676401" y="1034853"/>
            <a:ext cx="1657350" cy="153093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676399" y="3738421"/>
            <a:ext cx="34766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TAM=590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тыс.*5000= 2 950 000 тыс. рублей </a:t>
            </a:r>
          </a:p>
          <a:p>
            <a:pPr lvl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SAM=2 950 000 тыс. *13%= 383 500 тыс. рублей 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SOM= 383 500  тыс. * 8% = 30 680 тыс.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034008" y="3654753"/>
            <a:ext cx="308179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TAM= 500 тыс.*5000=2 500 000 тыс. рублей </a:t>
            </a:r>
          </a:p>
          <a:p>
            <a:pPr lvl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SAM=2 500 000 тыс. * 50%= 1 250 000 тыс. рублей </a:t>
            </a:r>
          </a:p>
          <a:p>
            <a:pPr lvl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SOM= 1 250 000  тыс. * 40% = 500 000 тыс. рублей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419725" y="3721686"/>
            <a:ext cx="353199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TAM= 65 млн.*5000=340 000 млн. рублей </a:t>
            </a:r>
          </a:p>
          <a:p>
            <a:pPr lvl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SAM=340 000 млн. *11,6%= 39 440 млн. рублей 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SOM= 39 440 тыс. * 35% = 13 804 млн. рублей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676401" y="5352692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B2B </a:t>
            </a:r>
          </a:p>
          <a:p>
            <a:pPr lvl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TAM = (4978+200+1535)*5000=33 565 000 рублей </a:t>
            </a:r>
          </a:p>
          <a:p>
            <a:pPr lvl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SAM = 33 565 000 * 54,5% = 18 292 925 рублей 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SOM = 18 292 925*60% =  10 975 755 рублей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676401" y="618046"/>
            <a:ext cx="5148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B2С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0366817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2276</TotalTime>
  <Words>951</Words>
  <Application>Microsoft Office PowerPoint</Application>
  <PresentationFormat>Произвольный</PresentationFormat>
  <Paragraphs>214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Южный Федеральный Университет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Свечников Андрей Александрович</dc:creator>
  <cp:lastModifiedBy>Пользователь Windows</cp:lastModifiedBy>
  <cp:revision>53</cp:revision>
  <cp:lastPrinted>2022-09-29T12:11:38Z</cp:lastPrinted>
  <dcterms:created xsi:type="dcterms:W3CDTF">2022-09-27T13:57:51Z</dcterms:created>
  <dcterms:modified xsi:type="dcterms:W3CDTF">2023-11-22T19:26:58Z</dcterms:modified>
</cp:coreProperties>
</file>