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1.svg" ContentType="image/svg+xml"/>
  <Override PartName="/ppt/media/image5.svg" ContentType="image/svg+xml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3"/>
    <p:sldMasterId id="2147483674" r:id="rId4"/>
  </p:sldMasterIdLst>
  <p:notesMasterIdLst>
    <p:notesMasterId r:id="rId7"/>
  </p:notesMasterIdLst>
  <p:sldIdLst>
    <p:sldId id="269" r:id="rId5"/>
    <p:sldId id="257" r:id="rId6"/>
    <p:sldId id="259" r:id="rId8"/>
    <p:sldId id="302" r:id="rId9"/>
    <p:sldId id="301" r:id="rId10"/>
    <p:sldId id="258" r:id="rId11"/>
    <p:sldId id="261" r:id="rId12"/>
    <p:sldId id="293" r:id="rId13"/>
    <p:sldId id="281" r:id="rId14"/>
    <p:sldId id="303" r:id="rId15"/>
    <p:sldId id="304" r:id="rId16"/>
    <p:sldId id="307" r:id="rId17"/>
    <p:sldId id="265" r:id="rId18"/>
    <p:sldId id="266" r:id="rId19"/>
    <p:sldId id="268" r:id="rId20"/>
  </p:sldIdLst>
  <p:sldSz cx="9144000" cy="5143500" type="screen16x9"/>
  <p:notesSz cx="6858000" cy="9144000"/>
  <p:embeddedFontLst>
    <p:embeddedFont>
      <p:font typeface="Raleway SemiBold"/>
      <p:regular r:id="rId24"/>
    </p:embeddedFont>
    <p:embeddedFont>
      <p:font typeface="Raleway"/>
      <p:regular r:id="rId25"/>
    </p:embeddedFont>
    <p:embeddedFont>
      <p:font typeface="Century Gothic" panose="020B0502020202020204"/>
      <p:regular r:id="rId26"/>
    </p:embeddedFont>
    <p:embeddedFont>
      <p:font typeface="Calibri" panose="020F0502020204030204"/>
      <p:regular r:id="rId27"/>
      <p:bold r:id="rId28"/>
      <p:italic r:id="rId29"/>
      <p:boldItalic r:id="rId30"/>
    </p:embeddedFont>
    <p:embeddedFont>
      <p:font typeface="Helvetica Neue" panose="020B0403020202020204"/>
      <p:regular r:id="rId31"/>
    </p:embeddedFont>
    <p:embeddedFont>
      <p:font typeface="Raleway" charset="0"/>
      <p:regular r:id="rId32"/>
    </p:embeddedFont>
    <p:embeddedFont>
      <p:font typeface="Calibri Light" panose="020F0302020204030204" charset="0"/>
      <p:regular r:id="rId33"/>
      <p:italic r:id="rId34"/>
    </p:embeddedFont>
  </p:embeddedFontLst>
  <p:custDataLst>
    <p:tags r:id="rId35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35" userDrawn="1">
          <p15:clr>
            <a:srgbClr val="747775"/>
          </p15:clr>
        </p15:guide>
        <p15:guide id="2" pos="2805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15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-634" y="-82"/>
      </p:cViewPr>
      <p:guideLst>
        <p:guide orient="horz" pos="1635"/>
        <p:guide pos="28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5" Type="http://schemas.openxmlformats.org/officeDocument/2006/relationships/tags" Target="tags/tag17.xml"/><Relationship Id="rId34" Type="http://schemas.openxmlformats.org/officeDocument/2006/relationships/font" Target="fonts/font11.fntdata"/><Relationship Id="rId33" Type="http://schemas.openxmlformats.org/officeDocument/2006/relationships/font" Target="fonts/font10.fntdata"/><Relationship Id="rId32" Type="http://schemas.openxmlformats.org/officeDocument/2006/relationships/font" Target="fonts/font9.fntdata"/><Relationship Id="rId31" Type="http://schemas.openxmlformats.org/officeDocument/2006/relationships/font" Target="fonts/font8.fntdata"/><Relationship Id="rId30" Type="http://schemas.openxmlformats.org/officeDocument/2006/relationships/font" Target="fonts/font7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2c67d0a74f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1 ВАРИАНТ ИСПОЛЬЗОВАНИЯ</a:t>
            </a:r>
            <a:endParaRPr dirty="0"/>
          </a:p>
        </p:txBody>
      </p:sp>
      <p:sp>
        <p:nvSpPr>
          <p:cNvPr id="120" name="Google Shape;120;g22c67d0a74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2c67d0a74f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5" name="Google Shape;155;g22c67d0a74f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2c67d0a74f_0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41;g22c67d0a74f_0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2cbdce98a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83" name="Google Shape;183;g22cbdce98a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2cbdce98a8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22cbdce98a8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2c67d0a74f_0_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2c67d0a74f_0_5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2c67d0a74f_0_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73" name="Google Shape;273;g22c67d0a74f_0_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ние раздела 1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800"/>
              <a:buFont typeface="Raleway SemiBold"/>
              <a:buNone/>
              <a:defRPr b="0">
                <a:solidFill>
                  <a:srgbClr val="8F00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/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6818" y="2340281"/>
            <a:ext cx="7993200" cy="20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ctrTitle"/>
          </p:nvPr>
        </p:nvSpPr>
        <p:spPr>
          <a:xfrm>
            <a:off x="441819" y="1465988"/>
            <a:ext cx="3813600" cy="117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None/>
              <a:defRPr sz="3000">
                <a:solidFill>
                  <a:srgbClr val="9900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59" name="Google Shape;59;p15"/>
          <p:cNvSpPr txBox="1">
            <a:spLocks noGrp="1"/>
          </p:cNvSpPr>
          <p:nvPr>
            <p:ph type="subTitle" idx="1"/>
          </p:nvPr>
        </p:nvSpPr>
        <p:spPr>
          <a:xfrm>
            <a:off x="441819" y="2812219"/>
            <a:ext cx="4269300" cy="21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Raleway"/>
              <a:buNone/>
              <a:defRPr sz="1700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-106904" y="4724286"/>
            <a:ext cx="5487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1" name="Google Shape;61;p15"/>
          <p:cNvSpPr txBox="1"/>
          <p:nvPr/>
        </p:nvSpPr>
        <p:spPr>
          <a:xfrm>
            <a:off x="545478" y="3499856"/>
            <a:ext cx="40449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  <a:defRPr b="0">
                <a:solidFill>
                  <a:srgbClr val="8F00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/>
        </p:txBody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456818" y="2340281"/>
            <a:ext cx="7993200" cy="20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аш макет 1">
  <p:cSld name="CUSTOM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432332" y="1957500"/>
            <a:ext cx="6181800" cy="13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/>
        </p:txBody>
      </p:sp>
      <p:sp>
        <p:nvSpPr>
          <p:cNvPr id="67" name="Google Shape;67;p17"/>
          <p:cNvSpPr/>
          <p:nvPr/>
        </p:nvSpPr>
        <p:spPr>
          <a:xfrm>
            <a:off x="432332" y="1258838"/>
            <a:ext cx="1038900" cy="51510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8" name="Google Shape;68;p17"/>
          <p:cNvSpPr txBox="1">
            <a:spLocks noGrp="1"/>
          </p:cNvSpPr>
          <p:nvPr>
            <p:ph type="title" idx="2"/>
          </p:nvPr>
        </p:nvSpPr>
        <p:spPr>
          <a:xfrm>
            <a:off x="432332" y="1221750"/>
            <a:ext cx="6181800" cy="84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aleway SemiBold"/>
              <a:buNone/>
              <a:defRPr sz="2200" b="0">
                <a:solidFill>
                  <a:schemeClr val="lt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>
            <a:spLocks noGrp="1"/>
          </p:cNvSpPr>
          <p:nvPr>
            <p:ph type="title"/>
          </p:nvPr>
        </p:nvSpPr>
        <p:spPr>
          <a:xfrm>
            <a:off x="432332" y="445031"/>
            <a:ext cx="7976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700"/>
              <a:buFont typeface="Raleway SemiBold"/>
              <a:buNone/>
              <a:defRPr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1" name="Google Shape;71;p18"/>
          <p:cNvSpPr txBox="1">
            <a:spLocks noGrp="1"/>
          </p:cNvSpPr>
          <p:nvPr>
            <p:ph type="body" idx="1"/>
          </p:nvPr>
        </p:nvSpPr>
        <p:spPr>
          <a:xfrm>
            <a:off x="432332" y="1152469"/>
            <a:ext cx="8400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lvl="1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lvl="2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lvl="3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lvl="4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lvl="5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lvl="6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lvl="7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lvl="8" rtl="0">
              <a:buNone/>
              <a:defRPr sz="1300">
                <a:solidFill>
                  <a:srgbClr val="132C4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1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85206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8" name="Google Shape;78;p21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  <p:pic>
        <p:nvPicPr>
          <p:cNvPr id="80" name="Google Shape;80;p21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1_Title and body 2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22"/>
          <p:cNvPicPr preferRelativeResize="0"/>
          <p:nvPr/>
        </p:nvPicPr>
        <p:blipFill rotWithShape="1">
          <a:blip r:embed="rId2"/>
          <a:srcRect t="1756" r="2181" b="4320"/>
          <a:stretch>
            <a:fillRect/>
          </a:stretch>
        </p:blipFill>
        <p:spPr>
          <a:xfrm>
            <a:off x="5397690" y="0"/>
            <a:ext cx="3746309" cy="5143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22"/>
          <p:cNvPicPr preferRelativeResize="0"/>
          <p:nvPr/>
        </p:nvPicPr>
        <p:blipFill rotWithShape="1">
          <a:blip r:embed="rId3">
            <a:alphaModFix amt="32000"/>
          </a:blip>
          <a:srcRect/>
          <a:stretch>
            <a:fillRect/>
          </a:stretch>
        </p:blipFill>
        <p:spPr>
          <a:xfrm>
            <a:off x="132603" y="4283434"/>
            <a:ext cx="1314430" cy="797924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22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64848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5" name="Google Shape;85;p22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6" name="Google Shape;86;p22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  <p:pic>
        <p:nvPicPr>
          <p:cNvPr id="87" name="Google Shape;87;p22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1_Title and body 3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3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 rot="-5400000">
            <a:off x="391827" y="-157074"/>
            <a:ext cx="1277952" cy="182764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3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85206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  <p:pic>
        <p:nvPicPr>
          <p:cNvPr id="93" name="Google Shape;93;p23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2pPr>
            <a:lvl3pPr marL="1371600" lvl="2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3pPr>
            <a:lvl4pPr marL="1828800" lvl="3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4pPr>
            <a:lvl5pPr marL="2286000" lvl="4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5pPr>
            <a:lvl6pPr marL="2743200" lvl="5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6pPr>
            <a:lvl7pPr marL="3200400" lvl="6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7pPr>
            <a:lvl8pPr marL="3657600" lvl="7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8pPr>
            <a:lvl9pPr marL="4114800" lvl="8" indent="-304800" algn="l" rtl="0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200"/>
              <a:buChar char="■"/>
              <a:defRPr sz="1100"/>
            </a:lvl9pPr>
          </a:lstStyle>
          <a:p/>
        </p:txBody>
      </p:sp>
      <p:sp>
        <p:nvSpPr>
          <p:cNvPr id="97" name="Google Shape;97;p2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2pPr>
            <a:lvl3pPr marL="1371600" lvl="2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3pPr>
            <a:lvl4pPr marL="1828800" lvl="3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4pPr>
            <a:lvl5pPr marL="2286000" lvl="4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5pPr>
            <a:lvl6pPr marL="2743200" lvl="5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6pPr>
            <a:lvl7pPr marL="3200400" lvl="6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7pPr>
            <a:lvl8pPr marL="3657600" lvl="7" indent="-3048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8pPr>
            <a:lvl9pPr marL="4114800" lvl="8" indent="-304800" algn="l" rtl="0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200"/>
              <a:buChar char="■"/>
              <a:defRPr sz="1100"/>
            </a:lvl9pPr>
          </a:lstStyle>
          <a:p/>
        </p:txBody>
      </p:sp>
      <p:sp>
        <p:nvSpPr>
          <p:cNvPr id="98" name="Google Shape;9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 b="0" i="0" u="none" strike="noStrike" cap="none">
                <a:solidFill>
                  <a:srgbClr val="3C84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  <p:pic>
        <p:nvPicPr>
          <p:cNvPr id="99" name="Google Shape;99;p24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/>
          <a:lstStyle>
            <a:lvl1pPr algn="ctr">
              <a:defRPr sz="2400">
                <a:solidFill>
                  <a:srgbClr val="333333"/>
                </a:solidFill>
              </a:defRPr>
            </a:lvl1pPr>
          </a:lstStyle>
          <a:p>
            <a:r>
              <a:rPr lang="en-US"/>
              <a:t>Click to add title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>
            <a:lvl1pPr>
              <a:defRPr>
                <a:latin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>
            <a:lvl1pPr>
              <a:defRPr>
                <a:latin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208184" y="4767792"/>
            <a:ext cx="2057400" cy="273844"/>
          </a:xfrm>
        </p:spPr>
        <p:txBody>
          <a:bodyPr/>
          <a:lstStyle/>
          <a:p>
            <a:fld id="{95F68749-C7A7-44F6-A6EC-1BE999B3F55F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98450" y="4654814"/>
            <a:ext cx="2057400" cy="273844"/>
          </a:xfrm>
        </p:spPr>
        <p:txBody>
          <a:bodyPr/>
          <a:lstStyle>
            <a:lvl1pPr algn="l">
              <a:defRPr sz="1500" b="1">
                <a:latin typeface="Druk Text Wide Cyr" pitchFamily="50" charset="-52"/>
              </a:defRPr>
            </a:lvl1pPr>
          </a:lstStyle>
          <a:p>
            <a:fld id="{87B6A2B9-84BE-49BE-91CA-6A2790342B7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B3C96-F66D-4F3C-902B-73C5EF23B187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835DE-12F9-4FD3-81F3-487DC28CF94F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42F9B-10DE-45C5-A9CD-C8ADBC765CC0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5099-2113-458E-8BF4-A154883C34A8}" type="datetime1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5AD32-B479-466F-A44B-8F1798AA14BF}" type="datetime1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92D6-CFDC-489A-B98F-744F7AD01758}" type="datetime1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A8AF7-94F6-47CF-A429-A76A40A96BA7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26A8-6BAE-4B4E-B7B8-C68AD7CA8184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23B9-AE1C-4DF5-A103-6E353B76BF75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0E6FD-59AD-44DA-8DC8-97B6847840D4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"/>
              <a:buNone/>
              <a:defRPr sz="2700" b="1">
                <a:solidFill>
                  <a:srgbClr val="8F00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5" name="Google Shape;55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51F87-68C9-4B52-AC99-17364D54E552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6A2B9-84BE-49BE-91CA-6A2790342B7C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svg"/><Relationship Id="rId7" Type="http://schemas.openxmlformats.org/officeDocument/2006/relationships/image" Target="../media/image10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2" Type="http://schemas.openxmlformats.org/officeDocument/2006/relationships/slideLayout" Target="../slideLayouts/slideLayout25.xml"/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4.xml"/><Relationship Id="rId2" Type="http://schemas.openxmlformats.org/officeDocument/2006/relationships/tags" Target="../tags/tag5.xml"/><Relationship Id="rId1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303017" cy="51859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3005" y="277235"/>
            <a:ext cx="1025173" cy="3960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24906" y="249944"/>
            <a:ext cx="765356" cy="59597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21930" y="1626614"/>
            <a:ext cx="4143371" cy="203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Hepatic Match</a:t>
            </a:r>
            <a:r>
              <a:rPr lang="ru-RU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программное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обеспечение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которое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определяет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объем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получения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трансплантата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печени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для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пациента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нуждающегося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пересадке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основываясь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данных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КТ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lang="en-US" alt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волюметрии</a:t>
            </a:r>
            <a:r>
              <a:rPr lang="en-US" altLang="ru-RU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en-US" altLang="ru-RU" sz="1800" b="1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8925" y="4185920"/>
            <a:ext cx="428307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ru-RU" sz="1200" b="1" kern="1200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Спикер-лидер, Поларшинова Полина Алексеевна</a:t>
            </a:r>
            <a:endParaRPr lang="ru-RU" sz="1200" b="1" kern="1200" dirty="0">
              <a:solidFill>
                <a:srgbClr val="0070C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685800">
              <a:buClrTx/>
            </a:pPr>
            <a:r>
              <a:rPr lang="ru-RU" sz="12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Разработчик, Сидоренко Виктория Александровна</a:t>
            </a:r>
            <a:endParaRPr lang="ru-RU" sz="12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380921" y="317090"/>
            <a:ext cx="1115247" cy="3163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440843" y="3657244"/>
            <a:ext cx="13192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ru-RU" sz="1200" kern="1200" dirty="0">
                <a:solidFill>
                  <a:prstClr val="black"/>
                </a:solidFill>
                <a:latin typeface="Druk Text Wide Cyr" pitchFamily="50" charset="-52"/>
                <a:ea typeface="+mn-ea"/>
                <a:cs typeface="+mn-cs"/>
              </a:rPr>
              <a:t>Фото спикера</a:t>
            </a:r>
            <a:endParaRPr lang="ru-RU" sz="1200" kern="1200" dirty="0">
              <a:solidFill>
                <a:prstClr val="black"/>
              </a:solidFill>
              <a:latin typeface="Druk Text Wide Cyr" pitchFamily="50" charset="-52"/>
              <a:ea typeface="+mn-ea"/>
              <a:cs typeface="+mn-cs"/>
            </a:endParaRPr>
          </a:p>
          <a:p>
            <a:pPr defTabSz="685800">
              <a:buClrTx/>
            </a:pPr>
            <a:endParaRPr lang="ru-RU" sz="1200" kern="1200" dirty="0">
              <a:solidFill>
                <a:prstClr val="black"/>
              </a:solidFill>
              <a:latin typeface="Druk Text Wide Cyr" pitchFamily="50" charset="-52"/>
              <a:ea typeface="+mn-ea"/>
              <a:cs typeface="+mn-cs"/>
            </a:endParaRPr>
          </a:p>
        </p:txBody>
      </p:sp>
      <p:pic>
        <p:nvPicPr>
          <p:cNvPr id="11" name="Google Shape;116;p25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125126" y="277235"/>
            <a:ext cx="1067037" cy="461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919" y="3314708"/>
            <a:ext cx="1603320" cy="1331401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81190" y="2885440"/>
            <a:ext cx="2321560" cy="23006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254635" y="3135630"/>
            <a:ext cx="8195310" cy="1682750"/>
          </a:xfrm>
        </p:spPr>
        <p:txBody>
          <a:bodyPr>
            <a:noAutofit/>
          </a:bodyPr>
          <a:p>
            <a:pPr marL="152400" indent="0">
              <a:buNone/>
            </a:pPr>
            <a:r>
              <a:rPr lang="en-US" altLang="en-US" sz="1300" b="1">
                <a:latin typeface="Arial" panose="020B0604020202020204" pitchFamily="34" charset="0"/>
                <a:cs typeface="Arial" panose="020B0604020202020204" pitchFamily="34" charset="0"/>
              </a:rPr>
              <a:t>Ключевые</a:t>
            </a:r>
            <a:r>
              <a:rPr lang="en-US" altLang="ru-RU" sz="13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 b="1">
                <a:latin typeface="Arial" panose="020B0604020202020204" pitchFamily="34" charset="0"/>
                <a:cs typeface="Arial" panose="020B0604020202020204" pitchFamily="34" charset="0"/>
              </a:rPr>
              <a:t>текущие</a:t>
            </a:r>
            <a:r>
              <a:rPr lang="en-US" altLang="ru-RU" sz="13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 b="1">
                <a:latin typeface="Arial" panose="020B0604020202020204" pitchFamily="34" charset="0"/>
                <a:cs typeface="Arial" panose="020B0604020202020204" pitchFamily="34" charset="0"/>
              </a:rPr>
              <a:t>расходы</a:t>
            </a:r>
            <a:r>
              <a:rPr lang="ru-RU" altLang="en-US" sz="1300" b="1">
                <a:latin typeface="Arial" panose="020B0604020202020204" pitchFamily="34" charset="0"/>
                <a:cs typeface="Arial" panose="020B0604020202020204" pitchFamily="34" charset="0"/>
              </a:rPr>
              <a:t> (на 2026 год)</a:t>
            </a:r>
            <a:r>
              <a:rPr lang="en-US" altLang="ru-RU" sz="1300" b="1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" indent="0">
              <a:buNone/>
            </a:pP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ФОТ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налогами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43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. рублей.</a:t>
            </a:r>
            <a:endParaRPr lang="en-US" altLang="ru-RU"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" indent="0">
              <a:buNone/>
            </a:pP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Хостинг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OPEX</a:t>
            </a: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 (1 млн. и 10 млн. соответственно).</a:t>
            </a:r>
            <a:endParaRPr lang="en-US" altLang="ru-RU"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" indent="0">
              <a:buNone/>
            </a:pP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Реклама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маркетинг</a:t>
            </a: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 (1,5 млн.).</a:t>
            </a:r>
            <a:endParaRPr lang="ru-RU" altLang="en-US"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" indent="0">
              <a:buNone/>
            </a:pPr>
            <a:r>
              <a:rPr lang="ru-RU" altLang="en-US" sz="1300" b="1">
                <a:latin typeface="Arial" panose="020B0604020202020204" pitchFamily="34" charset="0"/>
                <a:cs typeface="Arial" panose="020B0604020202020204" pitchFamily="34" charset="0"/>
              </a:rPr>
              <a:t>Оценка </a:t>
            </a:r>
            <a:r>
              <a:rPr lang="en-US" altLang="en-US" sz="1300" b="1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altLang="ru-RU" sz="1300" b="1">
                <a:latin typeface="Arial" panose="020B0604020202020204" pitchFamily="34" charset="0"/>
                <a:cs typeface="Arial" panose="020B0604020202020204" pitchFamily="34" charset="0"/>
              </a:rPr>
              <a:t> 2030 </a:t>
            </a:r>
            <a:r>
              <a:rPr lang="en-US" altLang="en-US" sz="1300" b="1"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  <a:r>
              <a:rPr lang="en-US" altLang="ru-RU" sz="1300" b="1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en-US" sz="1300" b="1">
                <a:latin typeface="Arial" panose="020B0604020202020204" pitchFamily="34" charset="0"/>
                <a:cs typeface="Arial" panose="020B0604020202020204" pitchFamily="34" charset="0"/>
              </a:rPr>
              <a:t>капитализация</a:t>
            </a:r>
            <a:r>
              <a:rPr lang="en-US" altLang="ru-RU" sz="1300" b="1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" indent="0">
              <a:buNone/>
            </a:pP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ФОТ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налогами</a:t>
            </a: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65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 рублей, </a:t>
            </a:r>
            <a:endParaRPr lang="ru-RU" altLang="en-US"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" indent="0">
              <a:buNone/>
            </a:pP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истая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прибыль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2030</a:t>
            </a: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 году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377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руб</a:t>
            </a: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altLang="ru-RU"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" indent="0">
              <a:buNone/>
            </a:pP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рентабельность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59,3%.</a:t>
            </a:r>
            <a:endParaRPr lang="en-US" altLang="ru-RU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6565" y="244475"/>
            <a:ext cx="4815840" cy="65849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537845" y="299085"/>
            <a:ext cx="4734560" cy="5492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ru-RU" altLang="en-US" sz="3000">
                <a:solidFill>
                  <a:schemeClr val="bg1"/>
                </a:solidFill>
                <a:latin typeface="Raleway" charset="0"/>
                <a:cs typeface="Raleway" charset="0"/>
              </a:rPr>
              <a:t>ФИНАНСОВАЯ МОДЕЛЬ</a:t>
            </a:r>
            <a:endParaRPr lang="ru-RU" altLang="en-US" sz="3000">
              <a:solidFill>
                <a:schemeClr val="bg1"/>
              </a:solidFill>
              <a:latin typeface="Raleway" charset="0"/>
              <a:cs typeface="Raleway" charset="0"/>
            </a:endParaRPr>
          </a:p>
        </p:txBody>
      </p:sp>
      <p:graphicFrame>
        <p:nvGraphicFramePr>
          <p:cNvPr id="4" name="Таблица 3"/>
          <p:cNvGraphicFramePr/>
          <p:nvPr>
            <p:custDataLst>
              <p:tags r:id="rId1"/>
            </p:custDataLst>
          </p:nvPr>
        </p:nvGraphicFramePr>
        <p:xfrm>
          <a:off x="456565" y="999490"/>
          <a:ext cx="7667625" cy="2136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7305"/>
                <a:gridCol w="2550160"/>
                <a:gridCol w="2550160"/>
              </a:tblGrid>
              <a:tr h="238125"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Этап</a:t>
                      </a:r>
                      <a:endParaRPr lang="en-US" altLang="zh-CN" sz="1100" b="1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Описание</a:t>
                      </a:r>
                      <a:endParaRPr lang="en-US" altLang="zh-CN" sz="1100" b="1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Стоимость </a:t>
                      </a:r>
                      <a:r>
                        <a:rPr lang="ru-RU" altLang="en-US" sz="11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zh-CN" sz="11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руб.)</a:t>
                      </a:r>
                      <a:endParaRPr lang="en-US" altLang="zh-CN" sz="1100" b="1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Разработка MVP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Создание ядра системы, интерфейса, DICOM, знаниевого движка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1000</a:t>
                      </a:r>
                      <a:r>
                        <a:rPr lang="ru-RU" altLang="en-US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000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/>
                    </a:solidFill>
                  </a:tcPr>
                </a:tc>
              </a:tr>
              <a:tr h="368935"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AI/ML модели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Сбор данных, разметка, обучение моделей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500</a:t>
                      </a:r>
                      <a:r>
                        <a:rPr lang="ru-RU" altLang="en-US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000</a:t>
                      </a:r>
                      <a:endParaRPr lang="ru-RU" altLang="en-US" sz="11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/>
                    </a:solidFill>
                  </a:tcPr>
                </a:tc>
              </a:tr>
              <a:tr h="369570"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Интеграции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Интеграция с ИС больниц, биопринтингом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ru-RU" altLang="en-US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00</a:t>
                      </a:r>
                      <a:r>
                        <a:rPr lang="ru-RU" altLang="en-US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000</a:t>
                      </a:r>
                      <a:endParaRPr lang="ru-RU" altLang="en-US" sz="11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/>
                    </a:solidFill>
                  </a:tcPr>
                </a:tc>
              </a:tr>
              <a:tr h="368300"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Тестирование и сертификация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КИ, разрешения Росздравнадзора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200</a:t>
                      </a:r>
                      <a:r>
                        <a:rPr lang="ru-RU" altLang="en-US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000</a:t>
                      </a:r>
                      <a:endParaRPr lang="ru-RU" altLang="en-US" sz="11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/>
                    </a:solidFill>
                  </a:tcPr>
                </a:tc>
              </a:tr>
              <a:tr h="242570"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ИТОГО</a:t>
                      </a:r>
                      <a:endParaRPr lang="en-US" altLang="zh-CN" sz="1100" b="1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Оценочная стоимость проекта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2000</a:t>
                      </a:r>
                      <a:r>
                        <a:rPr lang="ru-RU" altLang="en-US" sz="11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000</a:t>
                      </a:r>
                      <a:endParaRPr lang="ru-RU" altLang="en-US" sz="11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 anchorCtr="0"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圆角矩形 1"/>
          <p:cNvSpPr/>
          <p:nvPr>
            <p:custDataLst>
              <p:tags r:id="rId1"/>
            </p:custDataLst>
          </p:nvPr>
        </p:nvSpPr>
        <p:spPr>
          <a:xfrm>
            <a:off x="361950" y="59055"/>
            <a:ext cx="2463800" cy="5084445"/>
          </a:xfrm>
          <a:prstGeom prst="roundRect">
            <a:avLst>
              <a:gd name="adj" fmla="val 0"/>
            </a:avLst>
          </a:prstGeom>
          <a:solidFill>
            <a:schemeClr val="accent1">
              <a:alpha val="10000"/>
            </a:schemeClr>
          </a:solidFill>
          <a:ln w="254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Этап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первый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(2026)</a:t>
            </a:r>
            <a:r>
              <a:rPr lang="ru-RU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</a:t>
            </a:r>
            <a:endParaRPr lang="ru-RU" altLang="en-US" sz="1200" b="1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Запуск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MVP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первые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пилоты</a:t>
            </a:r>
            <a:endParaRPr lang="en-US" altLang="en-US" sz="1200" b="1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altLang="en-US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Цель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 </a:t>
            </a:r>
            <a:endParaRPr lang="en-US" altLang="ru-RU" sz="1200" b="1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Завершить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разработку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MVP,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провести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первые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интеграции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начать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пилотные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внедрения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1–2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клиники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Ресурс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ы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</a:t>
            </a:r>
            <a:endParaRPr lang="en-US" altLang="ru-RU" sz="1200" b="1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ru-RU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Команда</a:t>
            </a:r>
            <a:r>
              <a:rPr lang="ru-RU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ru-RU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Программист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ru-RU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Дизайнер интерфейса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, 3D-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инженер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, AI/ML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ru-RU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Медицинский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экспер</a:t>
            </a:r>
            <a:r>
              <a:rPr lang="ru-RU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т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ru-RU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Юрист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для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сертификации</a:t>
            </a:r>
            <a:endParaRPr lang="en-US" altLang="en-US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Запросы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партнёрам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ru-RU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Фонды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(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Сколково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РВК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): 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ru-RU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г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рант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2–3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млн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руб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на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разработку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MVP.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Клиники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партнёры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0" indent="0" algn="l">
              <a:buFont typeface="Arial" panose="020B0604020202020204" pitchFamily="34" charset="0"/>
              <a:buNone/>
            </a:pP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Предоставление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данных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для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обучения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AI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пилотного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внедрения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Росздравнадзор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0" indent="0" algn="l">
              <a:buFont typeface="Arial" panose="020B0604020202020204" pitchFamily="34" charset="0"/>
              <a:buNone/>
            </a:pP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Консультационная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поддержка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по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требованиям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медицинскому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ПО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4" name="圆角矩形 1"/>
          <p:cNvSpPr/>
          <p:nvPr>
            <p:custDataLst>
              <p:tags r:id="rId2"/>
            </p:custDataLst>
          </p:nvPr>
        </p:nvSpPr>
        <p:spPr>
          <a:xfrm>
            <a:off x="3418840" y="59055"/>
            <a:ext cx="2537460" cy="5084445"/>
          </a:xfrm>
          <a:prstGeom prst="roundRect">
            <a:avLst>
              <a:gd name="adj" fmla="val 0"/>
            </a:avLst>
          </a:prstGeom>
          <a:solidFill>
            <a:schemeClr val="accent1">
              <a:alpha val="10000"/>
            </a:schemeClr>
          </a:solidFill>
          <a:ln w="254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Этап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второй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(2027)</a:t>
            </a:r>
            <a:r>
              <a:rPr lang="ru-RU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</a:t>
            </a:r>
            <a:endParaRPr lang="ru-RU" altLang="en-US" sz="1200" b="1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Масштабирование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валидация</a:t>
            </a:r>
            <a:endParaRPr lang="en-US" altLang="en-US" sz="1200" b="1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altLang="en-US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Цель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 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0" indent="0" algn="l">
              <a:buFont typeface="Arial" panose="020B0604020202020204" pitchFamily="34" charset="0"/>
              <a:buNone/>
            </a:pP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Увеличить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число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клиентов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до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30,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провести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клинические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испытания</a:t>
            </a:r>
            <a:r>
              <a:rPr lang="ru-RU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ru-RU" altLang="en-US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Ресурсы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Дополнительные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разработчики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(</a:t>
            </a:r>
            <a:r>
              <a:rPr lang="ru-RU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Программист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ru-RU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Тестировщик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)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Усиление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отдела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внедрения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поддержки</a:t>
            </a:r>
            <a:endParaRPr lang="en-US" altLang="en-US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Маркетинг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продажи</a:t>
            </a:r>
            <a:endParaRPr lang="en-US" altLang="en-US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Запросы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</a:t>
            </a:r>
            <a:endParaRPr lang="en-US" altLang="ru-RU" sz="1200" b="1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0" indent="0" algn="l">
              <a:buFont typeface="Arial" panose="020B0604020202020204" pitchFamily="34" charset="0"/>
              <a:buNone/>
            </a:pP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Венчурные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фонды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 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0" indent="0" algn="l">
              <a:buFont typeface="Arial" panose="020B0604020202020204" pitchFamily="34" charset="0"/>
              <a:buNone/>
            </a:pP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Инвестиции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20–30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млн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руб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на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масштабирование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команды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маркетинг</a:t>
            </a:r>
            <a:endParaRPr lang="en-US" altLang="en-US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0" indent="0" algn="l">
              <a:buFont typeface="Arial" panose="020B0604020202020204" pitchFamily="34" charset="0"/>
              <a:buNone/>
            </a:pP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Государственные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программы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(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Цифровая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экономика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):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Субсидии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на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внедрение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инноваций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медицину</a:t>
            </a:r>
            <a:r>
              <a:rPr lang="ru-RU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ru-RU" altLang="en-US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0" indent="0" algn="l">
              <a:buFont typeface="Arial" panose="020B0604020202020204" pitchFamily="34" charset="0"/>
              <a:buNone/>
            </a:pP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Медицинские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учреждения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Расширение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пилотных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проектов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до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5–10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клиник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圆角矩形 1"/>
          <p:cNvSpPr/>
          <p:nvPr>
            <p:custDataLst>
              <p:tags r:id="rId3"/>
            </p:custDataLst>
          </p:nvPr>
        </p:nvSpPr>
        <p:spPr>
          <a:xfrm>
            <a:off x="6583680" y="58420"/>
            <a:ext cx="2478405" cy="5085715"/>
          </a:xfrm>
          <a:prstGeom prst="roundRect">
            <a:avLst>
              <a:gd name="adj" fmla="val 0"/>
            </a:avLst>
          </a:prstGeom>
          <a:solidFill>
            <a:schemeClr val="accent1">
              <a:alpha val="10000"/>
            </a:schemeClr>
          </a:solidFill>
          <a:ln w="254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sz="1525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矩形 7"/>
          <p:cNvSpPr/>
          <p:nvPr>
            <p:custDataLst>
              <p:tags r:id="rId4"/>
            </p:custDataLst>
          </p:nvPr>
        </p:nvSpPr>
        <p:spPr>
          <a:xfrm>
            <a:off x="0" y="1538605"/>
            <a:ext cx="453390" cy="135128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9735" b="1" dirty="0">
                <a:gradFill flip="none" rotWithShape="1"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72000">
                      <a:schemeClr val="accent1"/>
                    </a:gs>
                  </a:gsLst>
                  <a:lin ang="2700000" scaled="1"/>
                  <a:tileRect/>
                </a:gradFill>
                <a:latin typeface="+mn-lt"/>
                <a:sym typeface="+mn-lt"/>
              </a:rPr>
              <a:t>1</a:t>
            </a:r>
            <a:endParaRPr lang="en-US" sz="9735" b="1" dirty="0"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72000">
                    <a:schemeClr val="accent1"/>
                  </a:gs>
                </a:gsLst>
                <a:lin ang="2700000" scaled="1"/>
                <a:tileRect/>
              </a:gradFill>
              <a:latin typeface="+mn-ea"/>
              <a:sym typeface="+mn-ea"/>
            </a:endParaRPr>
          </a:p>
        </p:txBody>
      </p:sp>
      <p:sp>
        <p:nvSpPr>
          <p:cNvPr id="10" name="矩形 8"/>
          <p:cNvSpPr/>
          <p:nvPr>
            <p:custDataLst>
              <p:tags r:id="rId5"/>
            </p:custDataLst>
          </p:nvPr>
        </p:nvSpPr>
        <p:spPr>
          <a:xfrm>
            <a:off x="2789555" y="1583690"/>
            <a:ext cx="672465" cy="135128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9735" b="1" dirty="0">
                <a:gradFill flip="none" rotWithShape="1"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72000">
                      <a:schemeClr val="accent1"/>
                    </a:gs>
                  </a:gsLst>
                  <a:lin ang="2700000" scaled="1"/>
                  <a:tileRect/>
                </a:gradFill>
                <a:latin typeface="+mn-lt"/>
                <a:sym typeface="+mn-lt"/>
              </a:rPr>
              <a:t>2</a:t>
            </a:r>
            <a:endParaRPr lang="en-US" sz="9735" b="1" dirty="0"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72000">
                    <a:schemeClr val="accent1"/>
                  </a:gs>
                </a:gsLst>
                <a:lin ang="2700000" scaled="1"/>
                <a:tileRect/>
              </a:gradFill>
              <a:latin typeface="+mn-ea"/>
              <a:sym typeface="+mn-ea"/>
            </a:endParaRPr>
          </a:p>
        </p:txBody>
      </p:sp>
      <p:sp>
        <p:nvSpPr>
          <p:cNvPr id="12" name="矩形 9"/>
          <p:cNvSpPr/>
          <p:nvPr>
            <p:custDataLst>
              <p:tags r:id="rId6"/>
            </p:custDataLst>
          </p:nvPr>
        </p:nvSpPr>
        <p:spPr>
          <a:xfrm>
            <a:off x="6013450" y="1539240"/>
            <a:ext cx="501015" cy="1350645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9735" b="1" dirty="0">
                <a:gradFill flip="none" rotWithShape="1"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72000">
                      <a:schemeClr val="accent1"/>
                    </a:gs>
                  </a:gsLst>
                  <a:lin ang="2700000" scaled="1"/>
                  <a:tileRect/>
                </a:gradFill>
                <a:latin typeface="+mn-lt"/>
                <a:sym typeface="+mn-lt"/>
              </a:rPr>
              <a:t>3</a:t>
            </a:r>
            <a:endParaRPr lang="en-US" sz="9735" b="1" dirty="0"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72000">
                    <a:schemeClr val="accent1"/>
                  </a:gs>
                </a:gsLst>
                <a:lin ang="2700000" scaled="1"/>
                <a:tileRect/>
              </a:gradFill>
              <a:latin typeface="+mn-ea"/>
              <a:sym typeface="+mn-ea"/>
            </a:endParaRPr>
          </a:p>
        </p:txBody>
      </p:sp>
      <p:sp>
        <p:nvSpPr>
          <p:cNvPr id="13" name="Текстовое поле 12"/>
          <p:cNvSpPr txBox="1"/>
          <p:nvPr/>
        </p:nvSpPr>
        <p:spPr>
          <a:xfrm>
            <a:off x="6623050" y="59055"/>
            <a:ext cx="2517140" cy="49764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en-US" altLang="en-US" sz="1200" b="1"/>
              <a:t>Этап</a:t>
            </a:r>
            <a:r>
              <a:rPr lang="en-US" altLang="ru-RU" sz="1200" b="1"/>
              <a:t> </a:t>
            </a:r>
            <a:r>
              <a:rPr lang="en-US" altLang="en-US" sz="1200" b="1"/>
              <a:t>третий</a:t>
            </a:r>
            <a:r>
              <a:rPr lang="en-US" altLang="ru-RU" sz="1200" b="1"/>
              <a:t> (2028)</a:t>
            </a:r>
            <a:r>
              <a:rPr lang="ru-RU" altLang="en-US" sz="1200" b="1"/>
              <a:t>-</a:t>
            </a:r>
            <a:r>
              <a:rPr lang="en-US" altLang="ru-RU" sz="1200" b="1"/>
              <a:t> </a:t>
            </a:r>
            <a:br>
              <a:rPr lang="en-US" altLang="ru-RU" sz="1200" b="1"/>
            </a:br>
            <a:r>
              <a:rPr lang="en-US" altLang="en-US" sz="1200" b="1"/>
              <a:t>Рост</a:t>
            </a:r>
            <a:r>
              <a:rPr lang="en-US" altLang="ru-RU" sz="1200" b="1"/>
              <a:t> </a:t>
            </a:r>
            <a:r>
              <a:rPr lang="en-US" altLang="en-US" sz="1200" b="1"/>
              <a:t>выручки</a:t>
            </a:r>
            <a:r>
              <a:rPr lang="en-US" altLang="ru-RU" sz="1200" b="1"/>
              <a:t> </a:t>
            </a:r>
            <a:r>
              <a:rPr lang="en-US" altLang="en-US" sz="1200" b="1"/>
              <a:t>и</a:t>
            </a:r>
            <a:r>
              <a:rPr lang="en-US" altLang="ru-RU" sz="1200" b="1"/>
              <a:t> </a:t>
            </a:r>
            <a:r>
              <a:rPr lang="en-US" altLang="en-US" sz="1200" b="1"/>
              <a:t>выход</a:t>
            </a:r>
            <a:r>
              <a:rPr lang="en-US" altLang="ru-RU" sz="1200" b="1"/>
              <a:t> </a:t>
            </a:r>
            <a:r>
              <a:rPr lang="en-US" altLang="en-US" sz="1200" b="1"/>
              <a:t>на</a:t>
            </a:r>
            <a:r>
              <a:rPr lang="en-US" altLang="ru-RU" sz="1200" b="1"/>
              <a:t> </a:t>
            </a:r>
            <a:r>
              <a:rPr lang="en-US" altLang="en-US" sz="1200" b="1"/>
              <a:t>окупаемость</a:t>
            </a:r>
            <a:endParaRPr lang="en-US" altLang="en-US" sz="1200" b="1"/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altLang="en-US" sz="1200" b="1"/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en-US" sz="1200" b="1"/>
              <a:t>Цель</a:t>
            </a:r>
            <a:r>
              <a:rPr lang="en-US" altLang="ru-RU" sz="1200" b="1"/>
              <a:t>:</a:t>
            </a:r>
            <a:r>
              <a:rPr lang="en-US" altLang="ru-RU" sz="1200"/>
              <a:t> </a:t>
            </a:r>
            <a:r>
              <a:rPr lang="en-US" altLang="en-US" sz="1200"/>
              <a:t>Достичь</a:t>
            </a:r>
            <a:r>
              <a:rPr lang="en-US" altLang="ru-RU" sz="1200"/>
              <a:t> 150 </a:t>
            </a:r>
            <a:r>
              <a:rPr lang="en-US" altLang="en-US" sz="1200"/>
              <a:t>кумулятивных</a:t>
            </a:r>
            <a:r>
              <a:rPr lang="en-US" altLang="ru-RU" sz="1200"/>
              <a:t> </a:t>
            </a:r>
            <a:r>
              <a:rPr lang="en-US" altLang="en-US" sz="1200"/>
              <a:t>клиентов</a:t>
            </a:r>
            <a:r>
              <a:rPr lang="en-US" altLang="ru-RU" sz="1200"/>
              <a:t>, </a:t>
            </a:r>
            <a:r>
              <a:rPr lang="en-US" altLang="en-US" sz="1200"/>
              <a:t>выручка</a:t>
            </a:r>
            <a:r>
              <a:rPr lang="en-US" altLang="ru-RU" sz="1200"/>
              <a:t> 8</a:t>
            </a:r>
            <a:r>
              <a:rPr lang="ru-RU" altLang="en-US" sz="1200"/>
              <a:t>7</a:t>
            </a:r>
            <a:r>
              <a:rPr lang="en-US" altLang="ru-RU" sz="1200"/>
              <a:t> </a:t>
            </a:r>
            <a:r>
              <a:rPr lang="en-US" altLang="en-US" sz="1200"/>
              <a:t>млн</a:t>
            </a:r>
            <a:r>
              <a:rPr lang="en-US" altLang="ru-RU" sz="1200"/>
              <a:t> </a:t>
            </a:r>
            <a:r>
              <a:rPr lang="en-US" altLang="en-US" sz="1200"/>
              <a:t>руб</a:t>
            </a:r>
            <a:r>
              <a:rPr lang="en-US" altLang="ru-RU" sz="1200"/>
              <a:t>., </a:t>
            </a:r>
            <a:r>
              <a:rPr lang="en-US" altLang="en-US" sz="1200"/>
              <a:t>выход</a:t>
            </a:r>
            <a:r>
              <a:rPr lang="en-US" altLang="ru-RU" sz="1200"/>
              <a:t> </a:t>
            </a:r>
            <a:r>
              <a:rPr lang="en-US" altLang="en-US" sz="1200"/>
              <a:t>на</a:t>
            </a:r>
            <a:r>
              <a:rPr lang="en-US" altLang="ru-RU" sz="1200"/>
              <a:t> </a:t>
            </a:r>
            <a:r>
              <a:rPr lang="en-US" altLang="en-US" sz="1200"/>
              <a:t>положительный</a:t>
            </a:r>
            <a:r>
              <a:rPr lang="en-US" altLang="ru-RU" sz="1200"/>
              <a:t> EBIT.</a:t>
            </a:r>
            <a:endParaRPr lang="en-US" altLang="ru-RU" sz="1200"/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en-US" sz="1200" b="1"/>
              <a:t>Ресурсы</a:t>
            </a:r>
            <a:r>
              <a:rPr lang="en-US" altLang="ru-RU" sz="1200" b="1"/>
              <a:t>:</a:t>
            </a:r>
            <a:endParaRPr lang="en-US" altLang="ru-RU" sz="1200" b="1"/>
          </a:p>
          <a:p>
            <a:pPr algn="l"/>
            <a:r>
              <a:rPr lang="en-US" altLang="ru-RU" sz="1200"/>
              <a:t>- </a:t>
            </a:r>
            <a:r>
              <a:rPr lang="en-US" altLang="en-US" sz="1200"/>
              <a:t>Расширение</a:t>
            </a:r>
            <a:r>
              <a:rPr lang="en-US" altLang="ru-RU" sz="1200"/>
              <a:t> </a:t>
            </a:r>
            <a:r>
              <a:rPr lang="en-US" altLang="en-US" sz="1200"/>
              <a:t>продуктовой</a:t>
            </a:r>
            <a:r>
              <a:rPr lang="en-US" altLang="ru-RU" sz="1200"/>
              <a:t> </a:t>
            </a:r>
            <a:r>
              <a:rPr lang="en-US" altLang="en-US" sz="1200"/>
              <a:t>команды</a:t>
            </a:r>
            <a:endParaRPr lang="en-US" altLang="en-US" sz="1200"/>
          </a:p>
          <a:p>
            <a:pPr algn="l"/>
            <a:r>
              <a:rPr lang="en-US" altLang="ru-RU" sz="1200"/>
              <a:t>- </a:t>
            </a:r>
            <a:r>
              <a:rPr lang="en-US" altLang="en-US" sz="1200"/>
              <a:t>Увеличение</a:t>
            </a:r>
            <a:r>
              <a:rPr lang="en-US" altLang="ru-RU" sz="1200"/>
              <a:t> </a:t>
            </a:r>
            <a:r>
              <a:rPr lang="en-US" altLang="en-US" sz="1200"/>
              <a:t>затрат</a:t>
            </a:r>
            <a:r>
              <a:rPr lang="en-US" altLang="ru-RU" sz="1200"/>
              <a:t> </a:t>
            </a:r>
            <a:r>
              <a:rPr lang="en-US" altLang="en-US" sz="1200"/>
              <a:t>на</a:t>
            </a:r>
            <a:r>
              <a:rPr lang="en-US" altLang="ru-RU" sz="1200"/>
              <a:t> </a:t>
            </a:r>
            <a:r>
              <a:rPr lang="en-US" altLang="en-US" sz="1200"/>
              <a:t>хостинг</a:t>
            </a:r>
            <a:r>
              <a:rPr lang="en-US" altLang="ru-RU" sz="1200"/>
              <a:t> </a:t>
            </a:r>
            <a:r>
              <a:rPr lang="en-US" altLang="en-US" sz="1200"/>
              <a:t>и</a:t>
            </a:r>
            <a:r>
              <a:rPr lang="en-US" altLang="ru-RU" sz="1200"/>
              <a:t> </a:t>
            </a:r>
            <a:r>
              <a:rPr lang="en-US" altLang="en-US" sz="1200"/>
              <a:t>инфраструктуру</a:t>
            </a:r>
            <a:endParaRPr lang="en-US" altLang="en-US" sz="1200"/>
          </a:p>
          <a:p>
            <a:pPr algn="l"/>
            <a:r>
              <a:rPr lang="en-US" altLang="ru-RU" sz="1200"/>
              <a:t> - </a:t>
            </a:r>
            <a:r>
              <a:rPr lang="en-US" altLang="en-US" sz="1200"/>
              <a:t>Нанять</a:t>
            </a:r>
            <a:r>
              <a:rPr lang="en-US" altLang="ru-RU" sz="1200"/>
              <a:t> </a:t>
            </a:r>
            <a:r>
              <a:rPr lang="en-US" altLang="en-US" sz="1200"/>
              <a:t>клиент</a:t>
            </a:r>
            <a:r>
              <a:rPr lang="en-US" altLang="ru-RU" sz="1200"/>
              <a:t>-</a:t>
            </a:r>
            <a:r>
              <a:rPr lang="en-US" altLang="en-US" sz="1200"/>
              <a:t>менеджера</a:t>
            </a:r>
            <a:r>
              <a:rPr lang="en-US" altLang="ru-RU" sz="1200"/>
              <a:t> </a:t>
            </a:r>
            <a:r>
              <a:rPr lang="en-US" altLang="en-US" sz="1200"/>
              <a:t>и</a:t>
            </a:r>
            <a:r>
              <a:rPr lang="en-US" altLang="ru-RU" sz="1200"/>
              <a:t> </a:t>
            </a:r>
            <a:r>
              <a:rPr lang="en-US" altLang="en-US" sz="1200"/>
              <a:t>научного</a:t>
            </a:r>
            <a:r>
              <a:rPr lang="en-US" altLang="ru-RU" sz="1200"/>
              <a:t> </a:t>
            </a:r>
            <a:r>
              <a:rPr lang="en-US" altLang="en-US" sz="1200"/>
              <a:t>руководителя</a:t>
            </a:r>
            <a:endParaRPr lang="en-US" altLang="en-US" sz="1200"/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en-US" sz="1200" b="1"/>
              <a:t>Запросы</a:t>
            </a:r>
            <a:r>
              <a:rPr lang="en-US" altLang="ru-RU" sz="1200" b="1"/>
              <a:t>:</a:t>
            </a:r>
            <a:endParaRPr lang="en-US" altLang="ru-RU" sz="1200"/>
          </a:p>
          <a:p>
            <a:pPr algn="l"/>
            <a:r>
              <a:rPr lang="en-US" altLang="ru-RU" sz="1200"/>
              <a:t>- </a:t>
            </a:r>
            <a:r>
              <a:rPr lang="en-US" altLang="en-US" sz="1200"/>
              <a:t>Бизнес</a:t>
            </a:r>
            <a:r>
              <a:rPr lang="en-US" altLang="ru-RU" sz="1200"/>
              <a:t>-</a:t>
            </a:r>
            <a:r>
              <a:rPr lang="en-US" altLang="en-US" sz="1200"/>
              <a:t>ангелы</a:t>
            </a:r>
            <a:r>
              <a:rPr lang="en-US" altLang="ru-RU" sz="1200"/>
              <a:t> / </a:t>
            </a:r>
            <a:r>
              <a:rPr lang="en-US" altLang="en-US" sz="1200"/>
              <a:t>фонды</a:t>
            </a:r>
            <a:r>
              <a:rPr lang="en-US" altLang="ru-RU" sz="1200"/>
              <a:t> </a:t>
            </a:r>
            <a:r>
              <a:rPr lang="en-US" altLang="en-US" sz="1200"/>
              <a:t>роста</a:t>
            </a:r>
            <a:r>
              <a:rPr lang="en-US" altLang="ru-RU" sz="1200"/>
              <a:t>: </a:t>
            </a:r>
            <a:r>
              <a:rPr lang="en-US" altLang="en-US" sz="1200"/>
              <a:t>Финансирование</a:t>
            </a:r>
            <a:r>
              <a:rPr lang="en-US" altLang="ru-RU" sz="1200"/>
              <a:t> </a:t>
            </a:r>
            <a:r>
              <a:rPr lang="ru-RU" altLang="en-US" sz="1200"/>
              <a:t>5</a:t>
            </a:r>
            <a:r>
              <a:rPr lang="en-US" altLang="ru-RU" sz="1200"/>
              <a:t>0 </a:t>
            </a:r>
            <a:r>
              <a:rPr lang="en-US" altLang="en-US" sz="1200"/>
              <a:t>млн</a:t>
            </a:r>
            <a:r>
              <a:rPr lang="en-US" altLang="ru-RU" sz="1200"/>
              <a:t> </a:t>
            </a:r>
            <a:r>
              <a:rPr lang="en-US" altLang="en-US" sz="1200"/>
              <a:t>руб</a:t>
            </a:r>
            <a:r>
              <a:rPr lang="en-US" altLang="ru-RU" sz="1200"/>
              <a:t>. </a:t>
            </a:r>
            <a:r>
              <a:rPr lang="en-US" altLang="en-US" sz="1200"/>
              <a:t>для</a:t>
            </a:r>
            <a:r>
              <a:rPr lang="en-US" altLang="ru-RU" sz="1200"/>
              <a:t> </a:t>
            </a:r>
            <a:r>
              <a:rPr lang="en-US" altLang="en-US" sz="1200"/>
              <a:t>усиления</a:t>
            </a:r>
            <a:r>
              <a:rPr lang="en-US" altLang="ru-RU" sz="1200"/>
              <a:t> </a:t>
            </a:r>
            <a:r>
              <a:rPr lang="en-US" altLang="en-US" sz="1200"/>
              <a:t>и</a:t>
            </a:r>
            <a:r>
              <a:rPr lang="en-US" altLang="ru-RU" sz="1200"/>
              <a:t> </a:t>
            </a:r>
            <a:r>
              <a:rPr lang="en-US" altLang="en-US" sz="1200"/>
              <a:t>выхода</a:t>
            </a:r>
            <a:r>
              <a:rPr lang="en-US" altLang="ru-RU" sz="1200"/>
              <a:t> </a:t>
            </a:r>
            <a:r>
              <a:rPr lang="en-US" altLang="en-US" sz="1200"/>
              <a:t>на</a:t>
            </a:r>
            <a:r>
              <a:rPr lang="en-US" altLang="ru-RU" sz="1200"/>
              <a:t> </a:t>
            </a:r>
            <a:r>
              <a:rPr lang="en-US" altLang="en-US" sz="1200"/>
              <a:t>новые</a:t>
            </a:r>
            <a:r>
              <a:rPr lang="en-US" altLang="ru-RU" sz="1200"/>
              <a:t> </a:t>
            </a:r>
            <a:r>
              <a:rPr lang="en-US" altLang="en-US" sz="1200"/>
              <a:t>регионы</a:t>
            </a:r>
            <a:r>
              <a:rPr lang="en-US" altLang="ru-RU" sz="1200"/>
              <a:t>.</a:t>
            </a:r>
            <a:endParaRPr lang="en-US" altLang="ru-RU" sz="1200"/>
          </a:p>
          <a:p>
            <a:pPr algn="l"/>
            <a:r>
              <a:rPr lang="en-US" altLang="ru-RU" sz="1200"/>
              <a:t>- </a:t>
            </a:r>
            <a:r>
              <a:rPr lang="en-US" altLang="en-US" sz="1200"/>
              <a:t>Партнёры</a:t>
            </a:r>
            <a:r>
              <a:rPr lang="en-US" altLang="ru-RU" sz="1200"/>
              <a:t> </a:t>
            </a:r>
            <a:r>
              <a:rPr lang="en-US" altLang="en-US" sz="1200"/>
              <a:t>по</a:t>
            </a:r>
            <a:r>
              <a:rPr lang="en-US" altLang="ru-RU" sz="1200"/>
              <a:t> </a:t>
            </a:r>
            <a:r>
              <a:rPr lang="en-US" altLang="en-US" sz="1200"/>
              <a:t>биопринтингу</a:t>
            </a:r>
            <a:r>
              <a:rPr lang="en-US" altLang="ru-RU" sz="1200"/>
              <a:t>: </a:t>
            </a:r>
            <a:r>
              <a:rPr lang="en-US" altLang="en-US" sz="1200"/>
              <a:t>Совместные</a:t>
            </a:r>
            <a:r>
              <a:rPr lang="en-US" altLang="ru-RU" sz="1200"/>
              <a:t> </a:t>
            </a:r>
            <a:r>
              <a:rPr lang="en-US" altLang="en-US" sz="1200"/>
              <a:t>решения</a:t>
            </a:r>
            <a:r>
              <a:rPr lang="en-US" altLang="ru-RU" sz="1200"/>
              <a:t> </a:t>
            </a:r>
            <a:r>
              <a:rPr lang="en-US" altLang="en-US" sz="1200"/>
              <a:t>для</a:t>
            </a:r>
            <a:r>
              <a:rPr lang="en-US" altLang="ru-RU" sz="1200"/>
              <a:t> </a:t>
            </a:r>
            <a:r>
              <a:rPr lang="en-US" altLang="en-US" sz="1200"/>
              <a:t>интеграции</a:t>
            </a:r>
            <a:r>
              <a:rPr lang="en-US" altLang="ru-RU" sz="1200"/>
              <a:t> </a:t>
            </a:r>
            <a:r>
              <a:rPr lang="en-US" altLang="en-US" sz="1200"/>
              <a:t>в</a:t>
            </a:r>
            <a:r>
              <a:rPr lang="en-US" altLang="ru-RU" sz="1200"/>
              <a:t> </a:t>
            </a:r>
            <a:r>
              <a:rPr lang="en-US" altLang="en-US" sz="1200"/>
              <a:t>клиники</a:t>
            </a:r>
            <a:r>
              <a:rPr lang="en-US" altLang="ru-RU" sz="1200"/>
              <a:t>.</a:t>
            </a:r>
            <a:endParaRPr lang="en-US" altLang="ru-RU" sz="1200"/>
          </a:p>
          <a:p>
            <a:pPr algn="l"/>
            <a:r>
              <a:rPr lang="en-US" altLang="ru-RU" sz="1200"/>
              <a:t>- </a:t>
            </a:r>
            <a:r>
              <a:rPr lang="en-US" altLang="en-US" sz="1200"/>
              <a:t>Медицинские</a:t>
            </a:r>
            <a:r>
              <a:rPr lang="en-US" altLang="ru-RU" sz="1200"/>
              <a:t> </a:t>
            </a:r>
            <a:r>
              <a:rPr lang="en-US" altLang="en-US" sz="1200"/>
              <a:t>университеты</a:t>
            </a:r>
            <a:r>
              <a:rPr lang="en-US" altLang="ru-RU" sz="1200"/>
              <a:t>: </a:t>
            </a:r>
            <a:r>
              <a:rPr lang="en-US" altLang="en-US" sz="1200"/>
              <a:t>Партнёрство</a:t>
            </a:r>
            <a:r>
              <a:rPr lang="en-US" altLang="ru-RU" sz="1200"/>
              <a:t> </a:t>
            </a:r>
            <a:r>
              <a:rPr lang="en-US" altLang="en-US" sz="1200"/>
              <a:t>для</a:t>
            </a:r>
            <a:r>
              <a:rPr lang="en-US" altLang="ru-RU" sz="1200"/>
              <a:t> </a:t>
            </a:r>
            <a:r>
              <a:rPr lang="en-US" altLang="en-US" sz="1200"/>
              <a:t>обучения</a:t>
            </a:r>
            <a:r>
              <a:rPr lang="en-US" altLang="ru-RU" sz="1200"/>
              <a:t> </a:t>
            </a:r>
            <a:r>
              <a:rPr lang="en-US" altLang="en-US" sz="1200"/>
              <a:t>специалистов</a:t>
            </a:r>
            <a:r>
              <a:rPr lang="en-US" altLang="ru-RU" sz="1200"/>
              <a:t> </a:t>
            </a:r>
            <a:r>
              <a:rPr lang="en-US" altLang="en-US" sz="1200"/>
              <a:t>работе</a:t>
            </a:r>
            <a:r>
              <a:rPr lang="en-US" altLang="ru-RU" sz="1200"/>
              <a:t> </a:t>
            </a:r>
            <a:r>
              <a:rPr lang="en-US" altLang="en-US" sz="1200"/>
              <a:t>с</a:t>
            </a:r>
            <a:r>
              <a:rPr lang="en-US" altLang="ru-RU" sz="1200"/>
              <a:t> </a:t>
            </a:r>
            <a:r>
              <a:rPr lang="en-US" altLang="en-US" sz="1200"/>
              <a:t>системой</a:t>
            </a:r>
            <a:r>
              <a:rPr lang="en-US" altLang="ru-RU" sz="1200"/>
              <a:t>.</a:t>
            </a:r>
            <a:endParaRPr lang="ru-RU" altLang="en-US" sz="1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圆角矩形 1"/>
          <p:cNvSpPr/>
          <p:nvPr>
            <p:custDataLst>
              <p:tags r:id="rId1"/>
            </p:custDataLst>
          </p:nvPr>
        </p:nvSpPr>
        <p:spPr>
          <a:xfrm>
            <a:off x="927735" y="221615"/>
            <a:ext cx="3411220" cy="4877435"/>
          </a:xfrm>
          <a:prstGeom prst="roundRect">
            <a:avLst>
              <a:gd name="adj" fmla="val 0"/>
            </a:avLst>
          </a:prstGeom>
          <a:solidFill>
            <a:schemeClr val="accent1">
              <a:alpha val="10000"/>
            </a:schemeClr>
          </a:solidFill>
          <a:ln w="254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Этап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четвёртый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(2029)</a:t>
            </a:r>
            <a:r>
              <a:rPr lang="ru-RU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</a:t>
            </a:r>
            <a:endParaRPr lang="ru-RU" altLang="en-US" sz="1200" b="1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Устойчивый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рост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экспансия</a:t>
            </a:r>
            <a:endParaRPr lang="en-US" altLang="en-US" sz="1200" b="1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endParaRPr lang="en-US" altLang="ru-RU" sz="1200" u="sng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Цель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 210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клиентов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выручка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122.9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млн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руб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.,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чистая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прибыль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14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млн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руб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Ресурсы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ru-RU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Оптимизация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затрат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на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разработку</a:t>
            </a:r>
            <a:endParaRPr lang="en-US" altLang="en-US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ru-RU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Увеличение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бюджета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на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маркетинг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до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2.5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млн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руб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ru-RU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Масштабирование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поддержки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внедрения</a:t>
            </a:r>
            <a:endParaRPr lang="en-US" altLang="en-US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Запросы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Крупные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ИТ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интеграторы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(IBS,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Крок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):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Партнёрство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для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дистрибуции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системы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Международные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фонды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(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ЕБРР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фонды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ЕС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):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Гранты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на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экспорт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медицинских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технологий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Региональные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минздравы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Внедрение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системы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государственные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клиники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圆角矩形 1"/>
          <p:cNvSpPr/>
          <p:nvPr>
            <p:custDataLst>
              <p:tags r:id="rId2"/>
            </p:custDataLst>
          </p:nvPr>
        </p:nvSpPr>
        <p:spPr>
          <a:xfrm>
            <a:off x="5479415" y="221615"/>
            <a:ext cx="3371215" cy="4876800"/>
          </a:xfrm>
          <a:prstGeom prst="roundRect">
            <a:avLst>
              <a:gd name="adj" fmla="val 0"/>
            </a:avLst>
          </a:prstGeom>
          <a:solidFill>
            <a:schemeClr val="accent1">
              <a:alpha val="10000"/>
            </a:schemeClr>
          </a:solidFill>
          <a:ln w="254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Этап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пятый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(2030)</a:t>
            </a:r>
            <a:r>
              <a:rPr lang="ru-RU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endParaRPr lang="ru-RU" altLang="en-US" sz="1200" b="1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Лидерство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на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рынке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выход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на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международный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уровень</a:t>
            </a:r>
            <a:endParaRPr lang="en-US" altLang="en-US" sz="1200" b="1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endParaRPr lang="en-US" altLang="ru-RU" sz="1200" b="1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altLang="en-US" sz="1200" b="1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Цель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1100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клиентов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выручка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636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млн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руб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.,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чистая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прибыль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377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млн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руб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Ресурсы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</a:t>
            </a:r>
            <a:endParaRPr lang="en-US" altLang="ru-RU" sz="1200" b="1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Крупная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команда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разработки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поддержки</a:t>
            </a:r>
            <a:endParaRPr lang="en-US" altLang="en-US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Мощная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ИТ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инфраструктура</a:t>
            </a:r>
            <a:endParaRPr lang="en-US" altLang="en-US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Отдел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международных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продаж</a:t>
            </a:r>
            <a:endParaRPr lang="en-US" altLang="en-US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altLang="en-US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Запросы</a:t>
            </a:r>
            <a:r>
              <a:rPr lang="en-US" altLang="ru-RU" sz="1200" b="1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</a:t>
            </a:r>
            <a:endParaRPr lang="en-US" altLang="ru-RU" sz="1200" b="1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Фонды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прямых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инвестиций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Раунд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200–300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млн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руб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для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выхода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на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рынки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СНГ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Европы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Международные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сертификационные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органы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Поддержка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получении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CE Mark, FDA (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при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выходе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на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США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).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algn="l"/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Крупные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медицинские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холдинги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: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Стратегическое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партнёрство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для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внедрения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в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сети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клиник</a:t>
            </a:r>
            <a:r>
              <a:rPr lang="en-US" altLang="ru-RU" sz="1200">
                <a:solidFill>
                  <a:schemeClr val="bg2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US" altLang="ru-RU" sz="1200">
              <a:solidFill>
                <a:schemeClr val="bg2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矩形 7"/>
          <p:cNvSpPr/>
          <p:nvPr>
            <p:custDataLst>
              <p:tags r:id="rId3"/>
            </p:custDataLst>
          </p:nvPr>
        </p:nvSpPr>
        <p:spPr>
          <a:xfrm>
            <a:off x="147320" y="1605658"/>
            <a:ext cx="780439" cy="1351172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en-US" sz="9735" b="1" dirty="0">
                <a:gradFill flip="none" rotWithShape="1"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72000">
                      <a:schemeClr val="accent1"/>
                    </a:gs>
                  </a:gsLst>
                  <a:lin ang="2700000" scaled="1"/>
                  <a:tileRect/>
                </a:gradFill>
                <a:latin typeface="+mn-ea"/>
                <a:sym typeface="+mn-ea"/>
              </a:rPr>
              <a:t>4</a:t>
            </a:r>
            <a:endParaRPr lang="ru-RU" altLang="en-US" sz="9735" b="1" dirty="0"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72000">
                    <a:schemeClr val="accent1"/>
                  </a:gs>
                </a:gsLst>
                <a:lin ang="2700000" scaled="1"/>
                <a:tileRect/>
              </a:gradFill>
              <a:latin typeface="+mn-ea"/>
              <a:sym typeface="+mn-ea"/>
            </a:endParaRPr>
          </a:p>
        </p:txBody>
      </p:sp>
      <p:sp>
        <p:nvSpPr>
          <p:cNvPr id="13" name="矩形 9"/>
          <p:cNvSpPr/>
          <p:nvPr>
            <p:custDataLst>
              <p:tags r:id="rId4"/>
            </p:custDataLst>
          </p:nvPr>
        </p:nvSpPr>
        <p:spPr>
          <a:xfrm>
            <a:off x="4698458" y="1605653"/>
            <a:ext cx="780439" cy="1351172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en-US" sz="9735" b="1" dirty="0">
                <a:gradFill flip="none" rotWithShape="1"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72000">
                      <a:schemeClr val="accent1"/>
                    </a:gs>
                  </a:gsLst>
                  <a:lin ang="2700000" scaled="1"/>
                  <a:tileRect/>
                </a:gradFill>
                <a:latin typeface="+mn-ea"/>
                <a:sym typeface="+mn-ea"/>
              </a:rPr>
              <a:t>5</a:t>
            </a:r>
            <a:endParaRPr lang="ru-RU" altLang="en-US" sz="9735" b="1" dirty="0">
              <a:gradFill flip="none"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72000">
                    <a:schemeClr val="accent1"/>
                  </a:gs>
                </a:gsLst>
                <a:lin ang="2700000" scaled="1"/>
                <a:tileRect/>
              </a:gradFill>
              <a:latin typeface="+mn-ea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4"/>
          <p:cNvSpPr txBox="1">
            <a:spLocks noGrp="1"/>
          </p:cNvSpPr>
          <p:nvPr>
            <p:ph type="title"/>
          </p:nvPr>
        </p:nvSpPr>
        <p:spPr>
          <a:xfrm>
            <a:off x="143762" y="137106"/>
            <a:ext cx="4655700" cy="60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Raleway"/>
                <a:ea typeface="Raleway"/>
                <a:cs typeface="Raleway"/>
                <a:sym typeface="Raleway"/>
              </a:rPr>
              <a:t>ТЕКУЩИЕ РЕЗУЛЬТАТЫ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6" name="Google Shape;236;p34"/>
          <p:cNvSpPr txBox="1">
            <a:spLocks noGrp="1"/>
          </p:cNvSpPr>
          <p:nvPr>
            <p:ph type="body" idx="1"/>
          </p:nvPr>
        </p:nvSpPr>
        <p:spPr>
          <a:xfrm>
            <a:off x="143510" y="821055"/>
            <a:ext cx="4079875" cy="40595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Наш</a:t>
            </a:r>
            <a:r>
              <a:rPr lang="en-US" altLang="ru-RU" sz="1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r>
              <a:rPr lang="en-US" altLang="ru-RU" sz="1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находится</a:t>
            </a:r>
            <a:r>
              <a:rPr lang="en-US" altLang="ru-RU" sz="1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altLang="ru-RU" sz="1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стартовой</a:t>
            </a:r>
            <a:r>
              <a:rPr lang="en-US" altLang="ru-RU" sz="1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стадии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en-US" sz="1400">
                <a:latin typeface="Arial" panose="020B0604020202020204" pitchFamily="34" charset="0"/>
                <a:cs typeface="Arial" panose="020B0604020202020204" pitchFamily="34" charset="0"/>
              </a:rPr>
              <a:t> на данный момент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мы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достигли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следующего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altLang="en-US" sz="140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           1) П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ровели</a:t>
            </a:r>
            <a:r>
              <a:rPr lang="ru-RU" altLang="en-US" sz="140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интервью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хирургами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трансплантологами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>
                <a:latin typeface="Arial" panose="020B0604020202020204" pitchFamily="34" charset="0"/>
                <a:cs typeface="Arial" panose="020B0604020202020204" pitchFamily="34" charset="0"/>
              </a:rPr>
              <a:t>врачами-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рентгенологами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подтвердили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необходимость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нашего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готовы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участвовать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пилотном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тестировании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en-US" sz="140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2) Р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азработали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архитектуру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решения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>
                <a:latin typeface="Arial" panose="020B0604020202020204" pitchFamily="34" charset="0"/>
                <a:cs typeface="Arial" panose="020B0604020202020204" pitchFamily="34" charset="0"/>
              </a:rPr>
              <a:t>проработали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прототип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алгоритма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сегментации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доказав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принципиальную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возможность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автоматизации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расчетов</a:t>
            </a:r>
            <a:r>
              <a:rPr lang="ru-RU" altLang="en-US" sz="1400">
                <a:latin typeface="Arial" panose="020B0604020202020204" pitchFamily="34" charset="0"/>
                <a:cs typeface="Arial" panose="020B0604020202020204" pitchFamily="34" charset="0"/>
              </a:rPr>
              <a:t>.                                                                                                </a:t>
            </a: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  <a:r>
              <a:rPr lang="en-US" altLang="ru-RU" sz="1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развития</a:t>
            </a:r>
            <a:r>
              <a:rPr lang="ru-RU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u-RU" altLang="en-US" sz="140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      1)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Привлечение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технического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сооснователя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команду</a:t>
            </a:r>
            <a:r>
              <a:rPr lang="ru-RU" altLang="en-US" sz="1400">
                <a:latin typeface="Arial" panose="020B0604020202020204" pitchFamily="34" charset="0"/>
                <a:cs typeface="Arial" panose="020B0604020202020204" pitchFamily="34" charset="0"/>
              </a:rPr>
              <a:t>;                                                                                               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2)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Заключение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предварительных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соглашений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пилотном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внедрении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altLang="ru-RU" sz="1400">
                <a:latin typeface="Arial" panose="020B0604020202020204" pitchFamily="34" charset="0"/>
                <a:cs typeface="Arial" panose="020B0604020202020204" pitchFamily="34" charset="0"/>
              </a:rPr>
              <a:t> 1-2 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клиниками</a:t>
            </a:r>
            <a:r>
              <a:rPr lang="ru-RU" altLang="en-US" sz="1400">
                <a:latin typeface="Arial" panose="020B0604020202020204" pitchFamily="34" charset="0"/>
                <a:cs typeface="Arial" panose="020B0604020202020204" pitchFamily="34" charset="0"/>
              </a:rPr>
              <a:t>;                3) Получение гранта ФСИ и регистрация программы.</a:t>
            </a:r>
            <a:endParaRPr lang="ru-RU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Google Shape;237;p34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38" name="Google Shape;238;p34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39" name="Google Shape;239;p34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40" name="Google Shape;240;p34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rcRect b="3778"/>
          <a:stretch>
            <a:fillRect/>
          </a:stretch>
        </p:blipFill>
        <p:spPr>
          <a:xfrm>
            <a:off x="4387850" y="976630"/>
            <a:ext cx="4300220" cy="375539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5"/>
          <p:cNvSpPr txBox="1">
            <a:spLocks noGrp="1"/>
          </p:cNvSpPr>
          <p:nvPr>
            <p:ph type="title"/>
          </p:nvPr>
        </p:nvSpPr>
        <p:spPr>
          <a:xfrm>
            <a:off x="247902" y="91466"/>
            <a:ext cx="46557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КОМАНДА СТАРТАПА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249" name="Google Shape;249;p35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50" name="Google Shape;250;p35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lt1"/>
                </a:solidFill>
              </a:rPr>
            </a:fld>
            <a:endParaRPr sz="1000">
              <a:solidFill>
                <a:schemeClr val="lt1"/>
              </a:solidFill>
            </a:endParaRPr>
          </a:p>
        </p:txBody>
      </p:sp>
      <p:sp>
        <p:nvSpPr>
          <p:cNvPr id="251" name="Google Shape;251;p35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52" name="Google Shape;252;p35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53" name="Google Shape;253;p35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54" name="Google Shape;254;p35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03600" y="737870"/>
            <a:ext cx="2028825" cy="2781935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310" y="737870"/>
            <a:ext cx="2028825" cy="278320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1890" y="737870"/>
            <a:ext cx="2028825" cy="2781935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641350" y="3942715"/>
            <a:ext cx="189611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 sz="1300"/>
              <a:t>Поларшинова Полина Алексеевна, </a:t>
            </a:r>
            <a:endParaRPr lang="ru-RU" altLang="en-US" sz="1300"/>
          </a:p>
          <a:p>
            <a:pPr algn="ctr"/>
            <a:r>
              <a:rPr lang="ru-RU" altLang="en-US" sz="1300"/>
              <a:t>спикер-лидер, СЕО</a:t>
            </a:r>
            <a:endParaRPr lang="ru-RU" altLang="en-US" sz="1300"/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3091815" y="3942715"/>
            <a:ext cx="295973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 sz="1300"/>
              <a:t>Сидоренко Виктория Александровна, </a:t>
            </a:r>
            <a:endParaRPr lang="ru-RU" altLang="en-US" sz="1300"/>
          </a:p>
          <a:p>
            <a:pPr algn="ctr"/>
            <a:r>
              <a:rPr lang="ru-RU" altLang="en-US" sz="1300"/>
              <a:t>разработчик, мастер-презентации</a:t>
            </a:r>
            <a:endParaRPr lang="ru-RU" altLang="en-US" sz="1300"/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6009005" y="3547110"/>
            <a:ext cx="2473960" cy="1491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 sz="1300"/>
              <a:t>Назарян Айкуш Карлосовна, р</a:t>
            </a:r>
            <a:r>
              <a:rPr lang="en-US" altLang="en-US" sz="1300"/>
              <a:t>уководитель</a:t>
            </a:r>
            <a:r>
              <a:rPr lang="en-US" altLang="ru-RU" sz="1300"/>
              <a:t> </a:t>
            </a:r>
            <a:r>
              <a:rPr lang="en-US" altLang="en-US" sz="1300"/>
              <a:t>лаборатории</a:t>
            </a:r>
            <a:r>
              <a:rPr lang="en-US" altLang="ru-RU" sz="1300"/>
              <a:t> 3D-</a:t>
            </a:r>
            <a:r>
              <a:rPr lang="en-US" altLang="en-US" sz="1300"/>
              <a:t>моделирования</a:t>
            </a:r>
            <a:r>
              <a:rPr lang="en-US" altLang="ru-RU" sz="1300"/>
              <a:t> </a:t>
            </a:r>
            <a:r>
              <a:rPr lang="en-US" altLang="en-US" sz="1300"/>
              <a:t>тела</a:t>
            </a:r>
            <a:r>
              <a:rPr lang="en-US" altLang="ru-RU" sz="1300"/>
              <a:t> </a:t>
            </a:r>
            <a:r>
              <a:rPr lang="en-US" altLang="en-US" sz="1300"/>
              <a:t>человека</a:t>
            </a:r>
            <a:r>
              <a:rPr lang="en-US" altLang="ru-RU" sz="1300"/>
              <a:t> </a:t>
            </a:r>
            <a:r>
              <a:rPr lang="en-US" altLang="en-US" sz="1300"/>
              <a:t>ЦК</a:t>
            </a:r>
            <a:r>
              <a:rPr lang="en-US" altLang="ru-RU" sz="1300"/>
              <a:t> </a:t>
            </a:r>
            <a:r>
              <a:rPr lang="en-US" altLang="en-US" sz="1300"/>
              <a:t>НТИ</a:t>
            </a:r>
            <a:r>
              <a:rPr lang="en-US" altLang="ru-RU" sz="1300"/>
              <a:t> </a:t>
            </a:r>
            <a:r>
              <a:rPr lang="en-US" altLang="en-US" sz="1300"/>
              <a:t>«</a:t>
            </a:r>
            <a:r>
              <a:rPr lang="en-US" altLang="en-US" sz="1300"/>
              <a:t>Бионическая</a:t>
            </a:r>
            <a:r>
              <a:rPr lang="en-US" altLang="ru-RU" sz="1300"/>
              <a:t> </a:t>
            </a:r>
            <a:r>
              <a:rPr lang="en-US" altLang="en-US" sz="1300"/>
              <a:t>инженерия</a:t>
            </a:r>
            <a:r>
              <a:rPr lang="en-US" altLang="ru-RU" sz="1300"/>
              <a:t> </a:t>
            </a:r>
            <a:r>
              <a:rPr lang="en-US" altLang="en-US" sz="1300"/>
              <a:t>в</a:t>
            </a:r>
            <a:r>
              <a:rPr lang="en-US" altLang="ru-RU" sz="1300"/>
              <a:t> </a:t>
            </a:r>
            <a:r>
              <a:rPr lang="en-US" altLang="en-US" sz="1300"/>
              <a:t>медицине</a:t>
            </a:r>
            <a:r>
              <a:rPr lang="en-US" altLang="en-US" sz="1300"/>
              <a:t>»</a:t>
            </a:r>
            <a:r>
              <a:rPr lang="en-US" altLang="ru-RU" sz="1300"/>
              <a:t>, </a:t>
            </a:r>
            <a:r>
              <a:rPr lang="en-US" altLang="en-US" sz="1300"/>
              <a:t>доцент</a:t>
            </a:r>
            <a:r>
              <a:rPr lang="en-US" altLang="ru-RU" sz="1300"/>
              <a:t>, </a:t>
            </a:r>
            <a:r>
              <a:rPr lang="en-US" altLang="en-US" sz="1300"/>
              <a:t>кандидат</a:t>
            </a:r>
            <a:r>
              <a:rPr lang="en-US" altLang="ru-RU" sz="1300"/>
              <a:t> </a:t>
            </a:r>
            <a:r>
              <a:rPr lang="en-US" altLang="en-US" sz="1300"/>
              <a:t>медицинских</a:t>
            </a:r>
            <a:r>
              <a:rPr lang="en-US" altLang="ru-RU" sz="1300"/>
              <a:t> </a:t>
            </a:r>
            <a:r>
              <a:rPr lang="en-US" altLang="en-US" sz="1300"/>
              <a:t>наук</a:t>
            </a:r>
            <a:endParaRPr lang="en-US" altLang="en-US" sz="13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7"/>
          <p:cNvSpPr txBox="1">
            <a:spLocks noGrp="1"/>
          </p:cNvSpPr>
          <p:nvPr>
            <p:ph type="title"/>
          </p:nvPr>
        </p:nvSpPr>
        <p:spPr>
          <a:xfrm>
            <a:off x="1359535" y="655955"/>
            <a:ext cx="4655820" cy="691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000">
                <a:solidFill>
                  <a:schemeClr val="dk1"/>
                </a:solidFill>
              </a:rPr>
              <a:t>КОНТАКТЫ ЛИДЕРА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276" name="Google Shape;276;p37"/>
          <p:cNvSpPr txBox="1">
            <a:spLocks noGrp="1"/>
          </p:cNvSpPr>
          <p:nvPr>
            <p:ph type="body" idx="1"/>
          </p:nvPr>
        </p:nvSpPr>
        <p:spPr>
          <a:xfrm>
            <a:off x="334645" y="1700530"/>
            <a:ext cx="8148955" cy="206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>
                <a:solidFill>
                  <a:srgbClr val="132C40"/>
                </a:solidFill>
              </a:rPr>
              <a:t>Поларшинова Полина Алексеевна                                            </a:t>
            </a:r>
            <a:r>
              <a:rPr lang="en-US" altLang="en-US">
                <a:solidFill>
                  <a:srgbClr val="132C40"/>
                </a:solidFill>
              </a:rPr>
              <a:t>Сидоренко</a:t>
            </a:r>
            <a:r>
              <a:rPr lang="en-US" altLang="ru-RU">
                <a:solidFill>
                  <a:srgbClr val="132C40"/>
                </a:solidFill>
              </a:rPr>
              <a:t> </a:t>
            </a:r>
            <a:r>
              <a:rPr lang="en-US" altLang="en-US">
                <a:solidFill>
                  <a:srgbClr val="132C40"/>
                </a:solidFill>
              </a:rPr>
              <a:t>Виктория</a:t>
            </a:r>
            <a:r>
              <a:rPr lang="en-US" altLang="ru-RU">
                <a:solidFill>
                  <a:srgbClr val="132C40"/>
                </a:solidFill>
              </a:rPr>
              <a:t> </a:t>
            </a:r>
            <a:r>
              <a:rPr lang="en-US" altLang="en-US">
                <a:solidFill>
                  <a:srgbClr val="132C40"/>
                </a:solidFill>
              </a:rPr>
              <a:t>Александровна</a:t>
            </a:r>
            <a:endParaRPr lang="en-US" altLang="en-US">
              <a:solidFill>
                <a:srgbClr val="132C40"/>
              </a:solidFill>
            </a:endParaRPr>
          </a:p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altLang="en-US">
              <a:solidFill>
                <a:srgbClr val="132C40"/>
              </a:solidFill>
            </a:endParaRPr>
          </a:p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>
                <a:solidFill>
                  <a:srgbClr val="132C40"/>
                </a:solidFill>
              </a:rPr>
              <a:t>Телефон: +79276198162                                                                  </a:t>
            </a:r>
            <a:r>
              <a:rPr lang="en-US" altLang="en-US">
                <a:solidFill>
                  <a:srgbClr val="132C40"/>
                </a:solidFill>
              </a:rPr>
              <a:t>Телефон</a:t>
            </a:r>
            <a:r>
              <a:rPr lang="en-US" altLang="ru-RU">
                <a:solidFill>
                  <a:srgbClr val="132C40"/>
                </a:solidFill>
              </a:rPr>
              <a:t>: +79</a:t>
            </a:r>
            <a:r>
              <a:rPr lang="ru-RU" altLang="en-US">
                <a:solidFill>
                  <a:srgbClr val="132C40"/>
                </a:solidFill>
              </a:rPr>
              <a:t>871671507</a:t>
            </a:r>
            <a:endParaRPr lang="en-US" altLang="ru-RU">
              <a:solidFill>
                <a:srgbClr val="132C40"/>
              </a:solidFill>
            </a:endParaRPr>
          </a:p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altLang="ru-RU">
              <a:solidFill>
                <a:srgbClr val="132C40"/>
              </a:solidFill>
            </a:endParaRPr>
          </a:p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>
                <a:solidFill>
                  <a:srgbClr val="132C40"/>
                </a:solidFill>
              </a:rPr>
              <a:t>Электронная почта:</a:t>
            </a:r>
            <a:r>
              <a:rPr lang="en-US" altLang="ru-RU">
                <a:solidFill>
                  <a:srgbClr val="132C40"/>
                </a:solidFill>
              </a:rPr>
              <a:t> </a:t>
            </a:r>
            <a:r>
              <a:rPr lang="en-US">
                <a:solidFill>
                  <a:srgbClr val="132C40"/>
                </a:solidFill>
              </a:rPr>
              <a:t>polina.polarshinova@yandex.ru</a:t>
            </a:r>
            <a:r>
              <a:rPr lang="ru-RU" altLang="en-US">
                <a:solidFill>
                  <a:srgbClr val="132C40"/>
                </a:solidFill>
              </a:rPr>
              <a:t>               </a:t>
            </a:r>
            <a:r>
              <a:rPr lang="en-US" altLang="en-US">
                <a:solidFill>
                  <a:srgbClr val="132C40"/>
                </a:solidFill>
              </a:rPr>
              <a:t>Электронная</a:t>
            </a:r>
            <a:r>
              <a:rPr lang="en-US" altLang="ru-RU">
                <a:solidFill>
                  <a:srgbClr val="132C40"/>
                </a:solidFill>
              </a:rPr>
              <a:t> </a:t>
            </a:r>
            <a:r>
              <a:rPr lang="en-US" altLang="en-US">
                <a:solidFill>
                  <a:srgbClr val="132C40"/>
                </a:solidFill>
              </a:rPr>
              <a:t>почта</a:t>
            </a:r>
            <a:r>
              <a:rPr lang="en-US" altLang="ru-RU">
                <a:solidFill>
                  <a:srgbClr val="132C40"/>
                </a:solidFill>
              </a:rPr>
              <a:t>: swa2004@bk.ru</a:t>
            </a:r>
            <a:endParaRPr lang="en-US" altLang="ru-RU">
              <a:solidFill>
                <a:srgbClr val="132C40"/>
              </a:solidFill>
            </a:endParaRPr>
          </a:p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ru-RU">
              <a:solidFill>
                <a:srgbClr val="132C40"/>
              </a:solidFill>
            </a:endParaRPr>
          </a:p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>
                <a:solidFill>
                  <a:srgbClr val="132C40"/>
                </a:solidFill>
              </a:rPr>
              <a:t> </a:t>
            </a:r>
            <a:r>
              <a:rPr lang="ru-RU" altLang="en-US">
                <a:solidFill>
                  <a:srgbClr val="132C40"/>
                </a:solidFill>
              </a:rPr>
              <a:t>                                                 </a:t>
            </a:r>
            <a:endParaRPr lang="en-US" altLang="ru-RU">
              <a:solidFill>
                <a:srgbClr val="132C40"/>
              </a:solidFill>
            </a:endParaRPr>
          </a:p>
        </p:txBody>
      </p:sp>
      <p:sp>
        <p:nvSpPr>
          <p:cNvPr id="278" name="Google Shape;278;p37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79" name="Google Shape;279;p37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lt1"/>
                </a:solidFill>
              </a:rPr>
            </a:fld>
            <a:endParaRPr sz="1000">
              <a:solidFill>
                <a:schemeClr val="lt1"/>
              </a:solidFill>
            </a:endParaRPr>
          </a:p>
        </p:txBody>
      </p:sp>
      <p:sp>
        <p:nvSpPr>
          <p:cNvPr id="280" name="Google Shape;280;p37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281" name="Google Shape;281;p37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530726" y="656231"/>
            <a:ext cx="539947" cy="539947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7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83" name="Google Shape;283;p37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84" name="Google Shape;284;p37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285" name="Google Shape;285;p37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610" y="3107055"/>
            <a:ext cx="1689100" cy="184975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rcRect l="1573" t="3294" r="4129" b="3672"/>
          <a:stretch>
            <a:fillRect/>
          </a:stretch>
        </p:blipFill>
        <p:spPr>
          <a:xfrm>
            <a:off x="5417820" y="3107055"/>
            <a:ext cx="1619250" cy="17824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6"/>
          <p:cNvSpPr txBox="1"/>
          <p:nvPr/>
        </p:nvSpPr>
        <p:spPr>
          <a:xfrm>
            <a:off x="7440246" y="312615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3" name="Google Shape;123;p26"/>
          <p:cNvSpPr txBox="1">
            <a:spLocks noGrp="1"/>
          </p:cNvSpPr>
          <p:nvPr>
            <p:ph type="body" idx="1"/>
          </p:nvPr>
        </p:nvSpPr>
        <p:spPr>
          <a:xfrm>
            <a:off x="107315" y="988695"/>
            <a:ext cx="7065645" cy="3667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ru-RU" sz="1400" u="sng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,3</a:t>
            </a:r>
            <a:r>
              <a:rPr lang="en-US" altLang="ru-RU" sz="14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alt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лн. </a:t>
            </a:r>
            <a:r>
              <a:rPr lang="en-US" alt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операций</a:t>
            </a:r>
            <a:r>
              <a:rPr lang="en-US" altLang="ru-RU" sz="14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altLang="ru-RU" sz="14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печени </a:t>
            </a:r>
            <a:r>
              <a:rPr lang="ru-RU" alt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ежегодно проводится во всем мире</a:t>
            </a:r>
            <a:r>
              <a:rPr lang="en-US" altLang="ru-RU" sz="14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altLang="en-US" sz="1400" u="sng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</a:t>
            </a:r>
            <a:r>
              <a:rPr lang="ru-RU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endParaRPr lang="ru-RU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5-10% (≈ 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000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тыс.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- т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рансплантация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печени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90-95% (≈ 1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,2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езекция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печени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- о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бщий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уровень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осложнений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поводу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трансплантации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печени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30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- о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бщий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уровень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осложнений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поводу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резекции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печени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- Высокий уровень сложности данных операций</a:t>
            </a:r>
            <a:endParaRPr lang="ru-RU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- Наличие факторов риска </a:t>
            </a:r>
            <a:endParaRPr lang="ru-RU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- Отсутствие автоматических рассчетов параметров печени                                 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объем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оценк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функционального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резерва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печени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ограничивают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точность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прогнозирования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исхода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операции</a:t>
            </a:r>
            <a:endParaRPr lang="en-US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lang="en-US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Google Shape;124;p26"/>
          <p:cNvSpPr/>
          <p:nvPr/>
        </p:nvSpPr>
        <p:spPr>
          <a:xfrm>
            <a:off x="7229232" y="0"/>
            <a:ext cx="1914000" cy="369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25" name="Google Shape;125;p26"/>
          <p:cNvSpPr/>
          <p:nvPr/>
        </p:nvSpPr>
        <p:spPr>
          <a:xfrm>
            <a:off x="7494444" y="3461532"/>
            <a:ext cx="1648500" cy="16938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26" name="Google Shape;126;p26"/>
          <p:cNvSpPr/>
          <p:nvPr/>
        </p:nvSpPr>
        <p:spPr>
          <a:xfrm>
            <a:off x="7494443" y="321818"/>
            <a:ext cx="1648500" cy="15699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27" name="Google Shape;127;p26"/>
          <p:cNvSpPr/>
          <p:nvPr/>
        </p:nvSpPr>
        <p:spPr>
          <a:xfrm>
            <a:off x="7494443" y="1891712"/>
            <a:ext cx="1648500" cy="15699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pic>
        <p:nvPicPr>
          <p:cNvPr id="128" name="Google Shape;128;p26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884182" y="3916831"/>
            <a:ext cx="869415" cy="869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6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7884189" y="671990"/>
            <a:ext cx="869415" cy="86941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6"/>
          <p:cNvSpPr/>
          <p:nvPr/>
        </p:nvSpPr>
        <p:spPr>
          <a:xfrm>
            <a:off x="7229232" y="309844"/>
            <a:ext cx="265500" cy="483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32" name="Google Shape;132;p26"/>
          <p:cNvSpPr txBox="1"/>
          <p:nvPr/>
        </p:nvSpPr>
        <p:spPr>
          <a:xfrm>
            <a:off x="165285" y="369710"/>
            <a:ext cx="6208200" cy="6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750" tIns="77750" rIns="77750" bIns="77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8F00FF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АКТУАЛЬНОСТЬ ПРОЕКТА</a:t>
            </a:r>
            <a:endParaRPr sz="3000" dirty="0">
              <a:solidFill>
                <a:srgbClr val="8F00FF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133" name="Google Shape;133;p26"/>
          <p:cNvGrpSpPr/>
          <p:nvPr/>
        </p:nvGrpSpPr>
        <p:grpSpPr>
          <a:xfrm>
            <a:off x="313055" y="224725"/>
            <a:ext cx="4728304" cy="97200"/>
            <a:chOff x="0" y="692501"/>
            <a:chExt cx="2624940" cy="97200"/>
          </a:xfrm>
        </p:grpSpPr>
        <p:sp>
          <p:nvSpPr>
            <p:cNvPr id="134" name="Google Shape;134;p26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 panose="020B040302020202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endParaRPr>
            </a:p>
          </p:txBody>
        </p:sp>
        <p:sp>
          <p:nvSpPr>
            <p:cNvPr id="135" name="Google Shape;135;p26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 panose="020B040302020202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endParaRPr>
            </a:p>
          </p:txBody>
        </p:sp>
        <p:sp>
          <p:nvSpPr>
            <p:cNvPr id="136" name="Google Shape;136;p26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 panose="020B040302020202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endParaRPr>
            </a:p>
          </p:txBody>
        </p:sp>
        <p:sp>
          <p:nvSpPr>
            <p:cNvPr id="137" name="Google Shape;137;p26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 panose="020B040302020202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endParaRPr>
            </a:p>
          </p:txBody>
        </p:sp>
        <p:sp>
          <p:nvSpPr>
            <p:cNvPr id="138" name="Google Shape;138;p26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 panose="020B0403020202020204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 panose="020B0403020202020204"/>
                <a:ea typeface="Helvetica Neue" panose="020B0403020202020204"/>
                <a:cs typeface="Helvetica Neue" panose="020B0403020202020204"/>
                <a:sym typeface="Helvetica Neue" panose="020B0403020202020204"/>
              </a:endParaRPr>
            </a:p>
          </p:txBody>
        </p:sp>
      </p:grpSp>
      <p:sp>
        <p:nvSpPr>
          <p:cNvPr id="4" name="Стрелка вниз 3"/>
          <p:cNvSpPr/>
          <p:nvPr/>
        </p:nvSpPr>
        <p:spPr>
          <a:xfrm>
            <a:off x="2404745" y="3961130"/>
            <a:ext cx="574040" cy="69469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 txBox="1">
            <a:spLocks noGrp="1"/>
          </p:cNvSpPr>
          <p:nvPr>
            <p:ph type="title"/>
          </p:nvPr>
        </p:nvSpPr>
        <p:spPr>
          <a:xfrm>
            <a:off x="969897" y="156156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000">
                <a:solidFill>
                  <a:schemeClr val="dk1"/>
                </a:solidFill>
              </a:rPr>
              <a:t>ПРОБЛЕМА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58" name="Google Shape;158;p28"/>
          <p:cNvSpPr txBox="1">
            <a:spLocks noGrp="1"/>
          </p:cNvSpPr>
          <p:nvPr>
            <p:ph type="body" idx="1"/>
          </p:nvPr>
        </p:nvSpPr>
        <p:spPr>
          <a:xfrm>
            <a:off x="401955" y="887730"/>
            <a:ext cx="8099425" cy="3786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1397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sz="1300" b="1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Проблема</a:t>
            </a:r>
            <a:r>
              <a:rPr lang="en-US" altLang="ru-RU" sz="1300" b="1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 b="1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клиента</a:t>
            </a:r>
            <a:endParaRPr lang="en-US" altLang="en-US" sz="1300" b="1"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97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altLang="en-US" sz="1300"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97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планировании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операций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трансплантации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резекции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печени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возникает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необходимость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точного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определения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морфофункциональных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параметров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печени</a:t>
            </a:r>
            <a:r>
              <a:rPr lang="ru-RU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правиль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ное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техническое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выполнение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операций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постоянное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</a:t>
            </a:r>
            <a:r>
              <a:rPr lang="en-US" altLang="ru-RU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специалистами</a:t>
            </a:r>
            <a:r>
              <a:rPr lang="ru-RU" altLang="en-US" sz="1300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en-US" sz="1300"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97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ru-RU" altLang="en-US" sz="1300" b="1"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97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altLang="ru-RU" sz="1300"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97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US" altLang="ru-RU" sz="1300" b="1"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US" sz="1300" b="1">
                <a:solidFill>
                  <a:srgbClr val="132C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аспекты данной проблемы</a:t>
            </a:r>
            <a:endParaRPr lang="ru-RU" altLang="en-US" sz="1300" b="1"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en-US" sz="1300" b="1"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ru-RU" sz="1300"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ru-RU" sz="1300"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ru-RU"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ru-RU"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ru-RU"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ru-RU"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ru-RU"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ru-RU"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>
              <a:solidFill>
                <a:srgbClr val="132C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Google Shape;159;p28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60" name="Google Shape;160;p28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lt1"/>
                </a:solidFill>
              </a:rPr>
            </a:fld>
            <a:endParaRPr sz="1000">
              <a:solidFill>
                <a:schemeClr val="lt1"/>
              </a:solidFill>
            </a:endParaRPr>
          </a:p>
        </p:txBody>
      </p:sp>
      <p:sp>
        <p:nvSpPr>
          <p:cNvPr id="161" name="Google Shape;161;p28"/>
          <p:cNvSpPr/>
          <p:nvPr/>
        </p:nvSpPr>
        <p:spPr>
          <a:xfrm>
            <a:off x="188213" y="88289"/>
            <a:ext cx="687900" cy="687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2" name="Google Shape;162;p28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63" name="Google Shape;163;p28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64" name="Google Shape;164;p28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65" name="Google Shape;165;p28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pic>
        <p:nvPicPr>
          <p:cNvPr id="166" name="Google Shape;166;p28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262120" y="156491"/>
            <a:ext cx="539947" cy="53994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Блок-схема: процесс  1"/>
          <p:cNvSpPr/>
          <p:nvPr/>
        </p:nvSpPr>
        <p:spPr>
          <a:xfrm>
            <a:off x="535305" y="3387090"/>
            <a:ext cx="1844040" cy="990600"/>
          </a:xfrm>
          <a:prstGeom prst="flowChart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800"/>
              <a:t>Страх</a:t>
            </a:r>
            <a:r>
              <a:rPr lang="en-US" altLang="ru-RU" sz="1800"/>
              <a:t> </a:t>
            </a:r>
            <a:r>
              <a:rPr lang="en-US" altLang="en-US" sz="1800"/>
              <a:t>ошибки</a:t>
            </a:r>
            <a:endParaRPr lang="ru-RU" altLang="en-US" sz="180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040" y="3387090"/>
            <a:ext cx="1874520" cy="99060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410" y="3387090"/>
            <a:ext cx="1874520" cy="99060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3368040" y="3567430"/>
            <a:ext cx="18745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1800">
                <a:solidFill>
                  <a:schemeClr val="bg1"/>
                </a:solidFill>
              </a:rPr>
              <a:t>Жесткий лимит времени</a:t>
            </a:r>
            <a:endParaRPr lang="ru-RU" altLang="en-US" sz="1800">
              <a:solidFill>
                <a:schemeClr val="bg1"/>
              </a:solidFill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6201410" y="3567430"/>
            <a:ext cx="18751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1800">
                <a:solidFill>
                  <a:schemeClr val="bg1"/>
                </a:solidFill>
              </a:rPr>
              <a:t>Разобщенность команды</a:t>
            </a:r>
            <a:endParaRPr lang="ru-RU" altLang="en-US" sz="1800">
              <a:solidFill>
                <a:schemeClr val="bg1"/>
              </a:solidFill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165" y="3757295"/>
            <a:ext cx="929640" cy="25082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430" y="3756660"/>
            <a:ext cx="929640" cy="2514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0445" y="244475"/>
            <a:ext cx="3756660" cy="620395"/>
          </a:xfrm>
        </p:spPr>
        <p:txBody>
          <a:bodyPr wrap="square">
            <a:noAutofit/>
          </a:bodyPr>
          <a:p>
            <a:r>
              <a:rPr lang="ru-RU" altLang="en-US" sz="3000"/>
              <a:t>РЕШЕНИЕ </a:t>
            </a:r>
            <a:endParaRPr lang="ru-RU" altLang="en-US" sz="300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0" y="881380"/>
            <a:ext cx="4902835" cy="3771265"/>
          </a:xfrm>
        </p:spPr>
        <p:txBody>
          <a:bodyPr>
            <a:noAutofit/>
          </a:bodyPr>
          <a:p>
            <a:pPr marL="152400" indent="0">
              <a:buNone/>
            </a:pPr>
            <a:endParaRPr lang="en-US" altLang="ru-RU" sz="1300"/>
          </a:p>
          <a:p>
            <a:pPr marL="152400" indent="0">
              <a:buNone/>
            </a:pPr>
            <a:r>
              <a:rPr lang="en-US" altLang="ru-RU" sz="1300" b="1">
                <a:latin typeface="Arial" panose="020B0604020202020204" pitchFamily="34" charset="0"/>
                <a:cs typeface="Arial" panose="020B0604020202020204" pitchFamily="34" charset="0"/>
              </a:rPr>
              <a:t>Hepatic Match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специализированное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рассчета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параметров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основе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данных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КТ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которая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позволяет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послойно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произвести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оценку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состояния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печени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" indent="0">
              <a:buNone/>
            </a:pP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повысит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точность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предоперационного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планирования</a:t>
            </a: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" indent="0">
              <a:buNone/>
            </a:pP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снизит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риск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послеоперационных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осложнений</a:t>
            </a: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" indent="0">
              <a:buNone/>
            </a:pP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улучшит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показатели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восстановления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пациентов</a:t>
            </a:r>
            <a:r>
              <a:rPr lang="ru-RU" altLang="en-US" sz="130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altLang="en-US"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" indent="0">
              <a:buNone/>
            </a:pPr>
            <a:endParaRPr lang="ru-RU" altLang="en-US"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" indent="0">
              <a:buNone/>
            </a:pPr>
            <a:r>
              <a:rPr lang="en-US" altLang="en-US" sz="1300" b="1">
                <a:latin typeface="Arial" panose="020B0604020202020204" pitchFamily="34" charset="0"/>
                <a:cs typeface="Arial" panose="020B0604020202020204" pitchFamily="34" charset="0"/>
              </a:rPr>
              <a:t>Программное</a:t>
            </a:r>
            <a:r>
              <a:rPr lang="en-US" altLang="ru-RU" sz="13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 b="1">
                <a:latin typeface="Arial" panose="020B0604020202020204" pitchFamily="34" charset="0"/>
                <a:cs typeface="Arial" panose="020B0604020202020204" pitchFamily="34" charset="0"/>
              </a:rPr>
              <a:t>обеспечение</a:t>
            </a:r>
            <a:r>
              <a:rPr lang="en-US" altLang="ru-RU" sz="1300" b="1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altLang="ru-RU"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" indent="0">
              <a:buNone/>
            </a:pP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строит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модель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печени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altLang="ru-RU"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" indent="0">
              <a:buNone/>
            </a:pP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модуль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сегментации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автоматически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выделяет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ткань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печени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сосуды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желчные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протоки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КТ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помощью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нейронных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сетей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altLang="ru-RU" sz="13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2400" indent="0">
              <a:buNone/>
            </a:pP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интеграция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AI/ML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3D-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визуализацией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системой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рекомендаций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создает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инструмент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виртуальной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резекции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расчёта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объёмов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сегментов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выбора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оптимальных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методов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300">
                <a:latin typeface="Arial" panose="020B0604020202020204" pitchFamily="34" charset="0"/>
                <a:cs typeface="Arial" panose="020B0604020202020204" pitchFamily="34" charset="0"/>
              </a:rPr>
              <a:t>лечения</a:t>
            </a:r>
            <a:r>
              <a:rPr lang="en-US" altLang="ru-RU" sz="13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385" y="1346835"/>
            <a:ext cx="3845560" cy="335470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" y="188595"/>
            <a:ext cx="693420" cy="69342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" y="244475"/>
            <a:ext cx="541020" cy="5410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191770" y="4119880"/>
            <a:ext cx="8796655" cy="9423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ru-RU" altLang="en-US" sz="1350"/>
              <a:t>1) Автоматический расчет объема печени на основе КТ-сканов; </a:t>
            </a:r>
            <a:endParaRPr lang="ru-RU" altLang="en-US" sz="1350"/>
          </a:p>
          <a:p>
            <a:pPr algn="l"/>
            <a:r>
              <a:rPr lang="ru-RU" altLang="en-US" sz="1350"/>
              <a:t>2) Рассчет </a:t>
            </a:r>
            <a:r>
              <a:rPr lang="en-US" altLang="en-US" sz="1350"/>
              <a:t>GRWR </a:t>
            </a:r>
            <a:r>
              <a:rPr lang="ru-RU" altLang="en-US" sz="1350"/>
              <a:t>и остаточного объема печени; автоматическая сегментация печени;</a:t>
            </a:r>
            <a:endParaRPr lang="ru-RU" altLang="en-US" sz="1350"/>
          </a:p>
          <a:p>
            <a:pPr algn="l"/>
            <a:r>
              <a:rPr lang="ru-RU" altLang="en-US" sz="1350"/>
              <a:t>3) Проверка произведенных рассчетов </a:t>
            </a:r>
            <a:r>
              <a:rPr lang="en-US" altLang="en-US" sz="1350"/>
              <a:t>по</a:t>
            </a:r>
            <a:r>
              <a:rPr lang="en-US" altLang="ru-RU" sz="1350"/>
              <a:t> </a:t>
            </a:r>
            <a:r>
              <a:rPr lang="en-US" altLang="en-US" sz="1350"/>
              <a:t>заданным</a:t>
            </a:r>
            <a:r>
              <a:rPr lang="en-US" altLang="ru-RU" sz="1350"/>
              <a:t> </a:t>
            </a:r>
            <a:r>
              <a:rPr lang="en-US" altLang="en-US" sz="1350"/>
              <a:t>параметрам</a:t>
            </a:r>
            <a:r>
              <a:rPr lang="ru-RU" altLang="en-US" sz="1350"/>
              <a:t>-</a:t>
            </a:r>
            <a:r>
              <a:rPr lang="en-US" altLang="ru-RU" sz="1350"/>
              <a:t>(GRWR ≥0.8%)</a:t>
            </a:r>
            <a:r>
              <a:rPr lang="ru-RU" altLang="en-US" sz="1350"/>
              <a:t>, </a:t>
            </a:r>
            <a:r>
              <a:rPr lang="en-US" altLang="en-US" sz="1350"/>
              <a:t>остаточный</a:t>
            </a:r>
            <a:r>
              <a:rPr lang="en-US" altLang="ru-RU" sz="1350"/>
              <a:t> </a:t>
            </a:r>
            <a:r>
              <a:rPr lang="en-US" altLang="en-US" sz="1350"/>
              <a:t>объём</a:t>
            </a:r>
            <a:r>
              <a:rPr lang="ru-RU" altLang="en-US" sz="1350"/>
              <a:t> </a:t>
            </a:r>
            <a:r>
              <a:rPr lang="en-US" altLang="ru-RU" sz="1350"/>
              <a:t>&gt;35%</a:t>
            </a:r>
            <a:r>
              <a:rPr lang="ru-RU" altLang="en-US" sz="1350"/>
              <a:t>;</a:t>
            </a:r>
            <a:endParaRPr lang="ru-RU" altLang="en-US" sz="1350"/>
          </a:p>
          <a:p>
            <a:pPr algn="l"/>
            <a:r>
              <a:rPr lang="ru-RU" altLang="en-US" sz="1350"/>
              <a:t>4) 3д-визуализация и предоперационное планирование;</a:t>
            </a:r>
            <a:endParaRPr lang="ru-RU" altLang="en-US"/>
          </a:p>
          <a:p>
            <a:pPr algn="l"/>
            <a:r>
              <a:rPr lang="ru-RU" altLang="en-US"/>
              <a:t> </a:t>
            </a:r>
            <a:endParaRPr lang="ru-RU" altLang="en-US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rcRect b="8908"/>
          <a:stretch>
            <a:fillRect/>
          </a:stretch>
        </p:blipFill>
        <p:spPr>
          <a:xfrm>
            <a:off x="772160" y="46355"/>
            <a:ext cx="7533640" cy="37909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>
            <a:spLocks noGrp="1"/>
          </p:cNvSpPr>
          <p:nvPr>
            <p:ph type="title"/>
          </p:nvPr>
        </p:nvSpPr>
        <p:spPr>
          <a:xfrm>
            <a:off x="1371217" y="270456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000">
                <a:solidFill>
                  <a:schemeClr val="dk1"/>
                </a:solidFill>
              </a:rPr>
              <a:t>ЦЕЛЕВАЯ АУДИТОРИЯ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47" name="Google Shape;147;p27"/>
          <p:cNvSpPr/>
          <p:nvPr/>
        </p:nvSpPr>
        <p:spPr>
          <a:xfrm>
            <a:off x="457453" y="196239"/>
            <a:ext cx="687900" cy="68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8" name="Google Shape;148;p27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49" name="Google Shape;149;p27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50" name="Google Shape;150;p27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51" name="Google Shape;151;p27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 panose="020B040302020202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pic>
        <p:nvPicPr>
          <p:cNvPr id="152" name="Google Shape;152;p27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530730" y="270795"/>
            <a:ext cx="539947" cy="5399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Таблица 1"/>
          <p:cNvGraphicFramePr/>
          <p:nvPr>
            <p:custDataLst>
              <p:tags r:id="rId2"/>
            </p:custDataLst>
          </p:nvPr>
        </p:nvGraphicFramePr>
        <p:xfrm>
          <a:off x="724535" y="1751965"/>
          <a:ext cx="7225030" cy="2755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2315"/>
                <a:gridCol w="5212715"/>
              </a:tblGrid>
              <a:tr h="542925">
                <a:tc>
                  <a:txBody>
                    <a:bodyPr/>
                    <a:p>
                      <a:pPr>
                        <a:buNone/>
                      </a:pPr>
                      <a:r>
                        <a:rPr lang="ru-RU" altLang="en-US"/>
                        <a:t>Количество</a:t>
                      </a:r>
                      <a:endParaRPr lang="ru-RU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/>
                        <a:t>Наименование</a:t>
                      </a:r>
                      <a:endParaRPr lang="ru-RU" altLang="en-US"/>
                    </a:p>
                  </a:txBody>
                  <a:tcPr/>
                </a:tc>
              </a:tr>
              <a:tr h="4064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bg2"/>
                          </a:solidFill>
                        </a:rPr>
                        <a:t>2,5 тыс.</a:t>
                      </a:r>
                      <a:endParaRPr lang="ru-RU" altLang="en-US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bg2"/>
                          </a:solidFill>
                        </a:rPr>
                        <a:t>Хирурги-трансплантологи</a:t>
                      </a:r>
                      <a:endParaRPr lang="ru-RU" altLang="en-US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44132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bg2"/>
                          </a:solidFill>
                        </a:rPr>
                        <a:t>30 тыс.</a:t>
                      </a:r>
                      <a:endParaRPr lang="ru-RU" altLang="en-US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bg2"/>
                          </a:solidFill>
                        </a:rPr>
                        <a:t>Хирурги, занимающиеся резекцией печени</a:t>
                      </a:r>
                      <a:endParaRPr lang="ru-RU" altLang="en-US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40703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bg2"/>
                          </a:solidFill>
                        </a:rPr>
                        <a:t>100 тыс.</a:t>
                      </a:r>
                      <a:endParaRPr lang="ru-RU" altLang="en-US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bg2"/>
                          </a:solidFill>
                        </a:rPr>
                        <a:t>Врачи-гепатологи</a:t>
                      </a:r>
                      <a:endParaRPr lang="ru-RU" altLang="en-US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4051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bg2"/>
                          </a:solidFill>
                        </a:rPr>
                        <a:t>1 тыс.</a:t>
                      </a:r>
                      <a:endParaRPr lang="ru-RU" altLang="en-US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bg2"/>
                          </a:solidFill>
                        </a:rPr>
                        <a:t>Трансплантационные центры</a:t>
                      </a:r>
                      <a:endParaRPr lang="ru-RU" altLang="en-US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55308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ru-RU" altLang="en-US">
                          <a:solidFill>
                            <a:schemeClr val="bg2"/>
                          </a:solidFill>
                        </a:rPr>
                        <a:t>70%; 30%</a:t>
                      </a:r>
                      <a:endParaRPr lang="ru-RU" altLang="en-US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en-US">
                          <a:solidFill>
                            <a:schemeClr val="bg2"/>
                          </a:solidFill>
                        </a:rPr>
                        <a:t>ЛПУ</a:t>
                      </a:r>
                      <a:r>
                        <a:rPr lang="en-US" altLang="ru-RU">
                          <a:solidFill>
                            <a:schemeClr val="bg2"/>
                          </a:solidFill>
                        </a:rPr>
                        <a:t>, </a:t>
                      </a:r>
                      <a:r>
                        <a:rPr lang="en-US" altLang="en-US">
                          <a:solidFill>
                            <a:schemeClr val="bg2"/>
                          </a:solidFill>
                        </a:rPr>
                        <a:t>выполняющие</a:t>
                      </a:r>
                      <a:r>
                        <a:rPr lang="en-US" altLang="ru-RU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en-US" altLang="en-US">
                          <a:solidFill>
                            <a:schemeClr val="bg2"/>
                          </a:solidFill>
                        </a:rPr>
                        <a:t>резекцию</a:t>
                      </a:r>
                      <a:r>
                        <a:rPr lang="en-US" altLang="ru-RU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en-US" altLang="en-US">
                          <a:solidFill>
                            <a:schemeClr val="bg2"/>
                          </a:solidFill>
                        </a:rPr>
                        <a:t>печени</a:t>
                      </a:r>
                      <a:r>
                        <a:rPr lang="en-US" altLang="ru-RU">
                          <a:solidFill>
                            <a:schemeClr val="bg2"/>
                          </a:solidFill>
                        </a:rPr>
                        <a:t> </a:t>
                      </a:r>
                      <a:endParaRPr lang="en-US" altLang="ru-RU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>
            <a:spLocks noGrp="1"/>
          </p:cNvSpPr>
          <p:nvPr>
            <p:ph type="title"/>
          </p:nvPr>
        </p:nvSpPr>
        <p:spPr>
          <a:xfrm>
            <a:off x="432435" y="385445"/>
            <a:ext cx="7976235" cy="867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000">
                <a:solidFill>
                  <a:schemeClr val="dk1"/>
                </a:solidFill>
              </a:rPr>
              <a:t>ЦЕННОСТЬ, ЦЕННОСТНОЕ ПРЕДЛОЖЕНИЕ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87" name="Google Shape;187;p30"/>
          <p:cNvSpPr txBox="1"/>
          <p:nvPr/>
        </p:nvSpPr>
        <p:spPr>
          <a:xfrm>
            <a:off x="432435" y="1668780"/>
            <a:ext cx="8629650" cy="2971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0000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Мы, компания</a:t>
            </a:r>
            <a:r>
              <a:rPr 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altLang="en-US" sz="13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«</a:t>
            </a:r>
            <a:r>
              <a:rPr lang="en-US" sz="13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Hepatic Match</a:t>
            </a:r>
            <a:r>
              <a:rPr lang="ru-RU" sz="13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», </a:t>
            </a:r>
            <a:endParaRPr lang="en-US" altLang="ru-RU" sz="13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0000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в ситуации</a:t>
            </a:r>
            <a:r>
              <a:rPr lang="en-US" sz="1300">
                <a:solidFill>
                  <a:srgbClr val="FF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планирования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операции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по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резекции или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пересадке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печени</a:t>
            </a:r>
            <a:r>
              <a:rPr lang="ru-RU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будем</a:t>
            </a:r>
            <a:endParaRPr lang="en-US" altLang="en-US" sz="13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0000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решать проблему</a:t>
            </a:r>
            <a:r>
              <a:rPr 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принятия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врачебног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о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решения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на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основе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точных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и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о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бъективных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расчетов</a:t>
            </a:r>
            <a:r>
              <a:rPr lang="ru-RU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морфофункциональных параметров печени</a:t>
            </a:r>
            <a:endParaRPr lang="en-US" altLang="en-US" sz="13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FF0000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с помощью</a:t>
            </a:r>
            <a:r>
              <a:rPr 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автоматизированной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КТ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-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волюметрии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и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интеллектуального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анализа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данных</a:t>
            </a:r>
            <a:endParaRPr lang="en-US" altLang="en-US" sz="13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300">
                <a:solidFill>
                  <a:srgbClr val="FF0000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и получать</a:t>
            </a:r>
            <a:r>
              <a:rPr lang="ru-RU" altLang="en-US" sz="1300">
                <a:solidFill>
                  <a:srgbClr val="FF0000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 </a:t>
            </a:r>
            <a:r>
              <a:rPr lang="ru-RU" altLang="en-US" sz="1300">
                <a:solidFill>
                  <a:schemeClr val="bg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результат</a:t>
            </a:r>
            <a:r>
              <a:rPr lang="en-US" sz="1300">
                <a:solidFill>
                  <a:srgbClr val="FF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altLang="en-US" sz="1300">
                <a:solidFill>
                  <a:schemeClr val="bg2"/>
                </a:solidFill>
                <a:latin typeface="Raleway"/>
                <a:ea typeface="Raleway"/>
                <a:cs typeface="Raleway"/>
                <a:sym typeface="Raleway"/>
              </a:rPr>
              <a:t>в формате операционного плана с целью</a:t>
            </a:r>
            <a:r>
              <a:rPr lang="ru-RU" altLang="en-US" sz="1300">
                <a:solidFill>
                  <a:srgbClr val="FF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уменьшения нагрузки на врачей; экономии ресурсов медицинского учреждения;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абсолютной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уверенности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в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безопасности</a:t>
            </a:r>
            <a:r>
              <a:rPr lang="en-US" altLang="ru-RU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altLang="en-US" sz="13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пациента, улучшения качества послеоперационного периода.</a:t>
            </a:r>
            <a:endParaRPr lang="en-US" altLang="ru-RU" sz="13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8" name="Google Shape;188;p30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 panose="020F0502020204030204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 panose="020B0403020202020204"/>
              <a:ea typeface="Helvetica Neue" panose="020B0403020202020204"/>
              <a:cs typeface="Helvetica Neue" panose="020B0403020202020204"/>
              <a:sym typeface="Helvetica Neue" panose="020B0403020202020204"/>
            </a:endParaRPr>
          </a:p>
        </p:txBody>
      </p:sp>
      <p:sp>
        <p:nvSpPr>
          <p:cNvPr id="189" name="Google Shape;189;p30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lt1"/>
                </a:solidFill>
              </a:rPr>
            </a:fld>
            <a:endParaRPr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4333240"/>
            <a:ext cx="1306195" cy="810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04150" y="0"/>
            <a:ext cx="1280160" cy="129476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580" y="1076325"/>
            <a:ext cx="2849880" cy="58674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95" y="182880"/>
            <a:ext cx="2589530" cy="600710"/>
          </a:xfrm>
          <a:prstGeom prst="rect">
            <a:avLst/>
          </a:prstGeom>
        </p:spPr>
      </p:pic>
      <p:pic>
        <p:nvPicPr>
          <p:cNvPr id="9" name="Замещающее содержимое 8"/>
          <p:cNvPicPr>
            <a:picLocks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92835" y="980440"/>
            <a:ext cx="6964680" cy="401383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е поле 4"/>
          <p:cNvSpPr txBox="1"/>
          <p:nvPr/>
        </p:nvSpPr>
        <p:spPr>
          <a:xfrm>
            <a:off x="118110" y="1153160"/>
            <a:ext cx="356679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charset="0"/>
              <a:buChar char="v"/>
            </a:pPr>
            <a:r>
              <a:rPr lang="en-US" altLang="en-US"/>
              <a:t>Мы</a:t>
            </a:r>
            <a:r>
              <a:rPr lang="en-US" altLang="ru-RU"/>
              <a:t> </a:t>
            </a:r>
            <a:r>
              <a:rPr lang="en-US" altLang="en-US"/>
              <a:t>работаем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рынке</a:t>
            </a:r>
            <a:r>
              <a:rPr lang="en-US" altLang="ru-RU"/>
              <a:t>: B2G</a:t>
            </a:r>
            <a:r>
              <a:rPr lang="ru-RU" altLang="en-US"/>
              <a:t>, </a:t>
            </a:r>
            <a:r>
              <a:rPr lang="en-US" altLang="en-US"/>
              <a:t>B2B</a:t>
            </a:r>
            <a:r>
              <a:rPr lang="en-US" altLang="ru-RU"/>
              <a:t>.</a:t>
            </a:r>
            <a:endParaRPr lang="ru-RU" altLang="en-US"/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18110" y="1459865"/>
            <a:ext cx="356679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charset="0"/>
              <a:buChar char="v"/>
            </a:pPr>
            <a:r>
              <a:rPr lang="en-US" altLang="en-US"/>
              <a:t>ЦА</a:t>
            </a:r>
            <a:r>
              <a:rPr lang="ru-RU" altLang="en-US"/>
              <a:t>: 3500 медицинских учреждений</a:t>
            </a:r>
            <a:endParaRPr lang="en-US" altLang="ru-RU"/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118745" y="1802130"/>
            <a:ext cx="3566795" cy="3733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buFont typeface="Wingdings" panose="05000000000000000000" charset="0"/>
              <a:buChar char="v"/>
            </a:pPr>
            <a:r>
              <a:rPr lang="ru-RU" altLang="en-US"/>
              <a:t>С</a:t>
            </a:r>
            <a:r>
              <a:rPr lang="en-US" altLang="en-US"/>
              <a:t>тои</a:t>
            </a:r>
            <a:r>
              <a:rPr lang="ru-RU" altLang="en-US"/>
              <a:t>мость лицензии:</a:t>
            </a:r>
            <a:r>
              <a:rPr lang="en-US" altLang="ru-RU"/>
              <a:t> </a:t>
            </a:r>
            <a:r>
              <a:rPr lang="ru-RU" altLang="en-US"/>
              <a:t>1 млн.</a:t>
            </a:r>
            <a:r>
              <a:rPr lang="en-US" altLang="ru-RU"/>
              <a:t> </a:t>
            </a:r>
            <a:r>
              <a:rPr lang="en-US" altLang="en-US"/>
              <a:t>рублей</a:t>
            </a:r>
            <a:r>
              <a:rPr lang="ru-RU" altLang="en-US"/>
              <a:t>.</a:t>
            </a:r>
            <a:endParaRPr lang="ru-RU" altLang="en-US"/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117475" y="2153920"/>
            <a:ext cx="3397250" cy="1599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charset="0"/>
              <a:buChar char="v"/>
            </a:pPr>
            <a:r>
              <a:rPr lang="en-US" altLang="en-US" dirty="0" err="1"/>
              <a:t>Сегменты</a:t>
            </a:r>
            <a:r>
              <a:rPr lang="en-US" altLang="ru-RU" dirty="0"/>
              <a:t> </a:t>
            </a:r>
            <a:r>
              <a:rPr lang="en-US" altLang="en-US" dirty="0"/>
              <a:t>А</a:t>
            </a:r>
            <a:r>
              <a:rPr lang="ru-RU" altLang="en-US" dirty="0"/>
              <a:t> </a:t>
            </a:r>
            <a:r>
              <a:rPr lang="en-US" altLang="ru-RU" dirty="0"/>
              <a:t>-</a:t>
            </a:r>
            <a:r>
              <a:rPr lang="ru-RU" altLang="en-US" dirty="0"/>
              <a:t> </a:t>
            </a:r>
            <a:r>
              <a:rPr lang="en-US" altLang="en-US" dirty="0" err="1"/>
              <a:t>крупные</a:t>
            </a:r>
            <a:r>
              <a:rPr lang="en-US" altLang="ru-RU" dirty="0"/>
              <a:t> </a:t>
            </a:r>
            <a:r>
              <a:rPr lang="en-US" altLang="en-US" dirty="0" err="1"/>
              <a:t>государственные</a:t>
            </a:r>
            <a:r>
              <a:rPr lang="en-US" altLang="ru-RU" dirty="0"/>
              <a:t> </a:t>
            </a:r>
            <a:r>
              <a:rPr lang="en-US" altLang="en-US" dirty="0" err="1"/>
              <a:t>научно</a:t>
            </a:r>
            <a:r>
              <a:rPr lang="en-US" altLang="ru-RU" dirty="0" err="1"/>
              <a:t>-</a:t>
            </a:r>
            <a:r>
              <a:rPr lang="en-US" altLang="en-US" dirty="0" err="1"/>
              <a:t>исследовательские</a:t>
            </a:r>
            <a:r>
              <a:rPr lang="en-US" altLang="ru-RU" dirty="0"/>
              <a:t> </a:t>
            </a:r>
            <a:r>
              <a:rPr lang="en-US" altLang="en-US" dirty="0" err="1"/>
              <a:t>центры</a:t>
            </a:r>
            <a:r>
              <a:rPr lang="ru-RU" altLang="en-US" dirty="0" err="1"/>
              <a:t>,</a:t>
            </a:r>
            <a:r>
              <a:rPr lang="en-US" altLang="ru-RU" dirty="0"/>
              <a:t> </a:t>
            </a:r>
            <a:r>
              <a:rPr lang="ru-RU" altLang="en-US" dirty="0"/>
              <a:t>             </a:t>
            </a:r>
            <a:r>
              <a:rPr lang="en-US" altLang="en-US" dirty="0" err="1" smtClean="0"/>
              <a:t>университетские</a:t>
            </a:r>
            <a:r>
              <a:rPr lang="en-US" altLang="ru-RU" dirty="0" smtClean="0"/>
              <a:t> </a:t>
            </a:r>
            <a:r>
              <a:rPr lang="en-US" altLang="en-US" dirty="0" err="1"/>
              <a:t>клиники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 err="1"/>
              <a:t>государственные</a:t>
            </a:r>
            <a:r>
              <a:rPr lang="en-US" altLang="ru-RU" dirty="0"/>
              <a:t> </a:t>
            </a:r>
            <a:r>
              <a:rPr lang="en-US" altLang="en-US" dirty="0" err="1"/>
              <a:t>больницы</a:t>
            </a:r>
            <a:r>
              <a:rPr lang="ru-RU" altLang="en-US" dirty="0" err="1"/>
              <a:t>,          В - трансплантационные центры и частные клиники.</a:t>
            </a:r>
            <a:endParaRPr lang="en-US" altLang="en-US" dirty="0" err="1"/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117475" y="3753485"/>
            <a:ext cx="3567430" cy="989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buFont typeface="Wingdings" panose="05000000000000000000" charset="0"/>
              <a:buChar char="v"/>
            </a:pPr>
            <a:r>
              <a:rPr lang="ru-RU" altLang="en-US" dirty="0"/>
              <a:t>У</a:t>
            </a:r>
            <a:r>
              <a:rPr lang="en-US" altLang="en-US" dirty="0" err="1"/>
              <a:t>читывая</a:t>
            </a:r>
            <a:r>
              <a:rPr lang="en-US" altLang="ru-RU" dirty="0"/>
              <a:t> </a:t>
            </a:r>
            <a:r>
              <a:rPr lang="en-US" altLang="en-US" dirty="0" err="1"/>
              <a:t>длительный</a:t>
            </a:r>
            <a:r>
              <a:rPr lang="en-US" altLang="ru-RU" dirty="0"/>
              <a:t> </a:t>
            </a:r>
            <a:r>
              <a:rPr lang="en-US" altLang="en-US" dirty="0" err="1"/>
              <a:t>цикл</a:t>
            </a:r>
            <a:r>
              <a:rPr lang="en-US" altLang="ru-RU" dirty="0"/>
              <a:t> </a:t>
            </a:r>
            <a:r>
              <a:rPr lang="en-US" altLang="en-US" dirty="0" err="1"/>
              <a:t>продаж</a:t>
            </a:r>
            <a:r>
              <a:rPr lang="en-US" altLang="ru-RU" dirty="0"/>
              <a:t> </a:t>
            </a:r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 err="1"/>
              <a:t>секторе</a:t>
            </a:r>
            <a:r>
              <a:rPr lang="en-US" altLang="ru-RU" dirty="0"/>
              <a:t> </a:t>
            </a:r>
            <a:r>
              <a:rPr lang="en-US" altLang="en-US" dirty="0" err="1"/>
              <a:t>здравоохранения</a:t>
            </a:r>
            <a:r>
              <a:rPr lang="en-US" altLang="ru-RU" dirty="0"/>
              <a:t> </a:t>
            </a:r>
            <a:r>
              <a:rPr lang="en-US" altLang="en-US" dirty="0" err="1"/>
              <a:t>доход</a:t>
            </a:r>
            <a:r>
              <a:rPr lang="en-US" altLang="ru-RU" dirty="0"/>
              <a:t> </a:t>
            </a:r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 err="1"/>
              <a:t>первый</a:t>
            </a:r>
            <a:r>
              <a:rPr lang="en-US" altLang="ru-RU" dirty="0"/>
              <a:t> </a:t>
            </a:r>
            <a:r>
              <a:rPr lang="en-US" altLang="en-US" dirty="0" err="1"/>
              <a:t>год</a:t>
            </a:r>
            <a:r>
              <a:rPr lang="en-US" altLang="ru-RU" dirty="0"/>
              <a:t> </a:t>
            </a:r>
            <a:r>
              <a:rPr lang="en-US" altLang="en-US" dirty="0" err="1"/>
              <a:t>может</a:t>
            </a:r>
            <a:r>
              <a:rPr lang="en-US" altLang="ru-RU" dirty="0"/>
              <a:t> </a:t>
            </a:r>
            <a:r>
              <a:rPr lang="en-US" altLang="en-US" dirty="0" err="1"/>
              <a:t>составить</a:t>
            </a:r>
            <a:r>
              <a:rPr lang="en-US" altLang="ru-RU" dirty="0"/>
              <a:t> </a:t>
            </a:r>
            <a:r>
              <a:rPr lang="ru-RU" altLang="en-US" dirty="0"/>
              <a:t>        10</a:t>
            </a:r>
            <a:r>
              <a:rPr lang="en-US" altLang="ru-RU" dirty="0"/>
              <a:t>0</a:t>
            </a:r>
            <a:r>
              <a:rPr lang="ru-RU" altLang="en-US" dirty="0" smtClean="0"/>
              <a:t> </a:t>
            </a:r>
            <a:r>
              <a:rPr lang="ru-RU" altLang="en-US" dirty="0"/>
              <a:t>млн.</a:t>
            </a:r>
            <a:r>
              <a:rPr lang="en-US" altLang="ru-RU" dirty="0"/>
              <a:t> </a:t>
            </a:r>
            <a:r>
              <a:rPr lang="en-US" altLang="en-US" dirty="0" err="1"/>
              <a:t>рублей</a:t>
            </a:r>
            <a:r>
              <a:rPr lang="ru-RU" altLang="en-US" dirty="0"/>
              <a:t>.</a:t>
            </a:r>
            <a:endParaRPr lang="ru-RU" altLang="en-US" dirty="0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45" y="154305"/>
            <a:ext cx="2313305" cy="65659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118110" y="227330"/>
            <a:ext cx="2313305" cy="5099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ru-RU" altLang="ru-RU" sz="3000">
                <a:solidFill>
                  <a:schemeClr val="bg1"/>
                </a:solidFill>
              </a:rPr>
              <a:t>РЫНОК</a:t>
            </a:r>
            <a:endParaRPr lang="ru-RU" altLang="ru-RU" sz="3000">
              <a:solidFill>
                <a:schemeClr val="bg1"/>
              </a:solidFill>
            </a:endParaRPr>
          </a:p>
        </p:txBody>
      </p:sp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9535" y="1153160"/>
            <a:ext cx="5194935" cy="363728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405,&quot;left&quot;:-7,&quot;top&quot;:0.05,&quot;width&quot;:720.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.6000000238418579,&quot;colorType&quot;:1,&quot;foreColorIndex&quot;:5,&quot;pos&quot;:0,&quot;transparency&quot;:0},{&quot;brightness&quot;:0,&quot;colorType&quot;:1,&quot;foreColorIndex&quot;:5,&quot;pos&quot;:0.7200000286102295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diagram20238281_2*l_h_i*1_1_1"/>
  <p:tag name="KSO_WM_TEMPLATE_CATEGORY" val="diagram"/>
  <p:tag name="KSO_WM_TEMPLATE_INDEX" val="20238281"/>
  <p:tag name="KSO_WM_UNIT_LAYERLEVEL" val="1_1_1"/>
  <p:tag name="KSO_WM_TAG_VERSION" val="3.0"/>
  <p:tag name="KSO_WM_BEAUTIFY_FLAG" val="#wm#"/>
  <p:tag name="KSO_WM_UNIT_PRESET_TEXT" val="1"/>
  <p:tag name="KSO_WM_UNIT_TEXT_FILL_FORE_SCHEMECOLOR_INDEX" val="3"/>
  <p:tag name="KSO_WM_UNIT_TEXT_FILL_TYPE" val="3"/>
  <p:tag name="KSO_WM_DIAGRAM_USE_COLOR_VALUE" val="{&quot;color_scheme&quot;:1,&quot;color_type&quot;:1,&quot;theme_color_indexes&quot;:[]}"/>
</p:tagLst>
</file>

<file path=ppt/tags/tag11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405,&quot;left&quot;:-7,&quot;top&quot;:0.05,&quot;width&quot;:720.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.6000000238418579,&quot;colorType&quot;:1,&quot;foreColorIndex&quot;:5,&quot;pos&quot;:0,&quot;transparency&quot;:0},{&quot;brightness&quot;:0,&quot;colorType&quot;:1,&quot;foreColorIndex&quot;:5,&quot;pos&quot;:0.7200000286102295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1"/>
  <p:tag name="KSO_WM_UNIT_ID" val="diagram20238281_2*l_h_i*1_2_1"/>
  <p:tag name="KSO_WM_TEMPLATE_CATEGORY" val="diagram"/>
  <p:tag name="KSO_WM_TEMPLATE_INDEX" val="20238281"/>
  <p:tag name="KSO_WM_UNIT_LAYERLEVEL" val="1_1_1"/>
  <p:tag name="KSO_WM_TAG_VERSION" val="3.0"/>
  <p:tag name="KSO_WM_BEAUTIFY_FLAG" val="#wm#"/>
  <p:tag name="KSO_WM_UNIT_PRESET_TEXT" val="2"/>
  <p:tag name="KSO_WM_UNIT_TEXT_FILL_FORE_SCHEMECOLOR_INDEX" val="3"/>
  <p:tag name="KSO_WM_UNIT_TEXT_FILL_TYPE" val="3"/>
  <p:tag name="KSO_WM_DIAGRAM_USE_COLOR_VALUE" val="{&quot;color_scheme&quot;:1,&quot;color_type&quot;:1,&quot;theme_color_indexes&quot;:[]}"/>
</p:tagLst>
</file>

<file path=ppt/tags/tag12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405,&quot;left&quot;:-7,&quot;top&quot;:0.05,&quot;width&quot;:720.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.6000000238418579,&quot;colorType&quot;:1,&quot;foreColorIndex&quot;:5,&quot;pos&quot;:0,&quot;transparency&quot;:0},{&quot;brightness&quot;:0,&quot;colorType&quot;:1,&quot;foreColorIndex&quot;:5,&quot;pos&quot;:0.7200000286102295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1"/>
  <p:tag name="KSO_WM_UNIT_ID" val="diagram20238281_2*l_h_i*1_3_1"/>
  <p:tag name="KSO_WM_TEMPLATE_CATEGORY" val="diagram"/>
  <p:tag name="KSO_WM_TEMPLATE_INDEX" val="20238281"/>
  <p:tag name="KSO_WM_UNIT_LAYERLEVEL" val="1_1_1"/>
  <p:tag name="KSO_WM_TAG_VERSION" val="3.0"/>
  <p:tag name="KSO_WM_BEAUTIFY_FLAG" val="#wm#"/>
  <p:tag name="KSO_WM_UNIT_PRESET_TEXT" val="3"/>
  <p:tag name="KSO_WM_UNIT_TEXT_FILL_FORE_SCHEMECOLOR_INDEX" val="3"/>
  <p:tag name="KSO_WM_UNIT_TEXT_FILL_TYPE" val="3"/>
  <p:tag name="KSO_WM_DIAGRAM_USE_COLOR_VALUE" val="{&quot;color_scheme&quot;:1,&quot;color_type&quot;:1,&quot;theme_color_indexes&quot;:[]}"/>
</p:tagLst>
</file>

<file path=ppt/tags/tag13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7.55,&quot;left&quot;:0,&quot;top&quot;:17.45,&quot;width&quot;:720.05}"/>
  <p:tag name="KSO_WM_DIAGRAM_COLOR_MATCH_VALUE" val="{&quot;shape&quot;:{&quot;fill&quot;:{&quot;solid&quot;:{&quot;brightness&quot;:0,&quot;colorType&quot;:1,&quot;foreColorIndex&quot;:5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8281_2*l_h_i*1_1_2"/>
  <p:tag name="KSO_WM_TEMPLATE_CATEGORY" val="diagram"/>
  <p:tag name="KSO_WM_TEMPLATE_INDEX" val="20238281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"/>
</p:tagLst>
</file>

<file path=ppt/tags/tag14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7.55,&quot;left&quot;:0,&quot;top&quot;:17.45,&quot;width&quot;:720.05}"/>
  <p:tag name="KSO_WM_DIAGRAM_COLOR_MATCH_VALUE" val="{&quot;shape&quot;:{&quot;fill&quot;:{&quot;solid&quot;:{&quot;brightness&quot;:0,&quot;colorType&quot;:1,&quot;foreColorIndex&quot;:5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38281_2*l_h_i*1_3_2"/>
  <p:tag name="KSO_WM_TEMPLATE_CATEGORY" val="diagram"/>
  <p:tag name="KSO_WM_TEMPLATE_INDEX" val="20238281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"/>
</p:tagLst>
</file>

<file path=ppt/tags/tag15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7.55,&quot;left&quot;:0,&quot;top&quot;:17.45,&quot;width&quot;:720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.6000000238418579,&quot;colorType&quot;:1,&quot;foreColorIndex&quot;:5,&quot;pos&quot;:0,&quot;transparency&quot;:0},{&quot;brightness&quot;:0,&quot;colorType&quot;:1,&quot;foreColorIndex&quot;:5,&quot;pos&quot;:0.7200000286102295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diagram20238281_2*l_h_i*1_1_1"/>
  <p:tag name="KSO_WM_TEMPLATE_CATEGORY" val="diagram"/>
  <p:tag name="KSO_WM_TEMPLATE_INDEX" val="20238281"/>
  <p:tag name="KSO_WM_UNIT_LAYERLEVEL" val="1_1_1"/>
  <p:tag name="KSO_WM_TAG_VERSION" val="3.0"/>
  <p:tag name="KSO_WM_BEAUTIFY_FLAG" val="#wm#"/>
  <p:tag name="KSO_WM_UNIT_PRESET_TEXT" val="1"/>
  <p:tag name="KSO_WM_UNIT_TEXT_FILL_FORE_SCHEMECOLOR_INDEX" val="3"/>
  <p:tag name="KSO_WM_UNIT_TEXT_FILL_TYPE" val="3"/>
</p:tagLst>
</file>

<file path=ppt/tags/tag16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387.55,&quot;left&quot;:0,&quot;top&quot;:17.45,&quot;width&quot;:720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.6000000238418579,&quot;colorType&quot;:1,&quot;foreColorIndex&quot;:5,&quot;pos&quot;:0,&quot;transparency&quot;:0},{&quot;brightness&quot;:0,&quot;colorType&quot;:1,&quot;foreColorIndex&quot;:5,&quot;pos&quot;:0.7200000286102295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1"/>
  <p:tag name="KSO_WM_UNIT_ID" val="diagram20238281_2*l_h_i*1_3_1"/>
  <p:tag name="KSO_WM_TEMPLATE_CATEGORY" val="diagram"/>
  <p:tag name="KSO_WM_TEMPLATE_INDEX" val="20238281"/>
  <p:tag name="KSO_WM_UNIT_LAYERLEVEL" val="1_1_1"/>
  <p:tag name="KSO_WM_TAG_VERSION" val="3.0"/>
  <p:tag name="KSO_WM_BEAUTIFY_FLAG" val="#wm#"/>
  <p:tag name="KSO_WM_UNIT_PRESET_TEXT" val="3"/>
  <p:tag name="KSO_WM_UNIT_TEXT_FILL_FORE_SCHEMECOLOR_INDEX" val="3"/>
  <p:tag name="KSO_WM_UNIT_TEXT_FILL_TYPE" val="3"/>
</p:tagLst>
</file>

<file path=ppt/tags/tag17.xml><?xml version="1.0" encoding="utf-8"?>
<p:tagLst xmlns:p="http://schemas.openxmlformats.org/presentationml/2006/main">
  <p:tag name="resource_record_key" val="{&quot;70&quot;:[3321480]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TABLE_ENDDRAG_ORIGIN_RECT" val="568*225"/>
  <p:tag name="TABLE_ENDDRAG_RECT" val="57*159*568*225"/>
</p:tagLst>
</file>

<file path=ppt/tags/tag6.xml><?xml version="1.0" encoding="utf-8"?>
<p:tagLst xmlns:p="http://schemas.openxmlformats.org/presentationml/2006/main">
  <p:tag name="TABLE_ENDDRAG_ORIGIN_RECT" val="603*168"/>
  <p:tag name="TABLE_ENDDRAG_RECT" val="35*87*603*168"/>
</p:tagLst>
</file>

<file path=ppt/tags/tag7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405,&quot;left&quot;:-7,&quot;top&quot;:0.05,&quot;width&quot;:720.55}"/>
  <p:tag name="KSO_WM_DIAGRAM_COLOR_MATCH_VALUE" val="{&quot;shape&quot;:{&quot;fill&quot;:{&quot;solid&quot;:{&quot;brightness&quot;:0,&quot;colorType&quot;:1,&quot;foreColorIndex&quot;:5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38281_2*l_h_i*1_1_2"/>
  <p:tag name="KSO_WM_TEMPLATE_CATEGORY" val="diagram"/>
  <p:tag name="KSO_WM_TEMPLATE_INDEX" val="20238281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8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405,&quot;left&quot;:-7,&quot;top&quot;:0.05,&quot;width&quot;:720.55}"/>
  <p:tag name="KSO_WM_DIAGRAM_COLOR_MATCH_VALUE" val="{&quot;shape&quot;:{&quot;fill&quot;:{&quot;solid&quot;:{&quot;brightness&quot;:0,&quot;colorType&quot;:1,&quot;foreColorIndex&quot;:5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38281_2*l_h_i*1_2_2"/>
  <p:tag name="KSO_WM_TEMPLATE_CATEGORY" val="diagram"/>
  <p:tag name="KSO_WM_TEMPLATE_INDEX" val="20238281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9.xml><?xml version="1.0" encoding="utf-8"?>
<p:tagLst xmlns:p="http://schemas.openxmlformats.org/presentationml/2006/main">
  <p:tag name="KSO_WM_DIAGRAM_MAX_ITEMCNT" val="4"/>
  <p:tag name="KSO_WM_DIAGRAM_MIN_ITEMCNT" val="2"/>
  <p:tag name="KSO_WM_DIAGRAM_VIRTUALLY_FRAME" val="{&quot;height&quot;:405,&quot;left&quot;:-7,&quot;top&quot;:0.05,&quot;width&quot;:720.55}"/>
  <p:tag name="KSO_WM_DIAGRAM_COLOR_MATCH_VALUE" val="{&quot;shape&quot;:{&quot;fill&quot;:{&quot;solid&quot;:{&quot;brightness&quot;:0,&quot;colorType&quot;:1,&quot;foreColorIndex&quot;:5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38281_2*l_h_i*1_3_2"/>
  <p:tag name="KSO_WM_TEMPLATE_CATEGORY" val="diagram"/>
  <p:tag name="KSO_WM_TEMPLATE_INDEX" val="20238281"/>
  <p:tag name="KSO_WM_UNIT_LAYERLEVEL" val="1_1_1"/>
  <p:tag name="KSO_WM_TAG_VERSION" val="3.0"/>
  <p:tag name="KSO_WM_BEAUTIFY_FLAG" val="#wm#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8F00FF"/>
      </a:dk1>
      <a:lt1>
        <a:srgbClr val="FFFFFF"/>
      </a:lt1>
      <a:dk2>
        <a:srgbClr val="000000"/>
      </a:dk2>
      <a:lt2>
        <a:srgbClr val="000000"/>
      </a:lt2>
      <a:accent1>
        <a:srgbClr val="FBB3C1"/>
      </a:accent1>
      <a:accent2>
        <a:srgbClr val="FCAF17"/>
      </a:accent2>
      <a:accent3>
        <a:srgbClr val="FD493D"/>
      </a:accent3>
      <a:accent4>
        <a:srgbClr val="DBE6FD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8564</Words>
  <Application>WPS Presentation</Application>
  <PresentationFormat>Экран (16:9)</PresentationFormat>
  <Paragraphs>272</Paragraphs>
  <Slides>15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15</vt:i4>
      </vt:variant>
    </vt:vector>
  </HeadingPairs>
  <TitlesOfParts>
    <vt:vector size="34" baseType="lpstr">
      <vt:lpstr>Arial</vt:lpstr>
      <vt:lpstr>SimSun</vt:lpstr>
      <vt:lpstr>Wingdings</vt:lpstr>
      <vt:lpstr>Arial</vt:lpstr>
      <vt:lpstr>Raleway SemiBold</vt:lpstr>
      <vt:lpstr>Raleway</vt:lpstr>
      <vt:lpstr>Century Gothic</vt:lpstr>
      <vt:lpstr>Druk Text Wide Cyr</vt:lpstr>
      <vt:lpstr>Segoe Print</vt:lpstr>
      <vt:lpstr>Calibri</vt:lpstr>
      <vt:lpstr>Helvetica Neue</vt:lpstr>
      <vt:lpstr>Wingdings</vt:lpstr>
      <vt:lpstr>Raleway</vt:lpstr>
      <vt:lpstr>Microsoft YaHei</vt:lpstr>
      <vt:lpstr>Arial Unicode MS</vt:lpstr>
      <vt:lpstr>Calibri Light</vt:lpstr>
      <vt:lpstr>Simple Light</vt:lpstr>
      <vt:lpstr>Simple Light</vt:lpstr>
      <vt:lpstr>Тема Office</vt:lpstr>
      <vt:lpstr>PowerPoint 演示文稿</vt:lpstr>
      <vt:lpstr>PowerPoint 演示文稿</vt:lpstr>
      <vt:lpstr>ПРОБЛЕМА</vt:lpstr>
      <vt:lpstr>РЕШЕНИЕ </vt:lpstr>
      <vt:lpstr>PowerPoint 演示文稿</vt:lpstr>
      <vt:lpstr>ЦЕЛЕВАЯ АУДИТОРИЯ</vt:lpstr>
      <vt:lpstr>ЦЕННОСТЬ, ЦЕННОСТНОЕ ПРЕДЛОЖЕНИЕ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ТЕКУЩИЕ РЕЗУЛЬТАТЫ</vt:lpstr>
      <vt:lpstr>КОМАНДА СТАРТАПА</vt:lpstr>
      <vt:lpstr>КОНТАКТЫ ЛИДЕРА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ПРОЕКТА</dc:title>
  <dc:creator>Persona</dc:creator>
  <cp:lastModifiedBy>Дарья Поларшинова</cp:lastModifiedBy>
  <cp:revision>162</cp:revision>
  <dcterms:created xsi:type="dcterms:W3CDTF">2025-10-21T05:01:00Z</dcterms:created>
  <dcterms:modified xsi:type="dcterms:W3CDTF">2025-12-10T16:53:49Z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68B3BDEA69BD4E70A6E8CF689E0C7799_13</vt:lpwstr>
  </property>
  <property fmtid="{D5CDD505-2E9C-101B-9397-08002B2CF9AE}" pid="3" name="KSOProductBuildVer">
    <vt:lpwstr>1049-12.2.0.23155</vt:lpwstr>
  </property>
</Properties>
</file>