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15"/>
  </p:notesMasterIdLst>
  <p:sldIdLst>
    <p:sldId id="273" r:id="rId2"/>
    <p:sldId id="274" r:id="rId3"/>
    <p:sldId id="261" r:id="rId4"/>
    <p:sldId id="275" r:id="rId5"/>
    <p:sldId id="276" r:id="rId6"/>
    <p:sldId id="277" r:id="rId7"/>
    <p:sldId id="281" r:id="rId8"/>
    <p:sldId id="265" r:id="rId9"/>
    <p:sldId id="267" r:id="rId10"/>
    <p:sldId id="269" r:id="rId11"/>
    <p:sldId id="272" r:id="rId12"/>
    <p:sldId id="280" r:id="rId13"/>
    <p:sldId id="279" r:id="rId14"/>
  </p:sldIdLst>
  <p:sldSz cx="9144000" cy="5143500" type="screen16x9"/>
  <p:notesSz cx="6858000" cy="9144000"/>
  <p:embeddedFontLst>
    <p:embeddedFont>
      <p:font typeface="Helvetica Neue" charset="0"/>
      <p:regular r:id="rId16"/>
      <p:bold r:id="rId17"/>
      <p:italic r:id="rId18"/>
      <p:boldItalic r:id="rId19"/>
    </p:embeddedFont>
    <p:embeddedFont>
      <p:font typeface="Lato Black" charset="0"/>
      <p:bold r:id="rId20"/>
      <p:boldItalic r:id="rId21"/>
    </p:embeddedFont>
    <p:embeddedFont>
      <p:font typeface="PT Sans" charset="-52"/>
      <p:regular r:id="rId22"/>
      <p:bold r:id="rId23"/>
      <p:italic r:id="rId24"/>
      <p:boldItalic r:id="rId25"/>
    </p:embeddedFont>
    <p:embeddedFont>
      <p:font typeface="Calibri" pitchFamily="34" charset="0"/>
      <p:regular r:id="rId26"/>
      <p:bold r:id="rId27"/>
      <p:italic r:id="rId28"/>
      <p:boldItalic r:id="rId29"/>
    </p:embeddedFont>
    <p:embeddedFont>
      <p:font typeface="Franklin Gothic" charset="0"/>
      <p:bold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3B96081-24C7-4F0D-ACD0-74C734DCB8C8}">
  <a:tblStyle styleId="{B3B96081-24C7-4F0D-ACD0-74C734DCB8C8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>
          <a:top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>
          <a:left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lastCol>
    <a:firstCol>
      <a:tcTxStyle b="on" i="off"/>
      <a:tcStyle>
        <a:tcBdr>
          <a:left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firstCol>
    <a:lastRow>
      <a:tcTxStyle b="on" i="off"/>
      <a:tcStyle>
        <a:tcBdr>
          <a:left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left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5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D05D7DEF-E687-4489-9D9E-BEBEFF58F903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-676" y="-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="" xmlns:p14="http://schemas.microsoft.com/office/powerpoint/2010/main" val="54561917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skillbox.ru/media/marketing/kak-otsenit-obyem-rynka-metodom-pam-tam-sam-som-rasskazyvaem-na-primere-onlaynservisa/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241a4ed44ca_0_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56" name="Google Shape;56;g241a4ed44c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="" xmlns:p14="http://schemas.microsoft.com/office/powerpoint/2010/main" val="6706763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8ca77accf3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" name="Google Shape;72;g18ca77accf3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dirty="0"/>
          </a:p>
        </p:txBody>
      </p:sp>
    </p:spTree>
    <p:extLst>
      <p:ext uri="{BB962C8B-B14F-4D97-AF65-F5344CB8AC3E}">
        <p14:creationId xmlns="" xmlns:p14="http://schemas.microsoft.com/office/powerpoint/2010/main" val="31472694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18ca77accf3_0_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18ca77accf3_0_2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u="sng">
                <a:solidFill>
                  <a:schemeClr val="hlink"/>
                </a:solidFill>
                <a:hlinkClick r:id="rId3"/>
              </a:rPr>
              <a:t>https://skillbox.ru/media/marketing/kak-otsenit-obyem-rynka-metodom-pam-tam-sam-som-rasskazyvaem-na-primere-onlaynservisa/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PAM (Potential Available Market) — потенциально доступный рынок. Это весь объём рынка с учётом того, как он изменится за интересующее вас время. оказатель считают, чтобы понять, как меняется рынок, — и так оценить перспективы продукта. 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На примере. В стране 8000 частных клиник и медицинских организаций. По прогнозам исследовательской компании Gartner, в ближайшие три года число частных медицинских организаций увеличится на 10% — до 8800. Стоимость подписки на журнал — 32 000 рублей в год. PAM будет равен 8800 × 32 000 рублей — это около 280 млн рублей.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TAM (Total Addressable Market) — общий объём рынка, на котором можно продать ваш продукт. Показатель включает всех потенциальных клиентов — в том числе тех, кто уже покупает у ваших конкурентов или даже не покупает товары-аналоги.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На примере. В стране 8000 клиник. Подписка на медицинско-бухгалтерский журнал стоит 32 000 рублей, это значит, что TAM составит около 256 млн рублей.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Что показывает. TAM — это предел роста компании. Показатель демонстрирует перспективы продукта, если он сможет занять весь рынок. На практике TAM недостижим и даже 10% от TAM — большая победа. Близкие к 100% от TAM цифры встречаются на монополизированных рынках.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С помощью TAM также определяют, есть ли у компании потенциал для расширения на рынке.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SAM (Served/Serviceable Available Market) — доступный объём рынка, доля от TAM. SAM показывает, сколько денег уже тратится на решения, похожие на ваше. SAM — это рынок прямых конкурентов и аналогов.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Для одноместных колясок SAM — это объём продаж одноместных колясок; для справочно-правовой системы для юристов SAM — это объём продаж справочно-правовых систем для юристов.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На примере. В стране 8000 частных медицинских организаций, которые могут приобрести подписку на бухгалтерский онлайн-журнал. Однако только 30% таких организаций покупают бухгалтерские журналы. Вы знаете это из данных аналитики или по результатам собственных обзвонов.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У остальных 70% — разные причины отказа. Например, в бюджете нет соответствующей статьи расходов или клиники не считают нужным заботиться о бухгалтерах.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SAM будет равен 8000 × 30% × 32 000 рублей (цена подписки). Получится, что число клиентов — 2400 компаний, а наш SAM — 76,8 млн рублей в год.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Можно посчитать по-другому. Профильная консалтинговая компания ведёт статистику услуг, которые заказывают медицинские учреждения. По данным консультантов, за год клиники покупают бухгалтерские журналы на 56 млн рублей. Это и будет наш SAM.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Что показывает. Объём рынка, который можно занять, если вытеснить прямых конкурентов. Это максимальный объём ниши, в которой работает компания. SAM не учитывает тех, кто мог бы купить продукт, но не покупает его по самым разным причинам.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SOM (Serviceable &amp; Obtainable Market) — реально достижимый объём рынка, доля от SAM. Это объём продаж, который компания может получить с помощью доступных ей инструментов.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На примере. Почти все продажи нашему онлайн-журналу приносят прямые звонки клиентам. 70% клиник ни при каких условиях не будут покупать бухгалтерские журналы. Если менеджер попал в клинику, которая принадлежит к остальным 30%, то конверсия составит 10%. Одна из десяти клиник, выписывающих бухгалтерский журнал, покупает наш онлайн-сервис.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К SAM, напомним, относится 2400 медицинских организаций — столько готовы купить бухгалтерские журналы. Если мы все их обзвоним, то получим 240 клиентов — 10%. Подписка стоит 32 000 рублей, умножим её на число клиентов и получим 7,7 млн рублей. Это и есть наш SOM.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Что показывает. Какой объём рынка можно получить с помощью существующей стратегии. SOM исключает клиентов, которые потенциально есть на рынке, но компания не сможет до них достучаться. Показатель учитывает конкуренцию, конверсию продаж в компании и другие факторы.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9394826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87f2a0a7e8_1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287f2a0a7e8_1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100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42238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87f2a0a7e8_1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287f2a0a7e8_1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7452" marR="203295" lvl="0" indent="633" algn="l" rtl="0">
              <a:lnSpc>
                <a:spcPct val="10370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</p:spTree>
    <p:extLst>
      <p:ext uri="{BB962C8B-B14F-4D97-AF65-F5344CB8AC3E}">
        <p14:creationId xmlns="" xmlns:p14="http://schemas.microsoft.com/office/powerpoint/2010/main" val="13266176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87f2a0a7e8_1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287f2a0a7e8_1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7452" marR="203295" lvl="0" indent="633" algn="l" rtl="0">
              <a:lnSpc>
                <a:spcPct val="10370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</p:spTree>
    <p:extLst>
      <p:ext uri="{BB962C8B-B14F-4D97-AF65-F5344CB8AC3E}">
        <p14:creationId xmlns="" xmlns:p14="http://schemas.microsoft.com/office/powerpoint/2010/main" val="32103167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8ca77accf3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2" name="Google Shape;132;g18ca77accf3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00">
                <a:solidFill>
                  <a:srgbClr val="FF0000"/>
                </a:solidFill>
              </a:rPr>
              <a:t>можно заполнить только одну из таблиц: слайд 9 или 10 или сделать слайд 11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17063099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18ca77accf3_0_3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18ca77accf3_0_3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предположения о монетизации и бизнес-модели</a:t>
            </a:r>
            <a:endParaRPr/>
          </a:p>
        </p:txBody>
      </p:sp>
    </p:spTree>
    <p:extLst>
      <p:ext uri="{BB962C8B-B14F-4D97-AF65-F5344CB8AC3E}">
        <p14:creationId xmlns="" xmlns:p14="http://schemas.microsoft.com/office/powerpoint/2010/main" val="9153518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18ca77accf3_0_3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18ca77accf3_0_3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994161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8ca77accf3_0_3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8ca77accf3_0_3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26491613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87f2a0a7e8_1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287f2a0a7e8_1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7452" marR="203295" lvl="0" indent="633" algn="l" rtl="0">
              <a:lnSpc>
                <a:spcPct val="10370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</p:spTree>
    <p:extLst>
      <p:ext uri="{BB962C8B-B14F-4D97-AF65-F5344CB8AC3E}">
        <p14:creationId xmlns="" xmlns:p14="http://schemas.microsoft.com/office/powerpoint/2010/main" val="13266176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 1">
  <p:cSld name="TITLE_1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b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Calibri"/>
              <a:buNone/>
              <a:defRPr sz="4500"/>
            </a:lvl1pPr>
            <a:lvl2pPr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rmAutofit/>
          </a:bodyPr>
          <a:lstStyle>
            <a:lvl1pPr marL="457200" lvl="0" indent="-22860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1pPr>
            <a:lvl2pPr marL="914400" lvl="1" indent="-22860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2pPr>
            <a:lvl3pPr marL="1371600" lvl="2" indent="-22860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3pPr>
            <a:lvl4pPr marL="1828800" lvl="3" indent="-22860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4pPr>
            <a:lvl5pPr marL="2286000" lvl="4" indent="-22860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5pPr>
            <a:lvl6pPr marL="2743200" lvl="5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321386" y="4811072"/>
            <a:ext cx="1941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www.source.co/how-hydropanels-work/" TargetMode="Externa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h2oisgold.tilda.ws/" TargetMode="Externa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14"/>
          <p:cNvGrpSpPr/>
          <p:nvPr/>
        </p:nvGrpSpPr>
        <p:grpSpPr>
          <a:xfrm>
            <a:off x="0" y="519376"/>
            <a:ext cx="1968705" cy="72900"/>
            <a:chOff x="0" y="692501"/>
            <a:chExt cx="2624940" cy="97200"/>
          </a:xfrm>
        </p:grpSpPr>
        <p:sp>
          <p:nvSpPr>
            <p:cNvPr id="59" name="Google Shape;59;p14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0" name="Google Shape;60;p14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1" name="Google Shape;61;p14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2" name="Google Shape;62;p14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3" name="Google Shape;63;p14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64" name="Google Shape;64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33578" y="4604526"/>
            <a:ext cx="1608939" cy="735811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>
            <a:off x="1320272" y="1337099"/>
            <a:ext cx="7024200" cy="586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/>
          <a:p>
            <a:pPr marL="25400" marR="12700" lvl="0" indent="0" algn="ctr" rtl="0">
              <a:lnSpc>
                <a:spcPct val="1118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000"/>
              <a:buFont typeface="Lato Black"/>
              <a:buNone/>
            </a:pPr>
            <a:r>
              <a:rPr lang="ru" sz="3000" b="1" dirty="0" smtClean="0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Вода  из воздуха</a:t>
            </a:r>
            <a:endParaRPr sz="1100" b="1" i="0" u="none" strike="noStrike" cap="none" dirty="0">
              <a:solidFill>
                <a:srgbClr val="000000"/>
              </a:solidFill>
              <a:sym typeface="Arial"/>
            </a:endParaRPr>
          </a:p>
        </p:txBody>
      </p:sp>
      <p:pic>
        <p:nvPicPr>
          <p:cNvPr id="66" name="Google Shape;6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11600" y="124500"/>
            <a:ext cx="1296400" cy="90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86209" y="171525"/>
            <a:ext cx="1673191" cy="71545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4"/>
          <p:cNvSpPr txBox="1"/>
          <p:nvPr/>
        </p:nvSpPr>
        <p:spPr>
          <a:xfrm>
            <a:off x="463924" y="3953856"/>
            <a:ext cx="6965700" cy="684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 b="1" i="0" u="none" strike="noStrike" cap="none" dirty="0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Название команды: </a:t>
            </a:r>
            <a:r>
              <a:rPr lang="ru" sz="2100" b="1" i="0" u="none" strike="noStrike" cap="none" dirty="0" smtClean="0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«</a:t>
            </a:r>
            <a:r>
              <a:rPr lang="en-US" sz="4000" b="1" i="0" u="none" strike="noStrike" cap="none" dirty="0" smtClean="0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H</a:t>
            </a:r>
            <a:r>
              <a:rPr lang="en-US" sz="4000" b="1" i="0" u="none" strike="noStrike" cap="none" baseline="-25000" dirty="0" smtClean="0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2</a:t>
            </a:r>
            <a:r>
              <a:rPr lang="en-US" sz="4000" b="1" i="0" u="none" strike="noStrike" cap="none" dirty="0" smtClean="0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O</a:t>
            </a:r>
            <a:r>
              <a:rPr lang="ru" sz="2100" b="1" i="0" u="none" strike="noStrike" cap="none" dirty="0" smtClean="0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»</a:t>
            </a:r>
            <a:endParaRPr sz="2100" b="1" i="0" u="none" strike="noStrike" cap="none" dirty="0">
              <a:solidFill>
                <a:srgbClr val="2F549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pic>
        <p:nvPicPr>
          <p:cNvPr id="69" name="Google Shape;69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11100" y="217963"/>
            <a:ext cx="1771999" cy="622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8154" y="1819275"/>
            <a:ext cx="3308769" cy="2215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663628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/>
        </p:nvSpPr>
        <p:spPr>
          <a:xfrm>
            <a:off x="374275" y="2627990"/>
            <a:ext cx="3443345" cy="130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i="0" u="none" strike="noStrike" cap="none" dirty="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Какую проблему решаем:</a:t>
            </a:r>
            <a:endParaRPr sz="1200" b="1" dirty="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i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smtClean="0">
                <a:solidFill>
                  <a:schemeClr val="dk1"/>
                </a:solidFill>
                <a:latin typeface="Calibri" pitchFamily="34" charset="0"/>
                <a:ea typeface="Courier New"/>
                <a:cs typeface="Calibri" pitchFamily="34" charset="0"/>
                <a:sym typeface="Courier New"/>
              </a:rPr>
              <a:t>Получение воды из атмосферного воздуха</a:t>
            </a:r>
            <a:endParaRPr sz="2000" dirty="0">
              <a:solidFill>
                <a:schemeClr val="dk1"/>
              </a:solidFill>
              <a:latin typeface="Calibri" pitchFamily="34" charset="0"/>
              <a:ea typeface="Courier New"/>
              <a:cs typeface="Calibri" pitchFamily="34" charset="0"/>
              <a:sym typeface="Courier New"/>
            </a:endParaRPr>
          </a:p>
        </p:txBody>
      </p:sp>
      <p:sp>
        <p:nvSpPr>
          <p:cNvPr id="75" name="Google Shape;75;p15"/>
          <p:cNvSpPr txBox="1"/>
          <p:nvPr/>
        </p:nvSpPr>
        <p:spPr>
          <a:xfrm>
            <a:off x="5144148" y="2512565"/>
            <a:ext cx="3527100" cy="10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Какое решение предлагаем:</a:t>
            </a:r>
            <a:endParaRPr sz="1200" b="1" dirty="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i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/>
            <a:r>
              <a:rPr lang="ru-RU" sz="2000" dirty="0" smtClean="0">
                <a:latin typeface="Calibri" pitchFamily="34" charset="0"/>
                <a:ea typeface="Courier New"/>
                <a:cs typeface="Calibri" pitchFamily="34" charset="0"/>
                <a:sym typeface="Courier New"/>
              </a:rPr>
              <a:t>Автономная установка для получение </a:t>
            </a:r>
            <a:r>
              <a:rPr lang="ru-RU" sz="2000" dirty="0">
                <a:latin typeface="Calibri" pitchFamily="34" charset="0"/>
                <a:ea typeface="Courier New"/>
                <a:cs typeface="Calibri" pitchFamily="34" charset="0"/>
                <a:sym typeface="Courier New"/>
              </a:rPr>
              <a:t>воды из </a:t>
            </a:r>
            <a:r>
              <a:rPr lang="ru-RU" sz="2000" dirty="0" smtClean="0">
                <a:latin typeface="Calibri" pitchFamily="34" charset="0"/>
                <a:ea typeface="Courier New"/>
                <a:cs typeface="Calibri" pitchFamily="34" charset="0"/>
                <a:sym typeface="Courier New"/>
              </a:rPr>
              <a:t>атмосферного воздуха.</a:t>
            </a:r>
            <a:endParaRPr sz="2000" dirty="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76" name="Google Shape;76;p15"/>
          <p:cNvSpPr txBox="1"/>
          <p:nvPr/>
        </p:nvSpPr>
        <p:spPr>
          <a:xfrm>
            <a:off x="221650" y="902144"/>
            <a:ext cx="4517700" cy="2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77" name="Google Shape;77;p15"/>
          <p:cNvSpPr txBox="1"/>
          <p:nvPr/>
        </p:nvSpPr>
        <p:spPr>
          <a:xfrm>
            <a:off x="374202" y="782554"/>
            <a:ext cx="6737100" cy="66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П</a:t>
            </a:r>
            <a:r>
              <a:rPr lang="ru" sz="1200" b="1" dirty="0" smtClean="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отенциальный заказчик: </a:t>
            </a:r>
            <a:endParaRPr sz="800" b="1" dirty="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79" name="Google Shape;79;p15"/>
          <p:cNvSpPr txBox="1"/>
          <p:nvPr/>
        </p:nvSpPr>
        <p:spPr>
          <a:xfrm>
            <a:off x="1480559" y="140403"/>
            <a:ext cx="7101600" cy="3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2400" b="1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Ценностное  предложение</a:t>
            </a:r>
            <a:endParaRPr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80" name="Google Shape;80;p15"/>
          <p:cNvSpPr txBox="1"/>
          <p:nvPr/>
        </p:nvSpPr>
        <p:spPr>
          <a:xfrm>
            <a:off x="294206" y="519333"/>
            <a:ext cx="6737100" cy="3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" sz="1200" b="1" dirty="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Название проекта</a:t>
            </a:r>
            <a:r>
              <a:rPr lang="ru" sz="1200" b="1" dirty="0" smtClean="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:</a:t>
            </a:r>
            <a:r>
              <a:rPr lang="en-US" sz="1200" b="1" dirty="0" smtClean="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ru-RU" b="1" dirty="0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Вода  из воздуха</a:t>
            </a:r>
            <a:endParaRPr lang="ru-RU" b="1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 dirty="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81" name="Google Shape;81;p15"/>
          <p:cNvSpPr txBox="1"/>
          <p:nvPr/>
        </p:nvSpPr>
        <p:spPr>
          <a:xfrm>
            <a:off x="2678424" y="821844"/>
            <a:ext cx="5840735" cy="1228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71450" lvl="0" indent="-171450">
              <a:lnSpc>
                <a:spcPct val="115000"/>
              </a:lnSpc>
              <a:buFont typeface="Arial" pitchFamily="34" charset="0"/>
              <a:buChar char="•"/>
            </a:pPr>
            <a:r>
              <a:rPr lang="ru-RU" sz="1200" dirty="0"/>
              <a:t>Министерство </a:t>
            </a:r>
            <a:r>
              <a:rPr lang="ru-RU" sz="1200" dirty="0" smtClean="0"/>
              <a:t>РФ </a:t>
            </a:r>
            <a:r>
              <a:rPr lang="ru-RU" sz="1200" dirty="0"/>
              <a:t>по делам гражданской обороны, чрезвычайным ситуациям и ликвидации последствий стихийных бедствий (МЧС России</a:t>
            </a:r>
            <a:r>
              <a:rPr lang="ru-RU" sz="1200" dirty="0" smtClean="0"/>
              <a:t>)</a:t>
            </a:r>
          </a:p>
          <a:p>
            <a:pPr marL="171450" lvl="0" indent="-171450">
              <a:lnSpc>
                <a:spcPct val="115000"/>
              </a:lnSpc>
              <a:buFont typeface="Arial" pitchFamily="34" charset="0"/>
              <a:buChar char="•"/>
            </a:pPr>
            <a:r>
              <a:rPr lang="ru-RU" sz="1200" dirty="0" smtClean="0"/>
              <a:t>Министерство   обороны РФ</a:t>
            </a:r>
          </a:p>
          <a:p>
            <a:pPr marL="171450" lvl="0" indent="-171450">
              <a:lnSpc>
                <a:spcPct val="115000"/>
              </a:lnSpc>
              <a:buFont typeface="Arial" pitchFamily="34" charset="0"/>
              <a:buChar char="•"/>
            </a:pPr>
            <a:r>
              <a:rPr lang="ru-RU" sz="1200" dirty="0" smtClean="0"/>
              <a:t>Министерство сельского хозяйства РФ</a:t>
            </a:r>
          </a:p>
          <a:p>
            <a:pPr lvl="0">
              <a:lnSpc>
                <a:spcPct val="115000"/>
              </a:lnSpc>
            </a:pPr>
            <a:endParaRPr sz="1100" dirty="0"/>
          </a:p>
        </p:txBody>
      </p:sp>
    </p:spTree>
    <p:extLst>
      <p:ext uri="{BB962C8B-B14F-4D97-AF65-F5344CB8AC3E}">
        <p14:creationId xmlns="" xmlns:p14="http://schemas.microsoft.com/office/powerpoint/2010/main" val="1573227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9"/>
          <p:cNvSpPr txBox="1">
            <a:spLocks noGrp="1"/>
          </p:cNvSpPr>
          <p:nvPr>
            <p:ph type="body" idx="1"/>
          </p:nvPr>
        </p:nvSpPr>
        <p:spPr>
          <a:xfrm>
            <a:off x="311700" y="14903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450" dirty="0">
                <a:solidFill>
                  <a:schemeClr val="dk1"/>
                </a:solidFill>
              </a:rPr>
              <a:t>				</a:t>
            </a:r>
            <a:endParaRPr sz="3450" dirty="0">
              <a:solidFill>
                <a:schemeClr val="dk1"/>
              </a:solidFill>
            </a:endParaRPr>
          </a:p>
        </p:txBody>
      </p:sp>
      <p:sp>
        <p:nvSpPr>
          <p:cNvPr id="108" name="Google Shape;108;p19"/>
          <p:cNvSpPr txBox="1"/>
          <p:nvPr/>
        </p:nvSpPr>
        <p:spPr>
          <a:xfrm>
            <a:off x="1480550" y="140397"/>
            <a:ext cx="71016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2400" b="1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Объем рынка, его динамика</a:t>
            </a:r>
            <a:endParaRPr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581" y="786597"/>
            <a:ext cx="4542838" cy="40561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0"/>
          <p:cNvSpPr txBox="1"/>
          <p:nvPr/>
        </p:nvSpPr>
        <p:spPr>
          <a:xfrm>
            <a:off x="5184730" y="259094"/>
            <a:ext cx="35883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1E4E79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Описание продукта</a:t>
            </a:r>
            <a:endParaRPr sz="1100"/>
          </a:p>
        </p:txBody>
      </p:sp>
      <p:sp>
        <p:nvSpPr>
          <p:cNvPr id="4" name="TextBox 3"/>
          <p:cNvSpPr txBox="1"/>
          <p:nvPr/>
        </p:nvSpPr>
        <p:spPr>
          <a:xfrm>
            <a:off x="2664372" y="1217624"/>
            <a:ext cx="55799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Элемент </a:t>
            </a:r>
            <a:r>
              <a:rPr lang="ru-RU" sz="1600" b="1" dirty="0" err="1"/>
              <a:t>Пельтье</a:t>
            </a:r>
            <a:r>
              <a:rPr lang="ru-RU" sz="1600" b="1" dirty="0"/>
              <a:t> — термоэлектрический преобразователь, принцип действия которого основан на эффекте </a:t>
            </a:r>
            <a:r>
              <a:rPr lang="ru-RU" sz="1600" b="1" dirty="0" err="1"/>
              <a:t>Пельтье</a:t>
            </a:r>
            <a:r>
              <a:rPr lang="ru-RU" sz="1600" b="1" dirty="0"/>
              <a:t> — возникновении разности температур при протекании электрического тока.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190" y="478394"/>
            <a:ext cx="2038350" cy="203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611" y="3147365"/>
            <a:ext cx="5346602" cy="1502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346325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0"/>
          <p:cNvSpPr txBox="1"/>
          <p:nvPr/>
        </p:nvSpPr>
        <p:spPr>
          <a:xfrm>
            <a:off x="5184730" y="259094"/>
            <a:ext cx="35883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1E4E79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Описание продукта</a:t>
            </a:r>
            <a:endParaRPr sz="110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45624" y="1320961"/>
            <a:ext cx="4131309" cy="309848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424810" y="4102714"/>
            <a:ext cx="429247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Фотографии прототипа установки</a:t>
            </a:r>
          </a:p>
          <a:p>
            <a:r>
              <a:rPr lang="ru-RU" sz="1200" dirty="0" smtClean="0"/>
              <a:t>Элемент </a:t>
            </a:r>
            <a:r>
              <a:rPr lang="ru-RU" sz="1200" dirty="0" err="1" smtClean="0"/>
              <a:t>Пельтье</a:t>
            </a:r>
            <a:r>
              <a:rPr lang="ru-RU" sz="1200" dirty="0" smtClean="0"/>
              <a:t> зажат между двумя алюминиевыми радиаторами. На нижнем – </a:t>
            </a:r>
            <a:r>
              <a:rPr lang="en-US" sz="1200" dirty="0" smtClean="0"/>
              <a:t>“</a:t>
            </a:r>
            <a:r>
              <a:rPr lang="ru-RU" sz="1200" dirty="0" smtClean="0"/>
              <a:t>холодном</a:t>
            </a:r>
            <a:r>
              <a:rPr lang="en-US" sz="1200" dirty="0" smtClean="0"/>
              <a:t>”</a:t>
            </a:r>
            <a:r>
              <a:rPr lang="ru-RU" sz="1200" dirty="0" smtClean="0"/>
              <a:t> конденсируется атмосферная влага. </a:t>
            </a:r>
            <a:endParaRPr lang="ru-RU" sz="12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6280" y="804547"/>
            <a:ext cx="4191000" cy="31432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11254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0"/>
          <p:cNvSpPr txBox="1"/>
          <p:nvPr/>
        </p:nvSpPr>
        <p:spPr>
          <a:xfrm>
            <a:off x="5184730" y="259094"/>
            <a:ext cx="35883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dirty="0">
                <a:solidFill>
                  <a:srgbClr val="1E4E79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Описание продукта</a:t>
            </a:r>
            <a:endParaRPr sz="1100" dirty="0"/>
          </a:p>
        </p:txBody>
      </p:sp>
      <p:sp>
        <p:nvSpPr>
          <p:cNvPr id="6" name="TextBox 5"/>
          <p:cNvSpPr txBox="1"/>
          <p:nvPr/>
        </p:nvSpPr>
        <p:spPr>
          <a:xfrm>
            <a:off x="601980" y="1082040"/>
            <a:ext cx="296418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Установка  будет включать</a:t>
            </a:r>
            <a:r>
              <a:rPr lang="en-US" b="1" dirty="0" smtClean="0"/>
              <a:t>:</a:t>
            </a:r>
            <a:endParaRPr lang="ru-RU" b="1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Модуль конденсации воды</a:t>
            </a:r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Аккумулятор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Солнечную панель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Контролер заряда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4991" y="910471"/>
            <a:ext cx="4003193" cy="2682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16280" y="2788920"/>
            <a:ext cx="421386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Режим работы установки (рекомендуемый)</a:t>
            </a:r>
          </a:p>
          <a:p>
            <a:r>
              <a:rPr lang="ru-RU" sz="1100" dirty="0" smtClean="0"/>
              <a:t>(программируемый контролер управляет работой  установки)</a:t>
            </a:r>
            <a:endParaRPr lang="ru-RU" sz="1100" dirty="0"/>
          </a:p>
          <a:p>
            <a:r>
              <a:rPr lang="ru-RU" dirty="0" smtClean="0"/>
              <a:t>День.   Зарядка аккумулятора</a:t>
            </a:r>
          </a:p>
          <a:p>
            <a:r>
              <a:rPr lang="ru-RU" dirty="0" smtClean="0"/>
              <a:t>Ночь.   Генерация воды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853440" y="4015740"/>
            <a:ext cx="65455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Производительность установки  до 3 л </a:t>
            </a:r>
            <a:r>
              <a:rPr lang="en-US" dirty="0" smtClean="0"/>
              <a:t>/</a:t>
            </a:r>
            <a:r>
              <a:rPr lang="ru-RU" dirty="0" smtClean="0"/>
              <a:t> сутки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412630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" dirty="0" smtClean="0">
                <a:solidFill>
                  <a:srgbClr val="1E4E79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 Прототип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>
                <a:solidFill>
                  <a:schemeClr val="tx1"/>
                </a:solidFill>
              </a:rPr>
              <a:t>В качестве прототипа использовалась технология «</a:t>
            </a:r>
            <a:r>
              <a:rPr lang="en-US" dirty="0" smtClean="0">
                <a:solidFill>
                  <a:schemeClr val="tx1"/>
                </a:solidFill>
              </a:rPr>
              <a:t>SOURCE</a:t>
            </a:r>
            <a:r>
              <a:rPr lang="ru-RU" dirty="0" smtClean="0">
                <a:solidFill>
                  <a:schemeClr val="tx1"/>
                </a:solidFill>
              </a:rPr>
              <a:t>» </a:t>
            </a:r>
            <a:r>
              <a:rPr lang="ru-RU" dirty="0" err="1" smtClean="0">
                <a:solidFill>
                  <a:schemeClr val="tx1"/>
                </a:solidFill>
              </a:rPr>
              <a:t>Гидропанель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pPr>
              <a:buNone/>
            </a:pPr>
            <a:r>
              <a:rPr lang="en-US" dirty="0" smtClean="0">
                <a:hlinkClick r:id="rId2"/>
              </a:rPr>
              <a:t>https://www.source.co/how-hydropanels-work/</a:t>
            </a:r>
            <a:r>
              <a:rPr lang="ru-RU" dirty="0" smtClean="0"/>
              <a:t>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                 </a:t>
            </a:r>
            <a:r>
              <a:rPr lang="ru-RU" b="1" dirty="0" smtClean="0">
                <a:solidFill>
                  <a:schemeClr val="tx1"/>
                </a:solidFill>
              </a:rPr>
              <a:t>Наша задача: усовершенствовать, а главное добиться    </a:t>
            </a:r>
          </a:p>
          <a:p>
            <a:pPr>
              <a:buNone/>
            </a:pPr>
            <a:r>
              <a:rPr lang="ru-RU" b="1" dirty="0" smtClean="0">
                <a:solidFill>
                  <a:schemeClr val="tx1"/>
                </a:solidFill>
              </a:rPr>
              <a:t>                      максимальной компактности, с увеличением              </a:t>
            </a:r>
          </a:p>
          <a:p>
            <a:pPr>
              <a:buNone/>
            </a:pPr>
            <a:r>
              <a:rPr lang="ru-RU" b="1" dirty="0" smtClean="0">
                <a:solidFill>
                  <a:schemeClr val="tx1"/>
                </a:solidFill>
              </a:rPr>
              <a:t>                      вырабатываемой воды. </a:t>
            </a:r>
          </a:p>
        </p:txBody>
      </p:sp>
      <p:pic>
        <p:nvPicPr>
          <p:cNvPr id="4" name="Рисунок 3" descr="HqV-lr4e3fQ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657" y="1866207"/>
            <a:ext cx="1120140" cy="112014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3"/>
          <p:cNvSpPr txBox="1">
            <a:spLocks noGrp="1"/>
          </p:cNvSpPr>
          <p:nvPr>
            <p:ph type="title"/>
          </p:nvPr>
        </p:nvSpPr>
        <p:spPr>
          <a:xfrm>
            <a:off x="2544510" y="239926"/>
            <a:ext cx="6240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100"/>
              <a:buFont typeface="Franklin Gothic"/>
              <a:buNone/>
            </a:pPr>
            <a:r>
              <a:rPr lang="ru" sz="2400" dirty="0">
                <a:solidFill>
                  <a:srgbClr val="1E4E79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Конкуренты/аналоги</a:t>
            </a:r>
            <a:r>
              <a:rPr lang="ru" sz="2400" dirty="0"/>
              <a:t/>
            </a:r>
            <a:br>
              <a:rPr lang="ru" sz="2400" dirty="0"/>
            </a:br>
            <a:endParaRPr dirty="0"/>
          </a:p>
        </p:txBody>
      </p:sp>
      <p:graphicFrame>
        <p:nvGraphicFramePr>
          <p:cNvPr id="135" name="Google Shape;135;p23"/>
          <p:cNvGraphicFramePr/>
          <p:nvPr/>
        </p:nvGraphicFramePr>
        <p:xfrm>
          <a:off x="635604" y="945485"/>
          <a:ext cx="8192650" cy="2632873"/>
        </p:xfrm>
        <a:graphic>
          <a:graphicData uri="http://schemas.openxmlformats.org/drawingml/2006/table">
            <a:tbl>
              <a:tblPr>
                <a:noFill/>
                <a:tableStyleId>{D05D7DEF-E687-4489-9D9E-BEBEFF58F903}</a:tableStyleId>
              </a:tblPr>
              <a:tblGrid>
                <a:gridCol w="1614400"/>
                <a:gridCol w="2224050"/>
                <a:gridCol w="1416500"/>
                <a:gridCol w="1418175"/>
                <a:gridCol w="1519525"/>
              </a:tblGrid>
              <a:tr h="3213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 b="1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Название конкурентов/ аналогов</a:t>
                      </a:r>
                      <a:endParaRPr sz="900" b="1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 b="1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Описание аналога (характеристики)</a:t>
                      </a:r>
                      <a:endParaRPr sz="900" b="1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 b="1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Преимущества</a:t>
                      </a:r>
                      <a:endParaRPr sz="900" b="1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 b="1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Недостатки</a:t>
                      </a:r>
                      <a:endParaRPr sz="900" b="1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900" b="1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Что можно позаимствовать?</a:t>
                      </a:r>
                      <a:endParaRPr sz="900" b="1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7629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en-US" sz="900" b="0" i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Water </a:t>
                      </a:r>
                      <a:r>
                        <a:rPr lang="en-US" sz="900" b="0" i="0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Warka</a:t>
                      </a:r>
                      <a:endParaRPr lang="ru-RU" sz="900" b="0" i="0" dirty="0" smtClean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lang="ru-RU" sz="900" b="0" i="0" dirty="0" smtClean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lang="ru-RU" sz="900" b="0" i="0" dirty="0" smtClean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lang="ru-RU" sz="900" b="0" i="0" dirty="0" smtClean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lang="ru-RU" sz="900" b="0" i="0" dirty="0" smtClean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lang="ru-RU" sz="900" b="0" i="0" dirty="0" smtClean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lang="ru-RU" sz="900" b="0" i="0" dirty="0" smtClean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lang="ru-RU" sz="900" b="0" u="none" strike="noStrike" cap="none" dirty="0" smtClean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800" b="0" i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Пространство вокруг башни закрыто навесом (юбкой) и имеет немного низкую температуру. Внутри башни нагревается и поднимается вверх, увлекая более холодный воздух. Влага конденсируется на сетке и стекает в емкость. Работает в основном в утренние часы, в туман или ночью. Собирает росу. А так же собирает дождевую воду. По опыту, такая башня может собрать до 90 л вода за сутки в африканском влажном климате.</a:t>
                      </a:r>
                      <a:endParaRPr lang="ru-RU" sz="800" b="0" u="none" strike="noStrike" cap="none" dirty="0" smtClean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900" b="0" u="none" strike="noStrike" cap="none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Вырабатывает больше воды</a:t>
                      </a: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lang="ru-RU" sz="900" b="0" u="none" strike="noStrike" cap="none" dirty="0" smtClean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lang="ru-RU" sz="900" b="0" u="none" strike="noStrike" cap="none" dirty="0" smtClean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lang="ru-RU" sz="900" b="0" u="none" strike="noStrike" cap="none" dirty="0" smtClean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sz="900" b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900" b="0" u="none" strike="noStrike" cap="none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Громоздкость</a:t>
                      </a: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lang="ru-RU" sz="900" b="0" u="none" strike="noStrike" cap="none" dirty="0" smtClean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lang="ru-RU" sz="900" b="0" u="none" strike="noStrike" cap="none" dirty="0" smtClean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lang="ru-RU" sz="900" b="0" u="none" strike="noStrike" cap="none" dirty="0" smtClean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lang="ru-RU" sz="900" b="0" u="none" strike="noStrike" cap="none" dirty="0" smtClean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sz="900" b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900" b="1" u="none" strike="noStrike" cap="none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lang="ru-RU" sz="900" b="0" u="none" strike="noStrike" cap="none" dirty="0" smtClean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lang="ru-RU" sz="900" b="0" u="none" strike="noStrike" cap="none" dirty="0" smtClean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lang="ru-RU" sz="900" b="0" u="none" strike="noStrike" cap="none" dirty="0" smtClean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lang="ru-RU" sz="900" b="0" u="none" strike="noStrike" cap="none" dirty="0" smtClean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sz="900" b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7629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0" i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Атмосферный генератор воды </a:t>
                      </a:r>
                      <a:r>
                        <a:rPr lang="en-US" sz="900" b="0" i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AQUAMATIC</a:t>
                      </a:r>
                      <a:endParaRPr lang="ru-RU" sz="900" b="0" i="0" dirty="0" smtClean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900" b="0" i="0" dirty="0" smtClean="0">
                        <a:solidFill>
                          <a:srgbClr val="000000"/>
                        </a:solidFill>
                        <a:latin typeface="Arial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900" b="0" i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Атмосферный генератор воды – это установка, которая производит чистую питьевую воду путем извлечения ее из окружающего воздуха.</a:t>
                      </a: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sz="900" b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900" b="0" i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Компактность конструкции, доступность</a:t>
                      </a: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sz="900" b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900" b="0" u="none" strike="noStrike" cap="none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Узкий  диапазон применения</a:t>
                      </a: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lang="ru-RU" sz="900" b="0" u="none" strike="noStrike" cap="none" dirty="0" smtClean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sz="900" b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900" b="1" u="none" strike="noStrike" cap="none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lang="ru-RU" sz="900" b="1" u="none" strike="noStrike" cap="none" dirty="0" smtClean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sz="900" b="1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000" dirty="0" smtClean="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3 основные направления продажи продукта</a:t>
            </a:r>
          </a:p>
          <a:p>
            <a:pPr marL="342900">
              <a:lnSpc>
                <a:spcPct val="105000"/>
              </a:lnSpc>
              <a:spcBef>
                <a:spcPts val="1200"/>
              </a:spcBef>
              <a:buClr>
                <a:schemeClr val="dk1"/>
              </a:buClr>
              <a:buSzPct val="55000"/>
            </a:pPr>
            <a:r>
              <a:rPr lang="ru-RU" sz="2000" dirty="0" smtClean="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П</a:t>
            </a:r>
            <a:r>
              <a:rPr lang="ru" sz="2000" dirty="0" smtClean="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родажа стадартной установки (10.000р)</a:t>
            </a:r>
          </a:p>
          <a:p>
            <a:pPr marL="342900">
              <a:lnSpc>
                <a:spcPct val="105000"/>
              </a:lnSpc>
              <a:spcBef>
                <a:spcPts val="1200"/>
              </a:spcBef>
              <a:buClr>
                <a:schemeClr val="dk1"/>
              </a:buClr>
              <a:buSzPct val="55000"/>
            </a:pPr>
            <a:r>
              <a:rPr lang="ru" sz="2000" dirty="0" smtClean="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Продажа модели, собранной на заказ. В зависимости от потребностей клиента возможна установка минерализатора для отчистки воды, аккумулятора с более высокой энергоемкостью. Замена солнечной панели на ветрянную.</a:t>
            </a:r>
          </a:p>
          <a:p>
            <a:pPr marL="342900">
              <a:lnSpc>
                <a:spcPct val="105000"/>
              </a:lnSpc>
              <a:spcBef>
                <a:spcPts val="1200"/>
              </a:spcBef>
              <a:buClr>
                <a:schemeClr val="dk1"/>
              </a:buClr>
              <a:buSzPct val="55000"/>
            </a:pPr>
            <a:r>
              <a:rPr lang="ru" sz="2000" dirty="0" smtClean="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Продажа идеи или самой установки  разлиычным министрествам</a:t>
            </a:r>
            <a:endParaRPr lang="ru" sz="2000" dirty="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2" name="Google Shape;152;p25"/>
          <p:cNvSpPr txBox="1"/>
          <p:nvPr/>
        </p:nvSpPr>
        <p:spPr>
          <a:xfrm>
            <a:off x="1480550" y="140397"/>
            <a:ext cx="71016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2400" b="1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Монетизация</a:t>
            </a:r>
            <a:endParaRPr sz="2400" b="1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2400" b="1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Модель коммерциализации</a:t>
            </a:r>
            <a:endParaRPr sz="2400" b="1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7"/>
          <p:cNvSpPr txBox="1">
            <a:spLocks noGrp="1"/>
          </p:cNvSpPr>
          <p:nvPr>
            <p:ph type="body" idx="1"/>
          </p:nvPr>
        </p:nvSpPr>
        <p:spPr>
          <a:xfrm>
            <a:off x="311700" y="1247550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2400" dirty="0" smtClean="0">
                <a:solidFill>
                  <a:schemeClr val="dk1"/>
                </a:solidFill>
                <a:highlight>
                  <a:srgbClr val="FFFFFF"/>
                </a:highlight>
                <a:latin typeface="Calibri"/>
                <a:cs typeface="Calibri"/>
                <a:sym typeface="Calibri"/>
              </a:rPr>
              <a:t>Внимание клиентов планируем привлекать с помощью рекламы на телевидении и радио. Также с помощью различных соц. </a:t>
            </a:r>
            <a:r>
              <a:rPr lang="ru-RU" sz="2400" dirty="0">
                <a:solidFill>
                  <a:schemeClr val="dk1"/>
                </a:solidFill>
                <a:highlight>
                  <a:srgbClr val="FFFFFF"/>
                </a:highlight>
                <a:latin typeface="Calibri"/>
                <a:cs typeface="Calibri"/>
                <a:sym typeface="Calibri"/>
              </a:rPr>
              <a:t>с</a:t>
            </a:r>
            <a:r>
              <a:rPr lang="ru" sz="2400" dirty="0" smtClean="0">
                <a:solidFill>
                  <a:schemeClr val="dk1"/>
                </a:solidFill>
                <a:highlight>
                  <a:srgbClr val="FFFFFF"/>
                </a:highlight>
                <a:latin typeface="Calibri"/>
                <a:cs typeface="Calibri"/>
                <a:sym typeface="Calibri"/>
              </a:rPr>
              <a:t>етей.</a:t>
            </a:r>
            <a:endParaRPr dirty="0"/>
          </a:p>
        </p:txBody>
      </p:sp>
      <p:sp>
        <p:nvSpPr>
          <p:cNvPr id="165" name="Google Shape;165;p27"/>
          <p:cNvSpPr txBox="1"/>
          <p:nvPr/>
        </p:nvSpPr>
        <p:spPr>
          <a:xfrm>
            <a:off x="1480550" y="140404"/>
            <a:ext cx="7101600" cy="8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2400" b="1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Стратегии выхода на рынок. </a:t>
            </a:r>
            <a:endParaRPr sz="2400" b="1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2400" b="1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Организация продаж и продвижения продукта</a:t>
            </a:r>
            <a:endParaRPr sz="2400" b="1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endParaRPr sz="240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endParaRPr sz="7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dirty="0" smtClean="0"/>
              <a:t>2 основных источника финансирования</a:t>
            </a:r>
          </a:p>
          <a:p>
            <a:pPr marL="285750" indent="-285750">
              <a:spcAft>
                <a:spcPts val="1200"/>
              </a:spcAft>
            </a:pPr>
            <a:r>
              <a:rPr lang="ru-RU" dirty="0" smtClean="0"/>
              <a:t>Победа на конкурсе «Умник»</a:t>
            </a:r>
          </a:p>
          <a:p>
            <a:pPr marL="285750" indent="-285750">
              <a:spcAft>
                <a:spcPts val="1200"/>
              </a:spcAft>
            </a:pPr>
            <a:r>
              <a:rPr lang="ru-RU" dirty="0" smtClean="0"/>
              <a:t>Поддержка от государства</a:t>
            </a:r>
            <a:endParaRPr dirty="0"/>
          </a:p>
        </p:txBody>
      </p:sp>
      <p:sp>
        <p:nvSpPr>
          <p:cNvPr id="184" name="Google Shape;184;p30"/>
          <p:cNvSpPr txBox="1"/>
          <p:nvPr/>
        </p:nvSpPr>
        <p:spPr>
          <a:xfrm>
            <a:off x="1480550" y="140401"/>
            <a:ext cx="7101600" cy="55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2400" b="1" dirty="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Предполагаемые источники финансирования</a:t>
            </a:r>
            <a:endParaRPr sz="700" dirty="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b="1" dirty="0" smtClean="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Вашему вниманию предоставлен официальный сайт установки ВВ-ЛО (Вода из воздуха – лабораторный образец)</a:t>
            </a:r>
            <a:r>
              <a:rPr lang="ru-RU" sz="800" dirty="0" smtClean="0">
                <a:latin typeface="PT Sans"/>
                <a:ea typeface="PT Sans"/>
                <a:cs typeface="PT Sans"/>
                <a:sym typeface="PT Sans"/>
              </a:rPr>
              <a:t/>
            </a:r>
            <a:br>
              <a:rPr lang="ru-RU" sz="800" dirty="0" smtClean="0">
                <a:latin typeface="PT Sans"/>
                <a:ea typeface="PT Sans"/>
                <a:cs typeface="PT Sans"/>
                <a:sym typeface="PT Sans"/>
              </a:rPr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63209" y="1939636"/>
            <a:ext cx="8520600" cy="3017166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hlinkClick r:id="rId2"/>
              </a:rPr>
              <a:t>http://h2oisgold.tilda.ws/</a:t>
            </a: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5" name="Рисунок 4" descr="сайт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5918" y="1515342"/>
            <a:ext cx="2514600" cy="25146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08569" y="983906"/>
            <a:ext cx="4131309" cy="377259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6280" y="804547"/>
            <a:ext cx="4191000" cy="41207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4400" y="353291"/>
            <a:ext cx="8458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Наши идеи ещё не закончились, мы продолжаем разработки.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11254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1144</Words>
  <Application>Microsoft Office PowerPoint</Application>
  <PresentationFormat>Экран (16:9)</PresentationFormat>
  <Paragraphs>113</Paragraphs>
  <Slides>13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Helvetica Neue</vt:lpstr>
      <vt:lpstr>Lato Black</vt:lpstr>
      <vt:lpstr>PT Sans</vt:lpstr>
      <vt:lpstr>Calibri</vt:lpstr>
      <vt:lpstr>Courier New</vt:lpstr>
      <vt:lpstr>Franklin Gothic</vt:lpstr>
      <vt:lpstr>Simple Light</vt:lpstr>
      <vt:lpstr>Слайд 1</vt:lpstr>
      <vt:lpstr>Слайд 2</vt:lpstr>
      <vt:lpstr>Слайд 3</vt:lpstr>
      <vt:lpstr>Слайд 4</vt:lpstr>
      <vt:lpstr>Слайд 5</vt:lpstr>
      <vt:lpstr>Слайд 6</vt:lpstr>
      <vt:lpstr> Прототип</vt:lpstr>
      <vt:lpstr>Конкуренты/аналоги </vt:lpstr>
      <vt:lpstr>Слайд 9</vt:lpstr>
      <vt:lpstr>Слайд 10</vt:lpstr>
      <vt:lpstr>Слайд 11</vt:lpstr>
      <vt:lpstr>Вашему вниманию предоставлен официальный сайт установки ВВ-ЛО (Вода из воздуха – лабораторный образец) 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Professional</dc:creator>
  <cp:lastModifiedBy>User Windows</cp:lastModifiedBy>
  <cp:revision>22</cp:revision>
  <dcterms:modified xsi:type="dcterms:W3CDTF">2023-11-29T20:53:06Z</dcterms:modified>
</cp:coreProperties>
</file>