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4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5" name="Shape 26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9436778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r>
              <a:t>Текст заголовка</a:t>
            </a:r>
          </a:p>
        </p:txBody>
      </p:sp>
      <p:sp>
        <p:nvSpPr>
          <p:cNvPr id="2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9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9" name="Google Shape;23;p5"/>
          <p:cNvSpPr txBox="1">
            <a:spLocks noGrp="1"/>
          </p:cNvSpPr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  <a:endParaRPr/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Текст заголовка</a:t>
            </a:r>
          </a:p>
        </p:txBody>
      </p:sp>
      <p:sp>
        <p:nvSpPr>
          <p:cNvPr id="5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r>
              <a:t>Текст заголовка</a:t>
            </a:r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r>
              <a:t>Текст заголовка</a:t>
            </a:r>
          </a:p>
        </p:txBody>
      </p:sp>
      <p:sp>
        <p:nvSpPr>
          <p:cNvPr id="7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5" name="Google Shape;39;p9"/>
          <p:cNvSpPr txBox="1">
            <a:spLocks noGrp="1"/>
          </p:cNvSpPr>
          <p:nvPr>
            <p:ph type="body" sz="half" idx="21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>
            <a:spLocks noGrp="1"/>
          </p:cNvSpPr>
          <p:nvPr>
            <p:ph type="title" hasCustomPrompt="1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r>
              <a:t>xx%</a:t>
            </a:r>
          </a:p>
        </p:txBody>
      </p:sp>
      <p:sp>
        <p:nvSpPr>
          <p:cNvPr id="9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0502" y="4447447"/>
            <a:ext cx="8239129" cy="238869"/>
          </a:xfrm>
          <a:prstGeom prst="rect">
            <a:avLst/>
          </a:prstGeom>
        </p:spPr>
        <p:txBody>
          <a:bodyPr lIns="17149" tIns="17149" rIns="17149" bIns="17149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336550">
              <a:lnSpc>
                <a:spcPct val="100000"/>
              </a:lnSpc>
              <a:buClrTx/>
              <a:buSzPts val="1400"/>
              <a:buFontTx/>
              <a:buChar char="•"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336550">
              <a:lnSpc>
                <a:spcPct val="100000"/>
              </a:lnSpc>
              <a:buClrTx/>
              <a:buSzPts val="1400"/>
              <a:buFontTx/>
              <a:buChar char="•"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336550">
              <a:lnSpc>
                <a:spcPct val="100000"/>
              </a:lnSpc>
              <a:buClrTx/>
              <a:buSzPts val="1400"/>
              <a:buFontTx/>
              <a:buChar char="•"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336550">
              <a:lnSpc>
                <a:spcPct val="100000"/>
              </a:lnSpc>
              <a:buClrTx/>
              <a:buSzPts val="1400"/>
              <a:buFontTx/>
              <a:buChar char="•"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2435" y="965621"/>
            <a:ext cx="8239129" cy="1743077"/>
          </a:xfrm>
          <a:prstGeom prst="rect">
            <a:avLst/>
          </a:prstGeom>
        </p:spPr>
        <p:txBody>
          <a:bodyPr lIns="19050" tIns="19050" rIns="19050" bIns="19050" anchor="b"/>
          <a:lstStyle>
            <a:lvl1pPr>
              <a:lnSpc>
                <a:spcPct val="80000"/>
              </a:lnSpc>
              <a:defRPr sz="44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09" name="Google Shape;57;p14"/>
          <p:cNvSpPr txBox="1">
            <a:spLocks noGrp="1"/>
          </p:cNvSpPr>
          <p:nvPr>
            <p:ph type="body" sz="quarter" idx="21"/>
          </p:nvPr>
        </p:nvSpPr>
        <p:spPr>
          <a:xfrm>
            <a:off x="450503" y="2708695"/>
            <a:ext cx="8239126" cy="714377"/>
          </a:xfrm>
          <a:prstGeom prst="rect">
            <a:avLst/>
          </a:prstGeom>
        </p:spPr>
        <p:txBody>
          <a:bodyPr lIns="19050" tIns="19050" rIns="19050" bIns="19050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60;p15"/>
          <p:cNvSpPr>
            <a:spLocks noGrp="1"/>
          </p:cNvSpPr>
          <p:nvPr>
            <p:ph type="pic" idx="21"/>
          </p:nvPr>
        </p:nvSpPr>
        <p:spPr>
          <a:xfrm>
            <a:off x="-433388" y="-485775"/>
            <a:ext cx="10029826" cy="6007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2437" y="2671763"/>
            <a:ext cx="8239126" cy="1743076"/>
          </a:xfrm>
          <a:prstGeom prst="rect">
            <a:avLst/>
          </a:prstGeom>
        </p:spPr>
        <p:txBody>
          <a:bodyPr lIns="19050" tIns="19050" rIns="19050" bIns="19050" anchor="b"/>
          <a:lstStyle>
            <a:lvl1pPr>
              <a:lnSpc>
                <a:spcPct val="80000"/>
              </a:lnSpc>
              <a:defRPr sz="44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1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2883" y="414800"/>
            <a:ext cx="8238234" cy="238869"/>
          </a:xfrm>
          <a:prstGeom prst="rect">
            <a:avLst/>
          </a:prstGeom>
        </p:spPr>
        <p:txBody>
          <a:bodyPr lIns="17149" tIns="17149" rIns="17149" bIns="17149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336550">
              <a:lnSpc>
                <a:spcPct val="100000"/>
              </a:lnSpc>
              <a:buClrTx/>
              <a:buSzPts val="1400"/>
              <a:buFontTx/>
              <a:buChar char="•"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336550">
              <a:lnSpc>
                <a:spcPct val="100000"/>
              </a:lnSpc>
              <a:buClrTx/>
              <a:buSzPts val="1400"/>
              <a:buFontTx/>
              <a:buChar char="•"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336550">
              <a:lnSpc>
                <a:spcPct val="100000"/>
              </a:lnSpc>
              <a:buClrTx/>
              <a:buSzPts val="1400"/>
              <a:buFontTx/>
              <a:buChar char="•"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336550">
              <a:lnSpc>
                <a:spcPct val="100000"/>
              </a:lnSpc>
              <a:buClrTx/>
              <a:buSzPts val="1400"/>
              <a:buFontTx/>
              <a:buChar char="•"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0" name="Google Shape;63;p15"/>
          <p:cNvSpPr txBox="1">
            <a:spLocks noGrp="1"/>
          </p:cNvSpPr>
          <p:nvPr>
            <p:ph type="body" sz="quarter" idx="22"/>
          </p:nvPr>
        </p:nvSpPr>
        <p:spPr>
          <a:xfrm>
            <a:off x="452437" y="4353716"/>
            <a:ext cx="8239126" cy="418859"/>
          </a:xfrm>
          <a:prstGeom prst="rect">
            <a:avLst/>
          </a:prstGeom>
        </p:spPr>
        <p:txBody>
          <a:bodyPr lIns="19050" tIns="19050" rIns="19050" bIns="19050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6;p16"/>
          <p:cNvSpPr>
            <a:spLocks noGrp="1"/>
          </p:cNvSpPr>
          <p:nvPr>
            <p:ph type="pic" idx="21"/>
          </p:nvPr>
        </p:nvSpPr>
        <p:spPr>
          <a:xfrm>
            <a:off x="4114800" y="-76200"/>
            <a:ext cx="4554314" cy="53006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2437" y="476250"/>
            <a:ext cx="3667126" cy="2205853"/>
          </a:xfrm>
          <a:prstGeom prst="rect">
            <a:avLst/>
          </a:prstGeom>
        </p:spPr>
        <p:txBody>
          <a:bodyPr lIns="19050" tIns="19050" rIns="19050" bIns="19050" anchor="b"/>
          <a:lstStyle>
            <a:lvl1pPr>
              <a:lnSpc>
                <a:spcPct val="80000"/>
              </a:lnSpc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2437" y="2647715"/>
            <a:ext cx="3667126" cy="2019535"/>
          </a:xfrm>
          <a:prstGeom prst="rect">
            <a:avLst/>
          </a:prstGeom>
        </p:spPr>
        <p:txBody>
          <a:bodyPr lIns="19050" tIns="19050" rIns="19050" bIns="19050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10226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2437" y="404813"/>
            <a:ext cx="8239126" cy="537438"/>
          </a:xfrm>
          <a:prstGeom prst="rect">
            <a:avLst/>
          </a:prstGeom>
        </p:spPr>
        <p:txBody>
          <a:bodyPr lIns="19050" tIns="19050" rIns="19050" bIns="19050"/>
          <a:lstStyle>
            <a:lvl1pPr>
              <a:lnSpc>
                <a:spcPct val="80000"/>
              </a:lnSpc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2437" y="889860"/>
            <a:ext cx="8239126" cy="350544"/>
          </a:xfrm>
          <a:prstGeom prst="rect">
            <a:avLst/>
          </a:prstGeom>
        </p:spPr>
        <p:txBody>
          <a:bodyPr lIns="17149" tIns="17149" rIns="17149" bIns="17149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0" name="Google Shape;73;p17"/>
          <p:cNvSpPr txBox="1">
            <a:spLocks noGrp="1"/>
          </p:cNvSpPr>
          <p:nvPr>
            <p:ph type="body" idx="21"/>
          </p:nvPr>
        </p:nvSpPr>
        <p:spPr>
          <a:xfrm>
            <a:off x="452437" y="1593189"/>
            <a:ext cx="8239126" cy="3096006"/>
          </a:xfrm>
          <a:prstGeom prst="rect">
            <a:avLst/>
          </a:prstGeom>
        </p:spPr>
        <p:txBody>
          <a:bodyPr lIns="19050" tIns="19050" rIns="19050" bIns="19050"/>
          <a:lstStyle/>
          <a:p>
            <a:pPr indent="-279400">
              <a:lnSpc>
                <a:spcPct val="90000"/>
              </a:lnSpc>
              <a:spcBef>
                <a:spcPts val="1700"/>
              </a:spcBef>
              <a:buClr>
                <a:srgbClr val="000000"/>
              </a:buClr>
              <a:buFont typeface="Helvetica Neue"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4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2437" y="1593188"/>
            <a:ext cx="8239126" cy="3096007"/>
          </a:xfrm>
          <a:prstGeom prst="rect">
            <a:avLst/>
          </a:prstGeom>
        </p:spPr>
        <p:txBody>
          <a:bodyPr lIns="19050" tIns="19050" rIns="19050" bIns="19050"/>
          <a:lstStyle>
            <a:lvl1pPr indent="-279400">
              <a:lnSpc>
                <a:spcPct val="90000"/>
              </a:lnSpc>
              <a:spcBef>
                <a:spcPts val="1700"/>
              </a:spcBef>
              <a:buClr>
                <a:srgbClr val="000000"/>
              </a:buClr>
              <a:buFont typeface="Helvetica Neue"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279400">
              <a:lnSpc>
                <a:spcPct val="90000"/>
              </a:lnSpc>
              <a:spcBef>
                <a:spcPts val="1700"/>
              </a:spcBef>
              <a:buClr>
                <a:srgbClr val="000000"/>
              </a:buClr>
              <a:buFont typeface="Helvetica Neue"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279400">
              <a:lnSpc>
                <a:spcPct val="90000"/>
              </a:lnSpc>
              <a:spcBef>
                <a:spcPts val="1700"/>
              </a:spcBef>
              <a:buClr>
                <a:srgbClr val="000000"/>
              </a:buClr>
              <a:buFont typeface="Helvetica Neue"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279400">
              <a:lnSpc>
                <a:spcPct val="90000"/>
              </a:lnSpc>
              <a:spcBef>
                <a:spcPts val="1700"/>
              </a:spcBef>
              <a:buClr>
                <a:srgbClr val="000000"/>
              </a:buClr>
              <a:buFont typeface="Helvetica Neue"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279400">
              <a:lnSpc>
                <a:spcPct val="90000"/>
              </a:lnSpc>
              <a:spcBef>
                <a:spcPts val="1700"/>
              </a:spcBef>
              <a:buClr>
                <a:srgbClr val="000000"/>
              </a:buClr>
              <a:buFont typeface="Helvetica Neue"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2437" y="889860"/>
            <a:ext cx="3667126" cy="350544"/>
          </a:xfrm>
          <a:prstGeom prst="rect">
            <a:avLst/>
          </a:prstGeom>
        </p:spPr>
        <p:txBody>
          <a:bodyPr lIns="17149" tIns="17149" rIns="17149" bIns="17149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7" name="Google Shape;80;p19"/>
          <p:cNvSpPr txBox="1">
            <a:spLocks noGrp="1"/>
          </p:cNvSpPr>
          <p:nvPr>
            <p:ph type="body" sz="half" idx="21"/>
          </p:nvPr>
        </p:nvSpPr>
        <p:spPr>
          <a:xfrm>
            <a:off x="452437" y="1593189"/>
            <a:ext cx="3667126" cy="3096237"/>
          </a:xfrm>
          <a:prstGeom prst="rect">
            <a:avLst/>
          </a:prstGeom>
        </p:spPr>
        <p:txBody>
          <a:bodyPr lIns="19050" tIns="19050" rIns="19050" bIns="19050"/>
          <a:lstStyle/>
          <a:p>
            <a:pPr indent="-279400">
              <a:lnSpc>
                <a:spcPct val="90000"/>
              </a:lnSpc>
              <a:spcBef>
                <a:spcPts val="1700"/>
              </a:spcBef>
              <a:buClr>
                <a:srgbClr val="000000"/>
              </a:buClr>
              <a:buFont typeface="Helvetica Neue"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8" name="Google Shape;81;p19"/>
          <p:cNvSpPr>
            <a:spLocks noGrp="1"/>
          </p:cNvSpPr>
          <p:nvPr>
            <p:ph type="pic" idx="22"/>
          </p:nvPr>
        </p:nvSpPr>
        <p:spPr>
          <a:xfrm>
            <a:off x="4572000" y="-152726"/>
            <a:ext cx="4093829" cy="54584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2437" y="404813"/>
            <a:ext cx="3667126" cy="538163"/>
          </a:xfrm>
          <a:prstGeom prst="rect">
            <a:avLst/>
          </a:prstGeom>
        </p:spPr>
        <p:txBody>
          <a:bodyPr lIns="19050" tIns="19050" rIns="19050" bIns="19050"/>
          <a:lstStyle>
            <a:lvl1pPr>
              <a:lnSpc>
                <a:spcPct val="80000"/>
              </a:lnSpc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6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2437" y="889860"/>
            <a:ext cx="3667126" cy="350544"/>
          </a:xfrm>
          <a:prstGeom prst="rect">
            <a:avLst/>
          </a:prstGeom>
        </p:spPr>
        <p:txBody>
          <a:bodyPr lIns="17149" tIns="17149" rIns="17149" bIns="17149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8" name="Google Shape;86;p20"/>
          <p:cNvSpPr txBox="1">
            <a:spLocks noGrp="1"/>
          </p:cNvSpPr>
          <p:nvPr>
            <p:ph type="body" sz="half" idx="21"/>
          </p:nvPr>
        </p:nvSpPr>
        <p:spPr>
          <a:xfrm>
            <a:off x="452437" y="1593189"/>
            <a:ext cx="3667126" cy="3096237"/>
          </a:xfrm>
          <a:prstGeom prst="rect">
            <a:avLst/>
          </a:prstGeom>
        </p:spPr>
        <p:txBody>
          <a:bodyPr lIns="19050" tIns="19050" rIns="19050" bIns="19050"/>
          <a:lstStyle/>
          <a:p>
            <a:pPr indent="-279400">
              <a:lnSpc>
                <a:spcPct val="90000"/>
              </a:lnSpc>
              <a:spcBef>
                <a:spcPts val="1700"/>
              </a:spcBef>
              <a:buClr>
                <a:srgbClr val="000000"/>
              </a:buClr>
              <a:buFont typeface="Helvetica Neue"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6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2437" y="404813"/>
            <a:ext cx="3667126" cy="538163"/>
          </a:xfrm>
          <a:prstGeom prst="rect">
            <a:avLst/>
          </a:prstGeom>
        </p:spPr>
        <p:txBody>
          <a:bodyPr lIns="19050" tIns="19050" rIns="19050" bIns="19050"/>
          <a:lstStyle>
            <a:lvl1pPr>
              <a:lnSpc>
                <a:spcPct val="80000"/>
              </a:lnSpc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 видеотрансляция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2437" y="889860"/>
            <a:ext cx="3667126" cy="350544"/>
          </a:xfrm>
          <a:prstGeom prst="rect">
            <a:avLst/>
          </a:prstGeom>
        </p:spPr>
        <p:txBody>
          <a:bodyPr lIns="17149" tIns="17149" rIns="17149" bIns="17149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8" name="Google Shape;91;p21"/>
          <p:cNvSpPr txBox="1">
            <a:spLocks noGrp="1"/>
          </p:cNvSpPr>
          <p:nvPr>
            <p:ph type="body" sz="half" idx="21"/>
          </p:nvPr>
        </p:nvSpPr>
        <p:spPr>
          <a:xfrm>
            <a:off x="452437" y="1593189"/>
            <a:ext cx="3667126" cy="3096237"/>
          </a:xfrm>
          <a:prstGeom prst="rect">
            <a:avLst/>
          </a:prstGeom>
        </p:spPr>
        <p:txBody>
          <a:bodyPr lIns="19050" tIns="19050" rIns="19050" bIns="19050"/>
          <a:lstStyle/>
          <a:p>
            <a:pPr indent="-279400">
              <a:lnSpc>
                <a:spcPct val="90000"/>
              </a:lnSpc>
              <a:spcBef>
                <a:spcPts val="1700"/>
              </a:spcBef>
              <a:buClr>
                <a:srgbClr val="000000"/>
              </a:buClr>
              <a:buFont typeface="Helvetica Neue"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7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2437" y="404813"/>
            <a:ext cx="3667126" cy="538163"/>
          </a:xfrm>
          <a:prstGeom prst="rect">
            <a:avLst/>
          </a:prstGeom>
        </p:spPr>
        <p:txBody>
          <a:bodyPr lIns="19050" tIns="19050" rIns="19050" bIns="19050"/>
          <a:lstStyle>
            <a:lvl1pPr>
              <a:lnSpc>
                <a:spcPct val="80000"/>
              </a:lnSpc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8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2435" y="1700213"/>
            <a:ext cx="8239129" cy="1743076"/>
          </a:xfrm>
          <a:prstGeom prst="rect">
            <a:avLst/>
          </a:prstGeom>
        </p:spPr>
        <p:txBody>
          <a:bodyPr lIns="19050" tIns="19050" rIns="19050" bIns="19050" anchor="ctr"/>
          <a:lstStyle>
            <a:lvl1pPr>
              <a:lnSpc>
                <a:spcPct val="80000"/>
              </a:lnSpc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8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10226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2437" y="404813"/>
            <a:ext cx="8239126" cy="538107"/>
          </a:xfrm>
          <a:prstGeom prst="rect">
            <a:avLst/>
          </a:prstGeom>
        </p:spPr>
        <p:txBody>
          <a:bodyPr lIns="19050" tIns="19050" rIns="19050" bIns="19050"/>
          <a:lstStyle>
            <a:lvl1pPr>
              <a:lnSpc>
                <a:spcPct val="80000"/>
              </a:lnSpc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9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2437" y="889860"/>
            <a:ext cx="8239126" cy="350544"/>
          </a:xfrm>
          <a:prstGeom prst="rect">
            <a:avLst/>
          </a:prstGeom>
        </p:spPr>
        <p:txBody>
          <a:bodyPr lIns="17149" tIns="17149" rIns="17149" bIns="17149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2437" y="404813"/>
            <a:ext cx="8239126" cy="538163"/>
          </a:xfrm>
          <a:prstGeom prst="rect">
            <a:avLst/>
          </a:prstGeom>
        </p:spPr>
        <p:txBody>
          <a:bodyPr lIns="19050" tIns="19050" rIns="19050" bIns="19050"/>
          <a:lstStyle>
            <a:lvl1pPr>
              <a:lnSpc>
                <a:spcPct val="80000"/>
              </a:lnSpc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0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2437" y="889860"/>
            <a:ext cx="8239126" cy="350544"/>
          </a:xfrm>
          <a:prstGeom prst="rect">
            <a:avLst/>
          </a:prstGeom>
        </p:spPr>
        <p:txBody>
          <a:bodyPr lIns="17149" tIns="17149" rIns="17149" bIns="17149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387350">
              <a:lnSpc>
                <a:spcPct val="100000"/>
              </a:lnSpc>
              <a:buClrTx/>
              <a:buSzPts val="2100"/>
              <a:buFontTx/>
              <a:buChar char="•"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6" name="Google Shape;104;p24"/>
          <p:cNvSpPr txBox="1">
            <a:spLocks noGrp="1"/>
          </p:cNvSpPr>
          <p:nvPr>
            <p:ph type="body" idx="21"/>
          </p:nvPr>
        </p:nvSpPr>
        <p:spPr>
          <a:xfrm>
            <a:off x="452437" y="1593189"/>
            <a:ext cx="8239126" cy="3096006"/>
          </a:xfrm>
          <a:prstGeom prst="rect">
            <a:avLst/>
          </a:prstGeom>
        </p:spPr>
        <p:txBody>
          <a:bodyPr lIns="19050" tIns="19050" rIns="19050" bIns="19050"/>
          <a:lstStyle/>
          <a:p>
            <a:pPr marL="228600" indent="0">
              <a:lnSpc>
                <a:spcPct val="100000"/>
              </a:lnSpc>
              <a:spcBef>
                <a:spcPts val="700"/>
              </a:spcBef>
              <a:buClrTx/>
              <a:buSzTx/>
              <a:buFontTx/>
              <a:buNone/>
              <a:defRPr sz="21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0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2437" y="1845316"/>
            <a:ext cx="8239126" cy="1452869"/>
          </a:xfrm>
          <a:prstGeom prst="rect">
            <a:avLst/>
          </a:prstGeom>
        </p:spPr>
        <p:txBody>
          <a:bodyPr lIns="19050" tIns="19050" rIns="19050" bIns="19050" anchor="ctr"/>
          <a:lstStyle>
            <a:lvl1pPr marL="228600" indent="0" algn="ctr">
              <a:lnSpc>
                <a:spcPct val="80000"/>
              </a:lnSpc>
              <a:buClrTx/>
              <a:buSzTx/>
              <a:buFontTx/>
              <a:buNone/>
              <a:defRPr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228600" indent="457200" algn="ctr">
              <a:lnSpc>
                <a:spcPct val="80000"/>
              </a:lnSpc>
              <a:buClrTx/>
              <a:buSzTx/>
              <a:buFontTx/>
              <a:buNone/>
              <a:defRPr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228600" indent="914400" algn="ctr">
              <a:lnSpc>
                <a:spcPct val="80000"/>
              </a:lnSpc>
              <a:buClrTx/>
              <a:buSzTx/>
              <a:buFontTx/>
              <a:buNone/>
              <a:defRPr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28600" indent="1371600" algn="ctr">
              <a:lnSpc>
                <a:spcPct val="80000"/>
              </a:lnSpc>
              <a:buClrTx/>
              <a:buSzTx/>
              <a:buFontTx/>
              <a:buNone/>
              <a:defRPr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" indent="1828800" algn="ctr">
              <a:lnSpc>
                <a:spcPct val="80000"/>
              </a:lnSpc>
              <a:buClrTx/>
              <a:buSzTx/>
              <a:buFontTx/>
              <a:buNone/>
              <a:defRPr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2437" y="403472"/>
            <a:ext cx="8239126" cy="2715596"/>
          </a:xfrm>
          <a:prstGeom prst="rect">
            <a:avLst/>
          </a:prstGeom>
        </p:spPr>
        <p:txBody>
          <a:bodyPr lIns="19050" tIns="19050" rIns="19050" bIns="19050" anchor="b"/>
          <a:lstStyle>
            <a:lvl1pPr marL="228600" indent="0" algn="ctr">
              <a:lnSpc>
                <a:spcPct val="80000"/>
              </a:lnSpc>
              <a:buClrTx/>
              <a:buSzTx/>
              <a:buFontTx/>
              <a:buNone/>
              <a:defRPr sz="9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228600" indent="457200" algn="ctr">
              <a:lnSpc>
                <a:spcPct val="80000"/>
              </a:lnSpc>
              <a:buClrTx/>
              <a:buSzTx/>
              <a:buFontTx/>
              <a:buNone/>
              <a:defRPr sz="9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228600" indent="914400" algn="ctr">
              <a:lnSpc>
                <a:spcPct val="80000"/>
              </a:lnSpc>
              <a:buClrTx/>
              <a:buSzTx/>
              <a:buFontTx/>
              <a:buNone/>
              <a:defRPr sz="9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28600" indent="1371600" algn="ctr">
              <a:lnSpc>
                <a:spcPct val="80000"/>
              </a:lnSpc>
              <a:buClrTx/>
              <a:buSzTx/>
              <a:buFontTx/>
              <a:buNone/>
              <a:defRPr sz="9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" indent="1828800" algn="ctr">
              <a:lnSpc>
                <a:spcPct val="80000"/>
              </a:lnSpc>
              <a:buClrTx/>
              <a:buSzTx/>
              <a:buFontTx/>
              <a:buNone/>
              <a:defRPr sz="9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3" name="Google Shape;111;p26"/>
          <p:cNvSpPr txBox="1">
            <a:spLocks noGrp="1"/>
          </p:cNvSpPr>
          <p:nvPr>
            <p:ph type="body" sz="quarter" idx="21"/>
          </p:nvPr>
        </p:nvSpPr>
        <p:spPr>
          <a:xfrm>
            <a:off x="452437" y="3098318"/>
            <a:ext cx="8239126" cy="350544"/>
          </a:xfrm>
          <a:prstGeom prst="rect">
            <a:avLst/>
          </a:prstGeom>
        </p:spPr>
        <p:txBody>
          <a:bodyPr lIns="17149" tIns="17149" rIns="17149" bIns="17149"/>
          <a:lstStyle/>
          <a:p>
            <a:pPr marL="228600" indent="0" algn="ctr">
              <a:lnSpc>
                <a:spcPct val="100000"/>
              </a:lnSpc>
              <a:buClrTx/>
              <a:buSzTx/>
              <a:buFontTx/>
              <a:buNone/>
              <a:def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2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11259" y="4003295"/>
            <a:ext cx="7575022" cy="238869"/>
          </a:xfrm>
          <a:prstGeom prst="rect">
            <a:avLst/>
          </a:prstGeom>
        </p:spPr>
        <p:txBody>
          <a:bodyPr lIns="17149" tIns="17149" rIns="17149" bIns="17149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336550">
              <a:lnSpc>
                <a:spcPct val="100000"/>
              </a:lnSpc>
              <a:buClrTx/>
              <a:buSzPts val="1400"/>
              <a:buFontTx/>
              <a:buChar char="•"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336550">
              <a:lnSpc>
                <a:spcPct val="100000"/>
              </a:lnSpc>
              <a:buClrTx/>
              <a:buSzPts val="1400"/>
              <a:buFontTx/>
              <a:buChar char="•"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336550">
              <a:lnSpc>
                <a:spcPct val="100000"/>
              </a:lnSpc>
              <a:buClrTx/>
              <a:buSzPts val="1400"/>
              <a:buFontTx/>
              <a:buChar char="•"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336550">
              <a:lnSpc>
                <a:spcPct val="100000"/>
              </a:lnSpc>
              <a:buClrTx/>
              <a:buSzPts val="1400"/>
              <a:buFontTx/>
              <a:buChar char="•"/>
              <a:defRPr sz="1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2" name="Google Shape;115;p27"/>
          <p:cNvSpPr txBox="1">
            <a:spLocks noGrp="1"/>
          </p:cNvSpPr>
          <p:nvPr>
            <p:ph type="body" sz="half" idx="21"/>
          </p:nvPr>
        </p:nvSpPr>
        <p:spPr>
          <a:xfrm>
            <a:off x="657721" y="1852447"/>
            <a:ext cx="7828558" cy="1438606"/>
          </a:xfrm>
          <a:prstGeom prst="rect">
            <a:avLst/>
          </a:prstGeom>
        </p:spPr>
        <p:txBody>
          <a:bodyPr lIns="19050" tIns="19050" rIns="19050" bIns="19050"/>
          <a:lstStyle/>
          <a:p>
            <a:pPr marL="228600" indent="0">
              <a:lnSpc>
                <a:spcPct val="90000"/>
              </a:lnSpc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3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118;p28"/>
          <p:cNvSpPr>
            <a:spLocks noGrp="1"/>
          </p:cNvSpPr>
          <p:nvPr>
            <p:ph type="pic" sz="quarter" idx="21"/>
          </p:nvPr>
        </p:nvSpPr>
        <p:spPr>
          <a:xfrm>
            <a:off x="5910262" y="381000"/>
            <a:ext cx="2789663" cy="223112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1" name="Google Shape;119;p28"/>
          <p:cNvSpPr>
            <a:spLocks noGrp="1"/>
          </p:cNvSpPr>
          <p:nvPr>
            <p:ph type="pic" sz="half" idx="22"/>
          </p:nvPr>
        </p:nvSpPr>
        <p:spPr>
          <a:xfrm>
            <a:off x="5062537" y="1491853"/>
            <a:ext cx="3914776" cy="45563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2" name="Google Shape;120;p28"/>
          <p:cNvSpPr>
            <a:spLocks noGrp="1"/>
          </p:cNvSpPr>
          <p:nvPr>
            <p:ph type="pic" idx="23"/>
          </p:nvPr>
        </p:nvSpPr>
        <p:spPr>
          <a:xfrm>
            <a:off x="-52387" y="185737"/>
            <a:ext cx="6229351" cy="467201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123;p29"/>
          <p:cNvSpPr>
            <a:spLocks noGrp="1"/>
          </p:cNvSpPr>
          <p:nvPr>
            <p:ph type="pic" idx="21"/>
          </p:nvPr>
        </p:nvSpPr>
        <p:spPr>
          <a:xfrm>
            <a:off x="-500063" y="-2071687"/>
            <a:ext cx="10144126" cy="81153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94828" y="4908639"/>
            <a:ext cx="149658" cy="137212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>
              <a:defRPr sz="7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normAutofit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131;p31" descr="Google Shape;131;p3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3998" cy="5143499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Google Shape;132;p31"/>
          <p:cNvSpPr/>
          <p:nvPr/>
        </p:nvSpPr>
        <p:spPr>
          <a:xfrm>
            <a:off x="-141600" y="-66750"/>
            <a:ext cx="9427200" cy="5277000"/>
          </a:xfrm>
          <a:prstGeom prst="rect">
            <a:avLst/>
          </a:prstGeom>
          <a:solidFill>
            <a:srgbClr val="000000">
              <a:alpha val="59490"/>
            </a:srgbClr>
          </a:solidFill>
          <a:ln>
            <a:solidFill>
              <a:srgbClr val="A7A7A7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69" name="Google Shape;133;p31"/>
          <p:cNvSpPr txBox="1"/>
          <p:nvPr/>
        </p:nvSpPr>
        <p:spPr>
          <a:xfrm>
            <a:off x="351448" y="2859782"/>
            <a:ext cx="7892959" cy="1689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anchor="ctr">
            <a:spAutoFit/>
          </a:bodyPr>
          <a:lstStyle>
            <a:lvl1pPr>
              <a:lnSpc>
                <a:spcPct val="115000"/>
              </a:lnSpc>
              <a:defRPr sz="39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sz="3200" dirty="0"/>
              <a:t>СКРЕПЛЕНИЕ ТАФТИНГОВЫХ КОВРОВ ТЕРМОПЛАСТИЧНЫМИ СВЯЗУЮЩИМИ </a:t>
            </a:r>
          </a:p>
        </p:txBody>
      </p:sp>
      <p:pic>
        <p:nvPicPr>
          <p:cNvPr id="270" name="Google Shape;134;p31" descr="Google Shape;134;p3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8192" y="1302498"/>
            <a:ext cx="1113347" cy="11749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139;p32" descr="Google Shape;139;p3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27675"/>
            <a:ext cx="5243296" cy="5325901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Google Shape;140;p32"/>
          <p:cNvSpPr/>
          <p:nvPr/>
        </p:nvSpPr>
        <p:spPr>
          <a:xfrm>
            <a:off x="3625824" y="-91201"/>
            <a:ext cx="5592301" cy="5325902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74" name="Google Shape;141;p32"/>
          <p:cNvSpPr/>
          <p:nvPr/>
        </p:nvSpPr>
        <p:spPr>
          <a:xfrm>
            <a:off x="8538650" y="256359"/>
            <a:ext cx="208239" cy="235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7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75" name="Google Shape;142;p32" descr="Google Shape;142;p3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620982" y="256931"/>
            <a:ext cx="225715" cy="235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Google Shape;143;p32" descr="Google Shape;143;p32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8041244" y="256517"/>
            <a:ext cx="302936" cy="23559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2" name="Google Shape;144;p32"/>
          <p:cNvGrpSpPr/>
          <p:nvPr/>
        </p:nvGrpSpPr>
        <p:grpSpPr>
          <a:xfrm>
            <a:off x="7185951" y="258732"/>
            <a:ext cx="325170" cy="229762"/>
            <a:chOff x="0" y="0"/>
            <a:chExt cx="325169" cy="229760"/>
          </a:xfrm>
        </p:grpSpPr>
        <p:sp>
          <p:nvSpPr>
            <p:cNvPr id="277" name="Google Shape;145;p32"/>
            <p:cNvSpPr/>
            <p:nvPr/>
          </p:nvSpPr>
          <p:spPr>
            <a:xfrm>
              <a:off x="144233" y="1242"/>
              <a:ext cx="43016" cy="43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78" name="Google Shape;146;p32" descr="Google Shape;146;p32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90735" y="51128"/>
              <a:ext cx="36735" cy="367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9" name="Google Shape;147;p32" descr="Google Shape;147;p32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158004" y="61888"/>
              <a:ext cx="24693" cy="246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0" name="Google Shape;148;p32"/>
            <p:cNvSpPr/>
            <p:nvPr/>
          </p:nvSpPr>
          <p:spPr>
            <a:xfrm>
              <a:off x="99416" y="13107"/>
              <a:ext cx="24351" cy="24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81" name="Google Shape;149;p32"/>
            <p:cNvSpPr/>
            <p:nvPr/>
          </p:nvSpPr>
          <p:spPr>
            <a:xfrm>
              <a:off x="136387" y="5913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286" name="Google Shape;150;p32"/>
            <p:cNvGrpSpPr/>
            <p:nvPr/>
          </p:nvGrpSpPr>
          <p:grpSpPr>
            <a:xfrm>
              <a:off x="193429" y="13313"/>
              <a:ext cx="72513" cy="74732"/>
              <a:chOff x="0" y="0"/>
              <a:chExt cx="72511" cy="74731"/>
            </a:xfrm>
          </p:grpSpPr>
          <p:sp>
            <p:nvSpPr>
              <p:cNvPr id="282" name="Google Shape;151;p32"/>
              <p:cNvSpPr/>
              <p:nvPr/>
            </p:nvSpPr>
            <p:spPr>
              <a:xfrm>
                <a:off x="0" y="37577"/>
                <a:ext cx="37159" cy="371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83" name="Google Shape;152;p32"/>
              <p:cNvSpPr/>
              <p:nvPr/>
            </p:nvSpPr>
            <p:spPr>
              <a:xfrm>
                <a:off x="16192" y="0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84" name="Google Shape;153;p32"/>
              <p:cNvSpPr/>
              <p:nvPr/>
            </p:nvSpPr>
            <p:spPr>
              <a:xfrm>
                <a:off x="49368" y="20261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85" name="Google Shape;154;p32"/>
              <p:cNvSpPr/>
              <p:nvPr/>
            </p:nvSpPr>
            <p:spPr>
              <a:xfrm>
                <a:off x="47525" y="48416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87" name="Google Shape;155;p32" descr="Google Shape;155;p32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53541" y="61912"/>
              <a:ext cx="24664" cy="2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8" name="Google Shape;156;p32"/>
            <p:cNvSpPr/>
            <p:nvPr/>
          </p:nvSpPr>
          <p:spPr>
            <a:xfrm>
              <a:off x="191085" y="3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89" name="Google Shape;157;p32"/>
            <p:cNvSpPr/>
            <p:nvPr/>
          </p:nvSpPr>
          <p:spPr>
            <a:xfrm>
              <a:off x="125275" y="0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90" name="Google Shape;158;p32"/>
            <p:cNvSpPr/>
            <p:nvPr/>
          </p:nvSpPr>
          <p:spPr>
            <a:xfrm>
              <a:off x="80277" y="3054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91" name="Google Shape;159;p32" descr="Google Shape;159;p32"/>
            <p:cNvPicPr>
              <a:picLocks noChangeAspect="1"/>
            </p:cNvPicPr>
            <p:nvPr/>
          </p:nvPicPr>
          <p:blipFill>
            <a:blip r:embed="rId8" cstate="print">
              <a:extLst/>
            </a:blip>
            <a:stretch>
              <a:fillRect/>
            </a:stretch>
          </p:blipFill>
          <p:spPr>
            <a:xfrm>
              <a:off x="0" y="98853"/>
              <a:ext cx="325170" cy="1309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93" name="Google Shape;160;p32"/>
          <p:cNvSpPr/>
          <p:nvPr/>
        </p:nvSpPr>
        <p:spPr>
          <a:xfrm>
            <a:off x="-1" y="4109699"/>
            <a:ext cx="8660702" cy="940201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4" name="Google Shape;161;p32"/>
          <p:cNvSpPr txBox="1">
            <a:spLocks noGrp="1"/>
          </p:cNvSpPr>
          <p:nvPr>
            <p:ph type="title"/>
          </p:nvPr>
        </p:nvSpPr>
        <p:spPr>
          <a:xfrm>
            <a:off x="141124" y="4205249"/>
            <a:ext cx="8660702" cy="749101"/>
          </a:xfrm>
          <a:prstGeom prst="rect">
            <a:avLst/>
          </a:prstGeom>
        </p:spPr>
        <p:txBody>
          <a:bodyPr lIns="17124" tIns="17124" rIns="17124" bIns="17124"/>
          <a:lstStyle/>
          <a:p>
            <a:pPr defTabSz="676655">
              <a:lnSpc>
                <a:spcPct val="90000"/>
              </a:lnSpc>
              <a:defRPr sz="3626" b="0">
                <a:solidFill>
                  <a:srgbClr val="05928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ЦЕЛЕВАЯ АУДИТОРИЯ И ПРОБЛЕМЫ</a:t>
            </a:r>
            <a:r>
              <a:rPr>
                <a:solidFill>
                  <a:srgbClr val="1D6666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</a:p>
        </p:txBody>
      </p:sp>
      <p:sp>
        <p:nvSpPr>
          <p:cNvPr id="295" name="Google Shape;162;p32"/>
          <p:cNvSpPr txBox="1"/>
          <p:nvPr/>
        </p:nvSpPr>
        <p:spPr>
          <a:xfrm>
            <a:off x="5057525" y="2229099"/>
            <a:ext cx="4046700" cy="1567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20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ПРОБЛЕМАТИКА:</a:t>
            </a:r>
          </a:p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дефицит отечественного латексного связующего высокого качества, </a:t>
            </a:r>
          </a:p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высокая энергоемкость производства при использовании латексного связующего</a:t>
            </a:r>
          </a:p>
        </p:txBody>
      </p:sp>
      <p:sp>
        <p:nvSpPr>
          <p:cNvPr id="296" name="Google Shape;163;p32"/>
          <p:cNvSpPr txBox="1"/>
          <p:nvPr/>
        </p:nvSpPr>
        <p:spPr>
          <a:xfrm>
            <a:off x="5057524" y="517049"/>
            <a:ext cx="3744302" cy="944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20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ЦЕЛЕВАЯ АУДИТОРИЯ:</a:t>
            </a:r>
          </a:p>
          <a:p>
            <a:pPr>
              <a:defRPr sz="15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Производители тафтинговых рулонных напольных покрытий.</a:t>
            </a:r>
          </a:p>
        </p:txBody>
      </p:sp>
      <p:sp>
        <p:nvSpPr>
          <p:cNvPr id="297" name="Google Shape;164;p32"/>
          <p:cNvSpPr txBox="1"/>
          <p:nvPr/>
        </p:nvSpPr>
        <p:spPr>
          <a:xfrm>
            <a:off x="3812125" y="2433900"/>
            <a:ext cx="1044901" cy="94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normAutofit/>
          </a:bodyPr>
          <a:lstStyle>
            <a:lvl1pPr algn="ctr">
              <a:lnSpc>
                <a:spcPct val="90000"/>
              </a:lnSpc>
              <a:defRPr sz="5700">
                <a:solidFill>
                  <a:srgbClr val="FFFFFF"/>
                </a:solidFill>
                <a:latin typeface="Oswald ExtraLight"/>
                <a:ea typeface="Oswald ExtraLight"/>
                <a:cs typeface="Oswald ExtraLight"/>
                <a:sym typeface="Oswald ExtraLight"/>
              </a:defRPr>
            </a:lvl1pPr>
          </a:lstStyle>
          <a:p>
            <a:r>
              <a:t>02</a:t>
            </a:r>
          </a:p>
        </p:txBody>
      </p:sp>
      <p:sp>
        <p:nvSpPr>
          <p:cNvPr id="298" name="Google Shape;165;p32"/>
          <p:cNvSpPr/>
          <p:nvPr/>
        </p:nvSpPr>
        <p:spPr>
          <a:xfrm>
            <a:off x="3780325" y="2288400"/>
            <a:ext cx="1108501" cy="123120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9" name="Google Shape;166;p32"/>
          <p:cNvSpPr/>
          <p:nvPr/>
        </p:nvSpPr>
        <p:spPr>
          <a:xfrm>
            <a:off x="3780325" y="517049"/>
            <a:ext cx="1108501" cy="123120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00" name="Google Shape;167;p32"/>
          <p:cNvSpPr txBox="1"/>
          <p:nvPr/>
        </p:nvSpPr>
        <p:spPr>
          <a:xfrm>
            <a:off x="3812125" y="662550"/>
            <a:ext cx="1044901" cy="94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normAutofit/>
          </a:bodyPr>
          <a:lstStyle>
            <a:lvl1pPr algn="ctr">
              <a:lnSpc>
                <a:spcPct val="90000"/>
              </a:lnSpc>
              <a:defRPr sz="5700">
                <a:solidFill>
                  <a:srgbClr val="FFFFFF"/>
                </a:solidFill>
                <a:latin typeface="Oswald ExtraLight"/>
                <a:ea typeface="Oswald ExtraLight"/>
                <a:cs typeface="Oswald ExtraLight"/>
                <a:sym typeface="Oswald ExtraLight"/>
              </a:defRPr>
            </a:lvl1pPr>
          </a:lstStyle>
          <a:p>
            <a:r>
              <a:t>01</a:t>
            </a:r>
          </a:p>
        </p:txBody>
      </p:sp>
      <p:sp>
        <p:nvSpPr>
          <p:cNvPr id="301" name="Google Shape;168;p32"/>
          <p:cNvSpPr/>
          <p:nvPr/>
        </p:nvSpPr>
        <p:spPr>
          <a:xfrm>
            <a:off x="3631574" y="2015900"/>
            <a:ext cx="5621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173;p33"/>
          <p:cNvSpPr/>
          <p:nvPr/>
        </p:nvSpPr>
        <p:spPr>
          <a:xfrm>
            <a:off x="8538650" y="256359"/>
            <a:ext cx="208239" cy="235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7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04" name="Google Shape;174;p33" descr="Google Shape;174;p3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7620982" y="256931"/>
            <a:ext cx="225716" cy="235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Google Shape;175;p33" descr="Google Shape;175;p33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8041244" y="256517"/>
            <a:ext cx="302936" cy="23559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1" name="Google Shape;176;p33"/>
          <p:cNvGrpSpPr/>
          <p:nvPr/>
        </p:nvGrpSpPr>
        <p:grpSpPr>
          <a:xfrm>
            <a:off x="7185951" y="258732"/>
            <a:ext cx="325170" cy="229762"/>
            <a:chOff x="0" y="0"/>
            <a:chExt cx="325169" cy="229760"/>
          </a:xfrm>
        </p:grpSpPr>
        <p:sp>
          <p:nvSpPr>
            <p:cNvPr id="306" name="Google Shape;177;p33"/>
            <p:cNvSpPr/>
            <p:nvPr/>
          </p:nvSpPr>
          <p:spPr>
            <a:xfrm>
              <a:off x="144233" y="1242"/>
              <a:ext cx="43016" cy="43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07" name="Google Shape;178;p33" descr="Google Shape;178;p33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90735" y="51128"/>
              <a:ext cx="36735" cy="367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8" name="Google Shape;179;p33" descr="Google Shape;179;p33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158004" y="61888"/>
              <a:ext cx="24693" cy="246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9" name="Google Shape;180;p33"/>
            <p:cNvSpPr/>
            <p:nvPr/>
          </p:nvSpPr>
          <p:spPr>
            <a:xfrm>
              <a:off x="99416" y="13107"/>
              <a:ext cx="24351" cy="24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10" name="Google Shape;181;p33"/>
            <p:cNvSpPr/>
            <p:nvPr/>
          </p:nvSpPr>
          <p:spPr>
            <a:xfrm>
              <a:off x="136387" y="5913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15" name="Google Shape;182;p33"/>
            <p:cNvGrpSpPr/>
            <p:nvPr/>
          </p:nvGrpSpPr>
          <p:grpSpPr>
            <a:xfrm>
              <a:off x="193429" y="13313"/>
              <a:ext cx="72513" cy="74732"/>
              <a:chOff x="0" y="0"/>
              <a:chExt cx="72511" cy="74731"/>
            </a:xfrm>
          </p:grpSpPr>
          <p:sp>
            <p:nvSpPr>
              <p:cNvPr id="311" name="Google Shape;183;p33"/>
              <p:cNvSpPr/>
              <p:nvPr/>
            </p:nvSpPr>
            <p:spPr>
              <a:xfrm>
                <a:off x="0" y="37577"/>
                <a:ext cx="37159" cy="371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12" name="Google Shape;184;p33"/>
              <p:cNvSpPr/>
              <p:nvPr/>
            </p:nvSpPr>
            <p:spPr>
              <a:xfrm>
                <a:off x="16192" y="0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13" name="Google Shape;185;p33"/>
              <p:cNvSpPr/>
              <p:nvPr/>
            </p:nvSpPr>
            <p:spPr>
              <a:xfrm>
                <a:off x="49368" y="20261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14" name="Google Shape;186;p33"/>
              <p:cNvSpPr/>
              <p:nvPr/>
            </p:nvSpPr>
            <p:spPr>
              <a:xfrm>
                <a:off x="47525" y="48416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16" name="Google Shape;187;p33" descr="Google Shape;187;p33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53541" y="61912"/>
              <a:ext cx="24664" cy="2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7" name="Google Shape;188;p33"/>
            <p:cNvSpPr/>
            <p:nvPr/>
          </p:nvSpPr>
          <p:spPr>
            <a:xfrm>
              <a:off x="191085" y="3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18" name="Google Shape;189;p33"/>
            <p:cNvSpPr/>
            <p:nvPr/>
          </p:nvSpPr>
          <p:spPr>
            <a:xfrm>
              <a:off x="125275" y="0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19" name="Google Shape;190;p33"/>
            <p:cNvSpPr/>
            <p:nvPr/>
          </p:nvSpPr>
          <p:spPr>
            <a:xfrm>
              <a:off x="80277" y="3054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20" name="Google Shape;191;p33" descr="Google Shape;191;p33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0" y="98853"/>
              <a:ext cx="325170" cy="1309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22" name="Google Shape;192;p33"/>
          <p:cNvSpPr/>
          <p:nvPr/>
        </p:nvSpPr>
        <p:spPr>
          <a:xfrm>
            <a:off x="-15300" y="-1"/>
            <a:ext cx="9174600" cy="5356802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23" name="Google Shape;193;p33"/>
          <p:cNvSpPr txBox="1"/>
          <p:nvPr/>
        </p:nvSpPr>
        <p:spPr>
          <a:xfrm>
            <a:off x="5233250" y="2029758"/>
            <a:ext cx="3905401" cy="2077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endParaRPr dirty="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endParaRPr dirty="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endParaRPr dirty="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>
              <a:defRPr sz="16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350" dirty="0" err="1"/>
              <a:t>Пленочное</a:t>
            </a:r>
            <a:r>
              <a:rPr sz="1350" dirty="0"/>
              <a:t> </a:t>
            </a:r>
            <a:r>
              <a:rPr sz="1350" dirty="0" err="1"/>
              <a:t>связующее</a:t>
            </a:r>
            <a:r>
              <a:rPr sz="1350" dirty="0"/>
              <a:t> </a:t>
            </a:r>
            <a:r>
              <a:rPr sz="1350" dirty="0" err="1"/>
              <a:t>доступно</a:t>
            </a:r>
            <a:r>
              <a:rPr sz="1350" dirty="0"/>
              <a:t>, </a:t>
            </a:r>
            <a:r>
              <a:rPr sz="1350" dirty="0" err="1"/>
              <a:t>ниже</a:t>
            </a:r>
            <a:r>
              <a:rPr sz="1350" dirty="0"/>
              <a:t> </a:t>
            </a:r>
            <a:r>
              <a:rPr sz="1350" dirty="0" err="1"/>
              <a:t>по</a:t>
            </a:r>
            <a:r>
              <a:rPr sz="1350" dirty="0"/>
              <a:t> </a:t>
            </a:r>
            <a:r>
              <a:rPr sz="1350" dirty="0" err="1"/>
              <a:t>цене</a:t>
            </a:r>
            <a:r>
              <a:rPr sz="1350" dirty="0"/>
              <a:t>, </a:t>
            </a:r>
            <a:r>
              <a:rPr sz="1350" dirty="0" err="1"/>
              <a:t>нет</a:t>
            </a:r>
            <a:r>
              <a:rPr sz="1350" dirty="0"/>
              <a:t> </a:t>
            </a:r>
            <a:r>
              <a:rPr sz="1350" dirty="0" err="1"/>
              <a:t>необходимости</a:t>
            </a:r>
            <a:r>
              <a:rPr sz="1350" dirty="0"/>
              <a:t> в </a:t>
            </a:r>
            <a:r>
              <a:rPr sz="1350" dirty="0" err="1"/>
              <a:t>его</a:t>
            </a:r>
            <a:r>
              <a:rPr sz="1350" dirty="0"/>
              <a:t> </a:t>
            </a:r>
            <a:r>
              <a:rPr sz="1350" dirty="0" err="1"/>
              <a:t>специальной</a:t>
            </a:r>
            <a:r>
              <a:rPr sz="1350" dirty="0"/>
              <a:t> </a:t>
            </a:r>
            <a:r>
              <a:rPr sz="1350" dirty="0" err="1"/>
              <a:t>подготовке</a:t>
            </a:r>
            <a:r>
              <a:rPr sz="1350" dirty="0"/>
              <a:t> и </a:t>
            </a:r>
            <a:r>
              <a:rPr sz="1350" dirty="0" err="1"/>
              <a:t>поддержании</a:t>
            </a:r>
            <a:r>
              <a:rPr sz="1350" dirty="0"/>
              <a:t> </a:t>
            </a:r>
            <a:r>
              <a:rPr sz="1350" dirty="0" err="1"/>
              <a:t>состояния</a:t>
            </a:r>
            <a:r>
              <a:rPr sz="1350" dirty="0"/>
              <a:t>, </a:t>
            </a:r>
            <a:r>
              <a:rPr sz="1350" dirty="0" err="1"/>
              <a:t>есть</a:t>
            </a:r>
            <a:r>
              <a:rPr sz="1350" dirty="0"/>
              <a:t> </a:t>
            </a:r>
            <a:r>
              <a:rPr sz="1350" dirty="0" err="1"/>
              <a:t>возможность</a:t>
            </a:r>
            <a:r>
              <a:rPr sz="1350" dirty="0"/>
              <a:t> </a:t>
            </a:r>
            <a:r>
              <a:rPr sz="1350" dirty="0" err="1"/>
              <a:t>увеличивать</a:t>
            </a:r>
            <a:r>
              <a:rPr sz="1350" dirty="0"/>
              <a:t> </a:t>
            </a:r>
            <a:r>
              <a:rPr sz="1350" dirty="0" err="1"/>
              <a:t>производительность</a:t>
            </a:r>
            <a:r>
              <a:rPr sz="1350" dirty="0"/>
              <a:t> </a:t>
            </a:r>
            <a:r>
              <a:rPr sz="1350" dirty="0" err="1"/>
              <a:t>процесса</a:t>
            </a:r>
            <a:r>
              <a:rPr sz="1350" dirty="0"/>
              <a:t> </a:t>
            </a:r>
            <a:r>
              <a:rPr sz="1350" dirty="0" err="1"/>
              <a:t>за</a:t>
            </a:r>
            <a:r>
              <a:rPr sz="1350" dirty="0"/>
              <a:t> </a:t>
            </a:r>
            <a:r>
              <a:rPr sz="1350" dirty="0" err="1"/>
              <a:t>счет</a:t>
            </a:r>
            <a:r>
              <a:rPr sz="1350" dirty="0"/>
              <a:t> </a:t>
            </a:r>
            <a:r>
              <a:rPr sz="1350" dirty="0" err="1"/>
              <a:t>более</a:t>
            </a:r>
            <a:r>
              <a:rPr sz="1350" dirty="0"/>
              <a:t> </a:t>
            </a:r>
            <a:r>
              <a:rPr sz="1350" dirty="0" err="1"/>
              <a:t>быстрой</a:t>
            </a:r>
            <a:r>
              <a:rPr sz="1350" dirty="0"/>
              <a:t> </a:t>
            </a:r>
            <a:r>
              <a:rPr sz="1350" dirty="0" err="1"/>
              <a:t>сушки</a:t>
            </a:r>
            <a:r>
              <a:rPr sz="1350" dirty="0"/>
              <a:t>.</a:t>
            </a:r>
          </a:p>
        </p:txBody>
      </p:sp>
      <p:sp>
        <p:nvSpPr>
          <p:cNvPr id="324" name="Google Shape;194;p33"/>
          <p:cNvSpPr txBox="1"/>
          <p:nvPr/>
        </p:nvSpPr>
        <p:spPr>
          <a:xfrm>
            <a:off x="1099574" y="3501475"/>
            <a:ext cx="2807702" cy="1261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sz="1400" dirty="0" err="1"/>
              <a:t>Связующее</a:t>
            </a:r>
            <a:r>
              <a:rPr sz="1400" dirty="0"/>
              <a:t> </a:t>
            </a:r>
            <a:r>
              <a:rPr sz="1400" dirty="0" err="1"/>
              <a:t>обеспечивает</a:t>
            </a:r>
            <a:r>
              <a:rPr sz="1400" dirty="0"/>
              <a:t> </a:t>
            </a:r>
            <a:r>
              <a:rPr sz="1400" dirty="0" err="1"/>
              <a:t>скрепление</a:t>
            </a:r>
            <a:r>
              <a:rPr sz="1400" dirty="0"/>
              <a:t> </a:t>
            </a:r>
            <a:r>
              <a:rPr sz="1400" dirty="0" err="1"/>
              <a:t>основы</a:t>
            </a:r>
            <a:r>
              <a:rPr sz="1400" dirty="0"/>
              <a:t> 1, </a:t>
            </a:r>
            <a:r>
              <a:rPr sz="1400" dirty="0" err="1"/>
              <a:t>грунтового</a:t>
            </a:r>
            <a:r>
              <a:rPr sz="1400" dirty="0"/>
              <a:t> </a:t>
            </a:r>
            <a:r>
              <a:rPr sz="1400" dirty="0" err="1"/>
              <a:t>материала</a:t>
            </a:r>
            <a:r>
              <a:rPr sz="1400" dirty="0"/>
              <a:t> 2 и </a:t>
            </a:r>
            <a:r>
              <a:rPr sz="1400" dirty="0" err="1"/>
              <a:t>ворсовых</a:t>
            </a:r>
            <a:r>
              <a:rPr sz="1400" dirty="0"/>
              <a:t> </a:t>
            </a:r>
            <a:r>
              <a:rPr sz="1400" dirty="0" err="1"/>
              <a:t>нитей</a:t>
            </a:r>
            <a:r>
              <a:rPr sz="1400" dirty="0"/>
              <a:t> 3 в </a:t>
            </a:r>
            <a:r>
              <a:rPr sz="1400" dirty="0" err="1"/>
              <a:t>готовом</a:t>
            </a:r>
            <a:r>
              <a:rPr sz="1400" dirty="0"/>
              <a:t> </a:t>
            </a:r>
            <a:r>
              <a:rPr sz="1400" dirty="0" err="1"/>
              <a:t>изделии</a:t>
            </a:r>
            <a:endParaRPr sz="1400" dirty="0"/>
          </a:p>
        </p:txBody>
      </p:sp>
      <p:sp>
        <p:nvSpPr>
          <p:cNvPr id="325" name="Google Shape;195;p33"/>
          <p:cNvSpPr/>
          <p:nvPr/>
        </p:nvSpPr>
        <p:spPr>
          <a:xfrm>
            <a:off x="73975" y="3470374"/>
            <a:ext cx="894000" cy="143640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26" name="Google Shape;196;p33"/>
          <p:cNvSpPr txBox="1"/>
          <p:nvPr/>
        </p:nvSpPr>
        <p:spPr>
          <a:xfrm>
            <a:off x="73975" y="3696775"/>
            <a:ext cx="894000" cy="849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lnSpc>
                <a:spcPct val="90000"/>
              </a:lnSpc>
              <a:defRPr sz="5700">
                <a:solidFill>
                  <a:srgbClr val="FFFFFF"/>
                </a:solidFill>
                <a:latin typeface="Oswald ExtraLight"/>
                <a:ea typeface="Oswald ExtraLight"/>
                <a:cs typeface="Oswald ExtraLight"/>
                <a:sym typeface="Oswald ExtraLight"/>
              </a:defRPr>
            </a:lvl1pPr>
          </a:lstStyle>
          <a:p>
            <a:r>
              <a:rPr sz="4800" dirty="0"/>
              <a:t>01</a:t>
            </a:r>
          </a:p>
        </p:txBody>
      </p:sp>
      <p:sp>
        <p:nvSpPr>
          <p:cNvPr id="327" name="Google Shape;197;p33"/>
          <p:cNvSpPr txBox="1">
            <a:spLocks noGrp="1"/>
          </p:cNvSpPr>
          <p:nvPr>
            <p:ph type="title"/>
          </p:nvPr>
        </p:nvSpPr>
        <p:spPr>
          <a:xfrm>
            <a:off x="0" y="-217637"/>
            <a:ext cx="6846900" cy="1004354"/>
          </a:xfrm>
          <a:prstGeom prst="rect">
            <a:avLst/>
          </a:prstGeom>
        </p:spPr>
        <p:txBody>
          <a:bodyPr lIns="17124" tIns="17124" rIns="17124" bIns="17124"/>
          <a:lstStyle>
            <a:lvl1pPr algn="r" defTabSz="667512">
              <a:lnSpc>
                <a:spcPct val="90000"/>
              </a:lnSpc>
              <a:defRPr sz="3577" b="0">
                <a:solidFill>
                  <a:srgbClr val="05928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dirty="0"/>
              <a:t>ОПИСАНИЕ ПРЕДЛАГАЕМОГО </a:t>
            </a:r>
          </a:p>
        </p:txBody>
      </p:sp>
      <p:sp>
        <p:nvSpPr>
          <p:cNvPr id="328" name="Google Shape;198;p33"/>
          <p:cNvSpPr txBox="1"/>
          <p:nvPr/>
        </p:nvSpPr>
        <p:spPr>
          <a:xfrm>
            <a:off x="2072650" y="4032456"/>
            <a:ext cx="6913500" cy="1292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r">
              <a:lnSpc>
                <a:spcPct val="90000"/>
              </a:lnSpc>
              <a:defRPr sz="4400">
                <a:solidFill>
                  <a:srgbClr val="05928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sz="4000" dirty="0"/>
              <a:t>РЕШЕНИЯ И ТЕХНОЛОГИИ</a:t>
            </a:r>
          </a:p>
        </p:txBody>
      </p:sp>
      <p:sp>
        <p:nvSpPr>
          <p:cNvPr id="329" name="Google Shape;199;p33"/>
          <p:cNvSpPr/>
          <p:nvPr/>
        </p:nvSpPr>
        <p:spPr>
          <a:xfrm>
            <a:off x="4038899" y="2863025"/>
            <a:ext cx="1108501" cy="123120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30" name="Google Shape;200;p33"/>
          <p:cNvSpPr/>
          <p:nvPr/>
        </p:nvSpPr>
        <p:spPr>
          <a:xfrm>
            <a:off x="4038899" y="1091675"/>
            <a:ext cx="1108501" cy="123120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31" name="Google Shape;201;p33"/>
          <p:cNvSpPr txBox="1"/>
          <p:nvPr/>
        </p:nvSpPr>
        <p:spPr>
          <a:xfrm>
            <a:off x="4070699" y="1237174"/>
            <a:ext cx="1044901" cy="94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normAutofit/>
          </a:bodyPr>
          <a:lstStyle>
            <a:lvl1pPr algn="ctr">
              <a:lnSpc>
                <a:spcPct val="90000"/>
              </a:lnSpc>
              <a:defRPr sz="5700">
                <a:solidFill>
                  <a:srgbClr val="FFFFFF"/>
                </a:solidFill>
                <a:latin typeface="Oswald ExtraLight"/>
                <a:ea typeface="Oswald ExtraLight"/>
                <a:cs typeface="Oswald ExtraLight"/>
                <a:sym typeface="Oswald ExtraLight"/>
              </a:defRPr>
            </a:lvl1pPr>
          </a:lstStyle>
          <a:p>
            <a:r>
              <a:t>02</a:t>
            </a:r>
          </a:p>
        </p:txBody>
      </p:sp>
      <p:sp>
        <p:nvSpPr>
          <p:cNvPr id="332" name="Google Shape;202;p33"/>
          <p:cNvSpPr/>
          <p:nvPr/>
        </p:nvSpPr>
        <p:spPr>
          <a:xfrm>
            <a:off x="3750138" y="2607849"/>
            <a:ext cx="5621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333" name="Google Shape;203;p33"/>
          <p:cNvSpPr txBox="1"/>
          <p:nvPr/>
        </p:nvSpPr>
        <p:spPr>
          <a:xfrm>
            <a:off x="4070699" y="2999862"/>
            <a:ext cx="1044901" cy="94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normAutofit/>
          </a:bodyPr>
          <a:lstStyle>
            <a:lvl1pPr algn="ctr">
              <a:lnSpc>
                <a:spcPct val="90000"/>
              </a:lnSpc>
              <a:defRPr sz="5700">
                <a:solidFill>
                  <a:srgbClr val="FFFFFF"/>
                </a:solidFill>
                <a:latin typeface="Oswald ExtraLight"/>
                <a:ea typeface="Oswald ExtraLight"/>
                <a:cs typeface="Oswald ExtraLight"/>
                <a:sym typeface="Oswald ExtraLight"/>
              </a:defRPr>
            </a:lvl1pPr>
          </a:lstStyle>
          <a:p>
            <a:r>
              <a:t>03</a:t>
            </a:r>
          </a:p>
        </p:txBody>
      </p:sp>
      <p:sp>
        <p:nvSpPr>
          <p:cNvPr id="334" name="Google Shape;204;p33"/>
          <p:cNvSpPr txBox="1"/>
          <p:nvPr/>
        </p:nvSpPr>
        <p:spPr>
          <a:xfrm>
            <a:off x="5296150" y="1122424"/>
            <a:ext cx="3690000" cy="1046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sz="1400" dirty="0" err="1"/>
              <a:t>Замена</a:t>
            </a:r>
            <a:r>
              <a:rPr sz="1400" dirty="0"/>
              <a:t> </a:t>
            </a:r>
            <a:r>
              <a:rPr sz="1400" dirty="0" err="1"/>
              <a:t>жидкого</a:t>
            </a:r>
            <a:r>
              <a:rPr sz="1400" dirty="0"/>
              <a:t> </a:t>
            </a:r>
            <a:r>
              <a:rPr sz="1400" dirty="0" err="1"/>
              <a:t>латексного</a:t>
            </a:r>
            <a:r>
              <a:rPr sz="1400" dirty="0"/>
              <a:t> </a:t>
            </a:r>
            <a:r>
              <a:rPr sz="1400" dirty="0" err="1"/>
              <a:t>связующего</a:t>
            </a:r>
            <a:r>
              <a:rPr sz="1400" dirty="0"/>
              <a:t> </a:t>
            </a:r>
            <a:r>
              <a:rPr sz="1400" dirty="0" err="1"/>
              <a:t>термопластичными</a:t>
            </a:r>
            <a:r>
              <a:rPr sz="1400" dirty="0"/>
              <a:t> </a:t>
            </a:r>
            <a:r>
              <a:rPr sz="1400" dirty="0" err="1"/>
              <a:t>пленками</a:t>
            </a:r>
            <a:r>
              <a:rPr sz="1400" dirty="0"/>
              <a:t>, </a:t>
            </a:r>
            <a:r>
              <a:rPr sz="1400" dirty="0" err="1"/>
              <a:t>модернизация</a:t>
            </a:r>
            <a:r>
              <a:rPr sz="1400" dirty="0"/>
              <a:t>, </a:t>
            </a:r>
            <a:r>
              <a:rPr sz="1400" dirty="0" err="1"/>
              <a:t>оптимизация</a:t>
            </a:r>
            <a:r>
              <a:rPr sz="1400" dirty="0"/>
              <a:t> и </a:t>
            </a:r>
            <a:r>
              <a:rPr sz="1400" dirty="0" err="1"/>
              <a:t>совершенствование</a:t>
            </a:r>
            <a:r>
              <a:rPr sz="1400" dirty="0"/>
              <a:t> </a:t>
            </a:r>
            <a:r>
              <a:rPr sz="1400" dirty="0" err="1"/>
              <a:t>производства</a:t>
            </a:r>
            <a:r>
              <a:rPr sz="1400" dirty="0"/>
              <a:t>.</a:t>
            </a:r>
          </a:p>
        </p:txBody>
      </p:sp>
      <p:pic>
        <p:nvPicPr>
          <p:cNvPr id="335" name="Google Shape;205;p33" descr="Google Shape;205;p33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-88925" y="968524"/>
            <a:ext cx="3839075" cy="2295701"/>
          </a:xfrm>
          <a:prstGeom prst="rect">
            <a:avLst/>
          </a:prstGeom>
          <a:ln w="12700">
            <a:miter lim="400000"/>
          </a:ln>
        </p:spPr>
      </p:pic>
      <p:sp>
        <p:nvSpPr>
          <p:cNvPr id="336" name="Google Shape;206;p33"/>
          <p:cNvSpPr/>
          <p:nvPr/>
        </p:nvSpPr>
        <p:spPr>
          <a:xfrm>
            <a:off x="8538650" y="256360"/>
            <a:ext cx="208225" cy="235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7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37" name="Google Shape;207;p33" descr="Google Shape;207;p3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7620982" y="256931"/>
            <a:ext cx="225716" cy="235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Google Shape;208;p33" descr="Google Shape;208;p33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8041244" y="256517"/>
            <a:ext cx="302936" cy="23559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4" name="Google Shape;209;p33"/>
          <p:cNvGrpSpPr/>
          <p:nvPr/>
        </p:nvGrpSpPr>
        <p:grpSpPr>
          <a:xfrm>
            <a:off x="7185951" y="258728"/>
            <a:ext cx="325169" cy="229765"/>
            <a:chOff x="0" y="0"/>
            <a:chExt cx="325167" cy="229763"/>
          </a:xfrm>
        </p:grpSpPr>
        <p:sp>
          <p:nvSpPr>
            <p:cNvPr id="339" name="Google Shape;210;p33"/>
            <p:cNvSpPr/>
            <p:nvPr/>
          </p:nvSpPr>
          <p:spPr>
            <a:xfrm>
              <a:off x="144233" y="1246"/>
              <a:ext cx="43012" cy="43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40" name="Google Shape;211;p33" descr="Google Shape;211;p33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90735" y="51132"/>
              <a:ext cx="36734" cy="367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1" name="Google Shape;212;p33" descr="Google Shape;212;p33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158003" y="61892"/>
              <a:ext cx="24693" cy="246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2" name="Google Shape;213;p33"/>
            <p:cNvSpPr/>
            <p:nvPr/>
          </p:nvSpPr>
          <p:spPr>
            <a:xfrm>
              <a:off x="99416" y="13111"/>
              <a:ext cx="24341" cy="24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43" name="Google Shape;214;p33"/>
            <p:cNvSpPr/>
            <p:nvPr/>
          </p:nvSpPr>
          <p:spPr>
            <a:xfrm>
              <a:off x="136383" y="5913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48" name="Google Shape;215;p33"/>
            <p:cNvGrpSpPr/>
            <p:nvPr/>
          </p:nvGrpSpPr>
          <p:grpSpPr>
            <a:xfrm>
              <a:off x="193428" y="13317"/>
              <a:ext cx="72515" cy="74737"/>
              <a:chOff x="0" y="0"/>
              <a:chExt cx="72513" cy="74735"/>
            </a:xfrm>
          </p:grpSpPr>
          <p:sp>
            <p:nvSpPr>
              <p:cNvPr id="344" name="Google Shape;216;p33"/>
              <p:cNvSpPr/>
              <p:nvPr/>
            </p:nvSpPr>
            <p:spPr>
              <a:xfrm>
                <a:off x="0" y="37576"/>
                <a:ext cx="37159" cy="371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45" name="Google Shape;217;p33"/>
              <p:cNvSpPr/>
              <p:nvPr/>
            </p:nvSpPr>
            <p:spPr>
              <a:xfrm>
                <a:off x="16192" y="0"/>
                <a:ext cx="24989" cy="249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46" name="Google Shape;218;p33"/>
              <p:cNvSpPr/>
              <p:nvPr/>
            </p:nvSpPr>
            <p:spPr>
              <a:xfrm>
                <a:off x="49364" y="20265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47" name="Google Shape;219;p33"/>
              <p:cNvSpPr/>
              <p:nvPr/>
            </p:nvSpPr>
            <p:spPr>
              <a:xfrm>
                <a:off x="47524" y="48415"/>
                <a:ext cx="24990" cy="249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49" name="Google Shape;220;p33" descr="Google Shape;220;p33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53541" y="61916"/>
              <a:ext cx="24664" cy="2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50" name="Google Shape;221;p33"/>
            <p:cNvSpPr/>
            <p:nvPr/>
          </p:nvSpPr>
          <p:spPr>
            <a:xfrm>
              <a:off x="191081" y="39"/>
              <a:ext cx="127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51" name="Google Shape;222;p33"/>
            <p:cNvSpPr/>
            <p:nvPr/>
          </p:nvSpPr>
          <p:spPr>
            <a:xfrm>
              <a:off x="125270" y="0"/>
              <a:ext cx="127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52" name="Google Shape;223;p33"/>
            <p:cNvSpPr/>
            <p:nvPr/>
          </p:nvSpPr>
          <p:spPr>
            <a:xfrm>
              <a:off x="80272" y="3054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53" name="Google Shape;224;p33" descr="Google Shape;224;p33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0" y="98857"/>
              <a:ext cx="325168" cy="1309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229;p34"/>
          <p:cNvSpPr/>
          <p:nvPr/>
        </p:nvSpPr>
        <p:spPr>
          <a:xfrm>
            <a:off x="8538650" y="256359"/>
            <a:ext cx="208239" cy="235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7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57" name="Google Shape;230;p34" descr="Google Shape;230;p34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7620982" y="256931"/>
            <a:ext cx="225716" cy="235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358" name="Google Shape;231;p34" descr="Google Shape;231;p34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8041206" y="256417"/>
            <a:ext cx="302936" cy="23559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74" name="Google Shape;232;p34"/>
          <p:cNvGrpSpPr/>
          <p:nvPr/>
        </p:nvGrpSpPr>
        <p:grpSpPr>
          <a:xfrm>
            <a:off x="7185951" y="258732"/>
            <a:ext cx="325170" cy="229762"/>
            <a:chOff x="0" y="0"/>
            <a:chExt cx="325169" cy="229760"/>
          </a:xfrm>
        </p:grpSpPr>
        <p:sp>
          <p:nvSpPr>
            <p:cNvPr id="359" name="Google Shape;233;p34"/>
            <p:cNvSpPr/>
            <p:nvPr/>
          </p:nvSpPr>
          <p:spPr>
            <a:xfrm>
              <a:off x="144233" y="1242"/>
              <a:ext cx="43016" cy="43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60" name="Google Shape;234;p34" descr="Google Shape;234;p34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90735" y="51128"/>
              <a:ext cx="36735" cy="367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1" name="Google Shape;235;p34" descr="Google Shape;235;p34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158004" y="61888"/>
              <a:ext cx="24693" cy="246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2" name="Google Shape;236;p34"/>
            <p:cNvSpPr/>
            <p:nvPr/>
          </p:nvSpPr>
          <p:spPr>
            <a:xfrm>
              <a:off x="99416" y="13107"/>
              <a:ext cx="24351" cy="24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63" name="Google Shape;237;p34"/>
            <p:cNvSpPr/>
            <p:nvPr/>
          </p:nvSpPr>
          <p:spPr>
            <a:xfrm>
              <a:off x="136387" y="5913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68" name="Google Shape;238;p34"/>
            <p:cNvGrpSpPr/>
            <p:nvPr/>
          </p:nvGrpSpPr>
          <p:grpSpPr>
            <a:xfrm>
              <a:off x="193429" y="13313"/>
              <a:ext cx="72513" cy="74732"/>
              <a:chOff x="0" y="0"/>
              <a:chExt cx="72511" cy="74731"/>
            </a:xfrm>
          </p:grpSpPr>
          <p:sp>
            <p:nvSpPr>
              <p:cNvPr id="364" name="Google Shape;239;p34"/>
              <p:cNvSpPr/>
              <p:nvPr/>
            </p:nvSpPr>
            <p:spPr>
              <a:xfrm>
                <a:off x="0" y="37577"/>
                <a:ext cx="37159" cy="371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65" name="Google Shape;240;p34"/>
              <p:cNvSpPr/>
              <p:nvPr/>
            </p:nvSpPr>
            <p:spPr>
              <a:xfrm>
                <a:off x="16192" y="0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66" name="Google Shape;241;p34"/>
              <p:cNvSpPr/>
              <p:nvPr/>
            </p:nvSpPr>
            <p:spPr>
              <a:xfrm>
                <a:off x="49368" y="20261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67" name="Google Shape;242;p34"/>
              <p:cNvSpPr/>
              <p:nvPr/>
            </p:nvSpPr>
            <p:spPr>
              <a:xfrm>
                <a:off x="47525" y="48416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69" name="Google Shape;243;p34" descr="Google Shape;243;p34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53541" y="61912"/>
              <a:ext cx="24664" cy="2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70" name="Google Shape;244;p34"/>
            <p:cNvSpPr/>
            <p:nvPr/>
          </p:nvSpPr>
          <p:spPr>
            <a:xfrm>
              <a:off x="191085" y="3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71" name="Google Shape;245;p34"/>
            <p:cNvSpPr/>
            <p:nvPr/>
          </p:nvSpPr>
          <p:spPr>
            <a:xfrm>
              <a:off x="125275" y="0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72" name="Google Shape;246;p34"/>
            <p:cNvSpPr/>
            <p:nvPr/>
          </p:nvSpPr>
          <p:spPr>
            <a:xfrm>
              <a:off x="80277" y="3054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73" name="Google Shape;247;p34" descr="Google Shape;247;p34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0" y="98853"/>
              <a:ext cx="325170" cy="1309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75" name="Google Shape;248;p34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376" name="Google Shape;249;p34" descr="Google Shape;249;p34"/>
          <p:cNvPicPr>
            <a:picLocks noChangeAspect="1"/>
          </p:cNvPicPr>
          <p:nvPr/>
        </p:nvPicPr>
        <p:blipFill>
          <a:blip r:embed="rId8" cstate="print">
            <a:extLst/>
          </a:blip>
          <a:stretch>
            <a:fillRect/>
          </a:stretch>
        </p:blipFill>
        <p:spPr>
          <a:xfrm>
            <a:off x="-74101" y="2874679"/>
            <a:ext cx="3544803" cy="2525348"/>
          </a:xfrm>
          <a:prstGeom prst="rect">
            <a:avLst/>
          </a:prstGeom>
          <a:ln w="12700">
            <a:miter lim="400000"/>
          </a:ln>
        </p:spPr>
      </p:pic>
      <p:sp>
        <p:nvSpPr>
          <p:cNvPr id="377" name="Google Shape;250;p34"/>
          <p:cNvSpPr txBox="1"/>
          <p:nvPr/>
        </p:nvSpPr>
        <p:spPr>
          <a:xfrm>
            <a:off x="215124" y="497521"/>
            <a:ext cx="4030802" cy="643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spAutoFit/>
          </a:bodyPr>
          <a:lstStyle>
            <a:lvl1pPr>
              <a:lnSpc>
                <a:spcPct val="90000"/>
              </a:lnSpc>
              <a:defRPr sz="49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sz="4400" dirty="0"/>
              <a:t>КОНКУРЕНТЫ</a:t>
            </a:r>
          </a:p>
        </p:txBody>
      </p:sp>
      <p:sp>
        <p:nvSpPr>
          <p:cNvPr id="378" name="Google Shape;251;p34"/>
          <p:cNvSpPr txBox="1"/>
          <p:nvPr/>
        </p:nvSpPr>
        <p:spPr>
          <a:xfrm>
            <a:off x="215125" y="1393325"/>
            <a:ext cx="3544800" cy="1175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6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sz="1400" dirty="0" err="1"/>
              <a:t>Balta</a:t>
            </a:r>
            <a:r>
              <a:rPr sz="1400" dirty="0"/>
              <a:t> Group, Associated Weavers, </a:t>
            </a:r>
            <a:r>
              <a:rPr sz="1400" dirty="0" err="1"/>
              <a:t>Egetaepper</a:t>
            </a:r>
            <a:r>
              <a:rPr sz="1400" dirty="0"/>
              <a:t> AS, </a:t>
            </a:r>
            <a:r>
              <a:rPr sz="1400" dirty="0" err="1"/>
              <a:t>Tarkett</a:t>
            </a:r>
            <a:r>
              <a:rPr sz="1400" dirty="0"/>
              <a:t> / </a:t>
            </a:r>
            <a:r>
              <a:rPr sz="1400" dirty="0" err="1"/>
              <a:t>Desso</a:t>
            </a:r>
            <a:r>
              <a:rPr sz="1400" dirty="0"/>
              <a:t>, Milliken, </a:t>
            </a:r>
            <a:r>
              <a:rPr sz="1400" dirty="0" err="1"/>
              <a:t>Balsan</a:t>
            </a:r>
            <a:r>
              <a:rPr sz="1400" dirty="0"/>
              <a:t> и </a:t>
            </a:r>
            <a:r>
              <a:rPr sz="1400" dirty="0" err="1"/>
              <a:t>Burnmatex</a:t>
            </a:r>
            <a:r>
              <a:rPr sz="1400" dirty="0"/>
              <a:t> Source, Mohawk Industries, </a:t>
            </a:r>
            <a:r>
              <a:rPr sz="1400" dirty="0" err="1"/>
              <a:t>Balta</a:t>
            </a:r>
            <a:r>
              <a:rPr sz="1400" dirty="0"/>
              <a:t> Group Source</a:t>
            </a:r>
          </a:p>
        </p:txBody>
      </p:sp>
      <p:sp>
        <p:nvSpPr>
          <p:cNvPr id="379" name="Google Shape;252;p34"/>
          <p:cNvSpPr/>
          <p:nvPr/>
        </p:nvSpPr>
        <p:spPr>
          <a:xfrm rot="10800000" flipH="1">
            <a:off x="4737599" y="622800"/>
            <a:ext cx="4645202" cy="4194601"/>
          </a:xfrm>
          <a:prstGeom prst="rect">
            <a:avLst/>
          </a:prstGeom>
          <a:solidFill>
            <a:srgbClr val="05928F"/>
          </a:solidFill>
          <a:ln w="19050">
            <a:solidFill>
              <a:srgbClr val="05928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80" name="Google Shape;253;p34"/>
          <p:cNvSpPr txBox="1"/>
          <p:nvPr/>
        </p:nvSpPr>
        <p:spPr>
          <a:xfrm>
            <a:off x="6077348" y="1393325"/>
            <a:ext cx="2978701" cy="2966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15000"/>
              </a:lnSpc>
              <a:defRPr sz="16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350" dirty="0"/>
              <a:t>ОТЛИЧИТЕЛЬНЫЕ ЧЕРТЫ:</a:t>
            </a:r>
          </a:p>
          <a:p>
            <a:pPr>
              <a:lnSpc>
                <a:spcPct val="115000"/>
              </a:lnSpc>
              <a:spcBef>
                <a:spcPts val="1200"/>
              </a:spcBef>
              <a:defRPr sz="16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350" dirty="0" err="1"/>
              <a:t>Конкуренты</a:t>
            </a:r>
            <a:r>
              <a:rPr sz="1350" dirty="0"/>
              <a:t> - </a:t>
            </a:r>
            <a:r>
              <a:rPr sz="1350" dirty="0" err="1"/>
              <a:t>крупные</a:t>
            </a:r>
            <a:r>
              <a:rPr sz="1350" dirty="0"/>
              <a:t> </a:t>
            </a:r>
            <a:r>
              <a:rPr sz="1350" dirty="0" err="1"/>
              <a:t>производственные</a:t>
            </a:r>
            <a:r>
              <a:rPr sz="1350" dirty="0"/>
              <a:t> </a:t>
            </a:r>
            <a:r>
              <a:rPr sz="1350" dirty="0" err="1"/>
              <a:t>объединения</a:t>
            </a:r>
            <a:r>
              <a:rPr sz="1350" dirty="0"/>
              <a:t> с </a:t>
            </a:r>
            <a:r>
              <a:rPr sz="1350" dirty="0" err="1"/>
              <a:t>большими</a:t>
            </a:r>
            <a:r>
              <a:rPr sz="1350" dirty="0"/>
              <a:t> </a:t>
            </a:r>
            <a:r>
              <a:rPr sz="1350" dirty="0" err="1"/>
              <a:t>объемами</a:t>
            </a:r>
            <a:r>
              <a:rPr sz="1350" dirty="0"/>
              <a:t> </a:t>
            </a:r>
            <a:r>
              <a:rPr sz="1350" dirty="0" err="1"/>
              <a:t>производства</a:t>
            </a:r>
            <a:r>
              <a:rPr sz="1350" dirty="0"/>
              <a:t> и </a:t>
            </a:r>
            <a:r>
              <a:rPr sz="1350" dirty="0" err="1"/>
              <a:t>сбыта</a:t>
            </a:r>
            <a:r>
              <a:rPr sz="1350" dirty="0"/>
              <a:t>, </a:t>
            </a:r>
            <a:r>
              <a:rPr sz="1350" dirty="0" err="1"/>
              <a:t>вкладывающие</a:t>
            </a:r>
            <a:r>
              <a:rPr sz="1350" dirty="0"/>
              <a:t> </a:t>
            </a:r>
            <a:r>
              <a:rPr sz="1350" dirty="0" err="1"/>
              <a:t>значительные</a:t>
            </a:r>
            <a:r>
              <a:rPr sz="1350" dirty="0"/>
              <a:t> </a:t>
            </a:r>
            <a:r>
              <a:rPr sz="1350" dirty="0" err="1"/>
              <a:t>средства</a:t>
            </a:r>
            <a:r>
              <a:rPr sz="1350" dirty="0"/>
              <a:t> в </a:t>
            </a:r>
            <a:r>
              <a:rPr sz="1350" dirty="0" err="1"/>
              <a:t>научно-исследовательскую</a:t>
            </a:r>
            <a:r>
              <a:rPr sz="1350" dirty="0"/>
              <a:t> </a:t>
            </a:r>
            <a:r>
              <a:rPr sz="1350" dirty="0" err="1"/>
              <a:t>деятельность</a:t>
            </a:r>
            <a:r>
              <a:rPr sz="1350" dirty="0"/>
              <a:t> и </a:t>
            </a:r>
            <a:r>
              <a:rPr sz="1350" dirty="0" err="1"/>
              <a:t>опытно-конструкторские</a:t>
            </a:r>
            <a:r>
              <a:rPr sz="1350" dirty="0"/>
              <a:t> </a:t>
            </a:r>
            <a:r>
              <a:rPr sz="1350" dirty="0" err="1"/>
              <a:t>работы</a:t>
            </a:r>
            <a:r>
              <a:rPr sz="1350" dirty="0"/>
              <a:t>, </a:t>
            </a:r>
            <a:r>
              <a:rPr sz="1350" dirty="0" err="1"/>
              <a:t>направленные</a:t>
            </a:r>
            <a:r>
              <a:rPr sz="1350" dirty="0"/>
              <a:t> </a:t>
            </a:r>
            <a:r>
              <a:rPr sz="1350" dirty="0" err="1"/>
              <a:t>на</a:t>
            </a:r>
            <a:r>
              <a:rPr sz="1350" dirty="0"/>
              <a:t> </a:t>
            </a:r>
            <a:r>
              <a:rPr sz="1350" dirty="0" err="1"/>
              <a:t>улучшение</a:t>
            </a:r>
            <a:r>
              <a:rPr sz="1350" dirty="0"/>
              <a:t> </a:t>
            </a:r>
            <a:r>
              <a:rPr sz="1350" dirty="0" err="1"/>
              <a:t>продуктов</a:t>
            </a:r>
            <a:endParaRPr sz="1350" dirty="0"/>
          </a:p>
        </p:txBody>
      </p:sp>
      <p:pic>
        <p:nvPicPr>
          <p:cNvPr id="381" name="Google Shape;254;p34" descr="Google Shape;254;p34"/>
          <p:cNvPicPr>
            <a:picLocks noChangeAspect="1"/>
          </p:cNvPicPr>
          <p:nvPr/>
        </p:nvPicPr>
        <p:blipFill>
          <a:blip r:embed="rId9">
            <a:extLst/>
          </a:blip>
          <a:srcRect r="47123"/>
          <a:stretch>
            <a:fillRect/>
          </a:stretch>
        </p:blipFill>
        <p:spPr>
          <a:xfrm>
            <a:off x="3759913" y="1289567"/>
            <a:ext cx="2107677" cy="4036325"/>
          </a:xfrm>
          <a:prstGeom prst="rect">
            <a:avLst/>
          </a:prstGeom>
          <a:ln w="12700">
            <a:miter lim="400000"/>
          </a:ln>
        </p:spPr>
      </p:pic>
      <p:sp>
        <p:nvSpPr>
          <p:cNvPr id="382" name="Google Shape;255;p34"/>
          <p:cNvSpPr/>
          <p:nvPr/>
        </p:nvSpPr>
        <p:spPr>
          <a:xfrm rot="10800000" flipH="1">
            <a:off x="2979374" y="2623399"/>
            <a:ext cx="2386501" cy="2253302"/>
          </a:xfrm>
          <a:prstGeom prst="rect">
            <a:avLst/>
          </a:prstGeom>
          <a:solidFill>
            <a:srgbClr val="000000">
              <a:alpha val="0"/>
            </a:srgbClr>
          </a:solidFill>
          <a:ln w="19050">
            <a:solidFill>
              <a:srgbClr val="05928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260;p35"/>
          <p:cNvSpPr/>
          <p:nvPr/>
        </p:nvSpPr>
        <p:spPr>
          <a:xfrm>
            <a:off x="-30600" y="-1"/>
            <a:ext cx="9174600" cy="5356802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85" name="Google Shape;261;p35"/>
          <p:cNvSpPr txBox="1">
            <a:spLocks noGrp="1"/>
          </p:cNvSpPr>
          <p:nvPr>
            <p:ph type="body" sz="quarter" idx="1"/>
          </p:nvPr>
        </p:nvSpPr>
        <p:spPr>
          <a:xfrm>
            <a:off x="4410600" y="3792899"/>
            <a:ext cx="4733400" cy="1026901"/>
          </a:xfrm>
          <a:prstGeom prst="rect">
            <a:avLst/>
          </a:prstGeom>
          <a:solidFill>
            <a:srgbClr val="05928F"/>
          </a:solidFill>
        </p:spPr>
        <p:txBody>
          <a:bodyPr lIns="0" tIns="0" rIns="0" bIns="0"/>
          <a:lstStyle/>
          <a:p>
            <a:pPr marL="0" algn="just">
              <a:lnSpc>
                <a:spcPct val="104000"/>
              </a:lnSpc>
              <a:defRPr sz="1200"/>
            </a:pPr>
            <a:endParaRPr b="0" dirty="0">
              <a:solidFill>
                <a:srgbClr val="FFFFFF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algn="just">
              <a:lnSpc>
                <a:spcPct val="104000"/>
              </a:lnSpc>
              <a:defRPr sz="1200" b="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lang="ru-RU" dirty="0" smtClean="0"/>
              <a:t>   </a:t>
            </a:r>
            <a:r>
              <a:rPr dirty="0" err="1" smtClean="0"/>
              <a:t>Объем</a:t>
            </a:r>
            <a:r>
              <a:rPr dirty="0" smtClean="0"/>
              <a:t> </a:t>
            </a:r>
            <a:r>
              <a:rPr dirty="0" err="1"/>
              <a:t>российского</a:t>
            </a:r>
            <a:r>
              <a:rPr dirty="0"/>
              <a:t> </a:t>
            </a:r>
            <a:r>
              <a:rPr dirty="0" err="1"/>
              <a:t>рынка</a:t>
            </a:r>
            <a:r>
              <a:rPr dirty="0"/>
              <a:t> </a:t>
            </a:r>
            <a:r>
              <a:rPr dirty="0" err="1"/>
              <a:t>напольных</a:t>
            </a:r>
            <a:r>
              <a:rPr dirty="0"/>
              <a:t> </a:t>
            </a:r>
            <a:r>
              <a:rPr dirty="0" err="1"/>
              <a:t>покрытий</a:t>
            </a:r>
            <a:r>
              <a:rPr dirty="0"/>
              <a:t> в 2022 г. </a:t>
            </a:r>
          </a:p>
          <a:p>
            <a:pPr marL="0" algn="just">
              <a:lnSpc>
                <a:spcPct val="104000"/>
              </a:lnSpc>
              <a:defRPr sz="1200" b="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lang="ru-RU" dirty="0" smtClean="0"/>
              <a:t>   </a:t>
            </a:r>
            <a:r>
              <a:rPr dirty="0" smtClean="0"/>
              <a:t>- </a:t>
            </a:r>
            <a:r>
              <a:rPr dirty="0"/>
              <a:t>400 </a:t>
            </a:r>
            <a:r>
              <a:rPr dirty="0" err="1"/>
              <a:t>млн</a:t>
            </a:r>
            <a:r>
              <a:rPr dirty="0"/>
              <a:t> </a:t>
            </a:r>
            <a:r>
              <a:rPr dirty="0" err="1"/>
              <a:t>кв</a:t>
            </a:r>
            <a:r>
              <a:rPr dirty="0"/>
              <a:t>. м.</a:t>
            </a:r>
          </a:p>
          <a:p>
            <a:pPr marL="0" algn="just">
              <a:lnSpc>
                <a:spcPct val="104000"/>
              </a:lnSpc>
              <a:defRPr sz="1200" b="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lang="ru-RU" dirty="0" smtClean="0"/>
              <a:t>   </a:t>
            </a:r>
            <a:r>
              <a:rPr dirty="0" smtClean="0"/>
              <a:t>-</a:t>
            </a:r>
            <a:r>
              <a:rPr dirty="0"/>
              <a:t>22929,86 </a:t>
            </a:r>
            <a:r>
              <a:rPr dirty="0" err="1"/>
              <a:t>млн.руб</a:t>
            </a:r>
            <a:r>
              <a:rPr dirty="0"/>
              <a:t>.</a:t>
            </a:r>
          </a:p>
        </p:txBody>
      </p:sp>
      <p:sp>
        <p:nvSpPr>
          <p:cNvPr id="386" name="Google Shape;262;p35"/>
          <p:cNvSpPr/>
          <p:nvPr/>
        </p:nvSpPr>
        <p:spPr>
          <a:xfrm>
            <a:off x="8538650" y="256360"/>
            <a:ext cx="208225" cy="235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7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87" name="Google Shape;263;p35" descr="Google Shape;263;p35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7620982" y="256931"/>
            <a:ext cx="225716" cy="235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388" name="Google Shape;264;p35" descr="Google Shape;264;p35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8041206" y="256417"/>
            <a:ext cx="302936" cy="23559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04" name="Google Shape;265;p35"/>
          <p:cNvGrpSpPr/>
          <p:nvPr/>
        </p:nvGrpSpPr>
        <p:grpSpPr>
          <a:xfrm>
            <a:off x="7185951" y="258728"/>
            <a:ext cx="325169" cy="229765"/>
            <a:chOff x="0" y="0"/>
            <a:chExt cx="325167" cy="229763"/>
          </a:xfrm>
        </p:grpSpPr>
        <p:sp>
          <p:nvSpPr>
            <p:cNvPr id="389" name="Google Shape;266;p35"/>
            <p:cNvSpPr/>
            <p:nvPr/>
          </p:nvSpPr>
          <p:spPr>
            <a:xfrm>
              <a:off x="144233" y="1246"/>
              <a:ext cx="43012" cy="43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90" name="Google Shape;267;p35" descr="Google Shape;267;p35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90735" y="51132"/>
              <a:ext cx="36734" cy="367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1" name="Google Shape;268;p35" descr="Google Shape;268;p35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158003" y="61892"/>
              <a:ext cx="24693" cy="246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92" name="Google Shape;269;p35"/>
            <p:cNvSpPr/>
            <p:nvPr/>
          </p:nvSpPr>
          <p:spPr>
            <a:xfrm>
              <a:off x="99416" y="13111"/>
              <a:ext cx="24341" cy="24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93" name="Google Shape;270;p35"/>
            <p:cNvSpPr/>
            <p:nvPr/>
          </p:nvSpPr>
          <p:spPr>
            <a:xfrm>
              <a:off x="136383" y="5913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98" name="Google Shape;271;p35"/>
            <p:cNvGrpSpPr/>
            <p:nvPr/>
          </p:nvGrpSpPr>
          <p:grpSpPr>
            <a:xfrm>
              <a:off x="193428" y="13317"/>
              <a:ext cx="72515" cy="74737"/>
              <a:chOff x="0" y="0"/>
              <a:chExt cx="72513" cy="74735"/>
            </a:xfrm>
          </p:grpSpPr>
          <p:sp>
            <p:nvSpPr>
              <p:cNvPr id="394" name="Google Shape;272;p35"/>
              <p:cNvSpPr/>
              <p:nvPr/>
            </p:nvSpPr>
            <p:spPr>
              <a:xfrm>
                <a:off x="0" y="37576"/>
                <a:ext cx="37159" cy="371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95" name="Google Shape;273;p35"/>
              <p:cNvSpPr/>
              <p:nvPr/>
            </p:nvSpPr>
            <p:spPr>
              <a:xfrm>
                <a:off x="16192" y="0"/>
                <a:ext cx="24989" cy="249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96" name="Google Shape;274;p35"/>
              <p:cNvSpPr/>
              <p:nvPr/>
            </p:nvSpPr>
            <p:spPr>
              <a:xfrm>
                <a:off x="49364" y="20265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97" name="Google Shape;275;p35"/>
              <p:cNvSpPr/>
              <p:nvPr/>
            </p:nvSpPr>
            <p:spPr>
              <a:xfrm>
                <a:off x="47524" y="48415"/>
                <a:ext cx="24990" cy="249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99" name="Google Shape;276;p35" descr="Google Shape;276;p35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53541" y="61916"/>
              <a:ext cx="24664" cy="2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0" name="Google Shape;277;p35"/>
            <p:cNvSpPr/>
            <p:nvPr/>
          </p:nvSpPr>
          <p:spPr>
            <a:xfrm>
              <a:off x="191081" y="39"/>
              <a:ext cx="127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01" name="Google Shape;278;p35"/>
            <p:cNvSpPr/>
            <p:nvPr/>
          </p:nvSpPr>
          <p:spPr>
            <a:xfrm>
              <a:off x="125270" y="0"/>
              <a:ext cx="127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02" name="Google Shape;279;p35"/>
            <p:cNvSpPr/>
            <p:nvPr/>
          </p:nvSpPr>
          <p:spPr>
            <a:xfrm>
              <a:off x="80272" y="3054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03" name="Google Shape;280;p35" descr="Google Shape;280;p35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0" y="98857"/>
              <a:ext cx="325168" cy="1309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05" name="Google Shape;281;p35"/>
          <p:cNvSpPr txBox="1">
            <a:spLocks noGrp="1"/>
          </p:cNvSpPr>
          <p:nvPr>
            <p:ph type="body" idx="21"/>
          </p:nvPr>
        </p:nvSpPr>
        <p:spPr>
          <a:xfrm>
            <a:off x="179512" y="272045"/>
            <a:ext cx="6403202" cy="7143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77500" lnSpcReduction="20000"/>
          </a:bodyPr>
          <a:lstStyle>
            <a:lvl1pPr marL="0" indent="0" defTabSz="694944">
              <a:lnSpc>
                <a:spcPct val="100000"/>
              </a:lnSpc>
              <a:buClrTx/>
              <a:buSzTx/>
              <a:buFontTx/>
              <a:buNone/>
              <a:defRPr sz="3723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lang="ru-RU" dirty="0" smtClean="0"/>
              <a:t>РЫНОК НАПОЛЬНЫХ ПОКРЫТИЙ</a:t>
            </a:r>
            <a:endParaRPr dirty="0"/>
          </a:p>
        </p:txBody>
      </p:sp>
      <p:pic>
        <p:nvPicPr>
          <p:cNvPr id="406" name="Google Shape;282;p35" descr="Google Shape;282;p35"/>
          <p:cNvPicPr>
            <a:picLocks noChangeAspect="1"/>
          </p:cNvPicPr>
          <p:nvPr/>
        </p:nvPicPr>
        <p:blipFill>
          <a:blip r:embed="rId8">
            <a:extLst/>
          </a:blip>
          <a:srcRect r="9502"/>
          <a:stretch>
            <a:fillRect/>
          </a:stretch>
        </p:blipFill>
        <p:spPr>
          <a:xfrm>
            <a:off x="115823" y="1012874"/>
            <a:ext cx="4519626" cy="3331052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Google Shape;283;p35"/>
          <p:cNvSpPr txBox="1"/>
          <p:nvPr/>
        </p:nvSpPr>
        <p:spPr>
          <a:xfrm>
            <a:off x="4677900" y="2800324"/>
            <a:ext cx="4198801" cy="444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30000"/>
              </a:lnSpc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dirty="0" err="1"/>
              <a:t>Линолеумы</a:t>
            </a:r>
            <a:r>
              <a:rPr dirty="0"/>
              <a:t> и </a:t>
            </a:r>
            <a:r>
              <a:rPr dirty="0" err="1"/>
              <a:t>твердые</a:t>
            </a:r>
            <a:r>
              <a:rPr dirty="0"/>
              <a:t> </a:t>
            </a:r>
            <a:r>
              <a:rPr dirty="0" err="1" smtClean="0"/>
              <a:t>напольные</a:t>
            </a:r>
            <a:r>
              <a:rPr dirty="0" smtClean="0"/>
              <a:t> </a:t>
            </a:r>
            <a:r>
              <a:rPr dirty="0" err="1"/>
              <a:t>покрытия</a:t>
            </a:r>
            <a:r>
              <a:rPr dirty="0"/>
              <a:t> </a:t>
            </a:r>
          </a:p>
        </p:txBody>
      </p:sp>
      <p:sp>
        <p:nvSpPr>
          <p:cNvPr id="408" name="Google Shape;284;p35"/>
          <p:cNvSpPr txBox="1"/>
          <p:nvPr/>
        </p:nvSpPr>
        <p:spPr>
          <a:xfrm>
            <a:off x="4677900" y="3116763"/>
            <a:ext cx="4198801" cy="386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30000"/>
              </a:lnSpc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Напольная керамическая плитка</a:t>
            </a:r>
          </a:p>
        </p:txBody>
      </p:sp>
      <p:sp>
        <p:nvSpPr>
          <p:cNvPr id="409" name="Google Shape;285;p35"/>
          <p:cNvSpPr txBox="1"/>
          <p:nvPr/>
        </p:nvSpPr>
        <p:spPr>
          <a:xfrm>
            <a:off x="4677900" y="2485950"/>
            <a:ext cx="4198801" cy="386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30000"/>
              </a:lnSpc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Ламинат</a:t>
            </a:r>
          </a:p>
        </p:txBody>
      </p:sp>
      <p:sp>
        <p:nvSpPr>
          <p:cNvPr id="410" name="Google Shape;286;p35"/>
          <p:cNvSpPr txBox="1"/>
          <p:nvPr/>
        </p:nvSpPr>
        <p:spPr>
          <a:xfrm>
            <a:off x="4677900" y="2210949"/>
            <a:ext cx="4198801" cy="386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30000"/>
              </a:lnSpc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Паркет и паркетная доска</a:t>
            </a:r>
          </a:p>
        </p:txBody>
      </p:sp>
      <p:sp>
        <p:nvSpPr>
          <p:cNvPr id="411" name="Google Shape;287;p35"/>
          <p:cNvSpPr txBox="1"/>
          <p:nvPr/>
        </p:nvSpPr>
        <p:spPr>
          <a:xfrm>
            <a:off x="4677900" y="1950049"/>
            <a:ext cx="4198801" cy="386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30000"/>
              </a:lnSpc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Ковровое покрытие </a:t>
            </a:r>
          </a:p>
        </p:txBody>
      </p:sp>
      <p:sp>
        <p:nvSpPr>
          <p:cNvPr id="412" name="Google Shape;288;p35"/>
          <p:cNvSpPr txBox="1"/>
          <p:nvPr/>
        </p:nvSpPr>
        <p:spPr>
          <a:xfrm>
            <a:off x="115823" y="4343925"/>
            <a:ext cx="4198800" cy="650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30000"/>
              </a:lnSpc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dirty="0" err="1"/>
              <a:t>Продажи</a:t>
            </a:r>
            <a:r>
              <a:rPr dirty="0"/>
              <a:t> </a:t>
            </a:r>
            <a:r>
              <a:rPr dirty="0" err="1"/>
              <a:t>напольных</a:t>
            </a:r>
            <a:r>
              <a:rPr dirty="0"/>
              <a:t> </a:t>
            </a:r>
            <a:r>
              <a:rPr dirty="0" err="1"/>
              <a:t>покрытий</a:t>
            </a:r>
            <a:r>
              <a:rPr dirty="0"/>
              <a:t> в </a:t>
            </a:r>
            <a:r>
              <a:rPr dirty="0" err="1"/>
              <a:t>России</a:t>
            </a:r>
            <a:r>
              <a:rPr dirty="0"/>
              <a:t> в 2022г. (млн.м2)</a:t>
            </a:r>
          </a:p>
        </p:txBody>
      </p:sp>
      <p:sp>
        <p:nvSpPr>
          <p:cNvPr id="413" name="Google Shape;289;p35"/>
          <p:cNvSpPr txBox="1"/>
          <p:nvPr/>
        </p:nvSpPr>
        <p:spPr>
          <a:xfrm>
            <a:off x="3626449" y="1798675"/>
            <a:ext cx="527401" cy="386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30000"/>
              </a:lnSpc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3%</a:t>
            </a:r>
          </a:p>
        </p:txBody>
      </p:sp>
      <p:sp>
        <p:nvSpPr>
          <p:cNvPr id="414" name="Google Shape;290;p35"/>
          <p:cNvSpPr txBox="1"/>
          <p:nvPr/>
        </p:nvSpPr>
        <p:spPr>
          <a:xfrm>
            <a:off x="3024800" y="1012874"/>
            <a:ext cx="527401" cy="386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30000"/>
              </a:lnSpc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17%</a:t>
            </a:r>
          </a:p>
        </p:txBody>
      </p:sp>
      <p:sp>
        <p:nvSpPr>
          <p:cNvPr id="415" name="Google Shape;291;p35"/>
          <p:cNvSpPr txBox="1"/>
          <p:nvPr/>
        </p:nvSpPr>
        <p:spPr>
          <a:xfrm>
            <a:off x="3626449" y="3116775"/>
            <a:ext cx="527401" cy="386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30000"/>
              </a:lnSpc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18%</a:t>
            </a:r>
          </a:p>
        </p:txBody>
      </p:sp>
      <p:sp>
        <p:nvSpPr>
          <p:cNvPr id="416" name="Google Shape;292;p35"/>
          <p:cNvSpPr txBox="1"/>
          <p:nvPr/>
        </p:nvSpPr>
        <p:spPr>
          <a:xfrm>
            <a:off x="617074" y="1413775"/>
            <a:ext cx="527401" cy="386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30000"/>
              </a:lnSpc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30%</a:t>
            </a:r>
          </a:p>
        </p:txBody>
      </p:sp>
      <p:sp>
        <p:nvSpPr>
          <p:cNvPr id="417" name="Google Shape;293;p35"/>
          <p:cNvSpPr txBox="1"/>
          <p:nvPr/>
        </p:nvSpPr>
        <p:spPr>
          <a:xfrm>
            <a:off x="928250" y="3879650"/>
            <a:ext cx="527401" cy="386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30000"/>
              </a:lnSpc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32%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298;p36"/>
          <p:cNvSpPr/>
          <p:nvPr/>
        </p:nvSpPr>
        <p:spPr>
          <a:xfrm>
            <a:off x="-74101" y="-124500"/>
            <a:ext cx="9292202" cy="5392500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420" name="Google Shape;303;p36"/>
          <p:cNvSpPr txBox="1"/>
          <p:nvPr/>
        </p:nvSpPr>
        <p:spPr>
          <a:xfrm>
            <a:off x="2988693" y="3487385"/>
            <a:ext cx="2938301" cy="114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75" tIns="34275" rIns="34275" bIns="34275">
            <a:spAutoFit/>
          </a:bodyPr>
          <a:lstStyle/>
          <a:p>
            <a:pPr algn="ctr">
              <a:defRPr b="1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Ценностное предложение</a:t>
            </a:r>
          </a:p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endParaRPr/>
          </a:p>
          <a:p>
            <a:pPr algn="ctr"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Неизменное качество продукции при снижении затрат на производство 1 млн. руб. </a:t>
            </a:r>
          </a:p>
        </p:txBody>
      </p:sp>
      <p:sp>
        <p:nvSpPr>
          <p:cNvPr id="421" name="Google Shape;306;p36"/>
          <p:cNvSpPr txBox="1">
            <a:spLocks noGrp="1"/>
          </p:cNvSpPr>
          <p:nvPr>
            <p:ph type="title"/>
          </p:nvPr>
        </p:nvSpPr>
        <p:spPr>
          <a:xfrm>
            <a:off x="347624" y="67224"/>
            <a:ext cx="5697902" cy="734702"/>
          </a:xfrm>
          <a:prstGeom prst="rect">
            <a:avLst/>
          </a:prstGeom>
        </p:spPr>
        <p:txBody>
          <a:bodyPr lIns="17124" tIns="17124" rIns="17124" bIns="17124"/>
          <a:lstStyle>
            <a:lvl1pPr defTabSz="859536">
              <a:lnSpc>
                <a:spcPct val="90000"/>
              </a:lnSpc>
              <a:defRPr sz="4606" b="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БИЗНЕС - МОДЕЛЬ</a:t>
            </a:r>
          </a:p>
        </p:txBody>
      </p:sp>
      <p:grpSp>
        <p:nvGrpSpPr>
          <p:cNvPr id="437" name="Google Shape;307;p36"/>
          <p:cNvGrpSpPr/>
          <p:nvPr/>
        </p:nvGrpSpPr>
        <p:grpSpPr>
          <a:xfrm>
            <a:off x="7185951" y="258732"/>
            <a:ext cx="325170" cy="229762"/>
            <a:chOff x="0" y="0"/>
            <a:chExt cx="325169" cy="229760"/>
          </a:xfrm>
        </p:grpSpPr>
        <p:sp>
          <p:nvSpPr>
            <p:cNvPr id="422" name="Google Shape;308;p36"/>
            <p:cNvSpPr/>
            <p:nvPr/>
          </p:nvSpPr>
          <p:spPr>
            <a:xfrm>
              <a:off x="144233" y="1242"/>
              <a:ext cx="43016" cy="43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23" name="Google Shape;309;p36" descr="Google Shape;309;p36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90735" y="51128"/>
              <a:ext cx="36735" cy="367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4" name="Google Shape;310;p36" descr="Google Shape;310;p36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158004" y="61888"/>
              <a:ext cx="24693" cy="246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5" name="Google Shape;311;p36"/>
            <p:cNvSpPr/>
            <p:nvPr/>
          </p:nvSpPr>
          <p:spPr>
            <a:xfrm>
              <a:off x="99416" y="13107"/>
              <a:ext cx="24351" cy="24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26" name="Google Shape;312;p36"/>
            <p:cNvSpPr/>
            <p:nvPr/>
          </p:nvSpPr>
          <p:spPr>
            <a:xfrm>
              <a:off x="136387" y="5913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431" name="Google Shape;313;p36"/>
            <p:cNvGrpSpPr/>
            <p:nvPr/>
          </p:nvGrpSpPr>
          <p:grpSpPr>
            <a:xfrm>
              <a:off x="193429" y="13313"/>
              <a:ext cx="72513" cy="74732"/>
              <a:chOff x="0" y="0"/>
              <a:chExt cx="72511" cy="74731"/>
            </a:xfrm>
          </p:grpSpPr>
          <p:sp>
            <p:nvSpPr>
              <p:cNvPr id="427" name="Google Shape;314;p36"/>
              <p:cNvSpPr/>
              <p:nvPr/>
            </p:nvSpPr>
            <p:spPr>
              <a:xfrm>
                <a:off x="0" y="37577"/>
                <a:ext cx="37159" cy="371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28" name="Google Shape;315;p36"/>
              <p:cNvSpPr/>
              <p:nvPr/>
            </p:nvSpPr>
            <p:spPr>
              <a:xfrm>
                <a:off x="16192" y="0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29" name="Google Shape;316;p36"/>
              <p:cNvSpPr/>
              <p:nvPr/>
            </p:nvSpPr>
            <p:spPr>
              <a:xfrm>
                <a:off x="49368" y="20261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30" name="Google Shape;317;p36"/>
              <p:cNvSpPr/>
              <p:nvPr/>
            </p:nvSpPr>
            <p:spPr>
              <a:xfrm>
                <a:off x="47525" y="48416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432" name="Google Shape;318;p36" descr="Google Shape;318;p36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53541" y="61912"/>
              <a:ext cx="24664" cy="2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33" name="Google Shape;319;p36"/>
            <p:cNvSpPr/>
            <p:nvPr/>
          </p:nvSpPr>
          <p:spPr>
            <a:xfrm>
              <a:off x="191085" y="3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34" name="Google Shape;320;p36"/>
            <p:cNvSpPr/>
            <p:nvPr/>
          </p:nvSpPr>
          <p:spPr>
            <a:xfrm>
              <a:off x="125275" y="0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35" name="Google Shape;321;p36"/>
            <p:cNvSpPr/>
            <p:nvPr/>
          </p:nvSpPr>
          <p:spPr>
            <a:xfrm>
              <a:off x="80277" y="3054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36" name="Google Shape;322;p36" descr="Google Shape;322;p36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0" y="98853"/>
              <a:ext cx="325170" cy="1309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438" name="Google Shape;323;p36" descr="Google Shape;323;p36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7620982" y="256931"/>
            <a:ext cx="225716" cy="235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439" name="Google Shape;324;p36" descr="Google Shape;324;p36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8041244" y="256517"/>
            <a:ext cx="302936" cy="235596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Google Shape;325;p36"/>
          <p:cNvSpPr/>
          <p:nvPr/>
        </p:nvSpPr>
        <p:spPr>
          <a:xfrm>
            <a:off x="8538650" y="256359"/>
            <a:ext cx="208239" cy="235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7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41" name="Google Shape;330;p36"/>
          <p:cNvSpPr/>
          <p:nvPr/>
        </p:nvSpPr>
        <p:spPr>
          <a:xfrm>
            <a:off x="841159" y="1767634"/>
            <a:ext cx="3082043" cy="106339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442" name="Google Shape;332;p36"/>
          <p:cNvSpPr/>
          <p:nvPr/>
        </p:nvSpPr>
        <p:spPr>
          <a:xfrm>
            <a:off x="2733386" y="3320825"/>
            <a:ext cx="3448914" cy="148117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443" name="Google Shape;303;p36"/>
          <p:cNvSpPr txBox="1"/>
          <p:nvPr/>
        </p:nvSpPr>
        <p:spPr>
          <a:xfrm>
            <a:off x="4904604" y="1941206"/>
            <a:ext cx="3091568" cy="716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75" tIns="34275" rIns="34275" bIns="34275">
            <a:spAutoFit/>
          </a:bodyPr>
          <a:lstStyle/>
          <a:p>
            <a:pPr algn="ctr"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b="1"/>
              <a:t>Оказание услуг клиентам </a:t>
            </a:r>
            <a:r>
              <a:t>(разработка проекта, проведение работ по пуско-наладке)</a:t>
            </a:r>
          </a:p>
        </p:txBody>
      </p:sp>
      <p:sp>
        <p:nvSpPr>
          <p:cNvPr id="444" name="Продажа технологии по лицензии"/>
          <p:cNvSpPr txBox="1"/>
          <p:nvPr/>
        </p:nvSpPr>
        <p:spPr>
          <a:xfrm>
            <a:off x="1229163" y="2093032"/>
            <a:ext cx="207601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Продажа технологии по лицензии</a:t>
            </a:r>
          </a:p>
        </p:txBody>
      </p:sp>
      <p:sp>
        <p:nvSpPr>
          <p:cNvPr id="445" name="Google Shape;330;p36"/>
          <p:cNvSpPr/>
          <p:nvPr/>
        </p:nvSpPr>
        <p:spPr>
          <a:xfrm>
            <a:off x="4684143" y="1743073"/>
            <a:ext cx="3334509" cy="1112516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342;p37"/>
          <p:cNvSpPr/>
          <p:nvPr/>
        </p:nvSpPr>
        <p:spPr>
          <a:xfrm>
            <a:off x="-145100" y="-72551"/>
            <a:ext cx="9289200" cy="5275502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graphicFrame>
        <p:nvGraphicFramePr>
          <p:cNvPr id="448" name="Google Shape;343;p37"/>
          <p:cNvGraphicFramePr/>
          <p:nvPr>
            <p:extLst>
              <p:ext uri="{D42A27DB-BD31-4B8C-83A1-F6EECF244321}">
                <p14:modId xmlns:p14="http://schemas.microsoft.com/office/powerpoint/2010/main" xmlns="" val="915596010"/>
              </p:ext>
            </p:extLst>
          </p:nvPr>
        </p:nvGraphicFramePr>
        <p:xfrm>
          <a:off x="908306" y="596576"/>
          <a:ext cx="7838583" cy="4546924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621343"/>
                <a:gridCol w="2108620"/>
                <a:gridCol w="2108620"/>
              </a:tblGrid>
              <a:tr h="530141">
                <a:tc>
                  <a:txBody>
                    <a:bodyPr/>
                    <a:lstStyle/>
                    <a:p>
                      <a:pPr indent="444500" algn="ctr">
                        <a:lnSpc>
                          <a:spcPct val="115000"/>
                        </a:lnSpc>
                        <a:defRPr sz="1800"/>
                      </a:pP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Показатели</a:t>
                      </a:r>
                      <a:endParaRPr sz="1300" dirty="0">
                        <a:solidFill>
                          <a:srgbClr val="FFFFF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defRPr sz="1800"/>
                      </a:pP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Значения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«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как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есть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» </a:t>
                      </a: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Значения «как может быть»</a:t>
                      </a: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733888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rPr dirty="0"/>
                        <a:t>1. </a:t>
                      </a:r>
                      <a:r>
                        <a:rPr dirty="0" err="1"/>
                        <a:t>Объем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выпуска</a:t>
                      </a:r>
                      <a:r>
                        <a:rPr dirty="0"/>
                        <a:t> (</a:t>
                      </a:r>
                      <a:r>
                        <a:rPr dirty="0" err="1"/>
                        <a:t>объем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продаж</a:t>
                      </a:r>
                      <a:r>
                        <a:rPr dirty="0"/>
                        <a:t>)</a:t>
                      </a:r>
                    </a:p>
                    <a:p>
                      <a:pPr indent="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rPr dirty="0" err="1"/>
                        <a:t>м.пог</a:t>
                      </a:r>
                      <a:r>
                        <a:rPr dirty="0"/>
                        <a:t>./</a:t>
                      </a:r>
                      <a:r>
                        <a:rPr dirty="0" err="1"/>
                        <a:t>год</a:t>
                      </a:r>
                      <a:endParaRPr dirty="0"/>
                    </a:p>
                    <a:p>
                      <a:pPr indent="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rPr dirty="0"/>
                        <a:t>м2/</a:t>
                      </a:r>
                      <a:r>
                        <a:rPr dirty="0" err="1"/>
                        <a:t>год</a:t>
                      </a:r>
                      <a:endParaRPr dirty="0"/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444500" algn="ctr">
                        <a:lnSpc>
                          <a:spcPct val="115000"/>
                        </a:lnSpc>
                        <a:defRPr sz="1400"/>
                      </a:pPr>
                      <a:endParaRPr sz="1300">
                        <a:solidFill>
                          <a:srgbClr val="FFFFF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  <a:p>
                      <a:pPr indent="44450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t> 3 779 100</a:t>
                      </a:r>
                    </a:p>
                    <a:p>
                      <a:pPr indent="44450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t>15 116 400</a:t>
                      </a: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444500" algn="ctr">
                        <a:lnSpc>
                          <a:spcPct val="115000"/>
                        </a:lnSpc>
                        <a:defRPr sz="1400"/>
                      </a:pPr>
                      <a:endParaRPr sz="1300">
                        <a:solidFill>
                          <a:srgbClr val="FFFFF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  <a:p>
                      <a:pPr indent="44450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t>3 779 100</a:t>
                      </a:r>
                    </a:p>
                    <a:p>
                      <a:pPr indent="44450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t>15 116 400</a:t>
                      </a: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439166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defRPr sz="1800"/>
                      </a:pP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2.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Расход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связующего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на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1 м2,  ,т/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год</a:t>
                      </a:r>
                      <a:endParaRPr sz="1300" dirty="0">
                        <a:solidFill>
                          <a:srgbClr val="FFFFF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444500" algn="ctr">
                        <a:lnSpc>
                          <a:spcPct val="115000"/>
                        </a:lnSpc>
                        <a:defRPr sz="1800"/>
                      </a:pP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18 139,68</a:t>
                      </a: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444500" algn="ctr">
                        <a:lnSpc>
                          <a:spcPct val="115000"/>
                        </a:lnSpc>
                        <a:defRPr sz="1800"/>
                      </a:pP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5 441,90</a:t>
                      </a: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439166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defRPr sz="1800"/>
                      </a:pP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3.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Стоимость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связующего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,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тыс.руб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./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год</a:t>
                      </a:r>
                      <a:endParaRPr sz="1300" dirty="0">
                        <a:solidFill>
                          <a:srgbClr val="FFFFF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444500" algn="ctr">
                        <a:lnSpc>
                          <a:spcPct val="115000"/>
                        </a:lnSpc>
                        <a:defRPr sz="1800"/>
                      </a:pP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1 179 079,2</a:t>
                      </a: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444500" algn="ctr">
                        <a:lnSpc>
                          <a:spcPct val="115000"/>
                        </a:lnSpc>
                        <a:defRPr sz="1800"/>
                      </a:pP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248 150,8</a:t>
                      </a: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530141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defRPr sz="1800"/>
                      </a:pP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Экономия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за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счет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сокращения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стоимости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связующего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,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тыс.руб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./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год</a:t>
                      </a:r>
                      <a:endParaRPr sz="1300" dirty="0">
                        <a:solidFill>
                          <a:srgbClr val="FFFFF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 gridSpan="2">
                  <a:txBody>
                    <a:bodyPr/>
                    <a:lstStyle/>
                    <a:p>
                      <a:pPr indent="444500" algn="ctr">
                        <a:lnSpc>
                          <a:spcPct val="115000"/>
                        </a:lnSpc>
                        <a:defRPr sz="1400"/>
                      </a:pPr>
                      <a:endParaRPr sz="1300" dirty="0">
                        <a:solidFill>
                          <a:srgbClr val="FFFFF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  <a:p>
                      <a:pPr indent="44450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rPr dirty="0"/>
                        <a:t>930 929</a:t>
                      </a: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3888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rPr dirty="0"/>
                        <a:t>4. </a:t>
                      </a:r>
                      <a:r>
                        <a:rPr dirty="0" err="1"/>
                        <a:t>Расход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энергии</a:t>
                      </a:r>
                      <a:r>
                        <a:rPr dirty="0"/>
                        <a:t> </a:t>
                      </a:r>
                      <a:r>
                        <a:rPr dirty="0" err="1" smtClean="0"/>
                        <a:t>МДж</a:t>
                      </a:r>
                      <a:r>
                        <a:rPr dirty="0" smtClean="0"/>
                        <a:t>/</a:t>
                      </a:r>
                      <a:r>
                        <a:rPr dirty="0" err="1" smtClean="0"/>
                        <a:t>год</a:t>
                      </a:r>
                      <a:endParaRPr dirty="0"/>
                    </a:p>
                    <a:p>
                      <a:pPr indent="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rPr dirty="0" err="1"/>
                        <a:t>тыс.руб</a:t>
                      </a:r>
                      <a:r>
                        <a:rPr dirty="0"/>
                        <a:t>./</a:t>
                      </a:r>
                      <a:r>
                        <a:rPr dirty="0" err="1"/>
                        <a:t>год</a:t>
                      </a:r>
                      <a:endParaRPr dirty="0"/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444500" algn="ctr">
                        <a:lnSpc>
                          <a:spcPct val="115000"/>
                        </a:lnSpc>
                        <a:defRPr sz="1400"/>
                      </a:pPr>
                      <a:endParaRPr sz="1300">
                        <a:solidFill>
                          <a:srgbClr val="FFFFF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  <a:p>
                      <a:pPr indent="44450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t> 27 009 983,52</a:t>
                      </a:r>
                    </a:p>
                    <a:p>
                      <a:pPr indent="44450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t>325 745,96</a:t>
                      </a: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indent="44450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rPr dirty="0"/>
                        <a:t> </a:t>
                      </a:r>
                    </a:p>
                    <a:p>
                      <a:pPr indent="44450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rPr dirty="0"/>
                        <a:t>1 861 130,18</a:t>
                      </a:r>
                    </a:p>
                    <a:p>
                      <a:pPr indent="444500" algn="ctr">
                        <a:lnSpc>
                          <a:spcPct val="115000"/>
                        </a:lnSpc>
                        <a:defRPr sz="130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defRPr>
                      </a:pPr>
                      <a:r>
                        <a:rPr dirty="0"/>
                        <a:t>22 446,38</a:t>
                      </a: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530141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defRPr sz="1800"/>
                      </a:pP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Экономия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за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счет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сокращения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потребляемой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энергии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,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тыс.руб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./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год</a:t>
                      </a:r>
                      <a:endParaRPr sz="1300" dirty="0">
                        <a:solidFill>
                          <a:srgbClr val="FFFFF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 gridSpan="2">
                  <a:txBody>
                    <a:bodyPr/>
                    <a:lstStyle/>
                    <a:p>
                      <a:pPr indent="444500" algn="ctr">
                        <a:lnSpc>
                          <a:spcPct val="115000"/>
                        </a:lnSpc>
                        <a:defRPr sz="1800"/>
                      </a:pP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303 299,58</a:t>
                      </a: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6395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defRPr sz="1800"/>
                      </a:pP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Общая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экономия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, 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тыс.руб</a:t>
                      </a: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./</a:t>
                      </a:r>
                      <a:r>
                        <a:rPr sz="1300" dirty="0" err="1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год</a:t>
                      </a:r>
                      <a:endParaRPr sz="1300" dirty="0">
                        <a:solidFill>
                          <a:srgbClr val="FFFFFF"/>
                        </a:solidFill>
                        <a:latin typeface="Oswald Light"/>
                        <a:ea typeface="Oswald Light"/>
                        <a:cs typeface="Oswald Light"/>
                        <a:sym typeface="Oswald Light"/>
                      </a:endParaRP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 gridSpan="2">
                  <a:txBody>
                    <a:bodyPr/>
                    <a:lstStyle/>
                    <a:p>
                      <a:pPr indent="444500" algn="ctr">
                        <a:lnSpc>
                          <a:spcPct val="115000"/>
                        </a:lnSpc>
                        <a:defRPr sz="1800"/>
                      </a:pPr>
                      <a:r>
                        <a:rPr sz="1300" dirty="0">
                          <a:solidFill>
                            <a:srgbClr val="FFFFFF"/>
                          </a:solidFill>
                          <a:latin typeface="Oswald Light"/>
                          <a:ea typeface="Oswald Light"/>
                          <a:cs typeface="Oswald Light"/>
                          <a:sym typeface="Oswald Light"/>
                        </a:rPr>
                        <a:t>1 234 228,58</a:t>
                      </a:r>
                    </a:p>
                  </a:txBody>
                  <a:tcPr marL="68575" marR="68575" marT="68575" marB="68575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64" name="Google Shape;344;p37"/>
          <p:cNvGrpSpPr/>
          <p:nvPr/>
        </p:nvGrpSpPr>
        <p:grpSpPr>
          <a:xfrm>
            <a:off x="7185951" y="258732"/>
            <a:ext cx="325170" cy="229762"/>
            <a:chOff x="0" y="0"/>
            <a:chExt cx="325169" cy="229760"/>
          </a:xfrm>
        </p:grpSpPr>
        <p:sp>
          <p:nvSpPr>
            <p:cNvPr id="449" name="Google Shape;345;p37"/>
            <p:cNvSpPr/>
            <p:nvPr/>
          </p:nvSpPr>
          <p:spPr>
            <a:xfrm>
              <a:off x="144233" y="1242"/>
              <a:ext cx="43016" cy="43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50" name="Google Shape;346;p37" descr="Google Shape;346;p37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90735" y="51128"/>
              <a:ext cx="36735" cy="367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1" name="Google Shape;347;p37" descr="Google Shape;347;p37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158004" y="61888"/>
              <a:ext cx="24693" cy="246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52" name="Google Shape;348;p37"/>
            <p:cNvSpPr/>
            <p:nvPr/>
          </p:nvSpPr>
          <p:spPr>
            <a:xfrm>
              <a:off x="99416" y="13107"/>
              <a:ext cx="24351" cy="24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53" name="Google Shape;349;p37"/>
            <p:cNvSpPr/>
            <p:nvPr/>
          </p:nvSpPr>
          <p:spPr>
            <a:xfrm>
              <a:off x="136387" y="5913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458" name="Google Shape;350;p37"/>
            <p:cNvGrpSpPr/>
            <p:nvPr/>
          </p:nvGrpSpPr>
          <p:grpSpPr>
            <a:xfrm>
              <a:off x="193429" y="13313"/>
              <a:ext cx="72513" cy="74732"/>
              <a:chOff x="0" y="0"/>
              <a:chExt cx="72511" cy="74731"/>
            </a:xfrm>
          </p:grpSpPr>
          <p:sp>
            <p:nvSpPr>
              <p:cNvPr id="454" name="Google Shape;351;p37"/>
              <p:cNvSpPr/>
              <p:nvPr/>
            </p:nvSpPr>
            <p:spPr>
              <a:xfrm>
                <a:off x="0" y="37577"/>
                <a:ext cx="37159" cy="371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55" name="Google Shape;352;p37"/>
              <p:cNvSpPr/>
              <p:nvPr/>
            </p:nvSpPr>
            <p:spPr>
              <a:xfrm>
                <a:off x="16192" y="0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56" name="Google Shape;353;p37"/>
              <p:cNvSpPr/>
              <p:nvPr/>
            </p:nvSpPr>
            <p:spPr>
              <a:xfrm>
                <a:off x="49368" y="20261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57" name="Google Shape;354;p37"/>
              <p:cNvSpPr/>
              <p:nvPr/>
            </p:nvSpPr>
            <p:spPr>
              <a:xfrm>
                <a:off x="47525" y="48416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459" name="Google Shape;355;p37" descr="Google Shape;355;p37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53541" y="61912"/>
              <a:ext cx="24664" cy="2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60" name="Google Shape;356;p37"/>
            <p:cNvSpPr/>
            <p:nvPr/>
          </p:nvSpPr>
          <p:spPr>
            <a:xfrm>
              <a:off x="191085" y="3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61" name="Google Shape;357;p37"/>
            <p:cNvSpPr/>
            <p:nvPr/>
          </p:nvSpPr>
          <p:spPr>
            <a:xfrm>
              <a:off x="125275" y="0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62" name="Google Shape;358;p37"/>
            <p:cNvSpPr/>
            <p:nvPr/>
          </p:nvSpPr>
          <p:spPr>
            <a:xfrm>
              <a:off x="80277" y="3054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63" name="Google Shape;359;p37" descr="Google Shape;359;p37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0" y="98853"/>
              <a:ext cx="325170" cy="1309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465" name="Google Shape;360;p37" descr="Google Shape;360;p37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7620982" y="256931"/>
            <a:ext cx="225716" cy="235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466" name="Google Shape;361;p37" descr="Google Shape;361;p37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8041244" y="256517"/>
            <a:ext cx="302936" cy="235596"/>
          </a:xfrm>
          <a:prstGeom prst="rect">
            <a:avLst/>
          </a:prstGeom>
          <a:ln w="12700">
            <a:miter lim="400000"/>
          </a:ln>
        </p:spPr>
      </p:pic>
      <p:sp>
        <p:nvSpPr>
          <p:cNvPr id="467" name="Google Shape;362;p37"/>
          <p:cNvSpPr/>
          <p:nvPr/>
        </p:nvSpPr>
        <p:spPr>
          <a:xfrm>
            <a:off x="8538650" y="256359"/>
            <a:ext cx="208239" cy="235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7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68" name="Google Shape;363;p37"/>
          <p:cNvSpPr txBox="1">
            <a:spLocks noGrp="1"/>
          </p:cNvSpPr>
          <p:nvPr>
            <p:ph type="title"/>
          </p:nvPr>
        </p:nvSpPr>
        <p:spPr>
          <a:xfrm>
            <a:off x="585681" y="-249188"/>
            <a:ext cx="7035301" cy="741301"/>
          </a:xfrm>
          <a:prstGeom prst="rect">
            <a:avLst/>
          </a:prstGeom>
        </p:spPr>
        <p:txBody>
          <a:bodyPr lIns="17124" tIns="17124" rIns="17124" bIns="17124">
            <a:normAutofit/>
          </a:bodyPr>
          <a:lstStyle>
            <a:lvl1pPr defTabSz="704087">
              <a:lnSpc>
                <a:spcPct val="90000"/>
              </a:lnSpc>
              <a:defRPr sz="3773" b="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sz="2800" dirty="0"/>
              <a:t>ЭКОНОМИЯ ПРОИЗВОДСТВА</a:t>
            </a:r>
          </a:p>
        </p:txBody>
      </p:sp>
      <p:sp>
        <p:nvSpPr>
          <p:cNvPr id="469" name="Google Shape;364;p37"/>
          <p:cNvSpPr txBox="1"/>
          <p:nvPr/>
        </p:nvSpPr>
        <p:spPr>
          <a:xfrm rot="16200000">
            <a:off x="-2203934" y="2310155"/>
            <a:ext cx="4980301" cy="572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90000"/>
              </a:lnSpc>
              <a:defRPr sz="4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sz="2800" dirty="0"/>
              <a:t>ФИНАНСОВАЯ МОДЕЛЬ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16;p39"/>
          <p:cNvSpPr/>
          <p:nvPr/>
        </p:nvSpPr>
        <p:spPr>
          <a:xfrm>
            <a:off x="8538650" y="256359"/>
            <a:ext cx="208239" cy="235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7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472" name="Google Shape;417;p39" descr="Google Shape;417;p39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7620982" y="256931"/>
            <a:ext cx="225716" cy="235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473" name="Google Shape;418;p39" descr="Google Shape;418;p39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8041244" y="256517"/>
            <a:ext cx="302936" cy="23559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9" name="Google Shape;419;p39"/>
          <p:cNvGrpSpPr/>
          <p:nvPr/>
        </p:nvGrpSpPr>
        <p:grpSpPr>
          <a:xfrm>
            <a:off x="7185951" y="258732"/>
            <a:ext cx="325170" cy="229762"/>
            <a:chOff x="0" y="0"/>
            <a:chExt cx="325169" cy="229760"/>
          </a:xfrm>
        </p:grpSpPr>
        <p:sp>
          <p:nvSpPr>
            <p:cNvPr id="474" name="Google Shape;420;p39"/>
            <p:cNvSpPr/>
            <p:nvPr/>
          </p:nvSpPr>
          <p:spPr>
            <a:xfrm>
              <a:off x="144233" y="1242"/>
              <a:ext cx="43016" cy="43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75" name="Google Shape;421;p39" descr="Google Shape;421;p39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90735" y="51128"/>
              <a:ext cx="36735" cy="367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76" name="Google Shape;422;p39" descr="Google Shape;422;p39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158004" y="61888"/>
              <a:ext cx="24693" cy="246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77" name="Google Shape;423;p39"/>
            <p:cNvSpPr/>
            <p:nvPr/>
          </p:nvSpPr>
          <p:spPr>
            <a:xfrm>
              <a:off x="99416" y="13107"/>
              <a:ext cx="24351" cy="24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78" name="Google Shape;424;p39"/>
            <p:cNvSpPr/>
            <p:nvPr/>
          </p:nvSpPr>
          <p:spPr>
            <a:xfrm>
              <a:off x="136387" y="5913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483" name="Google Shape;425;p39"/>
            <p:cNvGrpSpPr/>
            <p:nvPr/>
          </p:nvGrpSpPr>
          <p:grpSpPr>
            <a:xfrm>
              <a:off x="193429" y="13313"/>
              <a:ext cx="72513" cy="74732"/>
              <a:chOff x="0" y="0"/>
              <a:chExt cx="72511" cy="74731"/>
            </a:xfrm>
          </p:grpSpPr>
          <p:sp>
            <p:nvSpPr>
              <p:cNvPr id="479" name="Google Shape;426;p39"/>
              <p:cNvSpPr/>
              <p:nvPr/>
            </p:nvSpPr>
            <p:spPr>
              <a:xfrm>
                <a:off x="0" y="37577"/>
                <a:ext cx="37159" cy="371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80" name="Google Shape;427;p39"/>
              <p:cNvSpPr/>
              <p:nvPr/>
            </p:nvSpPr>
            <p:spPr>
              <a:xfrm>
                <a:off x="16192" y="0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81" name="Google Shape;428;p39"/>
              <p:cNvSpPr/>
              <p:nvPr/>
            </p:nvSpPr>
            <p:spPr>
              <a:xfrm>
                <a:off x="49368" y="20261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82" name="Google Shape;429;p39"/>
              <p:cNvSpPr/>
              <p:nvPr/>
            </p:nvSpPr>
            <p:spPr>
              <a:xfrm>
                <a:off x="47525" y="48416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484" name="Google Shape;430;p39" descr="Google Shape;430;p39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53541" y="61912"/>
              <a:ext cx="24664" cy="2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85" name="Google Shape;431;p39"/>
            <p:cNvSpPr/>
            <p:nvPr/>
          </p:nvSpPr>
          <p:spPr>
            <a:xfrm>
              <a:off x="191085" y="3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86" name="Google Shape;432;p39"/>
            <p:cNvSpPr/>
            <p:nvPr/>
          </p:nvSpPr>
          <p:spPr>
            <a:xfrm>
              <a:off x="125275" y="0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87" name="Google Shape;433;p39"/>
            <p:cNvSpPr/>
            <p:nvPr/>
          </p:nvSpPr>
          <p:spPr>
            <a:xfrm>
              <a:off x="80277" y="3054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88" name="Google Shape;434;p39" descr="Google Shape;434;p39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0" y="98853"/>
              <a:ext cx="325170" cy="1309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90" name="Google Shape;435;p39"/>
          <p:cNvSpPr/>
          <p:nvPr/>
        </p:nvSpPr>
        <p:spPr>
          <a:xfrm>
            <a:off x="-1" y="-1"/>
            <a:ext cx="9381002" cy="5325902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491" name="Google Shape;436;p39" descr="Google Shape;436;p39"/>
          <p:cNvPicPr>
            <a:picLocks noChangeAspect="1"/>
          </p:cNvPicPr>
          <p:nvPr/>
        </p:nvPicPr>
        <p:blipFill>
          <a:blip r:embed="rId8" cstate="print">
            <a:extLst/>
          </a:blip>
          <a:stretch>
            <a:fillRect/>
          </a:stretch>
        </p:blipFill>
        <p:spPr>
          <a:xfrm>
            <a:off x="4185275" y="2524050"/>
            <a:ext cx="5248651" cy="3342050"/>
          </a:xfrm>
          <a:prstGeom prst="rect">
            <a:avLst/>
          </a:prstGeom>
          <a:ln w="12700">
            <a:miter lim="400000"/>
          </a:ln>
        </p:spPr>
      </p:pic>
      <p:sp>
        <p:nvSpPr>
          <p:cNvPr id="492" name="Google Shape;437;p39"/>
          <p:cNvSpPr txBox="1"/>
          <p:nvPr/>
        </p:nvSpPr>
        <p:spPr>
          <a:xfrm>
            <a:off x="1557574" y="3693224"/>
            <a:ext cx="2627702" cy="1292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200" dirty="0" err="1"/>
              <a:t>предварительная</a:t>
            </a:r>
            <a:r>
              <a:rPr sz="1200" dirty="0"/>
              <a:t> </a:t>
            </a:r>
            <a:r>
              <a:rPr sz="1200" dirty="0" err="1"/>
              <a:t>бизнес-модель</a:t>
            </a:r>
            <a:endParaRPr sz="1200" dirty="0"/>
          </a:p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200" dirty="0" err="1"/>
              <a:t>предварительная</a:t>
            </a:r>
            <a:r>
              <a:rPr sz="1200" dirty="0"/>
              <a:t> </a:t>
            </a:r>
            <a:r>
              <a:rPr sz="1200" dirty="0" err="1"/>
              <a:t>финансовая</a:t>
            </a:r>
            <a:r>
              <a:rPr sz="1200" dirty="0"/>
              <a:t> </a:t>
            </a:r>
            <a:r>
              <a:rPr sz="1200" dirty="0" err="1"/>
              <a:t>модель</a:t>
            </a:r>
            <a:endParaRPr sz="1200" dirty="0"/>
          </a:p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200" dirty="0" err="1"/>
              <a:t>технико-экономические</a:t>
            </a:r>
            <a:r>
              <a:rPr sz="1200" dirty="0"/>
              <a:t> </a:t>
            </a:r>
            <a:r>
              <a:rPr sz="1200" dirty="0" err="1"/>
              <a:t>расчеты</a:t>
            </a:r>
            <a:r>
              <a:rPr sz="1200" dirty="0"/>
              <a:t> </a:t>
            </a:r>
          </a:p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200" dirty="0" err="1"/>
              <a:t>анализ</a:t>
            </a:r>
            <a:r>
              <a:rPr sz="1200" dirty="0"/>
              <a:t> </a:t>
            </a:r>
            <a:r>
              <a:rPr sz="1200" dirty="0" err="1"/>
              <a:t>рынка</a:t>
            </a:r>
            <a:r>
              <a:rPr sz="1200" dirty="0"/>
              <a:t> </a:t>
            </a:r>
          </a:p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200" dirty="0" err="1"/>
              <a:t>ценностное</a:t>
            </a:r>
            <a:r>
              <a:rPr sz="1200" dirty="0"/>
              <a:t> </a:t>
            </a:r>
            <a:r>
              <a:rPr sz="1200" dirty="0" err="1"/>
              <a:t>предложение</a:t>
            </a:r>
            <a:endParaRPr sz="1200" dirty="0"/>
          </a:p>
        </p:txBody>
      </p:sp>
      <p:sp>
        <p:nvSpPr>
          <p:cNvPr id="493" name="Google Shape;438;p39"/>
          <p:cNvSpPr txBox="1"/>
          <p:nvPr/>
        </p:nvSpPr>
        <p:spPr>
          <a:xfrm>
            <a:off x="5728225" y="1212650"/>
            <a:ext cx="3087601" cy="113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200" dirty="0" err="1"/>
              <a:t>уточняющие</a:t>
            </a:r>
            <a:r>
              <a:rPr sz="1200" dirty="0"/>
              <a:t> </a:t>
            </a:r>
            <a:r>
              <a:rPr sz="1200" dirty="0" err="1"/>
              <a:t>эксперименты</a:t>
            </a:r>
            <a:r>
              <a:rPr sz="1200" dirty="0"/>
              <a:t> </a:t>
            </a:r>
          </a:p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200" dirty="0" err="1"/>
              <a:t>проблемные</a:t>
            </a:r>
            <a:r>
              <a:rPr sz="1200" dirty="0"/>
              <a:t> </a:t>
            </a:r>
            <a:r>
              <a:rPr sz="1200" dirty="0" err="1"/>
              <a:t>интервью</a:t>
            </a:r>
            <a:r>
              <a:rPr sz="1200" dirty="0"/>
              <a:t> </a:t>
            </a:r>
          </a:p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200" dirty="0" err="1"/>
              <a:t>формирование</a:t>
            </a:r>
            <a:r>
              <a:rPr sz="1200" dirty="0"/>
              <a:t> </a:t>
            </a:r>
            <a:r>
              <a:rPr sz="1200" dirty="0" err="1"/>
              <a:t>коммерческого</a:t>
            </a:r>
            <a:r>
              <a:rPr sz="1200" dirty="0"/>
              <a:t> </a:t>
            </a:r>
            <a:r>
              <a:rPr sz="1200" dirty="0" err="1"/>
              <a:t>предложения</a:t>
            </a:r>
            <a:r>
              <a:rPr sz="1200" dirty="0"/>
              <a:t> </a:t>
            </a:r>
          </a:p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200" dirty="0" err="1"/>
              <a:t>поиск</a:t>
            </a:r>
            <a:r>
              <a:rPr sz="1200" dirty="0"/>
              <a:t> </a:t>
            </a:r>
            <a:r>
              <a:rPr sz="1200" dirty="0" err="1"/>
              <a:t>индустриальных</a:t>
            </a:r>
            <a:r>
              <a:rPr sz="1200" dirty="0"/>
              <a:t> </a:t>
            </a:r>
            <a:r>
              <a:rPr sz="1200" dirty="0" err="1"/>
              <a:t>партнеров</a:t>
            </a:r>
            <a:endParaRPr sz="1200" dirty="0"/>
          </a:p>
        </p:txBody>
      </p:sp>
      <p:pic>
        <p:nvPicPr>
          <p:cNvPr id="494" name="Google Shape;439;p39" descr="Google Shape;439;p39"/>
          <p:cNvPicPr>
            <a:picLocks noChangeAspect="1"/>
          </p:cNvPicPr>
          <p:nvPr/>
        </p:nvPicPr>
        <p:blipFill>
          <a:blip r:embed="rId9" cstate="print">
            <a:extLst/>
          </a:blip>
          <a:stretch>
            <a:fillRect/>
          </a:stretch>
        </p:blipFill>
        <p:spPr>
          <a:xfrm>
            <a:off x="-718541" y="-10727"/>
            <a:ext cx="4903819" cy="3493453"/>
          </a:xfrm>
          <a:prstGeom prst="rect">
            <a:avLst/>
          </a:prstGeom>
          <a:ln w="12700">
            <a:miter lim="400000"/>
          </a:ln>
        </p:spPr>
      </p:pic>
      <p:sp>
        <p:nvSpPr>
          <p:cNvPr id="495" name="Google Shape;440;p39"/>
          <p:cNvSpPr txBox="1"/>
          <p:nvPr/>
        </p:nvSpPr>
        <p:spPr>
          <a:xfrm>
            <a:off x="320374" y="2139824"/>
            <a:ext cx="3864902" cy="1364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spAutoFit/>
          </a:bodyPr>
          <a:lstStyle>
            <a:lvl1pPr algn="r">
              <a:lnSpc>
                <a:spcPct val="90000"/>
              </a:lnSpc>
              <a:defRPr sz="38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sz="3200" dirty="0">
                <a:solidFill>
                  <a:schemeClr val="bg1"/>
                </a:solidFill>
              </a:rPr>
              <a:t>РЕЗУЛЬТАТЫ АКСЕЛЕРАТОРА ПРОМТЕХДИЗАЙН</a:t>
            </a:r>
          </a:p>
        </p:txBody>
      </p:sp>
      <p:sp>
        <p:nvSpPr>
          <p:cNvPr id="496" name="Google Shape;441;p39"/>
          <p:cNvSpPr/>
          <p:nvPr/>
        </p:nvSpPr>
        <p:spPr>
          <a:xfrm>
            <a:off x="4185275" y="178750"/>
            <a:ext cx="8660701" cy="769201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497" name="Google Shape;442;p39"/>
          <p:cNvSpPr txBox="1">
            <a:spLocks noGrp="1"/>
          </p:cNvSpPr>
          <p:nvPr>
            <p:ph type="title"/>
          </p:nvPr>
        </p:nvSpPr>
        <p:spPr>
          <a:xfrm>
            <a:off x="4185275" y="128550"/>
            <a:ext cx="4836301" cy="769201"/>
          </a:xfrm>
          <a:prstGeom prst="rect">
            <a:avLst/>
          </a:prstGeom>
        </p:spPr>
        <p:txBody>
          <a:bodyPr lIns="17124" tIns="17124" rIns="17124" bIns="17124"/>
          <a:lstStyle>
            <a:lvl1pPr algn="r" defTabSz="630936">
              <a:lnSpc>
                <a:spcPct val="90000"/>
              </a:lnSpc>
              <a:defRPr sz="2622" b="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ТЕКУЩИЙ СТАТУС ПРОЕКТА </a:t>
            </a:r>
          </a:p>
        </p:txBody>
      </p:sp>
      <p:sp>
        <p:nvSpPr>
          <p:cNvPr id="498" name="Google Shape;443;p39"/>
          <p:cNvSpPr/>
          <p:nvPr/>
        </p:nvSpPr>
        <p:spPr>
          <a:xfrm>
            <a:off x="320375" y="3693224"/>
            <a:ext cx="1108500" cy="123120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499" name="Google Shape;444;p39"/>
          <p:cNvSpPr txBox="1"/>
          <p:nvPr/>
        </p:nvSpPr>
        <p:spPr>
          <a:xfrm>
            <a:off x="352175" y="3838725"/>
            <a:ext cx="1044900" cy="94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normAutofit/>
          </a:bodyPr>
          <a:lstStyle>
            <a:lvl1pPr algn="ctr">
              <a:lnSpc>
                <a:spcPct val="90000"/>
              </a:lnSpc>
              <a:defRPr sz="5700">
                <a:solidFill>
                  <a:srgbClr val="FFFFFF"/>
                </a:solidFill>
                <a:latin typeface="Oswald ExtraLight"/>
                <a:ea typeface="Oswald ExtraLight"/>
                <a:cs typeface="Oswald ExtraLight"/>
                <a:sym typeface="Oswald ExtraLight"/>
              </a:defRPr>
            </a:lvl1pPr>
          </a:lstStyle>
          <a:p>
            <a:r>
              <a:t>01</a:t>
            </a:r>
          </a:p>
        </p:txBody>
      </p:sp>
      <p:sp>
        <p:nvSpPr>
          <p:cNvPr id="500" name="Google Shape;445;p39"/>
          <p:cNvSpPr/>
          <p:nvPr/>
        </p:nvSpPr>
        <p:spPr>
          <a:xfrm>
            <a:off x="4477063" y="1120400"/>
            <a:ext cx="1108501" cy="123120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01" name="Google Shape;446;p39"/>
          <p:cNvSpPr txBox="1"/>
          <p:nvPr/>
        </p:nvSpPr>
        <p:spPr>
          <a:xfrm>
            <a:off x="4508863" y="1265899"/>
            <a:ext cx="1044901" cy="94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normAutofit/>
          </a:bodyPr>
          <a:lstStyle>
            <a:lvl1pPr algn="ctr">
              <a:lnSpc>
                <a:spcPct val="90000"/>
              </a:lnSpc>
              <a:defRPr sz="5700">
                <a:solidFill>
                  <a:srgbClr val="FFFFFF"/>
                </a:solidFill>
                <a:latin typeface="Oswald ExtraLight"/>
                <a:ea typeface="Oswald ExtraLight"/>
                <a:cs typeface="Oswald ExtraLight"/>
                <a:sym typeface="Oswald ExtraLight"/>
              </a:defRPr>
            </a:lvl1pPr>
          </a:lstStyle>
          <a:p>
            <a:r>
              <a:t>02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451;p40"/>
          <p:cNvSpPr/>
          <p:nvPr/>
        </p:nvSpPr>
        <p:spPr>
          <a:xfrm>
            <a:off x="-192701" y="-1"/>
            <a:ext cx="9381002" cy="5325902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100" dirty="0"/>
          </a:p>
        </p:txBody>
      </p:sp>
      <p:sp>
        <p:nvSpPr>
          <p:cNvPr id="504" name="Google Shape;452;p40"/>
          <p:cNvSpPr txBox="1"/>
          <p:nvPr/>
        </p:nvSpPr>
        <p:spPr>
          <a:xfrm>
            <a:off x="2391362" y="3310875"/>
            <a:ext cx="1607401" cy="1200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pPr>
            <a:r>
              <a:rPr sz="1100" dirty="0"/>
              <a:t>3 </a:t>
            </a:r>
            <a:r>
              <a:rPr sz="1100" dirty="0" err="1"/>
              <a:t>квартал</a:t>
            </a:r>
            <a:r>
              <a:rPr sz="1100" dirty="0"/>
              <a:t> 2024 </a:t>
            </a:r>
            <a:r>
              <a:rPr sz="1100" dirty="0" err="1"/>
              <a:t>года</a:t>
            </a:r>
            <a:endParaRPr sz="1100" dirty="0">
              <a:latin typeface="Oswald Light"/>
              <a:ea typeface="Oswald Light"/>
              <a:cs typeface="Oswald Light"/>
              <a:sym typeface="Oswald Light"/>
            </a:endParaRPr>
          </a:p>
          <a:p>
            <a:pPr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100" dirty="0" err="1"/>
              <a:t>Демонстрация</a:t>
            </a:r>
            <a:r>
              <a:rPr sz="1100" dirty="0"/>
              <a:t> </a:t>
            </a:r>
            <a:r>
              <a:rPr sz="1100" dirty="0" err="1"/>
              <a:t>прототипа</a:t>
            </a:r>
            <a:r>
              <a:rPr sz="1100" dirty="0"/>
              <a:t> </a:t>
            </a:r>
            <a:r>
              <a:rPr sz="1100" dirty="0" err="1"/>
              <a:t>системы</a:t>
            </a:r>
            <a:r>
              <a:rPr sz="1100" dirty="0"/>
              <a:t> в </a:t>
            </a:r>
            <a:r>
              <a:rPr sz="1100" dirty="0" err="1"/>
              <a:t>составе</a:t>
            </a:r>
            <a:r>
              <a:rPr sz="1100" dirty="0"/>
              <a:t> </a:t>
            </a:r>
            <a:r>
              <a:rPr sz="1100" dirty="0" err="1"/>
              <a:t>надсистемы</a:t>
            </a:r>
            <a:r>
              <a:rPr sz="1100" dirty="0"/>
              <a:t> в </a:t>
            </a:r>
            <a:r>
              <a:rPr sz="1100" dirty="0" err="1"/>
              <a:t>реальных</a:t>
            </a:r>
            <a:r>
              <a:rPr sz="1100" dirty="0"/>
              <a:t> </a:t>
            </a:r>
            <a:r>
              <a:rPr sz="1100" dirty="0" err="1"/>
              <a:t>условиях</a:t>
            </a:r>
            <a:r>
              <a:rPr sz="1100" dirty="0"/>
              <a:t> </a:t>
            </a:r>
            <a:r>
              <a:rPr sz="1100" dirty="0" err="1"/>
              <a:t>эксплуатации</a:t>
            </a:r>
            <a:endParaRPr sz="1100" dirty="0"/>
          </a:p>
        </p:txBody>
      </p:sp>
      <p:sp>
        <p:nvSpPr>
          <p:cNvPr id="505" name="Google Shape;453;p40"/>
          <p:cNvSpPr txBox="1"/>
          <p:nvPr/>
        </p:nvSpPr>
        <p:spPr>
          <a:xfrm>
            <a:off x="1138761" y="1586549"/>
            <a:ext cx="2860001" cy="1031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pPr>
            <a:r>
              <a:rPr sz="1100" dirty="0"/>
              <a:t>2 </a:t>
            </a:r>
            <a:r>
              <a:rPr sz="1100" dirty="0" err="1"/>
              <a:t>квартал</a:t>
            </a:r>
            <a:r>
              <a:rPr sz="1100" dirty="0"/>
              <a:t> 2024 </a:t>
            </a:r>
            <a:r>
              <a:rPr sz="1100" dirty="0" err="1"/>
              <a:t>года</a:t>
            </a:r>
            <a:endParaRPr sz="1100" dirty="0">
              <a:latin typeface="Oswald Light"/>
              <a:ea typeface="Oswald Light"/>
              <a:cs typeface="Oswald Light"/>
              <a:sym typeface="Oswald Light"/>
            </a:endParaRPr>
          </a:p>
          <a:p>
            <a:pPr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100" dirty="0" err="1"/>
              <a:t>Функциональный</a:t>
            </a:r>
            <a:r>
              <a:rPr sz="1100" dirty="0"/>
              <a:t> </a:t>
            </a:r>
            <a:r>
              <a:rPr sz="1100" dirty="0" err="1"/>
              <a:t>образец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sz="1100" dirty="0"/>
              <a:t> </a:t>
            </a:r>
            <a:r>
              <a:rPr sz="1100" dirty="0" err="1"/>
              <a:t>пилотной</a:t>
            </a:r>
            <a:r>
              <a:rPr sz="1100" dirty="0"/>
              <a:t> </a:t>
            </a:r>
            <a:r>
              <a:rPr sz="1100" dirty="0" err="1"/>
              <a:t>производственной</a:t>
            </a:r>
            <a:r>
              <a:rPr sz="1100" dirty="0"/>
              <a:t> </a:t>
            </a:r>
            <a:r>
              <a:rPr sz="1100" dirty="0" err="1"/>
              <a:t>линии</a:t>
            </a:r>
            <a:r>
              <a:rPr sz="1100" dirty="0"/>
              <a:t>, </a:t>
            </a:r>
            <a:r>
              <a:rPr sz="1100" dirty="0" err="1"/>
              <a:t>подтверждение</a:t>
            </a:r>
            <a:r>
              <a:rPr sz="1100" dirty="0"/>
              <a:t> </a:t>
            </a:r>
            <a:r>
              <a:rPr sz="1100" dirty="0" err="1"/>
              <a:t>рабочих</a:t>
            </a:r>
            <a:r>
              <a:rPr sz="1100" dirty="0"/>
              <a:t> </a:t>
            </a:r>
            <a:r>
              <a:rPr sz="1100" dirty="0" err="1"/>
              <a:t>характеристик</a:t>
            </a:r>
            <a:r>
              <a:rPr sz="1100" dirty="0"/>
              <a:t> в </a:t>
            </a:r>
          </a:p>
          <a:p>
            <a:pPr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100" dirty="0" err="1"/>
              <a:t>приближенных</a:t>
            </a:r>
            <a:r>
              <a:rPr sz="1100" dirty="0"/>
              <a:t> к </a:t>
            </a:r>
            <a:r>
              <a:rPr sz="1100" dirty="0" err="1"/>
              <a:t>реальности</a:t>
            </a:r>
            <a:r>
              <a:rPr sz="1100" dirty="0"/>
              <a:t> </a:t>
            </a:r>
            <a:r>
              <a:rPr sz="1100" dirty="0" err="1"/>
              <a:t>условиях</a:t>
            </a:r>
            <a:endParaRPr sz="1100" dirty="0"/>
          </a:p>
        </p:txBody>
      </p:sp>
      <p:sp>
        <p:nvSpPr>
          <p:cNvPr id="506" name="Google Shape;454;p40"/>
          <p:cNvSpPr txBox="1"/>
          <p:nvPr/>
        </p:nvSpPr>
        <p:spPr>
          <a:xfrm>
            <a:off x="299437" y="3255950"/>
            <a:ext cx="1939202" cy="1369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pPr>
            <a:r>
              <a:rPr sz="1100" dirty="0"/>
              <a:t>1 </a:t>
            </a:r>
            <a:r>
              <a:rPr sz="1100" dirty="0" err="1"/>
              <a:t>квартал</a:t>
            </a:r>
            <a:r>
              <a:rPr sz="1100" dirty="0"/>
              <a:t> 2024 </a:t>
            </a:r>
            <a:r>
              <a:rPr sz="1100" dirty="0" err="1"/>
              <a:t>года</a:t>
            </a:r>
            <a:endParaRPr sz="1100" dirty="0">
              <a:latin typeface="Oswald Light"/>
              <a:ea typeface="Oswald Light"/>
              <a:cs typeface="Oswald Light"/>
              <a:sym typeface="Oswald Light"/>
            </a:endParaRPr>
          </a:p>
          <a:p>
            <a:pPr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100" dirty="0" err="1"/>
              <a:t>Образец</a:t>
            </a:r>
            <a:r>
              <a:rPr sz="1100" dirty="0"/>
              <a:t> в </a:t>
            </a:r>
            <a:r>
              <a:rPr sz="1100" dirty="0" err="1"/>
              <a:t>реальном</a:t>
            </a:r>
            <a:r>
              <a:rPr sz="1100" dirty="0"/>
              <a:t> </a:t>
            </a:r>
            <a:r>
              <a:rPr sz="1100" dirty="0" err="1"/>
              <a:t>масштабе</a:t>
            </a:r>
            <a:r>
              <a:rPr sz="1100" dirty="0"/>
              <a:t> </a:t>
            </a:r>
            <a:r>
              <a:rPr sz="1100" dirty="0" err="1"/>
              <a:t>по</a:t>
            </a:r>
            <a:r>
              <a:rPr sz="1100" dirty="0"/>
              <a:t> </a:t>
            </a:r>
            <a:r>
              <a:rPr sz="1100" dirty="0" err="1"/>
              <a:t>полупромышленной</a:t>
            </a:r>
            <a:r>
              <a:rPr sz="1100" dirty="0"/>
              <a:t> </a:t>
            </a:r>
            <a:r>
              <a:rPr sz="1100" dirty="0" err="1"/>
              <a:t>технологии</a:t>
            </a:r>
            <a:r>
              <a:rPr sz="1100" dirty="0"/>
              <a:t>, </a:t>
            </a:r>
            <a:r>
              <a:rPr sz="1100" dirty="0" err="1"/>
              <a:t>испытание</a:t>
            </a:r>
            <a:r>
              <a:rPr sz="1100" dirty="0"/>
              <a:t> и </a:t>
            </a:r>
            <a:r>
              <a:rPr sz="1100" dirty="0" err="1"/>
              <a:t>эмуляция</a:t>
            </a:r>
            <a:r>
              <a:rPr sz="1100" dirty="0"/>
              <a:t> </a:t>
            </a:r>
            <a:r>
              <a:rPr sz="1100" dirty="0" err="1"/>
              <a:t>основных</a:t>
            </a:r>
            <a:r>
              <a:rPr sz="1100" dirty="0"/>
              <a:t> </a:t>
            </a:r>
            <a:r>
              <a:rPr sz="1100" dirty="0" err="1"/>
              <a:t>внешних</a:t>
            </a:r>
            <a:r>
              <a:rPr sz="1100" dirty="0"/>
              <a:t> </a:t>
            </a:r>
            <a:r>
              <a:rPr sz="1100" dirty="0" err="1"/>
              <a:t>условий</a:t>
            </a:r>
            <a:endParaRPr sz="1100" dirty="0"/>
          </a:p>
        </p:txBody>
      </p:sp>
      <p:sp>
        <p:nvSpPr>
          <p:cNvPr id="507" name="Google Shape;455;p40"/>
          <p:cNvSpPr txBox="1"/>
          <p:nvPr/>
        </p:nvSpPr>
        <p:spPr>
          <a:xfrm>
            <a:off x="4023500" y="3356000"/>
            <a:ext cx="3119401" cy="1538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pPr>
            <a:r>
              <a:rPr sz="1100" dirty="0"/>
              <a:t>4 </a:t>
            </a:r>
            <a:r>
              <a:rPr sz="1100" dirty="0" err="1"/>
              <a:t>квартал</a:t>
            </a:r>
            <a:r>
              <a:rPr sz="1100" dirty="0"/>
              <a:t> 2024 </a:t>
            </a:r>
            <a:r>
              <a:rPr sz="1100" dirty="0" err="1"/>
              <a:t>года</a:t>
            </a:r>
            <a:endParaRPr sz="1100" dirty="0">
              <a:latin typeface="Oswald Light"/>
              <a:ea typeface="Oswald Light"/>
              <a:cs typeface="Oswald Light"/>
              <a:sym typeface="Oswald Light"/>
            </a:endParaRPr>
          </a:p>
          <a:p>
            <a:pPr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100" dirty="0" err="1"/>
              <a:t>Изготовления</a:t>
            </a:r>
            <a:r>
              <a:rPr sz="1100" dirty="0"/>
              <a:t> </a:t>
            </a:r>
            <a:r>
              <a:rPr sz="1100" dirty="0" err="1"/>
              <a:t>прототипов</a:t>
            </a:r>
            <a:r>
              <a:rPr sz="1100" dirty="0"/>
              <a:t> </a:t>
            </a:r>
            <a:r>
              <a:rPr sz="1100" dirty="0" err="1"/>
              <a:t>при</a:t>
            </a:r>
            <a:r>
              <a:rPr sz="1100" dirty="0"/>
              <a:t> </a:t>
            </a:r>
            <a:r>
              <a:rPr sz="1100" dirty="0" err="1"/>
              <a:t>наличии</a:t>
            </a:r>
            <a:r>
              <a:rPr sz="1100" dirty="0"/>
              <a:t> </a:t>
            </a:r>
            <a:r>
              <a:rPr sz="1100" dirty="0" err="1"/>
              <a:t>готовых</a:t>
            </a:r>
            <a:r>
              <a:rPr sz="1100" dirty="0"/>
              <a:t> </a:t>
            </a:r>
            <a:r>
              <a:rPr sz="1100" dirty="0" err="1"/>
              <a:t>элементов</a:t>
            </a:r>
            <a:r>
              <a:rPr sz="1100" dirty="0"/>
              <a:t> </a:t>
            </a:r>
            <a:r>
              <a:rPr sz="1100" dirty="0" err="1"/>
              <a:t>основного</a:t>
            </a:r>
            <a:r>
              <a:rPr sz="1100" dirty="0"/>
              <a:t> </a:t>
            </a:r>
            <a:r>
              <a:rPr sz="1100" dirty="0" err="1"/>
              <a:t>производства</a:t>
            </a:r>
            <a:r>
              <a:rPr sz="1100" dirty="0"/>
              <a:t>: -</a:t>
            </a:r>
            <a:r>
              <a:rPr sz="1100" dirty="0" err="1"/>
              <a:t>промышленное</a:t>
            </a:r>
            <a:r>
              <a:rPr sz="1100" dirty="0"/>
              <a:t> </a:t>
            </a:r>
            <a:r>
              <a:rPr sz="1100" dirty="0" err="1"/>
              <a:t>оборудование</a:t>
            </a:r>
            <a:r>
              <a:rPr sz="1100" dirty="0"/>
              <a:t>, </a:t>
            </a:r>
          </a:p>
          <a:p>
            <a:pPr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100" dirty="0"/>
              <a:t>-</a:t>
            </a:r>
            <a:r>
              <a:rPr sz="1100" dirty="0" err="1"/>
              <a:t>кадры</a:t>
            </a:r>
            <a:r>
              <a:rPr sz="1100" dirty="0"/>
              <a:t>, </a:t>
            </a:r>
          </a:p>
          <a:p>
            <a:pPr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100" dirty="0"/>
              <a:t>-</a:t>
            </a:r>
            <a:r>
              <a:rPr sz="1100" dirty="0" err="1"/>
              <a:t>инструментальная</a:t>
            </a:r>
            <a:r>
              <a:rPr sz="1100" dirty="0"/>
              <a:t> и </a:t>
            </a:r>
            <a:r>
              <a:rPr sz="1100" dirty="0" err="1"/>
              <a:t>технологическая</a:t>
            </a:r>
            <a:r>
              <a:rPr sz="1100" dirty="0"/>
              <a:t> </a:t>
            </a:r>
            <a:r>
              <a:rPr sz="1100" dirty="0" err="1"/>
              <a:t>оснастка</a:t>
            </a:r>
            <a:r>
              <a:rPr sz="1100" dirty="0"/>
              <a:t>, </a:t>
            </a:r>
          </a:p>
          <a:p>
            <a:pPr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100" dirty="0"/>
              <a:t>-</a:t>
            </a:r>
            <a:r>
              <a:rPr sz="1100" dirty="0" err="1"/>
              <a:t>методы</a:t>
            </a:r>
            <a:r>
              <a:rPr sz="1100" dirty="0"/>
              <a:t> </a:t>
            </a:r>
            <a:r>
              <a:rPr sz="1100" dirty="0" err="1"/>
              <a:t>обработки</a:t>
            </a:r>
            <a:r>
              <a:rPr sz="1100" dirty="0"/>
              <a:t>, -</a:t>
            </a:r>
            <a:r>
              <a:rPr sz="1100" dirty="0" err="1"/>
              <a:t>материалы</a:t>
            </a:r>
            <a:r>
              <a:rPr sz="1100" dirty="0"/>
              <a:t> и </a:t>
            </a:r>
            <a:r>
              <a:rPr sz="1100" dirty="0" err="1"/>
              <a:t>пр</a:t>
            </a:r>
            <a:r>
              <a:rPr sz="1100" dirty="0"/>
              <a:t>.</a:t>
            </a:r>
          </a:p>
        </p:txBody>
      </p:sp>
      <p:sp>
        <p:nvSpPr>
          <p:cNvPr id="508" name="Google Shape;456;p40"/>
          <p:cNvSpPr txBox="1"/>
          <p:nvPr/>
        </p:nvSpPr>
        <p:spPr>
          <a:xfrm>
            <a:off x="4538438" y="1630037"/>
            <a:ext cx="1339201" cy="1200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pPr>
            <a:r>
              <a:rPr sz="1100" dirty="0"/>
              <a:t>1 </a:t>
            </a:r>
            <a:r>
              <a:rPr sz="1100" dirty="0" err="1"/>
              <a:t>квартал</a:t>
            </a:r>
            <a:r>
              <a:rPr sz="1100" dirty="0"/>
              <a:t> </a:t>
            </a:r>
          </a:p>
          <a:p>
            <a:pPr>
              <a:defRPr sz="13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pPr>
            <a:r>
              <a:rPr sz="1100" dirty="0"/>
              <a:t>2025 </a:t>
            </a:r>
            <a:r>
              <a:rPr sz="1100" dirty="0" err="1"/>
              <a:t>года</a:t>
            </a:r>
            <a:endParaRPr sz="1100" dirty="0"/>
          </a:p>
          <a:p>
            <a:pPr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100" dirty="0" err="1"/>
              <a:t>Разработка</a:t>
            </a:r>
            <a:r>
              <a:rPr sz="1100" dirty="0"/>
              <a:t> </a:t>
            </a:r>
            <a:r>
              <a:rPr sz="1100" dirty="0" err="1"/>
              <a:t>функционирующей</a:t>
            </a:r>
            <a:r>
              <a:rPr sz="1100" dirty="0"/>
              <a:t> </a:t>
            </a:r>
            <a:r>
              <a:rPr sz="1100" dirty="0" err="1"/>
              <a:t>реальной</a:t>
            </a:r>
            <a:r>
              <a:rPr sz="1100" dirty="0"/>
              <a:t> </a:t>
            </a:r>
            <a:r>
              <a:rPr sz="1100" dirty="0" err="1"/>
              <a:t>системы</a:t>
            </a:r>
            <a:r>
              <a:rPr sz="1100" dirty="0"/>
              <a:t> </a:t>
            </a:r>
          </a:p>
        </p:txBody>
      </p:sp>
      <p:sp>
        <p:nvSpPr>
          <p:cNvPr id="509" name="Google Shape;457;p40"/>
          <p:cNvSpPr txBox="1"/>
          <p:nvPr/>
        </p:nvSpPr>
        <p:spPr>
          <a:xfrm>
            <a:off x="7112099" y="3272099"/>
            <a:ext cx="2031901" cy="1538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pPr>
            <a:r>
              <a:rPr sz="1100" dirty="0"/>
              <a:t>3 </a:t>
            </a:r>
            <a:r>
              <a:rPr sz="1100" dirty="0" err="1"/>
              <a:t>квартал</a:t>
            </a:r>
            <a:r>
              <a:rPr sz="1100" dirty="0"/>
              <a:t> 2025 </a:t>
            </a:r>
            <a:r>
              <a:rPr sz="1100" dirty="0" err="1"/>
              <a:t>года</a:t>
            </a:r>
            <a:endParaRPr sz="1100" dirty="0">
              <a:latin typeface="Oswald Light"/>
              <a:ea typeface="Oswald Light"/>
              <a:cs typeface="Oswald Light"/>
              <a:sym typeface="Oswald Light"/>
            </a:endParaRPr>
          </a:p>
          <a:p>
            <a:pPr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100" dirty="0" err="1"/>
              <a:t>Отработка</a:t>
            </a:r>
            <a:r>
              <a:rPr sz="1100" dirty="0"/>
              <a:t> </a:t>
            </a:r>
            <a:r>
              <a:rPr sz="1100" dirty="0" err="1"/>
              <a:t>замечаний</a:t>
            </a:r>
            <a:r>
              <a:rPr sz="1100" dirty="0"/>
              <a:t> </a:t>
            </a:r>
            <a:r>
              <a:rPr sz="1100" dirty="0" err="1"/>
              <a:t>заказчиков</a:t>
            </a:r>
            <a:r>
              <a:rPr sz="1100" dirty="0"/>
              <a:t>, </a:t>
            </a:r>
            <a:r>
              <a:rPr sz="1100" dirty="0" err="1"/>
              <a:t>модификация</a:t>
            </a:r>
            <a:r>
              <a:rPr sz="1100" dirty="0"/>
              <a:t> </a:t>
            </a:r>
            <a:r>
              <a:rPr sz="1100" dirty="0" err="1"/>
              <a:t>по</a:t>
            </a:r>
            <a:r>
              <a:rPr sz="1100" dirty="0"/>
              <a:t> </a:t>
            </a:r>
            <a:r>
              <a:rPr sz="1100" dirty="0" err="1"/>
              <a:t>снижению</a:t>
            </a:r>
            <a:r>
              <a:rPr sz="1100" dirty="0"/>
              <a:t> </a:t>
            </a:r>
            <a:r>
              <a:rPr sz="1100" dirty="0" err="1"/>
              <a:t>себестоимости</a:t>
            </a:r>
            <a:r>
              <a:rPr sz="1100" dirty="0"/>
              <a:t>, </a:t>
            </a:r>
            <a:r>
              <a:rPr sz="1100" dirty="0" err="1"/>
              <a:t>развитию</a:t>
            </a:r>
            <a:r>
              <a:rPr sz="1100" dirty="0"/>
              <a:t> и </a:t>
            </a:r>
            <a:r>
              <a:rPr sz="1100" dirty="0" err="1"/>
              <a:t>эволюции</a:t>
            </a:r>
            <a:r>
              <a:rPr sz="1100" dirty="0"/>
              <a:t> </a:t>
            </a:r>
            <a:r>
              <a:rPr sz="1100" dirty="0" err="1"/>
              <a:t>системы</a:t>
            </a:r>
            <a:r>
              <a:rPr sz="1100" dirty="0"/>
              <a:t>,</a:t>
            </a:r>
          </a:p>
          <a:p>
            <a:pPr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100" dirty="0" err="1"/>
              <a:t>подготовка</a:t>
            </a:r>
            <a:r>
              <a:rPr sz="1100" dirty="0"/>
              <a:t> </a:t>
            </a:r>
            <a:r>
              <a:rPr sz="1100" dirty="0" err="1"/>
              <a:t>мероприятий</a:t>
            </a:r>
            <a:r>
              <a:rPr sz="1100" dirty="0"/>
              <a:t> </a:t>
            </a:r>
            <a:r>
              <a:rPr sz="1100" dirty="0" err="1"/>
              <a:t>по</a:t>
            </a:r>
            <a:r>
              <a:rPr sz="1100" dirty="0"/>
              <a:t> </a:t>
            </a:r>
            <a:r>
              <a:rPr sz="1100" dirty="0" err="1"/>
              <a:t>масштабированию</a:t>
            </a:r>
            <a:endParaRPr sz="1100" dirty="0"/>
          </a:p>
        </p:txBody>
      </p:sp>
      <p:sp>
        <p:nvSpPr>
          <p:cNvPr id="510" name="Google Shape;458;p40"/>
          <p:cNvSpPr txBox="1"/>
          <p:nvPr/>
        </p:nvSpPr>
        <p:spPr>
          <a:xfrm>
            <a:off x="6390449" y="1208235"/>
            <a:ext cx="2076601" cy="1708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pPr>
            <a:r>
              <a:rPr sz="1100" dirty="0"/>
              <a:t>2 </a:t>
            </a:r>
            <a:r>
              <a:rPr sz="1100" dirty="0" err="1"/>
              <a:t>квартал</a:t>
            </a:r>
            <a:r>
              <a:rPr sz="1100" dirty="0"/>
              <a:t> 2025 </a:t>
            </a:r>
            <a:r>
              <a:rPr sz="1100" dirty="0" err="1"/>
              <a:t>года</a:t>
            </a:r>
            <a:endParaRPr sz="1100" dirty="0">
              <a:latin typeface="Oswald Light"/>
              <a:ea typeface="Oswald Light"/>
              <a:cs typeface="Oswald Light"/>
              <a:sym typeface="Oswald Light"/>
            </a:endParaRPr>
          </a:p>
          <a:p>
            <a:pPr>
              <a:defRPr sz="13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1100" dirty="0" err="1"/>
              <a:t>Реальное</a:t>
            </a:r>
            <a:r>
              <a:rPr sz="1100" dirty="0"/>
              <a:t> </a:t>
            </a:r>
            <a:r>
              <a:rPr sz="1100" dirty="0" err="1"/>
              <a:t>применение</a:t>
            </a:r>
            <a:r>
              <a:rPr sz="1100" dirty="0"/>
              <a:t> </a:t>
            </a:r>
            <a:r>
              <a:rPr sz="1100" dirty="0" err="1"/>
              <a:t>продукта</a:t>
            </a:r>
            <a:r>
              <a:rPr sz="1100" dirty="0"/>
              <a:t> в </a:t>
            </a:r>
            <a:r>
              <a:rPr sz="1100" dirty="0" err="1"/>
              <a:t>его</a:t>
            </a:r>
            <a:r>
              <a:rPr sz="1100" dirty="0"/>
              <a:t> </a:t>
            </a:r>
            <a:r>
              <a:rPr sz="1100" dirty="0" err="1"/>
              <a:t>окончательном</a:t>
            </a:r>
            <a:r>
              <a:rPr sz="1100" dirty="0"/>
              <a:t> </a:t>
            </a:r>
            <a:r>
              <a:rPr sz="1100" dirty="0" err="1"/>
              <a:t>виде</a:t>
            </a:r>
            <a:r>
              <a:rPr sz="1100" dirty="0"/>
              <a:t> и в </a:t>
            </a:r>
            <a:r>
              <a:rPr sz="1100" dirty="0" err="1"/>
              <a:t>условиях</a:t>
            </a:r>
            <a:r>
              <a:rPr sz="1100" dirty="0"/>
              <a:t> </a:t>
            </a:r>
            <a:r>
              <a:rPr sz="1100" dirty="0" err="1"/>
              <a:t>выполнения</a:t>
            </a:r>
            <a:r>
              <a:rPr sz="1100" dirty="0"/>
              <a:t> </a:t>
            </a:r>
            <a:r>
              <a:rPr sz="1100" dirty="0" err="1"/>
              <a:t>реальных</a:t>
            </a:r>
            <a:r>
              <a:rPr sz="1100" dirty="0"/>
              <a:t> </a:t>
            </a:r>
            <a:r>
              <a:rPr sz="1100" dirty="0" err="1"/>
              <a:t>заданий</a:t>
            </a:r>
            <a:r>
              <a:rPr sz="1100" dirty="0"/>
              <a:t>, </a:t>
            </a:r>
            <a:r>
              <a:rPr sz="1100" dirty="0" err="1"/>
              <a:t>соответствующих</a:t>
            </a:r>
            <a:r>
              <a:rPr sz="1100" dirty="0"/>
              <a:t> </a:t>
            </a:r>
            <a:r>
              <a:rPr sz="1100" dirty="0" err="1"/>
              <a:t>эксплуатационным</a:t>
            </a:r>
            <a:r>
              <a:rPr sz="1100" dirty="0"/>
              <a:t> </a:t>
            </a:r>
            <a:r>
              <a:rPr sz="1100" dirty="0" err="1"/>
              <a:t>требованиям</a:t>
            </a:r>
            <a:endParaRPr sz="1100" dirty="0"/>
          </a:p>
        </p:txBody>
      </p:sp>
      <p:sp>
        <p:nvSpPr>
          <p:cNvPr id="511" name="Google Shape;459;p40"/>
          <p:cNvSpPr/>
          <p:nvPr/>
        </p:nvSpPr>
        <p:spPr>
          <a:xfrm>
            <a:off x="-650951" y="3078975"/>
            <a:ext cx="10285802" cy="1"/>
          </a:xfrm>
          <a:prstGeom prst="line">
            <a:avLst/>
          </a:prstGeom>
          <a:ln>
            <a:solidFill>
              <a:srgbClr val="05928F"/>
            </a:solidFill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512" name="Google Shape;461;p40"/>
          <p:cNvSpPr txBox="1"/>
          <p:nvPr/>
        </p:nvSpPr>
        <p:spPr>
          <a:xfrm>
            <a:off x="22582" y="123478"/>
            <a:ext cx="6060002" cy="1142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spAutoFit/>
          </a:bodyPr>
          <a:lstStyle/>
          <a:p>
            <a:pPr>
              <a:lnSpc>
                <a:spcPct val="90000"/>
              </a:lnSpc>
              <a:defRPr sz="4900">
                <a:solidFill>
                  <a:srgbClr val="05928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4000" dirty="0"/>
              <a:t>ДОРОЖНАЯ КАРТА </a:t>
            </a:r>
          </a:p>
          <a:p>
            <a:pPr>
              <a:lnSpc>
                <a:spcPct val="90000"/>
              </a:lnSpc>
              <a:defRPr sz="4900">
                <a:solidFill>
                  <a:srgbClr val="05928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sz="4000" dirty="0"/>
              <a:t>(ПЛАН РАЗВИТИЯ)</a:t>
            </a:r>
          </a:p>
        </p:txBody>
      </p:sp>
      <p:grpSp>
        <p:nvGrpSpPr>
          <p:cNvPr id="528" name="Google Shape;462;p40"/>
          <p:cNvGrpSpPr/>
          <p:nvPr/>
        </p:nvGrpSpPr>
        <p:grpSpPr>
          <a:xfrm>
            <a:off x="7185951" y="258732"/>
            <a:ext cx="325170" cy="229762"/>
            <a:chOff x="0" y="0"/>
            <a:chExt cx="325169" cy="229760"/>
          </a:xfrm>
        </p:grpSpPr>
        <p:sp>
          <p:nvSpPr>
            <p:cNvPr id="513" name="Google Shape;463;p40"/>
            <p:cNvSpPr/>
            <p:nvPr/>
          </p:nvSpPr>
          <p:spPr>
            <a:xfrm>
              <a:off x="144233" y="1242"/>
              <a:ext cx="43016" cy="43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514" name="Google Shape;464;p40" descr="Google Shape;464;p40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90735" y="51128"/>
              <a:ext cx="36735" cy="367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5" name="Google Shape;465;p40" descr="Google Shape;465;p40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158004" y="61888"/>
              <a:ext cx="24693" cy="246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16" name="Google Shape;466;p40"/>
            <p:cNvSpPr/>
            <p:nvPr/>
          </p:nvSpPr>
          <p:spPr>
            <a:xfrm>
              <a:off x="99416" y="13107"/>
              <a:ext cx="24351" cy="24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17" name="Google Shape;467;p40"/>
            <p:cNvSpPr/>
            <p:nvPr/>
          </p:nvSpPr>
          <p:spPr>
            <a:xfrm>
              <a:off x="136387" y="5913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522" name="Google Shape;468;p40"/>
            <p:cNvGrpSpPr/>
            <p:nvPr/>
          </p:nvGrpSpPr>
          <p:grpSpPr>
            <a:xfrm>
              <a:off x="193429" y="13313"/>
              <a:ext cx="72513" cy="74732"/>
              <a:chOff x="0" y="0"/>
              <a:chExt cx="72511" cy="74731"/>
            </a:xfrm>
          </p:grpSpPr>
          <p:sp>
            <p:nvSpPr>
              <p:cNvPr id="518" name="Google Shape;469;p40"/>
              <p:cNvSpPr/>
              <p:nvPr/>
            </p:nvSpPr>
            <p:spPr>
              <a:xfrm>
                <a:off x="0" y="37577"/>
                <a:ext cx="37159" cy="371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19" name="Google Shape;470;p40"/>
              <p:cNvSpPr/>
              <p:nvPr/>
            </p:nvSpPr>
            <p:spPr>
              <a:xfrm>
                <a:off x="16192" y="0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20" name="Google Shape;471;p40"/>
              <p:cNvSpPr/>
              <p:nvPr/>
            </p:nvSpPr>
            <p:spPr>
              <a:xfrm>
                <a:off x="49368" y="20261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21" name="Google Shape;472;p40"/>
              <p:cNvSpPr/>
              <p:nvPr/>
            </p:nvSpPr>
            <p:spPr>
              <a:xfrm>
                <a:off x="47525" y="48416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523" name="Google Shape;473;p40" descr="Google Shape;473;p40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53541" y="61912"/>
              <a:ext cx="24664" cy="2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4" name="Google Shape;474;p40"/>
            <p:cNvSpPr/>
            <p:nvPr/>
          </p:nvSpPr>
          <p:spPr>
            <a:xfrm>
              <a:off x="191085" y="3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25" name="Google Shape;475;p40"/>
            <p:cNvSpPr/>
            <p:nvPr/>
          </p:nvSpPr>
          <p:spPr>
            <a:xfrm>
              <a:off x="125275" y="0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26" name="Google Shape;476;p40"/>
            <p:cNvSpPr/>
            <p:nvPr/>
          </p:nvSpPr>
          <p:spPr>
            <a:xfrm>
              <a:off x="80277" y="3054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527" name="Google Shape;477;p40" descr="Google Shape;477;p40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0" y="98853"/>
              <a:ext cx="325170" cy="1309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29" name="Google Shape;478;p40" descr="Google Shape;478;p40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7620982" y="256931"/>
            <a:ext cx="225716" cy="235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530" name="Google Shape;479;p40" descr="Google Shape;479;p40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8041244" y="256517"/>
            <a:ext cx="302936" cy="235596"/>
          </a:xfrm>
          <a:prstGeom prst="rect">
            <a:avLst/>
          </a:prstGeom>
          <a:ln w="12700">
            <a:miter lim="400000"/>
          </a:ln>
        </p:spPr>
      </p:pic>
      <p:sp>
        <p:nvSpPr>
          <p:cNvPr id="531" name="Google Shape;480;p40"/>
          <p:cNvSpPr/>
          <p:nvPr/>
        </p:nvSpPr>
        <p:spPr>
          <a:xfrm>
            <a:off x="8538650" y="256359"/>
            <a:ext cx="208239" cy="235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7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32" name="Google Shape;485;p40"/>
          <p:cNvSpPr/>
          <p:nvPr/>
        </p:nvSpPr>
        <p:spPr>
          <a:xfrm>
            <a:off x="8862" y="2916375"/>
            <a:ext cx="325202" cy="325201"/>
          </a:xfrm>
          <a:prstGeom prst="ellipse">
            <a:avLst/>
          </a:prstGeom>
          <a:solidFill>
            <a:srgbClr val="05928F"/>
          </a:solidFill>
          <a:ln>
            <a:solidFill>
              <a:srgbClr val="05928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33" name="Google Shape;486;p40"/>
          <p:cNvSpPr/>
          <p:nvPr/>
        </p:nvSpPr>
        <p:spPr>
          <a:xfrm>
            <a:off x="6883824" y="2935475"/>
            <a:ext cx="325201" cy="325201"/>
          </a:xfrm>
          <a:prstGeom prst="ellipse">
            <a:avLst/>
          </a:prstGeom>
          <a:solidFill>
            <a:srgbClr val="05928F"/>
          </a:solidFill>
          <a:ln>
            <a:solidFill>
              <a:srgbClr val="05928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34" name="Google Shape;487;p40"/>
          <p:cNvSpPr/>
          <p:nvPr/>
        </p:nvSpPr>
        <p:spPr>
          <a:xfrm>
            <a:off x="855400" y="2916375"/>
            <a:ext cx="325201" cy="325201"/>
          </a:xfrm>
          <a:prstGeom prst="ellipse">
            <a:avLst/>
          </a:prstGeom>
          <a:solidFill>
            <a:srgbClr val="05928F"/>
          </a:solidFill>
          <a:ln>
            <a:solidFill>
              <a:srgbClr val="05928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35" name="Google Shape;488;p40"/>
          <p:cNvSpPr/>
          <p:nvPr/>
        </p:nvSpPr>
        <p:spPr>
          <a:xfrm>
            <a:off x="2195249" y="2916363"/>
            <a:ext cx="325201" cy="325201"/>
          </a:xfrm>
          <a:prstGeom prst="ellipse">
            <a:avLst/>
          </a:prstGeom>
          <a:solidFill>
            <a:srgbClr val="05928F"/>
          </a:solidFill>
          <a:ln>
            <a:solidFill>
              <a:srgbClr val="05928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36" name="Google Shape;489;p40"/>
          <p:cNvSpPr/>
          <p:nvPr/>
        </p:nvSpPr>
        <p:spPr>
          <a:xfrm>
            <a:off x="3779937" y="2916375"/>
            <a:ext cx="325201" cy="325201"/>
          </a:xfrm>
          <a:prstGeom prst="ellipse">
            <a:avLst/>
          </a:prstGeom>
          <a:solidFill>
            <a:srgbClr val="05928F"/>
          </a:solidFill>
          <a:ln>
            <a:solidFill>
              <a:srgbClr val="05928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37" name="Google Shape;490;p40"/>
          <p:cNvSpPr/>
          <p:nvPr/>
        </p:nvSpPr>
        <p:spPr>
          <a:xfrm>
            <a:off x="4260700" y="2916375"/>
            <a:ext cx="325201" cy="325201"/>
          </a:xfrm>
          <a:prstGeom prst="ellipse">
            <a:avLst/>
          </a:prstGeom>
          <a:solidFill>
            <a:srgbClr val="05928F"/>
          </a:solidFill>
          <a:ln>
            <a:solidFill>
              <a:srgbClr val="05928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38" name="Google Shape;491;p40"/>
          <p:cNvSpPr/>
          <p:nvPr/>
        </p:nvSpPr>
        <p:spPr>
          <a:xfrm>
            <a:off x="6045163" y="2916375"/>
            <a:ext cx="325201" cy="325201"/>
          </a:xfrm>
          <a:prstGeom prst="ellipse">
            <a:avLst/>
          </a:prstGeom>
          <a:solidFill>
            <a:srgbClr val="05928F"/>
          </a:solidFill>
          <a:ln>
            <a:solidFill>
              <a:srgbClr val="05928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39" name="Google Shape;492;p40"/>
          <p:cNvSpPr/>
          <p:nvPr/>
        </p:nvSpPr>
        <p:spPr>
          <a:xfrm flipH="1" flipV="1">
            <a:off x="189999" y="3079024"/>
            <a:ext cx="2701" cy="1753201"/>
          </a:xfrm>
          <a:prstGeom prst="line">
            <a:avLst/>
          </a:prstGeom>
          <a:ln>
            <a:solidFill>
              <a:srgbClr val="05928F"/>
            </a:solidFill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540" name="Google Shape;493;p40"/>
          <p:cNvSpPr/>
          <p:nvPr/>
        </p:nvSpPr>
        <p:spPr>
          <a:xfrm flipV="1">
            <a:off x="1002545" y="1615824"/>
            <a:ext cx="1" cy="1434002"/>
          </a:xfrm>
          <a:prstGeom prst="line">
            <a:avLst/>
          </a:prstGeom>
          <a:ln>
            <a:solidFill>
              <a:srgbClr val="05928F"/>
            </a:solidFill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541" name="Google Shape;494;p40"/>
          <p:cNvSpPr/>
          <p:nvPr/>
        </p:nvSpPr>
        <p:spPr>
          <a:xfrm flipV="1">
            <a:off x="6209044" y="1660212"/>
            <a:ext cx="1" cy="1345201"/>
          </a:xfrm>
          <a:prstGeom prst="line">
            <a:avLst/>
          </a:prstGeom>
          <a:ln>
            <a:solidFill>
              <a:srgbClr val="05928F"/>
            </a:solidFill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542" name="Google Shape;495;p40"/>
          <p:cNvSpPr/>
          <p:nvPr/>
        </p:nvSpPr>
        <p:spPr>
          <a:xfrm flipV="1">
            <a:off x="4431220" y="1616124"/>
            <a:ext cx="1" cy="1345201"/>
          </a:xfrm>
          <a:prstGeom prst="line">
            <a:avLst/>
          </a:prstGeom>
          <a:ln>
            <a:solidFill>
              <a:srgbClr val="05928F"/>
            </a:solidFill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543" name="Google Shape;496;p40"/>
          <p:cNvSpPr/>
          <p:nvPr/>
        </p:nvSpPr>
        <p:spPr>
          <a:xfrm flipH="1" flipV="1">
            <a:off x="3942250" y="3078975"/>
            <a:ext cx="601" cy="1725000"/>
          </a:xfrm>
          <a:prstGeom prst="line">
            <a:avLst/>
          </a:prstGeom>
          <a:ln>
            <a:solidFill>
              <a:srgbClr val="05928F"/>
            </a:solidFill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544" name="Google Shape;497;p40"/>
          <p:cNvSpPr/>
          <p:nvPr/>
        </p:nvSpPr>
        <p:spPr>
          <a:xfrm flipV="1">
            <a:off x="2341070" y="3079000"/>
            <a:ext cx="1" cy="1679101"/>
          </a:xfrm>
          <a:prstGeom prst="line">
            <a:avLst/>
          </a:prstGeom>
          <a:ln>
            <a:solidFill>
              <a:srgbClr val="05928F"/>
            </a:solidFill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545" name="Google Shape;498;p40"/>
          <p:cNvSpPr/>
          <p:nvPr/>
        </p:nvSpPr>
        <p:spPr>
          <a:xfrm flipV="1">
            <a:off x="7041925" y="2935475"/>
            <a:ext cx="4501" cy="1765801"/>
          </a:xfrm>
          <a:prstGeom prst="line">
            <a:avLst/>
          </a:prstGeom>
          <a:ln>
            <a:solidFill>
              <a:srgbClr val="05928F"/>
            </a:solidFill>
          </a:ln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369;p38"/>
          <p:cNvSpPr/>
          <p:nvPr/>
        </p:nvSpPr>
        <p:spPr>
          <a:xfrm>
            <a:off x="-1" y="-124487"/>
            <a:ext cx="9292202" cy="5392500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grpSp>
        <p:nvGrpSpPr>
          <p:cNvPr id="563" name="Google Shape;370;p38"/>
          <p:cNvGrpSpPr/>
          <p:nvPr/>
        </p:nvGrpSpPr>
        <p:grpSpPr>
          <a:xfrm>
            <a:off x="7185951" y="258732"/>
            <a:ext cx="325170" cy="229762"/>
            <a:chOff x="0" y="0"/>
            <a:chExt cx="325169" cy="229760"/>
          </a:xfrm>
        </p:grpSpPr>
        <p:sp>
          <p:nvSpPr>
            <p:cNvPr id="548" name="Google Shape;371;p38"/>
            <p:cNvSpPr/>
            <p:nvPr/>
          </p:nvSpPr>
          <p:spPr>
            <a:xfrm>
              <a:off x="144233" y="1242"/>
              <a:ext cx="43016" cy="43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549" name="Google Shape;372;p38" descr="Google Shape;372;p38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90735" y="51128"/>
              <a:ext cx="36735" cy="367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50" name="Google Shape;373;p38" descr="Google Shape;373;p38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158004" y="61888"/>
              <a:ext cx="24693" cy="246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51" name="Google Shape;374;p38"/>
            <p:cNvSpPr/>
            <p:nvPr/>
          </p:nvSpPr>
          <p:spPr>
            <a:xfrm>
              <a:off x="99416" y="13107"/>
              <a:ext cx="24351" cy="24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52" name="Google Shape;375;p38"/>
            <p:cNvSpPr/>
            <p:nvPr/>
          </p:nvSpPr>
          <p:spPr>
            <a:xfrm>
              <a:off x="136387" y="5913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557" name="Google Shape;376;p38"/>
            <p:cNvGrpSpPr/>
            <p:nvPr/>
          </p:nvGrpSpPr>
          <p:grpSpPr>
            <a:xfrm>
              <a:off x="193429" y="13313"/>
              <a:ext cx="72513" cy="74732"/>
              <a:chOff x="0" y="0"/>
              <a:chExt cx="72511" cy="74731"/>
            </a:xfrm>
          </p:grpSpPr>
          <p:sp>
            <p:nvSpPr>
              <p:cNvPr id="553" name="Google Shape;377;p38"/>
              <p:cNvSpPr/>
              <p:nvPr/>
            </p:nvSpPr>
            <p:spPr>
              <a:xfrm>
                <a:off x="0" y="37577"/>
                <a:ext cx="37159" cy="371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54" name="Google Shape;378;p38"/>
              <p:cNvSpPr/>
              <p:nvPr/>
            </p:nvSpPr>
            <p:spPr>
              <a:xfrm>
                <a:off x="16192" y="0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55" name="Google Shape;379;p38"/>
              <p:cNvSpPr/>
              <p:nvPr/>
            </p:nvSpPr>
            <p:spPr>
              <a:xfrm>
                <a:off x="49368" y="20261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56" name="Google Shape;380;p38"/>
              <p:cNvSpPr/>
              <p:nvPr/>
            </p:nvSpPr>
            <p:spPr>
              <a:xfrm>
                <a:off x="47525" y="48416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558" name="Google Shape;381;p38" descr="Google Shape;381;p38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53541" y="61912"/>
              <a:ext cx="24664" cy="2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59" name="Google Shape;382;p38"/>
            <p:cNvSpPr/>
            <p:nvPr/>
          </p:nvSpPr>
          <p:spPr>
            <a:xfrm>
              <a:off x="191085" y="3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60" name="Google Shape;383;p38"/>
            <p:cNvSpPr/>
            <p:nvPr/>
          </p:nvSpPr>
          <p:spPr>
            <a:xfrm>
              <a:off x="125275" y="0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61" name="Google Shape;384;p38"/>
            <p:cNvSpPr/>
            <p:nvPr/>
          </p:nvSpPr>
          <p:spPr>
            <a:xfrm>
              <a:off x="80277" y="3054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562" name="Google Shape;385;p38" descr="Google Shape;385;p38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0" y="98853"/>
              <a:ext cx="325170" cy="1309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64" name="Google Shape;386;p38" descr="Google Shape;386;p38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7620982" y="256931"/>
            <a:ext cx="225716" cy="235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565" name="Google Shape;387;p38" descr="Google Shape;387;p38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8041244" y="256517"/>
            <a:ext cx="302936" cy="235596"/>
          </a:xfrm>
          <a:prstGeom prst="rect">
            <a:avLst/>
          </a:prstGeom>
          <a:ln w="12700">
            <a:miter lim="400000"/>
          </a:ln>
        </p:spPr>
      </p:pic>
      <p:sp>
        <p:nvSpPr>
          <p:cNvPr id="566" name="Google Shape;388;p38"/>
          <p:cNvSpPr/>
          <p:nvPr/>
        </p:nvSpPr>
        <p:spPr>
          <a:xfrm>
            <a:off x="8538650" y="256359"/>
            <a:ext cx="208239" cy="235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7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67" name="Google Shape;389;p38"/>
          <p:cNvSpPr txBox="1"/>
          <p:nvPr/>
        </p:nvSpPr>
        <p:spPr>
          <a:xfrm>
            <a:off x="994449" y="1158550"/>
            <a:ext cx="3490502" cy="1143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15000"/>
              </a:lnSpc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Татьяна Сергеева</a:t>
            </a:r>
          </a:p>
          <a:p>
            <a:pPr>
              <a:lnSpc>
                <a:spcPct val="115000"/>
              </a:lnSpc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Лидер</a:t>
            </a:r>
          </a:p>
          <a:p>
            <a:pPr>
              <a:lnSpc>
                <a:spcPct val="115000"/>
              </a:lnSpc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Специалист</a:t>
            </a:r>
          </a:p>
        </p:txBody>
      </p:sp>
      <p:grpSp>
        <p:nvGrpSpPr>
          <p:cNvPr id="573" name="Google Shape;390;p38"/>
          <p:cNvGrpSpPr/>
          <p:nvPr/>
        </p:nvGrpSpPr>
        <p:grpSpPr>
          <a:xfrm>
            <a:off x="4960732" y="936549"/>
            <a:ext cx="4331471" cy="4331471"/>
            <a:chOff x="0" y="0"/>
            <a:chExt cx="4331470" cy="4331470"/>
          </a:xfrm>
        </p:grpSpPr>
        <p:pic>
          <p:nvPicPr>
            <p:cNvPr id="568" name="Google Shape;391;p38" descr="Google Shape;391;p38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4331471" cy="4331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69" name="Google Shape;392;p38"/>
            <p:cNvSpPr/>
            <p:nvPr/>
          </p:nvSpPr>
          <p:spPr>
            <a:xfrm>
              <a:off x="1045443" y="137685"/>
              <a:ext cx="425595" cy="56380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570" name="Google Shape;393;p38"/>
            <p:cNvSpPr/>
            <p:nvPr/>
          </p:nvSpPr>
          <p:spPr>
            <a:xfrm>
              <a:off x="1471037" y="477704"/>
              <a:ext cx="425595" cy="56380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571" name="Google Shape;394;p38"/>
            <p:cNvSpPr/>
            <p:nvPr/>
          </p:nvSpPr>
          <p:spPr>
            <a:xfrm>
              <a:off x="2151970" y="477704"/>
              <a:ext cx="425595" cy="56380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572" name="Google Shape;395;p38"/>
            <p:cNvSpPr/>
            <p:nvPr/>
          </p:nvSpPr>
          <p:spPr>
            <a:xfrm>
              <a:off x="3044435" y="216027"/>
              <a:ext cx="425595" cy="56380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</p:grpSp>
      <p:sp>
        <p:nvSpPr>
          <p:cNvPr id="574" name="Google Shape;396;p38"/>
          <p:cNvSpPr/>
          <p:nvPr/>
        </p:nvSpPr>
        <p:spPr>
          <a:xfrm>
            <a:off x="-1" y="118575"/>
            <a:ext cx="4194902" cy="8181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75" name="Google Shape;397;p38"/>
          <p:cNvSpPr txBox="1"/>
          <p:nvPr/>
        </p:nvSpPr>
        <p:spPr>
          <a:xfrm>
            <a:off x="652524" y="153000"/>
            <a:ext cx="3246002" cy="783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spAutoFit/>
          </a:bodyPr>
          <a:lstStyle>
            <a:lvl1pPr>
              <a:lnSpc>
                <a:spcPct val="90000"/>
              </a:lnSpc>
              <a:defRPr sz="49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КОМАНДА</a:t>
            </a:r>
          </a:p>
        </p:txBody>
      </p:sp>
      <p:sp>
        <p:nvSpPr>
          <p:cNvPr id="578" name="Google Shape;400;p38"/>
          <p:cNvSpPr txBox="1"/>
          <p:nvPr/>
        </p:nvSpPr>
        <p:spPr>
          <a:xfrm>
            <a:off x="3322049" y="2471736"/>
            <a:ext cx="1044901" cy="94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normAutofit/>
          </a:bodyPr>
          <a:lstStyle>
            <a:lvl1pPr algn="ctr">
              <a:lnSpc>
                <a:spcPct val="90000"/>
              </a:lnSpc>
              <a:defRPr sz="5700">
                <a:solidFill>
                  <a:srgbClr val="FFFFFF"/>
                </a:solidFill>
                <a:latin typeface="Oswald ExtraLight"/>
                <a:ea typeface="Oswald ExtraLight"/>
                <a:cs typeface="Oswald ExtraLight"/>
                <a:sym typeface="Oswald ExtraLight"/>
              </a:defRPr>
            </a:lvl1pPr>
          </a:lstStyle>
          <a:p>
            <a:r>
              <a:t>02</a:t>
            </a:r>
          </a:p>
        </p:txBody>
      </p:sp>
      <p:sp>
        <p:nvSpPr>
          <p:cNvPr id="579" name="Google Shape;401;p38"/>
          <p:cNvSpPr/>
          <p:nvPr/>
        </p:nvSpPr>
        <p:spPr>
          <a:xfrm>
            <a:off x="121600" y="1158538"/>
            <a:ext cx="700801" cy="818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80" name="Google Shape;402;p38"/>
          <p:cNvSpPr txBox="1"/>
          <p:nvPr/>
        </p:nvSpPr>
        <p:spPr>
          <a:xfrm>
            <a:off x="-50450" y="1531537"/>
            <a:ext cx="1044900" cy="94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normAutofit/>
          </a:bodyPr>
          <a:lstStyle>
            <a:lvl1pPr algn="ctr">
              <a:lnSpc>
                <a:spcPct val="90000"/>
              </a:lnSpc>
              <a:defRPr sz="5700">
                <a:solidFill>
                  <a:srgbClr val="FFFFFF"/>
                </a:solidFill>
                <a:latin typeface="Oswald ExtraLight"/>
                <a:ea typeface="Oswald ExtraLight"/>
                <a:cs typeface="Oswald ExtraLight"/>
                <a:sym typeface="Oswald ExtraLight"/>
              </a:defRPr>
            </a:lvl1pPr>
          </a:lstStyle>
          <a:p>
            <a:r>
              <a:t>01</a:t>
            </a:r>
          </a:p>
        </p:txBody>
      </p:sp>
      <p:sp>
        <p:nvSpPr>
          <p:cNvPr id="581" name="Google Shape;403;p38"/>
          <p:cNvSpPr/>
          <p:nvPr/>
        </p:nvSpPr>
        <p:spPr>
          <a:xfrm>
            <a:off x="4960725" y="936549"/>
            <a:ext cx="2886001" cy="2828102"/>
          </a:xfrm>
          <a:prstGeom prst="rect">
            <a:avLst/>
          </a:prstGeom>
          <a:solidFill>
            <a:srgbClr val="05928F">
              <a:alpha val="48100"/>
            </a:srgbClr>
          </a:solidFill>
          <a:ln>
            <a:solidFill>
              <a:srgbClr val="A7A7A7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82" name="Google Shape;404;p38"/>
          <p:cNvSpPr txBox="1"/>
          <p:nvPr/>
        </p:nvSpPr>
        <p:spPr>
          <a:xfrm>
            <a:off x="121600" y="2098225"/>
            <a:ext cx="3295502" cy="1143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algn="r">
              <a:lnSpc>
                <a:spcPct val="115000"/>
              </a:lnSpc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dirty="0"/>
              <a:t>Ирина </a:t>
            </a:r>
            <a:r>
              <a:rPr dirty="0" err="1"/>
              <a:t>Гончарова</a:t>
            </a:r>
            <a:endParaRPr dirty="0"/>
          </a:p>
          <a:p>
            <a:pPr algn="r">
              <a:lnSpc>
                <a:spcPct val="115000"/>
              </a:lnSpc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dirty="0" err="1"/>
              <a:t>Производитель</a:t>
            </a:r>
            <a:r>
              <a:rPr dirty="0"/>
              <a:t> </a:t>
            </a:r>
          </a:p>
          <a:p>
            <a:pPr algn="r">
              <a:lnSpc>
                <a:spcPct val="115000"/>
              </a:lnSpc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dirty="0" err="1"/>
              <a:t>Специалист</a:t>
            </a:r>
            <a:r>
              <a:rPr dirty="0"/>
              <a:t>, </a:t>
            </a:r>
            <a:r>
              <a:rPr dirty="0" err="1"/>
              <a:t>спикер</a:t>
            </a:r>
            <a:r>
              <a:rPr dirty="0"/>
              <a:t>, </a:t>
            </a:r>
            <a:r>
              <a:rPr dirty="0" err="1"/>
              <a:t>мастер</a:t>
            </a:r>
            <a:r>
              <a:rPr dirty="0"/>
              <a:t> </a:t>
            </a:r>
            <a:r>
              <a:rPr dirty="0" err="1"/>
              <a:t>презентаций</a:t>
            </a:r>
            <a:endParaRPr dirty="0"/>
          </a:p>
        </p:txBody>
      </p:sp>
      <p:sp>
        <p:nvSpPr>
          <p:cNvPr id="583" name="Google Shape;405;p38"/>
          <p:cNvSpPr txBox="1"/>
          <p:nvPr/>
        </p:nvSpPr>
        <p:spPr>
          <a:xfrm>
            <a:off x="974960" y="3165138"/>
            <a:ext cx="3000001" cy="895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15000"/>
              </a:lnSpc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dirty="0" err="1"/>
              <a:t>Артем</a:t>
            </a:r>
            <a:r>
              <a:rPr dirty="0"/>
              <a:t> </a:t>
            </a:r>
            <a:r>
              <a:rPr dirty="0" err="1"/>
              <a:t>Абдуллаев</a:t>
            </a:r>
            <a:r>
              <a:rPr dirty="0"/>
              <a:t> </a:t>
            </a:r>
          </a:p>
          <a:p>
            <a:pPr>
              <a:lnSpc>
                <a:spcPct val="115000"/>
              </a:lnSpc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dirty="0" err="1"/>
              <a:t>Предприниматель</a:t>
            </a:r>
            <a:endParaRPr dirty="0"/>
          </a:p>
          <a:p>
            <a:pPr>
              <a:lnSpc>
                <a:spcPct val="115000"/>
              </a:lnSpc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dirty="0" err="1"/>
              <a:t>Экономист</a:t>
            </a:r>
            <a:r>
              <a:rPr dirty="0"/>
              <a:t>, </a:t>
            </a:r>
            <a:r>
              <a:rPr dirty="0" err="1"/>
              <a:t>аналитик</a:t>
            </a:r>
            <a:endParaRPr dirty="0"/>
          </a:p>
        </p:txBody>
      </p:sp>
      <p:sp>
        <p:nvSpPr>
          <p:cNvPr id="584" name="Google Shape;406;p38"/>
          <p:cNvSpPr txBox="1"/>
          <p:nvPr/>
        </p:nvSpPr>
        <p:spPr>
          <a:xfrm>
            <a:off x="417099" y="4154375"/>
            <a:ext cx="3000001" cy="6978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algn="r">
              <a:lnSpc>
                <a:spcPct val="115000"/>
              </a:lnSpc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dirty="0" err="1"/>
              <a:t>Дмитрий</a:t>
            </a:r>
            <a:r>
              <a:rPr dirty="0"/>
              <a:t> </a:t>
            </a:r>
            <a:r>
              <a:rPr dirty="0" err="1"/>
              <a:t>Максименко</a:t>
            </a:r>
            <a:endParaRPr dirty="0"/>
          </a:p>
          <a:p>
            <a:pPr algn="r">
              <a:lnSpc>
                <a:spcPct val="115000"/>
              </a:lnSpc>
              <a:spcBef>
                <a:spcPts val="1200"/>
              </a:spcBef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dirty="0" err="1"/>
              <a:t>Трекер</a:t>
            </a:r>
            <a:endParaRPr dirty="0"/>
          </a:p>
        </p:txBody>
      </p:sp>
      <p:sp>
        <p:nvSpPr>
          <p:cNvPr id="585" name="Google Shape;407;p38"/>
          <p:cNvSpPr/>
          <p:nvPr/>
        </p:nvSpPr>
        <p:spPr>
          <a:xfrm>
            <a:off x="3494099" y="2136463"/>
            <a:ext cx="700801" cy="818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86" name="Google Shape;408;p38"/>
          <p:cNvSpPr/>
          <p:nvPr/>
        </p:nvSpPr>
        <p:spPr>
          <a:xfrm>
            <a:off x="121600" y="3165138"/>
            <a:ext cx="700801" cy="818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87" name="Google Shape;409;p38"/>
          <p:cNvSpPr/>
          <p:nvPr/>
        </p:nvSpPr>
        <p:spPr>
          <a:xfrm>
            <a:off x="3494099" y="4094962"/>
            <a:ext cx="700801" cy="818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88" name="Google Shape;410;p38"/>
          <p:cNvSpPr txBox="1"/>
          <p:nvPr/>
        </p:nvSpPr>
        <p:spPr>
          <a:xfrm>
            <a:off x="-50450" y="3520961"/>
            <a:ext cx="1044900" cy="94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normAutofit/>
          </a:bodyPr>
          <a:lstStyle>
            <a:lvl1pPr algn="ctr">
              <a:lnSpc>
                <a:spcPct val="90000"/>
              </a:lnSpc>
              <a:defRPr sz="5700">
                <a:solidFill>
                  <a:srgbClr val="FFFFFF"/>
                </a:solidFill>
                <a:latin typeface="Oswald ExtraLight"/>
                <a:ea typeface="Oswald ExtraLight"/>
                <a:cs typeface="Oswald ExtraLight"/>
                <a:sym typeface="Oswald ExtraLight"/>
              </a:defRPr>
            </a:lvl1pPr>
          </a:lstStyle>
          <a:p>
            <a:r>
              <a:t>03</a:t>
            </a:r>
          </a:p>
        </p:txBody>
      </p:sp>
      <p:sp>
        <p:nvSpPr>
          <p:cNvPr id="589" name="Google Shape;411;p38"/>
          <p:cNvSpPr txBox="1"/>
          <p:nvPr/>
        </p:nvSpPr>
        <p:spPr>
          <a:xfrm>
            <a:off x="3322049" y="3520961"/>
            <a:ext cx="1044901" cy="94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normAutofit/>
          </a:bodyPr>
          <a:lstStyle>
            <a:lvl1pPr algn="ctr">
              <a:lnSpc>
                <a:spcPct val="90000"/>
              </a:lnSpc>
              <a:defRPr sz="5700">
                <a:solidFill>
                  <a:srgbClr val="FFFFFF"/>
                </a:solidFill>
                <a:latin typeface="Oswald ExtraLight"/>
                <a:ea typeface="Oswald ExtraLight"/>
                <a:cs typeface="Oswald ExtraLight"/>
                <a:sym typeface="Oswald ExtraLight"/>
              </a:defRPr>
            </a:lvl1pPr>
          </a:lstStyle>
          <a:p>
            <a:r>
              <a:rPr dirty="0"/>
              <a:t>04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03;p41"/>
          <p:cNvSpPr/>
          <p:nvPr/>
        </p:nvSpPr>
        <p:spPr>
          <a:xfrm>
            <a:off x="-13" y="-91201"/>
            <a:ext cx="9381002" cy="5325902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grpSp>
        <p:nvGrpSpPr>
          <p:cNvPr id="607" name="Google Shape;504;p41"/>
          <p:cNvGrpSpPr/>
          <p:nvPr/>
        </p:nvGrpSpPr>
        <p:grpSpPr>
          <a:xfrm>
            <a:off x="7185951" y="258732"/>
            <a:ext cx="325170" cy="229762"/>
            <a:chOff x="0" y="0"/>
            <a:chExt cx="325169" cy="229760"/>
          </a:xfrm>
        </p:grpSpPr>
        <p:sp>
          <p:nvSpPr>
            <p:cNvPr id="592" name="Google Shape;505;p41"/>
            <p:cNvSpPr/>
            <p:nvPr/>
          </p:nvSpPr>
          <p:spPr>
            <a:xfrm>
              <a:off x="144233" y="1242"/>
              <a:ext cx="43016" cy="43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593" name="Google Shape;506;p41" descr="Google Shape;506;p41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90735" y="51128"/>
              <a:ext cx="36735" cy="367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94" name="Google Shape;507;p41" descr="Google Shape;507;p41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158004" y="61888"/>
              <a:ext cx="24693" cy="246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95" name="Google Shape;508;p41"/>
            <p:cNvSpPr/>
            <p:nvPr/>
          </p:nvSpPr>
          <p:spPr>
            <a:xfrm>
              <a:off x="99416" y="13107"/>
              <a:ext cx="24351" cy="24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96" name="Google Shape;509;p41"/>
            <p:cNvSpPr/>
            <p:nvPr/>
          </p:nvSpPr>
          <p:spPr>
            <a:xfrm>
              <a:off x="136387" y="59134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601" name="Google Shape;510;p41"/>
            <p:cNvGrpSpPr/>
            <p:nvPr/>
          </p:nvGrpSpPr>
          <p:grpSpPr>
            <a:xfrm>
              <a:off x="193429" y="13313"/>
              <a:ext cx="72513" cy="74732"/>
              <a:chOff x="0" y="0"/>
              <a:chExt cx="72511" cy="74731"/>
            </a:xfrm>
          </p:grpSpPr>
          <p:sp>
            <p:nvSpPr>
              <p:cNvPr id="597" name="Google Shape;511;p41"/>
              <p:cNvSpPr/>
              <p:nvPr/>
            </p:nvSpPr>
            <p:spPr>
              <a:xfrm>
                <a:off x="0" y="37577"/>
                <a:ext cx="37159" cy="371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98" name="Google Shape;512;p41"/>
              <p:cNvSpPr/>
              <p:nvPr/>
            </p:nvSpPr>
            <p:spPr>
              <a:xfrm>
                <a:off x="16192" y="0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99" name="Google Shape;513;p41"/>
              <p:cNvSpPr/>
              <p:nvPr/>
            </p:nvSpPr>
            <p:spPr>
              <a:xfrm>
                <a:off x="49368" y="20261"/>
                <a:ext cx="12701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00" name="Google Shape;514;p41"/>
              <p:cNvSpPr/>
              <p:nvPr/>
            </p:nvSpPr>
            <p:spPr>
              <a:xfrm>
                <a:off x="47525" y="48416"/>
                <a:ext cx="24987" cy="24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z="7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602" name="Google Shape;515;p41" descr="Google Shape;515;p41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53541" y="61912"/>
              <a:ext cx="24664" cy="2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03" name="Google Shape;516;p41"/>
            <p:cNvSpPr/>
            <p:nvPr/>
          </p:nvSpPr>
          <p:spPr>
            <a:xfrm>
              <a:off x="191085" y="3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04" name="Google Shape;517;p41"/>
            <p:cNvSpPr/>
            <p:nvPr/>
          </p:nvSpPr>
          <p:spPr>
            <a:xfrm>
              <a:off x="125275" y="0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05" name="Google Shape;518;p41"/>
            <p:cNvSpPr/>
            <p:nvPr/>
          </p:nvSpPr>
          <p:spPr>
            <a:xfrm>
              <a:off x="80277" y="30549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7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606" name="Google Shape;519;p41" descr="Google Shape;519;p41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0" y="98853"/>
              <a:ext cx="325170" cy="1309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608" name="Google Shape;520;p41" descr="Google Shape;520;p41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7620982" y="256931"/>
            <a:ext cx="225716" cy="235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609" name="Google Shape;521;p41" descr="Google Shape;521;p41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8041244" y="256517"/>
            <a:ext cx="302936" cy="235596"/>
          </a:xfrm>
          <a:prstGeom prst="rect">
            <a:avLst/>
          </a:prstGeom>
          <a:ln w="12700">
            <a:miter lim="400000"/>
          </a:ln>
        </p:spPr>
      </p:pic>
      <p:sp>
        <p:nvSpPr>
          <p:cNvPr id="610" name="Google Shape;522;p41"/>
          <p:cNvSpPr/>
          <p:nvPr/>
        </p:nvSpPr>
        <p:spPr>
          <a:xfrm>
            <a:off x="8538650" y="256359"/>
            <a:ext cx="208239" cy="235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7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11" name="Google Shape;523;p41"/>
          <p:cNvSpPr txBox="1"/>
          <p:nvPr/>
        </p:nvSpPr>
        <p:spPr>
          <a:xfrm>
            <a:off x="493339" y="2419325"/>
            <a:ext cx="5456701" cy="1478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сотрудничество с профильными предприятиями для корректировки траектории исследований и оценки перспектив внедрения</a:t>
            </a:r>
          </a:p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endParaRPr/>
          </a:p>
          <a:p>
            <a:pPr>
              <a:defRPr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консультации специалистов по текстильному оборудованию и инжинирингу</a:t>
            </a:r>
          </a:p>
        </p:txBody>
      </p:sp>
      <p:sp>
        <p:nvSpPr>
          <p:cNvPr id="612" name="Google Shape;524;p41"/>
          <p:cNvSpPr txBox="1"/>
          <p:nvPr/>
        </p:nvSpPr>
        <p:spPr>
          <a:xfrm>
            <a:off x="526862" y="4064325"/>
            <a:ext cx="7067702" cy="41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normAutofit/>
          </a:bodyPr>
          <a:lstStyle/>
          <a:p>
            <a:pPr>
              <a:lnSpc>
                <a:spcPct val="90000"/>
              </a:lnSpc>
              <a:defRPr sz="19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t>Контакты: </a:t>
            </a:r>
            <a:r>
              <a:rPr sz="1700"/>
              <a:t>rg.morgan@yandex.ru</a:t>
            </a:r>
          </a:p>
        </p:txBody>
      </p:sp>
      <p:sp>
        <p:nvSpPr>
          <p:cNvPr id="613" name="Google Shape;525;p41"/>
          <p:cNvSpPr txBox="1">
            <a:spLocks noGrp="1"/>
          </p:cNvSpPr>
          <p:nvPr>
            <p:ph type="title"/>
          </p:nvPr>
        </p:nvSpPr>
        <p:spPr>
          <a:xfrm>
            <a:off x="526874" y="711474"/>
            <a:ext cx="3890402" cy="1541101"/>
          </a:xfrm>
          <a:prstGeom prst="rect">
            <a:avLst/>
          </a:prstGeom>
        </p:spPr>
        <p:txBody>
          <a:bodyPr lIns="17124" tIns="17124" rIns="17124" bIns="17124"/>
          <a:lstStyle>
            <a:lvl1pPr defTabSz="859536">
              <a:lnSpc>
                <a:spcPct val="90000"/>
              </a:lnSpc>
              <a:defRPr sz="4606" b="0">
                <a:solidFill>
                  <a:srgbClr val="05928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t>ЗАПРОС НА ПОДДЕРЖКУ</a:t>
            </a:r>
          </a:p>
        </p:txBody>
      </p:sp>
      <p:pic>
        <p:nvPicPr>
          <p:cNvPr id="614" name="Изображение" descr="Изображение"/>
          <p:cNvPicPr>
            <a:picLocks noChangeAspect="1"/>
          </p:cNvPicPr>
          <p:nvPr/>
        </p:nvPicPr>
        <p:blipFill>
          <a:blip r:embed="rId8">
            <a:extLst/>
          </a:blip>
          <a:srcRect l="16142" r="16142"/>
          <a:stretch>
            <a:fillRect/>
          </a:stretch>
        </p:blipFill>
        <p:spPr>
          <a:xfrm>
            <a:off x="6926992" y="2387917"/>
            <a:ext cx="1613813" cy="1541251"/>
          </a:xfrm>
          <a:prstGeom prst="rect">
            <a:avLst/>
          </a:prstGeom>
          <a:ln w="12700">
            <a:miter lim="400000"/>
          </a:ln>
        </p:spPr>
      </p:pic>
      <p:sp>
        <p:nvSpPr>
          <p:cNvPr id="615" name="Google Shape;524;p41"/>
          <p:cNvSpPr txBox="1"/>
          <p:nvPr/>
        </p:nvSpPr>
        <p:spPr>
          <a:xfrm>
            <a:off x="6717193" y="1795088"/>
            <a:ext cx="2033410" cy="41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7124" tIns="17124" rIns="17124" bIns="17124" anchor="b">
            <a:normAutofit/>
          </a:bodyPr>
          <a:lstStyle>
            <a:lvl1pPr>
              <a:lnSpc>
                <a:spcPct val="90000"/>
              </a:lnSpc>
              <a:defRPr sz="19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dirty="0" err="1"/>
              <a:t>Гончарова</a:t>
            </a:r>
            <a:r>
              <a:rPr dirty="0"/>
              <a:t> Ирина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603</Words>
  <Application>Microsoft Office PowerPoint</Application>
  <PresentationFormat>Экран (16:9)</PresentationFormat>
  <Paragraphs>138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Simple Light</vt:lpstr>
      <vt:lpstr>Слайд 1</vt:lpstr>
      <vt:lpstr>ЦЕЛЕВАЯ АУДИТОРИЯ И ПРОБЛЕМЫ </vt:lpstr>
      <vt:lpstr>ОПИСАНИЕ ПРЕДЛАГАЕМОГО </vt:lpstr>
      <vt:lpstr>Слайд 4</vt:lpstr>
      <vt:lpstr>Слайд 5</vt:lpstr>
      <vt:lpstr>БИЗНЕС - МОДЕЛЬ</vt:lpstr>
      <vt:lpstr>ЭКОНОМИЯ ПРОИЗВОДСТВА</vt:lpstr>
      <vt:lpstr>ТЕКУЩИЙ СТАТУС ПРОЕКТА </vt:lpstr>
      <vt:lpstr>Слайд 9</vt:lpstr>
      <vt:lpstr>Слайд 10</vt:lpstr>
      <vt:lpstr>ЗАПРОС НА ПОДДЕРЖКУ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modified xsi:type="dcterms:W3CDTF">2023-12-13T21:51:27Z</dcterms:modified>
</cp:coreProperties>
</file>