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Helvetica Neu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  <p15:guide id="4" orient="horz">
          <p15:clr>
            <a:srgbClr val="747775"/>
          </p15:clr>
        </p15:guide>
      </p15:sldGuideLst>
    </p:ext>
    <p:ext uri="GoogleSlidesCustomDataVersion2">
      <go:slidesCustomData xmlns:go="http://customooxmlschemas.google.com/" r:id="rId27" roundtripDataSignature="AMtx7mgcFXA5FxXMhupe0jdh5Dp/zMej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08AC6E9-E13A-4B3D-AD5A-8642F5012B31}">
  <a:tblStyle styleId="{A08AC6E9-E13A-4B3D-AD5A-8642F5012B31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74EFCA2B-D288-4D0E-A423-779EFBAEA572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693B7B3-6BD6-42AC-9769-07E090F46D18}" styleName="Table_2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  <p:guide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d066f5720_0_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29d066f5720_0_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9" name="Google Shape;19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0" name="Google Shape;20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1" name="Google Shape;21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2" name="Google Shape;22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3" name="Google Shape;23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5" name="Google Shape;2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oogle Shape;26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7" name="Google Shape;27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29" name="Google Shape;29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0" name="Google Shape;30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31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36" name="Google Shape;3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8" name="Google Shape;38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9" name="Google Shape;39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0" name="Google Shape;40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1" name="Google Shape;41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5" name="Google Shape;45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46" name="Google Shape;4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" name="Google Shape;47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8" name="Google Shape;48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" name="Google Shape;49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0" name="Google Shape;50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1" name="Google Shape;51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" name="Google Shape;52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3" name="Google Shape;53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4" name="Google Shape;54;p1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6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16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66" name="Google Shape;6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Google Shape;67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{A08AC6E9-E13A-4B3D-AD5A-8642F5012B31}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8" name="Google Shape;68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9" name="Google Shape;69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1" name="Google Shape;71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2" name="Google Shape;72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" name="Google Shape;73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4" name="Google Shape;74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5" name="Google Shape;75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" name="Google Shape;76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79" name="Google Shape;7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0" name="Google Shape;8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2" name="Google Shape;82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3" name="Google Shape;8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5" name="Google Shape;85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7" name="Google Shape;87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8" name="Google Shape;88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" name="Google Shape;89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0" name="Google Shape;90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1" name="Google Shape;91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" name="Google Shape;92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3" name="Google Shape;93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4" name="Google Shape;94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6.jpg"/><Relationship Id="rId5" Type="http://schemas.openxmlformats.org/officeDocument/2006/relationships/image" Target="../media/image21.jpg"/><Relationship Id="rId6" Type="http://schemas.openxmlformats.org/officeDocument/2006/relationships/image" Target="../media/image12.jpg"/><Relationship Id="rId7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15.jp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/>
        </p:nvSpPr>
        <p:spPr>
          <a:xfrm>
            <a:off x="623900" y="1576025"/>
            <a:ext cx="6956400" cy="47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600">
                <a:solidFill>
                  <a:srgbClr val="8F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Технология рециклинга железобетонных конструкций</a:t>
            </a:r>
            <a:endParaRPr sz="4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i="0" lang="ru-RU" sz="2300" u="none" cap="none" strike="noStrik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окладчик</a:t>
            </a:r>
            <a:r>
              <a:rPr lang="ru-RU" sz="23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и:</a:t>
            </a:r>
            <a:br>
              <a:rPr lang="ru-RU" sz="23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3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Воякин Н.Р. гр. СОД.1-20-1</a:t>
            </a:r>
            <a:endParaRPr sz="23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Степанюк А.А. гр. Э.5-20-1</a:t>
            </a:r>
            <a:endParaRPr sz="23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1" name="Google Shape;10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 b="38265" l="26146" r="26646" t="11764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900" y="4576950"/>
            <a:ext cx="1843550" cy="184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18525" y="3025513"/>
            <a:ext cx="3406125" cy="3323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2" name="Google Shape;112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26311" y="18826"/>
            <a:ext cx="1294464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 И АКТУАЛЬНОСТЬ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0" name="Google Shape;120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/>
          <p:nvPr/>
        </p:nvSpPr>
        <p:spPr>
          <a:xfrm>
            <a:off x="156500" y="948150"/>
            <a:ext cx="2484600" cy="2071800"/>
          </a:xfrm>
          <a:prstGeom prst="homePlate">
            <a:avLst>
              <a:gd fmla="val 50000" name="adj"/>
            </a:avLst>
          </a:prstGeom>
          <a:solidFill>
            <a:srgbClr val="D9D2E9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600">
                <a:latin typeface="Times New Roman"/>
                <a:ea typeface="Times New Roman"/>
                <a:cs typeface="Times New Roman"/>
                <a:sym typeface="Times New Roman"/>
              </a:rPr>
              <a:t>Концепция</a:t>
            </a:r>
            <a:r>
              <a:rPr i="1" lang="ru-RU" sz="1600">
                <a:latin typeface="Times New Roman"/>
                <a:ea typeface="Times New Roman"/>
                <a:cs typeface="Times New Roman"/>
                <a:sym typeface="Times New Roman"/>
              </a:rPr>
              <a:t> устойчивого развития общества.</a:t>
            </a:r>
            <a:endParaRPr i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ЦУР 12 «Ответственное потребление и производство»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172700" y="3178525"/>
            <a:ext cx="2452200" cy="1814400"/>
          </a:xfrm>
          <a:prstGeom prst="homePlate">
            <a:avLst>
              <a:gd fmla="val 50000" name="adj"/>
            </a:avLst>
          </a:prstGeom>
          <a:solidFill>
            <a:srgbClr val="D9D2E9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Накопленные </a:t>
            </a: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демонтированные опоры</a:t>
            </a: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контактной сети </a:t>
            </a: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пределах границ </a:t>
            </a: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Красноярской железной дороги 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24" name="Google Shape;124;p2"/>
          <p:cNvGraphicFramePr/>
          <p:nvPr/>
        </p:nvGraphicFramePr>
        <p:xfrm>
          <a:off x="2624900" y="307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{74EFCA2B-D288-4D0E-A423-779EFBAEA572}</a:tableStyleId>
              </a:tblPr>
              <a:tblGrid>
                <a:gridCol w="2375900"/>
                <a:gridCol w="3424275"/>
                <a:gridCol w="3299350"/>
              </a:tblGrid>
              <a:tr h="344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показателя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 образовано отходов (ЭЧ)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8F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 них – подлежит утилизации</a:t>
                      </a:r>
                      <a:endParaRPr b="1" sz="1500">
                        <a:solidFill>
                          <a:srgbClr val="8F00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444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Количество, шт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2 445,00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8F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2 425</a:t>
                      </a:r>
                      <a:endParaRPr b="1" sz="1500">
                        <a:solidFill>
                          <a:srgbClr val="8F00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444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Вес, тонн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3 162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8F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3 137,71</a:t>
                      </a:r>
                      <a:endParaRPr b="1" sz="1500">
                        <a:solidFill>
                          <a:srgbClr val="8F00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25" name="Google Shape;125;p2"/>
          <p:cNvSpPr/>
          <p:nvPr/>
        </p:nvSpPr>
        <p:spPr>
          <a:xfrm>
            <a:off x="172825" y="5450975"/>
            <a:ext cx="2452200" cy="770700"/>
          </a:xfrm>
          <a:prstGeom prst="homePlate">
            <a:avLst>
              <a:gd fmla="val 50000" name="adj"/>
            </a:avLst>
          </a:prstGeom>
          <a:solidFill>
            <a:srgbClr val="D9D2E9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Негативные последствия для предприятий 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4320650" y="4687575"/>
            <a:ext cx="3217200" cy="1902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Превышение сроков накопления отходов территориальным органами -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нарушение КоАП РФ ст. 8.2 «Несоблюдение требований в области охраны окружающей среды при обращении с отходами производства и потребления»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709975" y="4687575"/>
            <a:ext cx="2145300" cy="1902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89999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аложение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89999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административного штрафа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(от 100 до 250 тыс.руб.)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или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административное приостановление деятельности на срок до 90 суток</a:t>
            </a:r>
            <a:endParaRPr i="1" sz="15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8" name="Google Shape;128;p2"/>
          <p:cNvCxnSpPr>
            <a:stCxn id="126" idx="3"/>
            <a:endCxn id="127" idx="1"/>
          </p:cNvCxnSpPr>
          <p:nvPr/>
        </p:nvCxnSpPr>
        <p:spPr>
          <a:xfrm>
            <a:off x="7537850" y="5639025"/>
            <a:ext cx="1722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9" name="Google Shape;12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6625" y="789575"/>
            <a:ext cx="5527800" cy="20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1100" y="809400"/>
            <a:ext cx="3474125" cy="16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"/>
          <p:cNvSpPr/>
          <p:nvPr/>
        </p:nvSpPr>
        <p:spPr>
          <a:xfrm>
            <a:off x="10233625" y="4575675"/>
            <a:ext cx="1409400" cy="2071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Упущенная экономическая выгода -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возможности получения качественного вторсырья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i="1" sz="15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2753400" y="4827050"/>
            <a:ext cx="1512600" cy="961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Затруднения в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осуществлении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производственной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деятельности</a:t>
            </a:r>
            <a:endParaRPr i="1" sz="15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2753400" y="5869000"/>
            <a:ext cx="1512600" cy="611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Экологический </a:t>
            </a:r>
            <a:endParaRPr i="1" sz="15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5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вред</a:t>
            </a:r>
            <a:endParaRPr i="1" sz="15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2624900" y="4575675"/>
            <a:ext cx="7407600" cy="212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8F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0" name="Google Shape;140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8826"/>
            <a:ext cx="1294464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8" name="Google Shape;148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" name="Google Shape;150;p3"/>
          <p:cNvSpPr/>
          <p:nvPr/>
        </p:nvSpPr>
        <p:spPr>
          <a:xfrm>
            <a:off x="140300" y="966625"/>
            <a:ext cx="2077800" cy="712200"/>
          </a:xfrm>
          <a:prstGeom prst="homePlate">
            <a:avLst>
              <a:gd fmla="val 50000" name="adj"/>
            </a:avLst>
          </a:prstGeom>
          <a:solidFill>
            <a:srgbClr val="D9D2E9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600">
                <a:latin typeface="Times New Roman"/>
                <a:ea typeface="Times New Roman"/>
                <a:cs typeface="Times New Roman"/>
                <a:sym typeface="Times New Roman"/>
              </a:rPr>
              <a:t>Традиционные</a:t>
            </a:r>
            <a:r>
              <a:rPr i="1" lang="ru-RU" sz="1600">
                <a:latin typeface="Times New Roman"/>
                <a:ea typeface="Times New Roman"/>
                <a:cs typeface="Times New Roman"/>
                <a:sym typeface="Times New Roman"/>
              </a:rPr>
              <a:t> способы утилизации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2218100" y="894575"/>
            <a:ext cx="3134100" cy="98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Утилизация с использованием </a:t>
            </a: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машинного комплекса утилизации опор МКУ-1</a:t>
            </a:r>
            <a:r>
              <a:rPr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40300" y="1987475"/>
            <a:ext cx="2077800" cy="712200"/>
          </a:xfrm>
          <a:prstGeom prst="homePlate">
            <a:avLst>
              <a:gd fmla="val 50000" name="adj"/>
            </a:avLst>
          </a:prstGeom>
          <a:solidFill>
            <a:srgbClr val="D9D2E9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600">
                <a:latin typeface="Times New Roman"/>
                <a:ea typeface="Times New Roman"/>
                <a:cs typeface="Times New Roman"/>
                <a:sym typeface="Times New Roman"/>
              </a:rPr>
              <a:t>Недостатки традиционных способов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2218100" y="2012900"/>
            <a:ext cx="1668600" cy="712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ысокое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энергопотребление</a:t>
            </a:r>
            <a:r>
              <a:rPr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4039350" y="2012875"/>
            <a:ext cx="2189400" cy="712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ысокая стоимость (эксплуатации/услуг сторонних организаций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8537100" y="2012900"/>
            <a:ext cx="1565100" cy="712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низкое 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качество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вторсырья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6288225" y="2028325"/>
            <a:ext cx="2189400" cy="712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негативное воздействие на окружающую среду (запыление)</a:t>
            </a:r>
            <a:r>
              <a:rPr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5545663" y="894575"/>
            <a:ext cx="3510300" cy="98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Утилизация 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использованием </a:t>
            </a: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гусеничного экскаватора с навесным бетоноломом</a:t>
            </a:r>
            <a:r>
              <a:rPr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9249425" y="894575"/>
            <a:ext cx="2736900" cy="98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Утилизация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</a:t>
            </a: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дроблением на прессе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3"/>
          <p:cNvSpPr/>
          <p:nvPr/>
        </p:nvSpPr>
        <p:spPr>
          <a:xfrm>
            <a:off x="79250" y="5545475"/>
            <a:ext cx="2077800" cy="506700"/>
          </a:xfrm>
          <a:prstGeom prst="homePlate">
            <a:avLst>
              <a:gd fmla="val 50000" name="adj"/>
            </a:avLst>
          </a:prstGeom>
          <a:solidFill>
            <a:srgbClr val="D9D2E9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p3"/>
          <p:cNvSpPr/>
          <p:nvPr/>
        </p:nvSpPr>
        <p:spPr>
          <a:xfrm>
            <a:off x="2157050" y="5308950"/>
            <a:ext cx="9829200" cy="89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Электрогидроимпульсные технологии на основе ЭЛЕКТРОВЗРЫВА </a:t>
            </a:r>
            <a:endParaRPr b="1" sz="19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(«электрогидравлический эффект» им. Л.А.Юткина)</a:t>
            </a:r>
            <a:endParaRPr i="1" sz="19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1" name="Google Shape;161;p3"/>
          <p:cNvCxnSpPr>
            <a:stCxn id="152" idx="2"/>
            <a:endCxn id="159" idx="0"/>
          </p:cNvCxnSpPr>
          <p:nvPr/>
        </p:nvCxnSpPr>
        <p:spPr>
          <a:xfrm flipH="1">
            <a:off x="991550" y="2699675"/>
            <a:ext cx="9600" cy="2845800"/>
          </a:xfrm>
          <a:prstGeom prst="straightConnector1">
            <a:avLst/>
          </a:prstGeom>
          <a:noFill/>
          <a:ln cap="flat" cmpd="sng" w="28575">
            <a:solidFill>
              <a:srgbClr val="8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" name="Google Shape;162;p3"/>
          <p:cNvSpPr/>
          <p:nvPr/>
        </p:nvSpPr>
        <p:spPr>
          <a:xfrm>
            <a:off x="265625" y="3162325"/>
            <a:ext cx="11720700" cy="170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Долгосрочная программа развития ОАО «РЖД» до 2025 года, утвержденная распоряжением Правительства Российской Федерации от 19.03.2019 г. </a:t>
            </a:r>
            <a:endParaRPr i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Экологическая стратегия ОАО «РЖД» на период до 2017 года и на перспективу до 2030 года, утвержденная распоряжением ОАО «РЖД» от 12.05.2014 г. №1143-р</a:t>
            </a:r>
            <a:endParaRPr i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i="1" lang="ru-RU" sz="1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Стратегия развития холдинга «РЖД» на период до 2030 года», утвержденная Советом директоров ОАО «РЖД» от 23 декабря 2013 г. № 19 </a:t>
            </a:r>
            <a:endParaRPr b="1"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10215750" y="1987475"/>
            <a:ext cx="1770600" cy="712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большие массогабаритные параметры </a:t>
            </a:r>
            <a:endParaRPr i="1"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9" name="Google Shape;169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ОПИСАНИЕ ПРОДУКТА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336575" y="1114075"/>
            <a:ext cx="6043200" cy="6642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Verdana"/>
              <a:buNone/>
            </a:pPr>
            <a:r>
              <a:rPr b="1" i="1" lang="ru-RU" sz="18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Комплекс электрогидроимпульсного разрушения железобетонных конструкций</a:t>
            </a:r>
            <a:r>
              <a:rPr b="1" lang="ru-RU" sz="18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i="0" sz="1800" u="none" cap="none" strike="noStrike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7" name="Google Shape;177;p4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78" name="Google Shape;178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4"/>
          <p:cNvSpPr txBox="1"/>
          <p:nvPr/>
        </p:nvSpPr>
        <p:spPr>
          <a:xfrm>
            <a:off x="336575" y="1778275"/>
            <a:ext cx="6043200" cy="1595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Позволяет с высокой энергоэффективностью получать качественные характеристики вторичного сырья. 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Разрушение железобетонной конструкции происходит за счет воздействия ударных волн при осуществлении импульсного электрического разряда напряжением 15-25 кВ в жидкости. </a:t>
            </a:r>
            <a:endParaRPr sz="1200">
              <a:solidFill>
                <a:srgbClr val="FFFFFF"/>
              </a:solidFill>
              <a:highlight>
                <a:srgbClr val="21212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4"/>
          <p:cNvSpPr txBox="1"/>
          <p:nvPr/>
        </p:nvSpPr>
        <p:spPr>
          <a:xfrm>
            <a:off x="336575" y="3909850"/>
            <a:ext cx="6043200" cy="19122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 комплекса:</a:t>
            </a:r>
            <a:endParaRPr b="1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Генератор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Технологическая емкость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Рабочий орган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Система циркуляции воды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Высоковольтный кабель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Удерживающее передвижное устройство рабочего органа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2" name="Google Shape;18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3600" y="989900"/>
            <a:ext cx="4928925" cy="279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3600" y="3782700"/>
            <a:ext cx="4928926" cy="277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5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9" name="Google Shape;189;p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94" name="Google Shape;194;p5"/>
          <p:cNvPicPr preferRelativeResize="0"/>
          <p:nvPr/>
        </p:nvPicPr>
        <p:blipFill rotWithShape="1">
          <a:blip r:embed="rId3">
            <a:alphaModFix/>
          </a:blip>
          <a:srcRect b="38267" l="26143" r="26648" t="11762"/>
          <a:stretch/>
        </p:blipFill>
        <p:spPr>
          <a:xfrm>
            <a:off x="10897536" y="123826"/>
            <a:ext cx="1294464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 txBox="1"/>
          <p:nvPr/>
        </p:nvSpPr>
        <p:spPr>
          <a:xfrm>
            <a:off x="336583" y="334118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5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97" name="Google Shape;197;p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p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9" name="Google Shape;19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75" y="549425"/>
            <a:ext cx="11000498" cy="615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5" name="Google Shape;205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10" name="Google Shape;210;p6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795775" y="38650"/>
            <a:ext cx="1294475" cy="65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6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6"/>
          <p:cNvGrpSpPr/>
          <p:nvPr/>
        </p:nvGrpSpPr>
        <p:grpSpPr>
          <a:xfrm>
            <a:off x="-18522" y="6358526"/>
            <a:ext cx="542402" cy="506702"/>
            <a:chOff x="-1" y="0"/>
            <a:chExt cx="542400" cy="506700"/>
          </a:xfrm>
        </p:grpSpPr>
        <p:sp>
          <p:nvSpPr>
            <p:cNvPr id="213" name="Google Shape;213;p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15" name="Google Shape;215;p6"/>
          <p:cNvGraphicFramePr/>
          <p:nvPr/>
        </p:nvGraphicFramePr>
        <p:xfrm>
          <a:off x="303277" y="8094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{7693B7B3-6BD6-42AC-9769-07E090F46D18}</a:tableStyleId>
              </a:tblPr>
              <a:tblGrid>
                <a:gridCol w="4938550"/>
                <a:gridCol w="2556700"/>
                <a:gridCol w="2168075"/>
                <a:gridCol w="2032050"/>
              </a:tblGrid>
              <a:tr h="238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 для сравнительного анализа</a:t>
                      </a:r>
                      <a:endParaRPr i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Создаваемый продукт</a:t>
                      </a:r>
                      <a:endParaRPr i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336850" marL="91425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Основные конкуренты</a:t>
                      </a:r>
                      <a:endParaRPr i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822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«Комплекса электрогидроимпульсного рециклинга ЖБ отходов»</a:t>
                      </a:r>
                      <a:endParaRPr b="1" sz="15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«Машинный комплекс утилизации опор МКУ-1»</a:t>
                      </a:r>
                      <a:endParaRPr b="1" sz="1500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8572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«Гусеничный экскаватор с навесным бетоноломом»</a:t>
                      </a:r>
                      <a:endParaRPr b="1" sz="1500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Производительность, кол-во опор в час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500" u="none" cap="none" strike="noStrike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Энергопотребление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кВт∙ч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 кВт∙ч</a:t>
                      </a:r>
                      <a:endParaRPr b="1" sz="1500" u="none" cap="none" strike="noStrike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CAF1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л∙ч</a:t>
                      </a:r>
                      <a:endParaRPr b="1" sz="1500" u="none" cap="none" strike="noStrike">
                        <a:solidFill>
                          <a:srgbClr val="FCAF1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Масса оборудования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менее 3 тонн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 тонн</a:t>
                      </a:r>
                      <a:endParaRPr b="1" sz="1500" u="none" cap="none" strike="noStrike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– 35 тонн</a:t>
                      </a:r>
                      <a:endParaRPr b="1" sz="1500" u="none" cap="none" strike="noStrike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Загрязнение окружающей среды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Отсутствует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Высокий уровень шума и пыли</a:t>
                      </a:r>
                      <a:endParaRPr b="1" sz="1500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69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Качество вторсырья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Высокое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CAF1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Среднее</a:t>
                      </a:r>
                      <a:endParaRPr b="1" sz="1500" u="none" cap="none" strike="noStrike">
                        <a:solidFill>
                          <a:srgbClr val="FCAF1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Низкое</a:t>
                      </a:r>
                      <a:endParaRPr b="1" sz="1500" u="none" cap="none" strike="noStrike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Стоимость (с учетом транспортных расходов на доставку и погрузочно-разгрузочных работ до места скопления отходов), тыс.руб.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F2F2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33 011,07</a:t>
                      </a:r>
                      <a:endParaRPr b="1" sz="1500" u="none" cap="none" strike="noStrike">
                        <a:solidFill>
                          <a:srgbClr val="FF2F2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CAF1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23 500</a:t>
                      </a:r>
                      <a:endParaRPr b="1" sz="1500" u="none" cap="none" strike="noStrike">
                        <a:solidFill>
                          <a:srgbClr val="FCAF1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 занятого персонала, чел.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CAF1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b="1" sz="1500" u="none" cap="none" strike="noStrike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Текущие расходы (в расчете на утилизацию 2425 шт. демон. опор), тыс.руб. 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9 906,82</a:t>
                      </a:r>
                      <a:endParaRPr b="1" sz="15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D493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20 038,03</a:t>
                      </a:r>
                      <a:endParaRPr b="1" sz="1500">
                        <a:solidFill>
                          <a:srgbClr val="FD493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5AC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11 918,79</a:t>
                      </a:r>
                      <a:endParaRPr b="1" sz="1500">
                        <a:solidFill>
                          <a:srgbClr val="F5AC4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 от </a:t>
                      </a: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использования</a:t>
                      </a: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вторсырья (</a:t>
                      </a: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расчете на утилизацию 2425 шт. демон. опор</a:t>
                      </a:r>
                      <a:r>
                        <a:rPr b="1" lang="ru-RU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), тыс.руб.</a:t>
                      </a:r>
                      <a:endParaRPr b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13 216,25</a:t>
                      </a:r>
                      <a:endParaRPr b="1" sz="15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D493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8 851,25</a:t>
                      </a:r>
                      <a:endParaRPr b="1" sz="1500">
                        <a:solidFill>
                          <a:srgbClr val="FD493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2286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FD493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8 851,25</a:t>
                      </a:r>
                      <a:endParaRPr b="1" sz="1500">
                        <a:solidFill>
                          <a:srgbClr val="FD493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g29d066f5720_0_5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1" name="Google Shape;221;g29d066f5720_0_5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2" name="Google Shape;222;g29d066f5720_0_5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9d066f5720_0_5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g29d066f5720_0_5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g29d066f5720_0_5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6" name="Google Shape;226;g29d066f5720_0_50"/>
          <p:cNvPicPr preferRelativeResize="0"/>
          <p:nvPr/>
        </p:nvPicPr>
        <p:blipFill rotWithShape="1">
          <a:blip r:embed="rId3">
            <a:alphaModFix/>
          </a:blip>
          <a:srcRect b="38267" l="26143" r="26648" t="11762"/>
          <a:stretch/>
        </p:blipFill>
        <p:spPr>
          <a:xfrm>
            <a:off x="10897536" y="123826"/>
            <a:ext cx="1294464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29d066f5720_0_50"/>
          <p:cNvSpPr txBox="1"/>
          <p:nvPr/>
        </p:nvSpPr>
        <p:spPr>
          <a:xfrm>
            <a:off x="336583" y="334118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" name="Google Shape;228;g29d066f5720_0_5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9" name="Google Shape;229;g29d066f5720_0_5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9d066f5720_0_5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7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1" name="Google Shape;231;g29d066f5720_0_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875" y="1912925"/>
            <a:ext cx="4014200" cy="3444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29d066f5720_0_50"/>
          <p:cNvSpPr/>
          <p:nvPr/>
        </p:nvSpPr>
        <p:spPr>
          <a:xfrm>
            <a:off x="773300" y="995750"/>
            <a:ext cx="10683900" cy="338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КАЧЕСТВО ВТОРСЫРЬЯ  и  ДОХОД ОТ ЕГО ИЗВЛЕЧЕНИЯ (для потенциального заказчика)</a:t>
            </a:r>
            <a:endParaRPr i="1" sz="19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g29d066f5720_0_50"/>
          <p:cNvSpPr/>
          <p:nvPr/>
        </p:nvSpPr>
        <p:spPr>
          <a:xfrm>
            <a:off x="193325" y="1416350"/>
            <a:ext cx="4504800" cy="503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29d066f5720_0_50"/>
          <p:cNvSpPr/>
          <p:nvPr/>
        </p:nvSpPr>
        <p:spPr>
          <a:xfrm>
            <a:off x="4820225" y="1409700"/>
            <a:ext cx="7216800" cy="503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5" name="Google Shape;235;g29d066f5720_0_50"/>
          <p:cNvGraphicFramePr/>
          <p:nvPr/>
        </p:nvGraphicFramePr>
        <p:xfrm>
          <a:off x="5104125" y="1657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{74EFCA2B-D288-4D0E-A423-779EFBAEA572}</a:tableStyleId>
              </a:tblPr>
              <a:tblGrid>
                <a:gridCol w="1954950"/>
                <a:gridCol w="1744150"/>
                <a:gridCol w="3031400"/>
              </a:tblGrid>
              <a:tr h="44932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Вторсырье (с 1 опоры контактной сети)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Металл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«Вторичный щебень»: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 дробленого железобетона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9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 200 кг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 1 м</a:t>
                      </a:r>
                      <a:r>
                        <a:rPr baseline="300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baseline="30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6" name="Google Shape;236;g29d066f5720_0_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4125" y="2713700"/>
            <a:ext cx="3520575" cy="264355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237" name="Google Shape;237;g29d066f5720_0_50"/>
          <p:cNvSpPr txBox="1"/>
          <p:nvPr/>
        </p:nvSpPr>
        <p:spPr>
          <a:xfrm>
            <a:off x="8803225" y="2717025"/>
            <a:ext cx="31524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270000" spcFirstLastPara="1" rIns="91425" wrap="square" tIns="91425">
            <a:spAutoFit/>
          </a:bodyPr>
          <a:lstStyle/>
          <a:p>
            <a:pPr indent="-1915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Степень отслоения дробленого бетона от арматуры - 100%;</a:t>
            </a:r>
            <a:endParaRPr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разрушающих повреждений металлической арматуры;</a:t>
            </a:r>
            <a:endParaRPr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Times New Roman"/>
              <a:buChar char="●"/>
            </a:pPr>
            <a:r>
              <a:rPr lang="ru-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Фракционный состав щебня из дробленого бетона (без примесей металла): до 10 мм; 10-20 мм; 20–40 мм; 40–80 мм</a:t>
            </a:r>
            <a:endParaRPr sz="16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g29d066f5720_0_50"/>
          <p:cNvGraphicFramePr/>
          <p:nvPr/>
        </p:nvGraphicFramePr>
        <p:xfrm>
          <a:off x="499113" y="542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{74EFCA2B-D288-4D0E-A423-779EFBAEA572}</a:tableStyleId>
              </a:tblPr>
              <a:tblGrid>
                <a:gridCol w="2584450"/>
                <a:gridCol w="1479275"/>
              </a:tblGrid>
              <a:tr h="327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 от извлекаемой а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рматура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8 366,25 тыс.руб.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 от извлекаемого щ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ебеня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485 тыс.руб.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9" name="Google Shape;239;g29d066f5720_0_50"/>
          <p:cNvGraphicFramePr/>
          <p:nvPr/>
        </p:nvGraphicFramePr>
        <p:xfrm>
          <a:off x="5641513" y="5484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{74EFCA2B-D288-4D0E-A423-779EFBAEA572}</a:tableStyleId>
              </a:tblPr>
              <a:tblGrid>
                <a:gridCol w="3072050"/>
                <a:gridCol w="25836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 от извлекаемой а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рматура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12731,25 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 от извлекаемого щебеня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485 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45" name="Google Shape;245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50" name="Google Shape;250;p7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7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7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53" name="Google Shape;253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4" name="Google Shape;254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8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55" name="Google Shape;255;p7"/>
          <p:cNvGraphicFramePr/>
          <p:nvPr/>
        </p:nvGraphicFramePr>
        <p:xfrm>
          <a:off x="775350" y="125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{74EFCA2B-D288-4D0E-A423-779EFBAEA572}</a:tableStyleId>
              </a:tblPr>
              <a:tblGrid>
                <a:gridCol w="2088625"/>
                <a:gridCol w="1898300"/>
                <a:gridCol w="1540550"/>
                <a:gridCol w="908300"/>
                <a:gridCol w="1941450"/>
                <a:gridCol w="2530125"/>
              </a:tblGrid>
              <a:tr h="2260675">
                <a:tc rowSpan="2"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Проблема</a:t>
                      </a:r>
                      <a:endParaRPr b="1" i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Скопление железобетонных отходов, осложняющее производственную деятельность предприятий; риск остановки деятельности или возникновения штрафных санкций; в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ысокая стоимость транспортировки отходов для 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переработки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; низкокачественное получаемое вторсырье; ухудшение экологической ситуации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Решение</a:t>
                      </a:r>
                      <a:endParaRPr b="1" i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ачественная ресурсосберегающая технология утилизации ЖБ отходов путем их переработки, основанная на 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электрогидроимпульсном разрушении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ЖБ изделий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  <a:endParaRPr b="1"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Отсутствие вредного воздействия на окружающую среду (полное отсутствие пыли);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Энергоэффективность (в 12 раз);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Оптимальные массогабаритные параметры (5 и более раз);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Мобильность.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Скрытое преимущество</a:t>
                      </a:r>
                      <a:endParaRPr b="1"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Высокое качество вторсырья – возможность его вторичного применения или продажи (5,45 тыс. руб. с одной опоры)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Сегменты покупателей</a:t>
                      </a:r>
                      <a:endParaRPr b="1" i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действующих предприятий по переработке ЖБ изделий на территории г. Красноярска;</a:t>
                      </a:r>
                      <a:endParaRPr sz="1200"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b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69050">
                <a:tc vMerge="1"/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</a:t>
                      </a:r>
                      <a:endParaRPr b="1"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Трудовые ресурсы, материальные ресурсы, информационные ресурсы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b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Каналы</a:t>
                      </a:r>
                      <a:endParaRPr b="1" i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Производитель → Потребитель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b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957000">
                <a:tc gridSpan="3"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</a:t>
                      </a:r>
                      <a:endParaRPr b="1" i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Помещение, реклама, оборудование, материальные затраты (материалы, расходы на электроэнергию, транспортные расходы), трудовые ресурсы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b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</a:t>
                      </a:r>
                      <a:endParaRPr b="1" i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Грантовая поддержка (Студенческий стартап, Старт-1)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родажа комплекса ЮЛ, занимающимся переработкой ЖБИ.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A24EF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b="1" sz="1200">
                        <a:solidFill>
                          <a:srgbClr val="A24EF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F00FF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1" name="Google Shape;261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8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ЭКОНОМИКА ПРОЕКТА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8" name="Google Shape;268;p8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69" name="Google Shape;269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9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71" name="Google Shape;271;p8"/>
          <p:cNvGraphicFramePr/>
          <p:nvPr/>
        </p:nvGraphicFramePr>
        <p:xfrm>
          <a:off x="623900" y="229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{74EFCA2B-D288-4D0E-A423-779EFBAEA572}</a:tableStyleId>
              </a:tblPr>
              <a:tblGrid>
                <a:gridCol w="1434300"/>
                <a:gridCol w="1840625"/>
                <a:gridCol w="1627150"/>
                <a:gridCol w="1963725"/>
                <a:gridCol w="1963725"/>
                <a:gridCol w="1752150"/>
              </a:tblGrid>
              <a:tr h="767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Год освоения рынка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Доходы,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Текущие р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асходы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тыс.руб.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Чистая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тыс.руб.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Чистый денежный приток, тыс.руб.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Рентабельность продаж, %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год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10 000,00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6 330,28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3 035,78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3 135,78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30,36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год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10 000,00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6 330,28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3 035,78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3 135,78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30,36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год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20 000,00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12 560,56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6 051,55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6 151,55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30,26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год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20 000,00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12 560,56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6 051,55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6 151,55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30,26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2" name="Google Shape;272;p8"/>
          <p:cNvSpPr/>
          <p:nvPr/>
        </p:nvSpPr>
        <p:spPr>
          <a:xfrm>
            <a:off x="742775" y="1190500"/>
            <a:ext cx="3876600" cy="905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Первоначальные</a:t>
            </a:r>
            <a:r>
              <a:rPr b="1" lang="ru-RU" sz="17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вложения</a:t>
            </a:r>
            <a:endParaRPr b="1" sz="17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5 617, 481 тыс.руб.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8"/>
          <p:cNvSpPr/>
          <p:nvPr/>
        </p:nvSpPr>
        <p:spPr>
          <a:xfrm>
            <a:off x="7020825" y="1139625"/>
            <a:ext cx="4008600" cy="905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Срок окупаемости</a:t>
            </a:r>
            <a:endParaRPr b="1" sz="17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1 год 10 мес.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Google Shape;274;p8"/>
          <p:cNvSpPr/>
          <p:nvPr/>
        </p:nvSpPr>
        <p:spPr>
          <a:xfrm>
            <a:off x="7081650" y="5332375"/>
            <a:ext cx="4008600" cy="905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Индекс рентабельности </a:t>
            </a:r>
            <a:r>
              <a:rPr b="1" lang="ru-RU" sz="17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инвестиций</a:t>
            </a:r>
            <a:endParaRPr b="1" sz="17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2,01 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8"/>
          <p:cNvSpPr/>
          <p:nvPr/>
        </p:nvSpPr>
        <p:spPr>
          <a:xfrm>
            <a:off x="742775" y="5332375"/>
            <a:ext cx="4008600" cy="905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Чистая приведенная стоимость</a:t>
            </a:r>
            <a:endParaRPr b="1" sz="170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5 699,82 тыс.руб.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81" name="Google Shape;281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86" name="Google Shape;286;p9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9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ЗАДЕЛ ПРОЕКТА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8" name="Google Shape;288;p9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89" name="Google Shape;289;p9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0" name="Google Shape;290;p9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rgbClr val="FFFFFF"/>
                  </a:solidFill>
                </a:rPr>
                <a:t>10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9"/>
          <p:cNvSpPr/>
          <p:nvPr/>
        </p:nvSpPr>
        <p:spPr>
          <a:xfrm>
            <a:off x="523750" y="1509600"/>
            <a:ext cx="6394500" cy="10815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Проведены научно-исследовательские и опытно-конструкторские работы по гранту РЖД, подтвердившие инновационные характеристики ЭГИ-способа дробления железобетонных изделий.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9"/>
          <p:cNvSpPr/>
          <p:nvPr/>
        </p:nvSpPr>
        <p:spPr>
          <a:xfrm>
            <a:off x="540092" y="2650250"/>
            <a:ext cx="6363000" cy="5481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Создан лабораторный макет испытательного оборудования.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9"/>
          <p:cNvSpPr/>
          <p:nvPr/>
        </p:nvSpPr>
        <p:spPr>
          <a:xfrm>
            <a:off x="540092" y="3257525"/>
            <a:ext cx="6363000" cy="570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Зарегистрирована заявка на патент на изобретение №2023105875.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556321" y="3886275"/>
            <a:ext cx="6363000" cy="570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Опубликована статья в авторитетном отраслевом рецензируемом журнале “Железнодорожный транспорт”.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9"/>
          <p:cNvSpPr/>
          <p:nvPr/>
        </p:nvSpPr>
        <p:spPr>
          <a:xfrm>
            <a:off x="523750" y="4512350"/>
            <a:ext cx="6407700" cy="9657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Участие во Всероссийском конкурсе социальных проектов среди студентов транспортных вузов “Молодежная инициатива в действии” (СамГУПС, 23.10.23 - 16.11.23 г.).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04650" y="1075225"/>
            <a:ext cx="2015524" cy="283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5">
            <a:alphaModFix/>
          </a:blip>
          <a:srcRect b="0" l="13149" r="0" t="4543"/>
          <a:stretch/>
        </p:blipFill>
        <p:spPr>
          <a:xfrm>
            <a:off x="9683578" y="3995575"/>
            <a:ext cx="1736597" cy="266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5675" y="3995575"/>
            <a:ext cx="2015525" cy="266282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9"/>
          <p:cNvSpPr/>
          <p:nvPr/>
        </p:nvSpPr>
        <p:spPr>
          <a:xfrm>
            <a:off x="9432600" y="1090975"/>
            <a:ext cx="1987500" cy="2751900"/>
          </a:xfrm>
          <a:prstGeom prst="rect">
            <a:avLst/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9"/>
          <p:cNvSpPr/>
          <p:nvPr/>
        </p:nvSpPr>
        <p:spPr>
          <a:xfrm>
            <a:off x="7127100" y="3996650"/>
            <a:ext cx="2015400" cy="2662800"/>
          </a:xfrm>
          <a:prstGeom prst="rect">
            <a:avLst/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"/>
          <p:cNvSpPr/>
          <p:nvPr/>
        </p:nvSpPr>
        <p:spPr>
          <a:xfrm>
            <a:off x="9447250" y="3982025"/>
            <a:ext cx="1987500" cy="2662800"/>
          </a:xfrm>
          <a:prstGeom prst="rect">
            <a:avLst/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9"/>
          <p:cNvSpPr/>
          <p:nvPr/>
        </p:nvSpPr>
        <p:spPr>
          <a:xfrm>
            <a:off x="540575" y="5533225"/>
            <a:ext cx="6394500" cy="570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Участие в а</a:t>
            </a: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кселерационной программе.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3" name="Google Shape;303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9700" y="1092425"/>
            <a:ext cx="1987501" cy="274898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9"/>
          <p:cNvSpPr/>
          <p:nvPr/>
        </p:nvSpPr>
        <p:spPr>
          <a:xfrm>
            <a:off x="7115738" y="1080625"/>
            <a:ext cx="2015400" cy="2772600"/>
          </a:xfrm>
          <a:prstGeom prst="rect">
            <a:avLst/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10" name="Google Shape;310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1" name="Google Shape;311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2" name="Google Shape;312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3" name="Google Shape;313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4" name="Google Shape;314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15" name="Google Shape;315;p10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0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 РАЗВИТИЯ ПРОЕКТА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" name="Google Shape;317;p10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318" name="Google Shape;318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9" name="Google Shape;319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ru-RU" sz="1200">
                  <a:solidFill>
                    <a:srgbClr val="FFFFFF"/>
                  </a:solidFill>
                </a:rPr>
                <a:t>1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20" name="Google Shape;320;p10"/>
          <p:cNvCxnSpPr/>
          <p:nvPr/>
        </p:nvCxnSpPr>
        <p:spPr>
          <a:xfrm>
            <a:off x="393500" y="3564825"/>
            <a:ext cx="10137000" cy="7500"/>
          </a:xfrm>
          <a:prstGeom prst="straightConnector1">
            <a:avLst/>
          </a:prstGeom>
          <a:noFill/>
          <a:ln cap="flat" cmpd="sng" w="76200">
            <a:solidFill>
              <a:srgbClr val="A24EF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10"/>
          <p:cNvSpPr/>
          <p:nvPr/>
        </p:nvSpPr>
        <p:spPr>
          <a:xfrm>
            <a:off x="10521925" y="3268025"/>
            <a:ext cx="740400" cy="593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24EF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0"/>
          <p:cNvSpPr/>
          <p:nvPr/>
        </p:nvSpPr>
        <p:spPr>
          <a:xfrm flipH="1">
            <a:off x="2120450" y="3467975"/>
            <a:ext cx="187800" cy="193800"/>
          </a:xfrm>
          <a:prstGeom prst="ellipse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"/>
          <p:cNvSpPr txBox="1"/>
          <p:nvPr/>
        </p:nvSpPr>
        <p:spPr>
          <a:xfrm>
            <a:off x="1238600" y="3731150"/>
            <a:ext cx="1951500" cy="44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4" name="Google Shape;324;p10"/>
          <p:cNvSpPr txBox="1"/>
          <p:nvPr/>
        </p:nvSpPr>
        <p:spPr>
          <a:xfrm>
            <a:off x="3088763" y="3750300"/>
            <a:ext cx="15606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0"/>
          <p:cNvSpPr txBox="1"/>
          <p:nvPr/>
        </p:nvSpPr>
        <p:spPr>
          <a:xfrm>
            <a:off x="3088775" y="2247450"/>
            <a:ext cx="15606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Лабораторный макет, проведение испытаний.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0"/>
          <p:cNvSpPr txBox="1"/>
          <p:nvPr/>
        </p:nvSpPr>
        <p:spPr>
          <a:xfrm>
            <a:off x="5288300" y="3734225"/>
            <a:ext cx="12090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2023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10"/>
          <p:cNvSpPr txBox="1"/>
          <p:nvPr/>
        </p:nvSpPr>
        <p:spPr>
          <a:xfrm>
            <a:off x="5356700" y="2257825"/>
            <a:ext cx="10722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АП.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TRL3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8" name="Google Shape;328;p10"/>
          <p:cNvSpPr txBox="1"/>
          <p:nvPr/>
        </p:nvSpPr>
        <p:spPr>
          <a:xfrm>
            <a:off x="6635363" y="3741725"/>
            <a:ext cx="12090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2024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10"/>
          <p:cNvSpPr txBox="1"/>
          <p:nvPr/>
        </p:nvSpPr>
        <p:spPr>
          <a:xfrm>
            <a:off x="6529175" y="2218125"/>
            <a:ext cx="15606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Заявка на конкурс Студенческого стартапа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8966725" y="3800825"/>
            <a:ext cx="12090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2027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1" name="Google Shape;331;p10"/>
          <p:cNvSpPr txBox="1"/>
          <p:nvPr/>
        </p:nvSpPr>
        <p:spPr>
          <a:xfrm>
            <a:off x="8790925" y="2535150"/>
            <a:ext cx="15606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TRL7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Google Shape;332;p10"/>
          <p:cNvSpPr/>
          <p:nvPr/>
        </p:nvSpPr>
        <p:spPr>
          <a:xfrm flipH="1">
            <a:off x="3775175" y="3467975"/>
            <a:ext cx="187800" cy="193800"/>
          </a:xfrm>
          <a:prstGeom prst="ellipse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0"/>
          <p:cNvSpPr/>
          <p:nvPr/>
        </p:nvSpPr>
        <p:spPr>
          <a:xfrm flipH="1">
            <a:off x="5798888" y="3471675"/>
            <a:ext cx="187800" cy="193800"/>
          </a:xfrm>
          <a:prstGeom prst="ellipse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0"/>
          <p:cNvSpPr/>
          <p:nvPr/>
        </p:nvSpPr>
        <p:spPr>
          <a:xfrm flipH="1">
            <a:off x="7148538" y="3471725"/>
            <a:ext cx="187800" cy="193800"/>
          </a:xfrm>
          <a:prstGeom prst="ellipse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0"/>
          <p:cNvSpPr/>
          <p:nvPr/>
        </p:nvSpPr>
        <p:spPr>
          <a:xfrm flipH="1">
            <a:off x="9477325" y="3471713"/>
            <a:ext cx="187800" cy="193800"/>
          </a:xfrm>
          <a:prstGeom prst="ellipse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0"/>
          <p:cNvSpPr/>
          <p:nvPr/>
        </p:nvSpPr>
        <p:spPr>
          <a:xfrm flipH="1">
            <a:off x="867800" y="3471725"/>
            <a:ext cx="187800" cy="193800"/>
          </a:xfrm>
          <a:prstGeom prst="ellipse">
            <a:avLst/>
          </a:prstGeom>
          <a:solidFill>
            <a:srgbClr val="A24EF7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0"/>
          <p:cNvSpPr txBox="1"/>
          <p:nvPr/>
        </p:nvSpPr>
        <p:spPr>
          <a:xfrm>
            <a:off x="-14050" y="3734225"/>
            <a:ext cx="19515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8" name="Google Shape;338;p10"/>
          <p:cNvSpPr txBox="1"/>
          <p:nvPr/>
        </p:nvSpPr>
        <p:spPr>
          <a:xfrm>
            <a:off x="314450" y="2247450"/>
            <a:ext cx="1294500" cy="1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Зарождение идеи, гипотеза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TRL1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769450" y="2284000"/>
            <a:ext cx="889800" cy="1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Грант ОАО “РЖД”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40" name="Google Shape;340;p10"/>
          <p:cNvCxnSpPr/>
          <p:nvPr/>
        </p:nvCxnSpPr>
        <p:spPr>
          <a:xfrm flipH="1">
            <a:off x="2939263" y="3564825"/>
            <a:ext cx="21900" cy="870900"/>
          </a:xfrm>
          <a:prstGeom prst="straightConnector1">
            <a:avLst/>
          </a:prstGeom>
          <a:noFill/>
          <a:ln cap="flat" cmpd="sng" w="28575">
            <a:solidFill>
              <a:srgbClr val="A24EF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10"/>
          <p:cNvSpPr/>
          <p:nvPr/>
        </p:nvSpPr>
        <p:spPr>
          <a:xfrm>
            <a:off x="1926625" y="4435725"/>
            <a:ext cx="2047200" cy="188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 по гранту: проверка гипотез, создание экспериментального образца, лабораторные испытания.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42" name="Google Shape;342;p10"/>
          <p:cNvCxnSpPr/>
          <p:nvPr/>
        </p:nvCxnSpPr>
        <p:spPr>
          <a:xfrm flipH="1">
            <a:off x="5043913" y="3588750"/>
            <a:ext cx="21900" cy="870900"/>
          </a:xfrm>
          <a:prstGeom prst="straightConnector1">
            <a:avLst/>
          </a:prstGeom>
          <a:noFill/>
          <a:ln cap="flat" cmpd="sng" w="28575">
            <a:solidFill>
              <a:srgbClr val="A24EF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10"/>
          <p:cNvSpPr/>
          <p:nvPr/>
        </p:nvSpPr>
        <p:spPr>
          <a:xfrm>
            <a:off x="4031250" y="4459650"/>
            <a:ext cx="2047200" cy="188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Опубликование результатов, участие в конкурсах.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44" name="Google Shape;344;p10"/>
          <p:cNvCxnSpPr/>
          <p:nvPr/>
        </p:nvCxnSpPr>
        <p:spPr>
          <a:xfrm flipH="1">
            <a:off x="8555788" y="3605175"/>
            <a:ext cx="21900" cy="870900"/>
          </a:xfrm>
          <a:prstGeom prst="straightConnector1">
            <a:avLst/>
          </a:prstGeom>
          <a:noFill/>
          <a:ln cap="flat" cmpd="sng" w="28575">
            <a:solidFill>
              <a:srgbClr val="A24EF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5" name="Google Shape;345;p10"/>
          <p:cNvSpPr/>
          <p:nvPr/>
        </p:nvSpPr>
        <p:spPr>
          <a:xfrm>
            <a:off x="7543150" y="4476075"/>
            <a:ext cx="2047200" cy="188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Финансирование пилотного проекта заказчиком: опытно- промышленное внедрение.</a:t>
            </a:r>
            <a:endParaRPr b="1" sz="16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51" name="Google Shape;351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4" name="Google Shape;354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5" name="Google Shape;355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56" name="Google Shape;356;p11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1"/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11"/>
          <p:cNvGrpSpPr/>
          <p:nvPr/>
        </p:nvGrpSpPr>
        <p:grpSpPr>
          <a:xfrm>
            <a:off x="3" y="6351151"/>
            <a:ext cx="542260" cy="506841"/>
            <a:chOff x="-1" y="0"/>
            <a:chExt cx="542260" cy="506841"/>
          </a:xfrm>
        </p:grpSpPr>
        <p:sp>
          <p:nvSpPr>
            <p:cNvPr id="359" name="Google Shape;359;p1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1" name="Google Shape;361;p11"/>
          <p:cNvSpPr/>
          <p:nvPr/>
        </p:nvSpPr>
        <p:spPr>
          <a:xfrm>
            <a:off x="2858600" y="5397338"/>
            <a:ext cx="2234700" cy="1078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Гаранин А.Е. – Наставник </a:t>
            </a: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к.т.н., доцент КрИЖТ ИрГУПС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(опыт реализации инновационных проектов, патентовед, куратор проекта )</a:t>
            </a:r>
            <a:r>
              <a:rPr i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5324000" y="5376050"/>
            <a:ext cx="2271300" cy="11211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Дягель О.Ю. –  трекер, </a:t>
            </a: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экономика, бизнес-планирование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к.э.н., доцент КрИЖТ,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(опыт финансовой и юридической  компетенций в непростых ситуациях)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7791675" y="5376038"/>
            <a:ext cx="2234700" cy="11211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Юрьев А.В. </a:t>
            </a: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</a:t>
            </a: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идеолог, изобретатель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(опыт реализации и внедрения  электроимпульсных технологий  в промышленности)</a:t>
            </a:r>
            <a:endParaRPr i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4" name="Google Shape;36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34038" y="4598738"/>
            <a:ext cx="1588275" cy="1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11"/>
          <p:cNvSpPr txBox="1"/>
          <p:nvPr/>
        </p:nvSpPr>
        <p:spPr>
          <a:xfrm>
            <a:off x="10334050" y="5974425"/>
            <a:ext cx="1795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Ссылка в информационной </a:t>
            </a:r>
            <a:r>
              <a:rPr lang="ru-RU">
                <a:solidFill>
                  <a:srgbClr val="1B1B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системе Projects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559400" y="4825718"/>
            <a:ext cx="17367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A24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Контакты</a:t>
            </a:r>
            <a:endParaRPr b="1" sz="1800">
              <a:solidFill>
                <a:srgbClr val="A24EF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7" name="Google Shape;367;p11"/>
          <p:cNvSpPr txBox="1"/>
          <p:nvPr/>
        </p:nvSpPr>
        <p:spPr>
          <a:xfrm>
            <a:off x="559400" y="5377325"/>
            <a:ext cx="2234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Тел. +7 (923) 593 38 15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email: nik.voiakins@mail.ru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8" name="Google Shape;36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2875" y="3503175"/>
            <a:ext cx="1686156" cy="189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5201" y="3481448"/>
            <a:ext cx="1367075" cy="1940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59788" y="3503052"/>
            <a:ext cx="1498475" cy="189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21824" y="692500"/>
            <a:ext cx="1294476" cy="16347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88000"/>
              </a:srgbClr>
            </a:outerShdw>
          </a:effectLst>
        </p:spPr>
      </p:pic>
      <p:sp>
        <p:nvSpPr>
          <p:cNvPr id="372" name="Google Shape;372;p11"/>
          <p:cNvSpPr/>
          <p:nvPr/>
        </p:nvSpPr>
        <p:spPr>
          <a:xfrm>
            <a:off x="6551700" y="2476613"/>
            <a:ext cx="2234700" cy="1078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Степанюк А.А.</a:t>
            </a: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студент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гр. Э.5-20-1 (менеджер, опыт участия в АП КрИЖТ ИрГУПС - 2022)</a:t>
            </a:r>
            <a:endParaRPr i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4132900" y="2476613"/>
            <a:ext cx="2234700" cy="1078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A24E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Воякин Н.Р. - студент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гр. СОД.1-20-1 КрИЖТ ИрГУПС, руководитель проекта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4" name="Google Shape;374;p1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01013" y="672675"/>
            <a:ext cx="1498478" cy="163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