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 Neue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ED73DE-1C6C-4E1D-B4F2-EFDC6DC5E88F}">
  <a:tblStyle styleId="{5FED73DE-1C6C-4E1D-B4F2-EFDC6DC5E88F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F18D6B3-1202-4DCA-9ECB-81103866C444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8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569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3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" name="Google Shape;21;p3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" name="Google Shape;42;p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46;p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4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8108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6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{5FED73DE-1C6C-4E1D-B4F2-EFDC6DC5E88F}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2" name="Google Shape;62;p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6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6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" name="Google Shape;68;p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7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7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7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7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" name="Google Shape;81;p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k.com/away.php?to=https://delprof.ru/press-center/open-analytics/rynok-telemeditsiny-v-rossii-perspektivy-razvitiya-tsifrovoy-meditsiny/?ysclid%3Dlpduuz115k436678284&amp;cc_key=" TargetMode="Externa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/>
          <p:nvPr/>
        </p:nvSpPr>
        <p:spPr>
          <a:xfrm>
            <a:off x="6103137" y="-2"/>
            <a:ext cx="6121500" cy="2345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8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8831456" y="4274946"/>
            <a:ext cx="3380275" cy="258305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8"/>
          <p:cNvSpPr txBox="1"/>
          <p:nvPr/>
        </p:nvSpPr>
        <p:spPr>
          <a:xfrm>
            <a:off x="304650" y="830003"/>
            <a:ext cx="4831200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-RU" sz="4000">
                <a:solidFill>
                  <a:srgbClr val="8F00FF"/>
                </a:solidFill>
              </a:rPr>
              <a:t>Программа для лечения стрессовых расстройств </a:t>
            </a:r>
            <a:endParaRPr sz="6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33333"/>
              <a:buFont typeface="Arial"/>
              <a:buNone/>
            </a:pPr>
            <a:r>
              <a:rPr lang="ru-RU" sz="69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300">
                <a:solidFill>
                  <a:srgbClr val="8F00FF"/>
                </a:solidFill>
              </a:rPr>
              <a:t>Лидер проекта:</a:t>
            </a: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: Никитина Да</a:t>
            </a:r>
            <a:r>
              <a:rPr lang="ru-RU" sz="2300">
                <a:solidFill>
                  <a:srgbClr val="8F00FF"/>
                </a:solidFill>
              </a:rPr>
              <a:t>рья </a:t>
            </a:r>
            <a:endParaRPr sz="23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Самарский государственный медицинский университет , 2 курс, Институт клинической медицины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000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РЫНОК НТИ : Хэлснет 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9" name="Google Shape;9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65276" y="163040"/>
            <a:ext cx="176530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8"/>
          <p:cNvSpPr txBox="1"/>
          <p:nvPr/>
        </p:nvSpPr>
        <p:spPr>
          <a:xfrm>
            <a:off x="4510035" y="5681502"/>
            <a:ext cx="84048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8" name="Picture 4" descr="https://sun9-78.userapi.com/impg/838eBZEVrIczn7pyQRafn4lHphDGxIM5NF3X7A/qVpMzYTU0_A.jpg?size=827x557&amp;quality=95&amp;sign=7b75e908480d02f198fb63a995b76370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09" y="2350272"/>
            <a:ext cx="5285486" cy="355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 txBox="1"/>
          <p:nvPr/>
        </p:nvSpPr>
        <p:spPr>
          <a:xfrm>
            <a:off x="786025" y="729444"/>
            <a:ext cx="10371900" cy="6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800" dirty="0">
                <a:solidFill>
                  <a:srgbClr val="8F00FF"/>
                </a:solidFill>
              </a:rPr>
              <a:t>Программа с использованием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ИИ , способствующ</a:t>
            </a:r>
            <a:r>
              <a:rPr lang="ru-RU" sz="2800" dirty="0">
                <a:solidFill>
                  <a:srgbClr val="8F00FF"/>
                </a:solidFill>
              </a:rPr>
              <a:t>ая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снижению выраженности симптомов ПТСР</a:t>
            </a:r>
            <a:r>
              <a:rPr lang="ru-RU" sz="2800" dirty="0">
                <a:solidFill>
                  <a:srgbClr val="8F00FF"/>
                </a:solidFill>
              </a:rPr>
              <a:t> и стресса.</a:t>
            </a:r>
            <a:endParaRPr sz="2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 зависимости от состояния пациента ИИ будет предлагать пациенту подходящие практики такие как:</a:t>
            </a:r>
            <a:endParaRPr sz="2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Char char="●"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Звуки </a:t>
            </a:r>
            <a:r>
              <a:rPr lang="ru-RU" sz="2800" dirty="0">
                <a:solidFill>
                  <a:srgbClr val="8F00FF"/>
                </a:solidFill>
              </a:rPr>
              <a:t>и шумы</a:t>
            </a:r>
            <a:endParaRPr sz="2800" dirty="0">
              <a:solidFill>
                <a:srgbClr val="8F00FF"/>
              </a:solidFill>
            </a:endParaRPr>
          </a:p>
          <a:p>
            <a:pPr marL="457200" marR="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Char char="●"/>
            </a:pPr>
            <a:r>
              <a:rPr lang="ru-RU" sz="2800" dirty="0">
                <a:solidFill>
                  <a:srgbClr val="8F00FF"/>
                </a:solidFill>
              </a:rPr>
              <a:t>Визуализация</a:t>
            </a:r>
            <a:endParaRPr sz="2800" dirty="0">
              <a:solidFill>
                <a:srgbClr val="8F00FF"/>
              </a:solidFill>
            </a:endParaRPr>
          </a:p>
          <a:p>
            <a:pPr marL="457200" marR="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Char char="●"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Гипнотические упражнения</a:t>
            </a:r>
            <a:endParaRPr sz="2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Char char="●"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Медитации</a:t>
            </a:r>
            <a:endParaRPr sz="2800" dirty="0">
              <a:solidFill>
                <a:srgbClr val="8F00FF"/>
              </a:solidFill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200" dirty="0"/>
              <a:t>Посттравматический синдром - ПТСР - и боевая психологическая травма, в зависимости от характера человека, проявляются в двух вариантах. Это либо подавленность, либо агрессия</a:t>
            </a:r>
            <a:r>
              <a:rPr lang="ru-RU" sz="2200" dirty="0" smtClean="0"/>
              <a:t>. Человек </a:t>
            </a:r>
            <a:r>
              <a:rPr lang="ru-RU" sz="2200" dirty="0"/>
              <a:t>может либо сидеть, часами упершись в стенку, или начинает рвать на себе рубаху, искать виновных, громко кричать и что-то требовать. Обязательно у всех, переживших посттравматический синдром, наблюдается потеря сна. Человек или не спит вообще, или постоянно просыпается от кошмаров, кричит по ночам.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8" name="Google Shape;108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9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11" name="Google Shape;111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Google Shape;11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0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1" name="Google Shape;121;p10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10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10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4" name="Google Shape;124;p10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10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10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10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0"/>
          <p:cNvSpPr txBox="1"/>
          <p:nvPr/>
        </p:nvSpPr>
        <p:spPr>
          <a:xfrm>
            <a:off x="276231" y="448650"/>
            <a:ext cx="8194200" cy="60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AutoNum type="arabicParenR"/>
            </a:pPr>
            <a:r>
              <a:rPr lang="ru-RU" sz="2900" dirty="0">
                <a:solidFill>
                  <a:srgbClr val="8F00FF"/>
                </a:solidFill>
              </a:rPr>
              <a:t>Повседневный стресс , отсутствие возможности получать консультации у психолога по различным причинам</a:t>
            </a:r>
            <a:endParaRPr sz="2900" dirty="0">
              <a:solidFill>
                <a:srgbClr val="8F00FF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AutoNum type="arabicParenR"/>
            </a:pPr>
            <a:r>
              <a:rPr lang="ru-RU" sz="2900" dirty="0">
                <a:solidFill>
                  <a:srgbClr val="8F00FF"/>
                </a:solidFill>
              </a:rPr>
              <a:t>Проблема предоставления государством психологической помощи военным, вернувшимся с СВО, а также их семьям.</a:t>
            </a:r>
            <a:endParaRPr sz="2900" dirty="0">
              <a:solidFill>
                <a:srgbClr val="8F00FF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AutoNum type="arabicParenR"/>
            </a:pPr>
            <a:r>
              <a:rPr lang="ru-RU" sz="2900" dirty="0">
                <a:solidFill>
                  <a:srgbClr val="8F00FF"/>
                </a:solidFill>
              </a:rPr>
              <a:t>Проблема принятия медицинской помощи военными из-за страха признания таких диагнозов как ПТСР</a:t>
            </a:r>
            <a:endParaRPr sz="2900" dirty="0">
              <a:solidFill>
                <a:srgbClr val="8F00FF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AutoNum type="arabicParenR"/>
            </a:pPr>
            <a:r>
              <a:rPr lang="ru-RU" sz="2900" dirty="0">
                <a:solidFill>
                  <a:srgbClr val="8F00FF"/>
                </a:solidFill>
              </a:rPr>
              <a:t>Возникновение алкоголизма и наркотизма на фоне психологических проблем </a:t>
            </a:r>
            <a:r>
              <a:rPr lang="ru-RU" sz="2200" dirty="0">
                <a:solidFill>
                  <a:srgbClr val="CC0000"/>
                </a:solidFill>
              </a:rPr>
              <a:t>( По данным опросов семей кадровых военных Институтом социологии РАН - 93,7% опрошенных офицеров употребляют спиртные напитки хотя бы раз в неделю)</a:t>
            </a:r>
            <a:endParaRPr sz="2200" dirty="0">
              <a:solidFill>
                <a:srgbClr val="CC0000"/>
              </a:solidFill>
            </a:endParaRPr>
          </a:p>
        </p:txBody>
      </p:sp>
      <p:pic>
        <p:nvPicPr>
          <p:cNvPr id="130" name="Google Shape;130;p10" descr="https://easymedicine.ru/wp-content/uploads/2016/04/soldat-plachet-1024x68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3671" y="4061428"/>
            <a:ext cx="3003585" cy="200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Социальный стресс преждевременно старит иммунную систем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384" y="1098263"/>
            <a:ext cx="3148133" cy="209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7" name="Google Shape;137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1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40" name="Google Shape;140;p11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11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11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535484" y="568233"/>
            <a:ext cx="8541609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8F00FF"/>
                </a:solidFill>
                <a:sym typeface="Arial"/>
              </a:rPr>
              <a:t>В п</a:t>
            </a:r>
            <a:r>
              <a:rPr lang="ru-RU" sz="2400" dirty="0">
                <a:solidFill>
                  <a:srgbClr val="8F00FF"/>
                </a:solidFill>
              </a:rPr>
              <a:t>рограмме</a:t>
            </a:r>
            <a:r>
              <a:rPr lang="ru-RU" sz="2400" b="0" i="0" u="none" strike="noStrike" cap="none" dirty="0">
                <a:solidFill>
                  <a:srgbClr val="8F00FF"/>
                </a:solidFill>
                <a:sym typeface="Arial"/>
              </a:rPr>
              <a:t> будут задействованы </a:t>
            </a:r>
            <a:r>
              <a:rPr lang="ru-RU" sz="2400" b="0" i="0" u="none" strike="noStrike" cap="none" dirty="0" smtClean="0">
                <a:solidFill>
                  <a:srgbClr val="8F00FF"/>
                </a:solidFill>
                <a:sym typeface="Arial"/>
              </a:rPr>
              <a:t>методы: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Wingdings" panose="05000000000000000000" pitchFamily="2" charset="2"/>
              <a:buChar char="ü"/>
            </a:pPr>
            <a:r>
              <a:rPr lang="ru-RU" sz="2400" b="0" i="0" u="none" strike="noStrike" cap="none" dirty="0" err="1" smtClean="0">
                <a:solidFill>
                  <a:srgbClr val="8F00FF"/>
                </a:solidFill>
                <a:sym typeface="Arial"/>
              </a:rPr>
              <a:t>компульсивной</a:t>
            </a:r>
            <a:r>
              <a:rPr lang="ru-RU" sz="2400" b="0" i="0" u="none" strike="noStrike" cap="none" dirty="0" smtClean="0">
                <a:solidFill>
                  <a:srgbClr val="8F00FF"/>
                </a:solidFill>
                <a:sym typeface="Arial"/>
              </a:rPr>
              <a:t>-когнитивной психологии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Wingdings" panose="05000000000000000000" pitchFamily="2" charset="2"/>
              <a:buChar char="ü"/>
            </a:pPr>
            <a:r>
              <a:rPr lang="ru-RU" sz="2400" b="0" i="0" u="none" strike="noStrike" cap="none" dirty="0" smtClean="0">
                <a:solidFill>
                  <a:srgbClr val="8F00FF"/>
                </a:solidFill>
                <a:sym typeface="Arial"/>
              </a:rPr>
              <a:t> </a:t>
            </a:r>
            <a:r>
              <a:rPr lang="ru-RU" sz="2400" b="0" i="0" u="none" strike="noStrike" cap="none" dirty="0">
                <a:solidFill>
                  <a:srgbClr val="8F00FF"/>
                </a:solidFill>
                <a:sym typeface="Arial"/>
              </a:rPr>
              <a:t>ДПДГ ( десенсибилизация и переработка </a:t>
            </a:r>
            <a:endParaRPr lang="ru-RU" sz="2400" b="0" i="0" u="none" strike="noStrike" cap="none" dirty="0" smtClean="0">
              <a:solidFill>
                <a:srgbClr val="8F00FF"/>
              </a:solidFill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</a:pPr>
            <a:r>
              <a:rPr lang="ru-RU" sz="2400" b="0" i="0" u="none" strike="noStrike" cap="none" dirty="0" smtClean="0">
                <a:solidFill>
                  <a:srgbClr val="8F00FF"/>
                </a:solidFill>
                <a:sym typeface="Arial"/>
              </a:rPr>
              <a:t>движениями  </a:t>
            </a:r>
            <a:r>
              <a:rPr lang="ru-RU" sz="2400" b="0" i="0" u="none" strike="noStrike" cap="none" dirty="0">
                <a:solidFill>
                  <a:srgbClr val="8F00FF"/>
                </a:solidFill>
                <a:sym typeface="Arial"/>
              </a:rPr>
              <a:t>глаз</a:t>
            </a:r>
            <a:r>
              <a:rPr lang="ru-RU" sz="2400" b="0" i="0" u="none" strike="noStrike" cap="none" dirty="0" smtClean="0">
                <a:solidFill>
                  <a:srgbClr val="8F00FF"/>
                </a:solidFill>
                <a:sym typeface="Arial"/>
              </a:rPr>
              <a:t>)</a:t>
            </a:r>
            <a:r>
              <a:rPr lang="ru-RU" sz="2400" dirty="0" smtClean="0">
                <a:solidFill>
                  <a:srgbClr val="8F00FF"/>
                </a:solidFill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8F00FF"/>
                </a:solidFill>
              </a:rPr>
              <a:t>лечение </a:t>
            </a:r>
            <a:r>
              <a:rPr lang="ru-RU" sz="2400" dirty="0">
                <a:solidFill>
                  <a:srgbClr val="8F00FF"/>
                </a:solidFill>
              </a:rPr>
              <a:t>звуками с различной частотой звуковой </a:t>
            </a:r>
            <a:r>
              <a:rPr lang="ru-RU" sz="2400" dirty="0" smtClean="0">
                <a:solidFill>
                  <a:srgbClr val="8F00FF"/>
                </a:solidFill>
              </a:rPr>
              <a:t>волны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8F00FF"/>
                </a:solidFill>
              </a:rPr>
              <a:t>визуализация и арт-терапия</a:t>
            </a:r>
            <a:endParaRPr sz="2400" b="0" i="0" u="none" strike="noStrike" cap="none" dirty="0">
              <a:solidFill>
                <a:srgbClr val="8F00FF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lang="ru-RU" sz="2000" b="0" i="0" u="none" strike="noStrike" cap="none" dirty="0" smtClean="0">
              <a:solidFill>
                <a:srgbClr val="8F00FF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 smtClean="0">
                <a:solidFill>
                  <a:srgbClr val="8F00FF"/>
                </a:solidFill>
                <a:sym typeface="Arial"/>
              </a:rPr>
              <a:t>Также </a:t>
            </a:r>
            <a:r>
              <a:rPr lang="ru-RU" sz="2000" b="0" i="0" u="none" strike="noStrike" cap="none" dirty="0">
                <a:solidFill>
                  <a:srgbClr val="8F00FF"/>
                </a:solidFill>
                <a:sym typeface="Arial"/>
              </a:rPr>
              <a:t>возможно  сопровождение работы приложения с браслетом</a:t>
            </a:r>
            <a:r>
              <a:rPr lang="ru-RU" sz="2000" b="0" i="0" u="none" strike="noStrike" cap="none" dirty="0" smtClean="0">
                <a:solidFill>
                  <a:srgbClr val="8F00FF"/>
                </a:solidFill>
                <a:sym typeface="Arial"/>
              </a:rPr>
              <a:t>, фиксирующим пульс, АД  </a:t>
            </a:r>
            <a:r>
              <a:rPr lang="ru-RU" sz="2000" dirty="0">
                <a:solidFill>
                  <a:srgbClr val="8F00FF"/>
                </a:solidFill>
              </a:rPr>
              <a:t>и</a:t>
            </a:r>
            <a:r>
              <a:rPr lang="ru-RU" sz="2000" b="0" i="0" u="none" strike="noStrike" cap="none" dirty="0" smtClean="0">
                <a:solidFill>
                  <a:srgbClr val="8F00FF"/>
                </a:solidFill>
                <a:sym typeface="Arial"/>
              </a:rPr>
              <a:t> температуру.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8F00FF"/>
                </a:solidFill>
              </a:rPr>
              <a:t>ИИ будет анализировать состояние пациента на основе его физиологических показателей и анкетирования, а также давать рекомендацию по улучшению самочувствия на основе психологических практик</a:t>
            </a:r>
            <a:endParaRPr sz="2000" b="0" i="0" u="none" strike="noStrike" cap="none" dirty="0">
              <a:solidFill>
                <a:srgbClr val="8F00FF"/>
              </a:solidFill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8F00FF"/>
                </a:solidFill>
              </a:rPr>
              <a:t>В качестве </a:t>
            </a:r>
            <a:r>
              <a:rPr lang="ru-RU" sz="1800" dirty="0">
                <a:solidFill>
                  <a:srgbClr val="8F00FF"/>
                </a:solidFill>
              </a:rPr>
              <a:t>MVP будет </a:t>
            </a:r>
            <a:r>
              <a:rPr lang="ru-RU" sz="1800" dirty="0" smtClean="0">
                <a:solidFill>
                  <a:srgbClr val="8F00FF"/>
                </a:solidFill>
              </a:rPr>
              <a:t>разработан </a:t>
            </a:r>
            <a:r>
              <a:rPr lang="ru-RU" sz="1800" dirty="0">
                <a:solidFill>
                  <a:srgbClr val="8F00FF"/>
                </a:solidFill>
              </a:rPr>
              <a:t>телеграмм канал , который будет запрашивать физиологических </a:t>
            </a:r>
            <a:r>
              <a:rPr lang="ru-RU" sz="1800" dirty="0" smtClean="0">
                <a:solidFill>
                  <a:srgbClr val="8F00FF"/>
                </a:solidFill>
              </a:rPr>
              <a:t>показатели, которые пациент может измерить сам</a:t>
            </a:r>
            <a:endParaRPr sz="1800" dirty="0">
              <a:solidFill>
                <a:srgbClr val="8F00FF"/>
              </a:solidFill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7472" y="3536312"/>
            <a:ext cx="1714501" cy="308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37473" y="246052"/>
            <a:ext cx="17145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1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53" name="Google Shape;153;p1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1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12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6" name="Google Shape;156;p1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1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10083816" y="3792"/>
            <a:ext cx="3205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0" name="Google Shape;16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2"/>
          <p:cNvSpPr txBox="1"/>
          <p:nvPr/>
        </p:nvSpPr>
        <p:spPr>
          <a:xfrm>
            <a:off x="1075905" y="492510"/>
            <a:ext cx="1037201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8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2" name="Google Shape;162;p12"/>
          <p:cNvGraphicFramePr/>
          <p:nvPr>
            <p:extLst>
              <p:ext uri="{D42A27DB-BD31-4B8C-83A1-F6EECF244321}">
                <p14:modId xmlns:p14="http://schemas.microsoft.com/office/powerpoint/2010/main" val="1803692982"/>
              </p:ext>
            </p:extLst>
          </p:nvPr>
        </p:nvGraphicFramePr>
        <p:xfrm>
          <a:off x="225807" y="1123472"/>
          <a:ext cx="11610975" cy="4179825"/>
        </p:xfrm>
        <a:graphic>
          <a:graphicData uri="http://schemas.openxmlformats.org/drawingml/2006/table">
            <a:tbl>
              <a:tblPr firstRow="1" bandRow="1">
                <a:noFill/>
                <a:tableStyleId>{0F18D6B3-1202-4DCA-9ECB-81103866C444}</a:tableStyleId>
              </a:tblPr>
              <a:tblGrid>
                <a:gridCol w="202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9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ПРОИЗВОДИТЕЛЬ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Istok-reatech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Импульс 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Магнон</a:t>
                      </a: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 ПРОЕКТА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фото продукта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1600"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Страна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АПК «Флоу»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АПК «Импульс»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Аппарат  «Магнон-дкс»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Программа «Be calm»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9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продукта  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Аппаратно-программный комплекс мультимедийный с использованием VR-шлема,биофидбэк,  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трекинга глаз и датчиков, отслеживающих мимику,пульс,HRV,когнитивную нагрузку,ширину зрачков,направление взгляда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Аппаратно программный комплекс для психологической реабилитации и коррекции ПТСР военнослужащих. Включает в себя метод ДПДГ, вибростимуляторы, датчик ЭКС, наушники, светодиодная линейка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Аппарат динамического электросна,трансцеребральной терапии.Возможна регулировка полярности электрического импульса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Программа для компьютеров и мобильных телефонов с использованием ИИ,подбирающего звук с конкретной частотой под состояние пациента,методами ДПДГ, медитациями и визуализацией 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Стоимость, руб.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по запросу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189000 руб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214500 руб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b="1" u="none" strike="noStrike" cap="none" dirty="0">
                        <a:solidFill>
                          <a:srgbClr val="ED38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Высокая цена, возможность лечения этими аппаратами только в медучреждениях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000" dirty="0"/>
                        <a:t>Возможная неточность введенных пациентом данных, ошибки ИИ при выборе метода лечения </a:t>
                      </a:r>
                      <a:endParaRPr sz="1000" u="none" strike="noStrike" cap="none"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3" name="Google Shape;163;p12"/>
          <p:cNvSpPr txBox="1"/>
          <p:nvPr/>
        </p:nvSpPr>
        <p:spPr>
          <a:xfrm>
            <a:off x="1274697" y="5411079"/>
            <a:ext cx="61722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ПРОДУКТА: </a:t>
            </a:r>
            <a:endParaRPr sz="16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b="0" i="0" u="none" strike="noStrike" cap="none" dirty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 более низкая цена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sz="1600" b="0" i="0" u="none" strike="noStrike" cap="none" dirty="0">
                <a:solidFill>
                  <a:srgbClr val="ED38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 анонимность использования, простота использования, </a:t>
            </a:r>
            <a:r>
              <a:rPr lang="ru-RU" sz="1600" dirty="0">
                <a:solidFill>
                  <a:srgbClr val="ED38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возможность проводить последний этап лечения дома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5024" y="1724253"/>
            <a:ext cx="1760825" cy="7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4241" y="1724253"/>
            <a:ext cx="1760825" cy="7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18933" y="1724253"/>
            <a:ext cx="1383175" cy="7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78710" y="1724253"/>
            <a:ext cx="1760825" cy="7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1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53" name="Google Shape;153;p1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1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12"/>
          <p:cNvGrpSpPr/>
          <p:nvPr/>
        </p:nvGrpSpPr>
        <p:grpSpPr>
          <a:xfrm>
            <a:off x="130457" y="27270"/>
            <a:ext cx="2024404" cy="506844"/>
            <a:chOff x="-1" y="0"/>
            <a:chExt cx="2024402" cy="506843"/>
          </a:xfrm>
        </p:grpSpPr>
        <p:sp>
          <p:nvSpPr>
            <p:cNvPr id="156" name="Google Shape;156;p1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 smtClean="0">
                  <a:solidFill>
                    <a:srgbClr val="FFFFFF"/>
                  </a:solidFill>
                </a:rPr>
                <a:t>Оценка рынка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1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10083816" y="3792"/>
            <a:ext cx="3205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0" name="Google Shape;16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2"/>
          <p:cNvSpPr txBox="1"/>
          <p:nvPr/>
        </p:nvSpPr>
        <p:spPr>
          <a:xfrm>
            <a:off x="969515" y="423794"/>
            <a:ext cx="976910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400" dirty="0" smtClean="0"/>
              <a:t>Рынок</a:t>
            </a:r>
            <a:r>
              <a:rPr lang="ru-RU" sz="2400" b="0" i="0" u="none" strike="noStrike" cap="none" dirty="0" smtClean="0">
                <a:solidFill>
                  <a:srgbClr val="000000"/>
                </a:solidFill>
                <a:sym typeface="Arial"/>
              </a:rPr>
              <a:t> цифровых технологий для улучшения здоровья и оказания медицинской помощи</a:t>
            </a:r>
            <a:endParaRPr sz="24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18" name="Google Shape;21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550" y="1328125"/>
            <a:ext cx="4434826" cy="39017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621825" y="1397852"/>
            <a:ext cx="58655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PAM-</a:t>
            </a:r>
            <a:r>
              <a:rPr lang="ru-RU" dirty="0"/>
              <a:t>  </a:t>
            </a:r>
            <a:r>
              <a:rPr lang="ru-RU" b="1" dirty="0"/>
              <a:t>175,5 млрд </a:t>
            </a:r>
            <a:r>
              <a:rPr lang="ru-RU" b="1" dirty="0" smtClean="0"/>
              <a:t>долларов </a:t>
            </a:r>
            <a:r>
              <a:rPr lang="ru-RU" dirty="0"/>
              <a:t>.</a:t>
            </a:r>
            <a:r>
              <a:rPr lang="en-US" dirty="0">
                <a:hlinkClick r:id="rId5"/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https://delprof.ru/press-center/open-analytics/rynok-telemeditsiny-v-rossii-perspektivy-razvitiya-tsifrovoy-meditsiny/?ysclid=lpduuz115k436678284</a:t>
            </a: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dirty="0"/>
              <a:t> </a:t>
            </a:r>
            <a:r>
              <a:rPr lang="en-US" b="1" dirty="0" smtClean="0"/>
              <a:t>TAM</a:t>
            </a:r>
            <a:r>
              <a:rPr lang="en-US" dirty="0" smtClean="0"/>
              <a:t>-</a:t>
            </a:r>
            <a:r>
              <a:rPr lang="ru-RU" dirty="0" smtClean="0"/>
              <a:t> </a:t>
            </a:r>
            <a:r>
              <a:rPr lang="ru-RU" b="1" dirty="0" smtClean="0"/>
              <a:t>3735 млн руб</a:t>
            </a:r>
            <a:r>
              <a:rPr lang="ru-RU" dirty="0" smtClean="0"/>
              <a:t>.</a:t>
            </a:r>
            <a:r>
              <a:rPr lang="en-US" dirty="0" smtClean="0">
                <a:hlinkClick r:id="rId5"/>
              </a:rPr>
              <a:t> </a:t>
            </a:r>
            <a:r>
              <a:rPr lang="en-US" sz="1050" dirty="0" smtClean="0">
                <a:hlinkClick r:id="rId5"/>
              </a:rPr>
              <a:t>https://delprof.ru/press-center/open-analytics/rynok-telemeditsiny-v-rossii-perspektivy-razvitiya-tsifrovoy-meditsiny/?ysclid=lpduuz115k436678284</a:t>
            </a:r>
            <a:endParaRPr lang="ru-RU" sz="1050" dirty="0" smtClean="0"/>
          </a:p>
          <a:p>
            <a:r>
              <a:rPr lang="en-US" b="1" dirty="0" smtClean="0"/>
              <a:t>SAM-</a:t>
            </a:r>
            <a:r>
              <a:rPr lang="en-US" dirty="0" smtClean="0"/>
              <a:t> </a:t>
            </a:r>
            <a:r>
              <a:rPr lang="en-US" b="1" dirty="0" smtClean="0"/>
              <a:t>25</a:t>
            </a:r>
            <a:r>
              <a:rPr lang="ru-RU" b="1" dirty="0" smtClean="0"/>
              <a:t>7 млн </a:t>
            </a:r>
            <a:r>
              <a:rPr lang="ru-RU" b="1" dirty="0" err="1" smtClean="0"/>
              <a:t>руб</a:t>
            </a:r>
            <a:endParaRPr lang="en-US" b="1" dirty="0" smtClean="0"/>
          </a:p>
          <a:p>
            <a:r>
              <a:rPr lang="en-US" b="1" dirty="0" smtClean="0"/>
              <a:t>SOM-</a:t>
            </a:r>
            <a:r>
              <a:rPr lang="ru-RU" b="1" dirty="0" smtClean="0"/>
              <a:t> 50 млн </a:t>
            </a:r>
            <a:r>
              <a:rPr lang="ru-RU" b="1" dirty="0" err="1" smtClean="0"/>
              <a:t>руб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7654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1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73" name="Google Shape;173;p1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1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" name="Google Shape;175;p1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76" name="Google Shape;176;p1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План развития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1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3"/>
          <p:cNvGrpSpPr/>
          <p:nvPr/>
        </p:nvGrpSpPr>
        <p:grpSpPr>
          <a:xfrm>
            <a:off x="539803" y="1199227"/>
            <a:ext cx="5596913" cy="1044000"/>
            <a:chOff x="539803" y="1123027"/>
            <a:chExt cx="5596913" cy="1044000"/>
          </a:xfrm>
        </p:grpSpPr>
        <p:sp>
          <p:nvSpPr>
            <p:cNvPr id="182" name="Google Shape;182;p13"/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FB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0</a:t>
              </a:r>
              <a:endParaRPr sz="2200" b="1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(3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 dirty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Проверка научной обоснованности работы </a:t>
              </a:r>
              <a:r>
                <a:rPr lang="ru-RU" sz="1400" b="1" i="0" u="none" strike="noStrike" cap="none" dirty="0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продукта,</a:t>
              </a:r>
              <a:r>
                <a:rPr lang="ru-RU" b="1" dirty="0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проведение проблемного и </a:t>
              </a:r>
              <a:r>
                <a:rPr lang="ru-RU" b="1" dirty="0" err="1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решенческого</a:t>
              </a:r>
              <a:r>
                <a:rPr lang="ru-RU" b="1" dirty="0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интервью , </a:t>
              </a:r>
              <a:r>
                <a:rPr lang="ru-RU" b="1" dirty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подача заявки на </a:t>
              </a:r>
              <a:r>
                <a:rPr lang="ru-RU" b="1" dirty="0" err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грантовый</a:t>
              </a:r>
              <a:r>
                <a:rPr lang="ru-RU" b="1" dirty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конкурс ( Умник, ФСИ и др..)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" name="Google Shape;185;p13"/>
          <p:cNvGrpSpPr/>
          <p:nvPr/>
        </p:nvGrpSpPr>
        <p:grpSpPr>
          <a:xfrm>
            <a:off x="2374087" y="3625931"/>
            <a:ext cx="5596913" cy="864108"/>
            <a:chOff x="2374087" y="3513048"/>
            <a:chExt cx="5596913" cy="864108"/>
          </a:xfrm>
        </p:grpSpPr>
        <p:sp>
          <p:nvSpPr>
            <p:cNvPr id="186" name="Google Shape;186;p13"/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ru-RU" sz="180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2 </a:t>
              </a: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3538797" y="3575770"/>
              <a:ext cx="430523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 dirty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Производство MVP , проведение технических </a:t>
              </a:r>
              <a:r>
                <a:rPr lang="ru-RU" sz="1400" b="1" i="0" u="none" strike="noStrike" cap="none" dirty="0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испытаний в лабораторных условиях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13"/>
          <p:cNvGrpSpPr/>
          <p:nvPr/>
        </p:nvGrpSpPr>
        <p:grpSpPr>
          <a:xfrm>
            <a:off x="3346716" y="4659391"/>
            <a:ext cx="5596913" cy="864108"/>
            <a:chOff x="2374087" y="3513048"/>
            <a:chExt cx="5596913" cy="864108"/>
          </a:xfrm>
        </p:grpSpPr>
        <p:sp>
          <p:nvSpPr>
            <p:cNvPr id="190" name="Google Shape;190;p13"/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3</a:t>
              </a:r>
              <a:endParaRPr sz="2200" b="1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3538797" y="3689073"/>
              <a:ext cx="43052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rgbClr val="0D0D0D"/>
                  </a:solidFill>
                  <a:latin typeface="Calibri"/>
                  <a:sym typeface="Calibri"/>
                </a:rPr>
                <a:t>Первые продажи продукта как программы для снижения уровня стресса. Проведение испытаний продукта на новой ЦА. 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13"/>
          <p:cNvSpPr/>
          <p:nvPr/>
        </p:nvSpPr>
        <p:spPr>
          <a:xfrm>
            <a:off x="9363848" y="5785183"/>
            <a:ext cx="91403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Х руб.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13"/>
          <p:cNvGrpSpPr/>
          <p:nvPr/>
        </p:nvGrpSpPr>
        <p:grpSpPr>
          <a:xfrm>
            <a:off x="1456945" y="2412579"/>
            <a:ext cx="5596913" cy="1088946"/>
            <a:chOff x="539803" y="1123027"/>
            <a:chExt cx="5596913" cy="1088946"/>
          </a:xfrm>
        </p:grpSpPr>
        <p:sp>
          <p:nvSpPr>
            <p:cNvPr id="195" name="Google Shape;195;p13"/>
            <p:cNvSpPr/>
            <p:nvPr/>
          </p:nvSpPr>
          <p:spPr>
            <a:xfrm>
              <a:off x="539803" y="1123027"/>
              <a:ext cx="1118400" cy="10440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(3-6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1704508" y="1167973"/>
              <a:ext cx="4305300" cy="104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b="1" dirty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Исправление ошибок , </a:t>
              </a:r>
              <a:r>
                <a:rPr lang="ru-RU" b="1" dirty="0" smtClean="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маркетинговой стратегии ,создание телеграмм-канала</a:t>
              </a:r>
              <a:endParaRPr sz="1400" b="1" i="1" u="none" strike="noStrike" cap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1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03" name="Google Shape;203;p1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1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06" name="Google Shape;206;p1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1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0" name="Google Shape;21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1" name="Google Shape;211;p14"/>
          <p:cNvGraphicFramePr/>
          <p:nvPr/>
        </p:nvGraphicFramePr>
        <p:xfrm>
          <a:off x="264159" y="3320730"/>
          <a:ext cx="11647925" cy="2956600"/>
        </p:xfrm>
        <a:graphic>
          <a:graphicData uri="http://schemas.openxmlformats.org/drawingml/2006/table">
            <a:tbl>
              <a:tblPr firstRow="1" bandRow="1">
                <a:noFill/>
                <a:tableStyleId>{0F18D6B3-1202-4DCA-9ECB-81103866C444}</a:tableStyleId>
              </a:tblPr>
              <a:tblGrid>
                <a:gridCol w="207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6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</a:t>
                      </a:r>
                      <a:endParaRPr sz="20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ПРОЕКТОМ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CTO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РАЗРАБОТКОЙ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Научный руководитель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КОНСУЛЬТИРОВАНИЕ/МЕНТОР</a:t>
                      </a:r>
                      <a:endParaRPr sz="1200" b="1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2000" b="1">
                          <a:solidFill>
                            <a:srgbClr val="3C78D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Дизайнер</a:t>
                      </a:r>
                      <a:endParaRPr sz="2000" b="1" u="none" strike="noStrike" cap="none">
                        <a:solidFill>
                          <a:srgbClr val="3C78D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</a:t>
                      </a:r>
                      <a:r>
                        <a:rPr lang="ru-RU" sz="20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рограммист</a:t>
                      </a:r>
                      <a:endParaRPr sz="20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Никитина Дарья Алексеевна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/>
                        <a:t>Вакантно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endParaRPr sz="10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endParaRPr sz="12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/>
                        <a:t>Вакантно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 2 -го курса Института к</a:t>
                      </a:r>
                      <a:r>
                        <a:rPr lang="ru-RU" sz="1200" b="1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линической медицины </a:t>
                      </a:r>
                      <a:endParaRPr sz="1200" b="1">
                        <a:solidFill>
                          <a:srgbClr val="979797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1" u="none" strike="noStrike" cap="none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СамГМУ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Яшков Александр Владимирович, заведующий кафедрой Медицинской реабилитации и физиотерапии, доктор медицинских наук,профессор,директор </a:t>
                      </a:r>
                      <a:r>
                        <a:rPr lang="ru-RU" sz="12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НИИ восстановительной медицины и реабилитации СамГМУ</a:t>
                      </a:r>
                      <a:endParaRPr sz="1200" b="1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2"/>
                          </a:solidFill>
                        </a:rPr>
                        <a:t>Осередько Арина Сергеевна, студентка 2 курса </a:t>
                      </a:r>
                      <a:r>
                        <a:rPr lang="ru-RU" b="1">
                          <a:solidFill>
                            <a:srgbClr val="FF0000"/>
                          </a:solidFill>
                        </a:rPr>
                        <a:t>ТАУ</a:t>
                      </a:r>
                      <a:endParaRPr sz="140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2" name="Google Shape;21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624" y="499326"/>
            <a:ext cx="1839586" cy="25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5580" y="490717"/>
            <a:ext cx="2524125" cy="252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2100" y="729450"/>
            <a:ext cx="2024400" cy="202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5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20" name="Google Shape;220;p15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15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Google Shape;222;p15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23" name="Google Shape;223;p15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Текущее состояние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15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15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7" name="Google Shape;22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5"/>
          <p:cNvSpPr txBox="1"/>
          <p:nvPr/>
        </p:nvSpPr>
        <p:spPr>
          <a:xfrm>
            <a:off x="993679" y="612847"/>
            <a:ext cx="103719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5"/>
          <p:cNvSpPr txBox="1"/>
          <p:nvPr/>
        </p:nvSpPr>
        <p:spPr>
          <a:xfrm>
            <a:off x="525150" y="499467"/>
            <a:ext cx="111417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Проект на данный момент находится на стадии разработанной идеи.</a:t>
            </a:r>
            <a:endParaRPr sz="3600">
              <a:solidFill>
                <a:srgbClr val="8F00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Текущие результаты:</a:t>
            </a:r>
            <a:endParaRPr sz="36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Участие в акселераторах : СамГМУ « Medup»,  « Medup.Pro» , МФТИ « Физтех.Идея»</a:t>
            </a:r>
            <a:endParaRPr sz="3600">
              <a:solidFill>
                <a:srgbClr val="8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Участие в выездной школе технологического предпринимательства СамГМУ</a:t>
            </a:r>
            <a:endParaRPr sz="3600">
              <a:solidFill>
                <a:srgbClr val="8F00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>
              <a:solidFill>
                <a:srgbClr val="8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6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6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6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ЛИДЕРА ПРОЕКТА</a:t>
            </a:r>
            <a:endParaRPr sz="23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Никитина Дарья Алексеевна</a:t>
            </a:r>
            <a:endParaRPr sz="23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89376553911</a:t>
            </a:r>
            <a:endParaRPr sz="23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n1kitinad4r@yandexru</a:t>
            </a:r>
            <a:endParaRPr sz="23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1B1B1B"/>
                </a:solidFill>
              </a:rPr>
              <a:t>Telegram:                            Вк:</a:t>
            </a:r>
            <a:endParaRPr sz="2300">
              <a:solidFill>
                <a:srgbClr val="1B1B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40" name="Google Shape;240;p1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1" name="Google Shape;241;p16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2" name="Google Shape;24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775" y="2051824"/>
            <a:ext cx="3470200" cy="431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337" y="4788402"/>
            <a:ext cx="2018550" cy="20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7987" y="4788400"/>
            <a:ext cx="1800326" cy="180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686</Words>
  <Application>Microsoft Office PowerPoint</Application>
  <PresentationFormat>Широкоэкранный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Wingdings</vt:lpstr>
      <vt:lpstr>Helvetica Neue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20</cp:revision>
  <dcterms:modified xsi:type="dcterms:W3CDTF">2023-11-27T19:36:44Z</dcterms:modified>
</cp:coreProperties>
</file>