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76" r:id="rId3"/>
    <p:sldId id="278" r:id="rId4"/>
    <p:sldId id="279" r:id="rId5"/>
    <p:sldId id="280" r:id="rId6"/>
    <p:sldId id="281" r:id="rId7"/>
    <p:sldId id="284" r:id="rId8"/>
    <p:sldId id="290" r:id="rId9"/>
    <p:sldId id="29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46E"/>
    <a:srgbClr val="EBEAE5"/>
    <a:srgbClr val="6F917D"/>
    <a:srgbClr val="568456"/>
    <a:srgbClr val="5E7C6A"/>
    <a:srgbClr val="BBBAB7"/>
    <a:srgbClr val="F1356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3922" autoAdjust="0"/>
  </p:normalViewPr>
  <p:slideViewPr>
    <p:cSldViewPr>
      <p:cViewPr>
        <p:scale>
          <a:sx n="87" d="100"/>
          <a:sy n="87" d="100"/>
        </p:scale>
        <p:origin x="-162" y="2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20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33373-5CD5-4A02-B2B7-0333DC179F1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F4781-F2AB-4BAD-86CA-F450F129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319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091FB0-5146-4BBE-9E11-9E6895817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04000"/>
            <a:ext cx="9144000" cy="1395000"/>
          </a:xfrm>
        </p:spPr>
        <p:txBody>
          <a:bodyPr anchor="b"/>
          <a:lstStyle>
            <a:lvl1pPr algn="ctr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8574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EBEAE5">
                <a:lumMod val="76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B8B651-88CD-4313-A032-8AA6EA28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6DE471B-25BC-4343-9607-10ACB993D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953B466-5933-44BA-8DE0-F20EE7C9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BD59674-C2E5-4B6F-9D1A-B4E9528A4E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2742" y="4644000"/>
            <a:ext cx="3875397" cy="221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EBEAE5">
                <a:lumMod val="76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B8B651-88CD-4313-A032-8AA6EA28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953B466-5933-44BA-8DE0-F20EE7C9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9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8DFAED-1340-4FA5-AB19-404CA645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F976BEA-B37C-4A2D-B6F0-3B69C71CF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9C502F-8592-4832-9DD7-631AB8E2C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ED5EDF-F101-4C3B-A36D-D214463CC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A5033C-D286-4AFE-8C7F-F1B084D12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9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9B1BEE-7A3E-4BDD-A220-9DAC05BE3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DBA4B12-9A86-4C8B-9A22-7F028B955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5AE69B3-4F40-4729-92C4-9440D6DFC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2CA5DF7-3031-468A-8C37-F85AD07C8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B3E9F7F-C296-41C0-9C43-0C1F00F09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7FDDC83-8E66-4A33-8CB9-B38E92B53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67F310C-E560-4832-8B43-1B73F0F89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AF7ED5F-74FF-4BDB-9F9D-FAA435A3D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573A530-1127-44DB-B48E-97CFA293D6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71FC2DC-A709-4C53-BDE0-27E80A03D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30A57BA-963B-4DD9-88B0-5055EAAEED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10D465A-DECF-410B-AE72-85056B80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20C7100-F7EA-4936-B47B-5F16DF8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DF7A1B1-0912-4372-B1F3-EDCC75258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1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936ED4-E512-4B3E-9BF0-5466C4545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4A21AAF-1260-4AFA-9709-2979F8B3E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4FD22C5-AD1C-4C81-9ED9-61B7BC1E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60F2187-D98B-403C-BEB7-812488FF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02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97D7122-583B-49A1-9463-C0E258238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AE6B9A0-ED96-498B-BFA0-D11A78128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8D74C2C-153B-457B-A1CE-AD1CB5B43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3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E27382-1C0B-4861-8C2D-94D3DD86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F025F70-55C7-4B33-B7DD-FC1AFCEB6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3D8B25-D47C-44B9-8457-D96765250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35135C1-7C40-41B8-A524-13B0B043D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79D62E5-FC1B-4F0F-A5BE-F3E781283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AB0B734-9946-49DC-9CA2-C4F47E966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4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74DD2E-E0EF-4B79-AE55-D7E763207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C76070D-8D9D-46CE-8676-A541944CF8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59CA753-14EE-4B3C-B713-46CD7BDF9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2C1E64C-B33B-4327-9FEE-38FE8986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A185055-5CC7-4E9E-A50C-293C97BE3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C52D54-D7F8-42CD-82FE-5ED43D34C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82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102D74-55DE-4909-8735-F70D0699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D4FF53D-10E0-42F1-B3B0-DAC866092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3C6FA2-7C86-4A14-ABD6-213376FCD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916D3FD-43C0-4CFB-BE38-875D2D61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EE812B9-3FD2-415F-BB86-EF87F213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62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540593B-97B7-40F2-AE0D-640F93C62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30159FF-FFFF-4731-99E5-0C830A2CC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A33AABE-686A-4BC6-B4AB-DA2218C4E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C14C021-25A9-4B99-BE22-8C6618410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335376A-2A30-466E-B376-39EBFE13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86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64D3E2-15F0-4FA1-8DF8-9289FC836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77DCF2B-E851-4FB9-9A80-43130E570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EEFAB10-8E66-4F5A-B921-02E157D9E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484A0-DB05-4C59-AAC4-38EB2D1FFF6A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E09B0AE-6EB8-4AD8-B617-BB0DF9087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1300BEB-74EC-48D3-9E17-A2E324DDD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hlinkClick r:id="rId14"/>
            <a:extLst>
              <a:ext uri="{FF2B5EF4-FFF2-40B4-BE49-F238E27FC236}">
                <a16:creationId xmlns="" xmlns:a16="http://schemas.microsoft.com/office/drawing/2014/main" id="{09A379CF-106B-4871-B6B4-5AD858D9FDF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13.svg"/><Relationship Id="rId5" Type="http://schemas.openxmlformats.org/officeDocument/2006/relationships/image" Target="../media/image11.svg"/><Relationship Id="rId10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sp>
        <p:nvSpPr>
          <p:cNvPr id="7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7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0" name="Текст 2"/>
          <p:cNvSpPr txBox="1"/>
          <p:nvPr/>
        </p:nvSpPr>
        <p:spPr>
          <a:xfrm>
            <a:off x="589158" y="1784545"/>
            <a:ext cx="639849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500" dirty="0">
                <a:sym typeface="Gilroy-ExtraBold"/>
              </a:rPr>
              <a:t>Автоматизация системы обучения детей требованиям безопасности при нахождении на железнодорожной </a:t>
            </a:r>
            <a:r>
              <a:rPr lang="ru-RU" sz="3500" dirty="0" smtClean="0">
                <a:sym typeface="Gilroy-ExtraBold"/>
              </a:rPr>
              <a:t>инфраструктуре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3500" dirty="0" smtClean="0">
              <a:solidFill>
                <a:srgbClr val="8F00FF"/>
              </a:solidFill>
              <a:latin typeface="Gilroy-ExtraBold"/>
            </a:endParaRPr>
          </a:p>
          <a:p>
            <a:pPr lvl="0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 err="1" smtClean="0">
                <a:solidFill>
                  <a:srgbClr val="EE346E"/>
                </a:solidFill>
                <a:latin typeface="Gilroy-ExtraBold"/>
                <a:sym typeface="Gilroy-ExtraBold"/>
              </a:rPr>
              <a:t>Ирикедов</a:t>
            </a:r>
            <a:r>
              <a:rPr lang="ru-RU" sz="2800" b="1" dirty="0" smtClean="0">
                <a:solidFill>
                  <a:srgbClr val="EE346E"/>
                </a:solidFill>
                <a:latin typeface="Gilroy-ExtraBold"/>
                <a:sym typeface="Gilroy-ExtraBold"/>
              </a:rPr>
              <a:t> Максим Сергеевич</a:t>
            </a:r>
            <a:endParaRPr lang="ru-RU" sz="2800" b="1" dirty="0">
              <a:solidFill>
                <a:srgbClr val="EE346E"/>
              </a:solidFill>
              <a:latin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6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101000" y="144000"/>
            <a:ext cx="1843548" cy="1097686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5646000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ПРОБЛЕМА</a:t>
            </a:r>
            <a:endParaRPr lang="ru-RU" sz="2800" dirty="0">
              <a:latin typeface="Gilroy-ExtraBold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1000" y="1494000"/>
            <a:ext cx="8955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Проект нацелен на создание программного приложения, в основе которого будет лежать автоматизированная система обучения детей требованиям безопасности при нахождении на железнодорожной инфраструктуре. Железнодорожная инфраструктура - объект повышенной опасности. Нахождение на объектах железнодорожной инфраструктуры возможно при соблюдении требований безопасности. Изучение детьми в игровой форме через приложение требований по безопасности сохранит им жизнь и снизит получение ими </a:t>
            </a:r>
            <a:r>
              <a:rPr lang="ru-RU" dirty="0" smtClean="0"/>
              <a:t>травм.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8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101000" y="144000"/>
            <a:ext cx="1843548" cy="1097686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5646000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РЕШЕНИЕ</a:t>
            </a:r>
            <a:endParaRPr lang="ru-RU" sz="2800" dirty="0">
              <a:latin typeface="Gilroy-ExtraBold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6000" y="1494000"/>
            <a:ext cx="8865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Приложение, которое будет скачиваться на стационарное или мобильное устройство. Приложение будет содержать 3</a:t>
            </a:r>
            <a:r>
              <a:rPr lang="en-US" dirty="0"/>
              <a:t>D</a:t>
            </a:r>
            <a:r>
              <a:rPr lang="ru-RU" dirty="0"/>
              <a:t>-модели транспортных опасных и безопасных ситуаций на железнодорожной инфраструктуре, в которых ребенок сможет проиграть эту ситуацию и научиться безопасному поведению на объектах железнодорожной </a:t>
            </a:r>
            <a:r>
              <a:rPr lang="ru-RU" dirty="0" smtClean="0"/>
              <a:t>инфраструктуры.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93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101000" y="144000"/>
            <a:ext cx="1843548" cy="1097686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5646000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ОПИСАНИЕ ПРОДУКТА</a:t>
            </a:r>
            <a:endParaRPr lang="ru-RU" sz="2800" dirty="0">
              <a:latin typeface="Gilroy-ExtraBold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1000" y="1494000"/>
            <a:ext cx="1003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Разработанное приложение позволяет добиться повышения образованности населения в плане транспортной безопасности в несколько раз лучше, по сравнению с ближайшими аналогами, за счет присутствия в разработке психологических факторов человека, что может повлечь за собой понижение смертности.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1000" y="2694328"/>
            <a:ext cx="954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Разработанное приложение позволяет добиться повышения образованности населения в плане транспортной безопасности в несколько раз лучше, по сравнению с ближайшими аналогами, за счет присутствия в разработке психологических факторов человека, что может повлечь за собой понижение смертности.</a:t>
            </a:r>
          </a:p>
        </p:txBody>
      </p:sp>
    </p:spTree>
    <p:extLst>
      <p:ext uri="{BB962C8B-B14F-4D97-AF65-F5344CB8AC3E}">
        <p14:creationId xmlns:p14="http://schemas.microsoft.com/office/powerpoint/2010/main" val="388868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101000" y="144000"/>
            <a:ext cx="1843548" cy="1097686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5916000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РЫНОК ПОТРЕБИТЕЛЕЙ</a:t>
            </a:r>
            <a:endParaRPr lang="ru-RU" sz="2800" dirty="0">
              <a:latin typeface="Gilroy-ExtraBold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478378" y="1412692"/>
            <a:ext cx="5353855" cy="5233768"/>
          </a:xfrm>
          <a:prstGeom prst="ellipse">
            <a:avLst/>
          </a:prstGeom>
          <a:solidFill>
            <a:srgbClr val="EE346E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203314" y="2864963"/>
            <a:ext cx="3868262" cy="3781497"/>
          </a:xfrm>
          <a:prstGeom prst="ellipse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936406" y="4338716"/>
            <a:ext cx="2360695" cy="2307744"/>
          </a:xfrm>
          <a:prstGeom prst="ellipse">
            <a:avLst/>
          </a:prstGeom>
          <a:solidFill>
            <a:srgbClr val="EBEAE5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21" name="Прямая соединительная линия 20"/>
          <p:cNvCxnSpPr>
            <a:stCxn id="19" idx="6"/>
          </p:cNvCxnSpPr>
          <p:nvPr/>
        </p:nvCxnSpPr>
        <p:spPr>
          <a:xfrm flipV="1">
            <a:off x="5297101" y="4557486"/>
            <a:ext cx="1167220" cy="935102"/>
          </a:xfrm>
          <a:prstGeom prst="line">
            <a:avLst/>
          </a:prstGeom>
          <a:noFill/>
          <a:ln w="25400" cap="flat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464321" y="4557486"/>
            <a:ext cx="4535849" cy="0"/>
          </a:xfrm>
          <a:prstGeom prst="line">
            <a:avLst/>
          </a:prstGeom>
          <a:noFill/>
          <a:ln w="25400" cap="flat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5821745" y="3340718"/>
            <a:ext cx="1010488" cy="481696"/>
          </a:xfrm>
          <a:prstGeom prst="line">
            <a:avLst/>
          </a:prstGeom>
          <a:noFill/>
          <a:ln w="25400" cap="flat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832233" y="3340718"/>
            <a:ext cx="4054063" cy="0"/>
          </a:xfrm>
          <a:prstGeom prst="line">
            <a:avLst/>
          </a:prstGeom>
          <a:noFill/>
          <a:ln w="25400" cap="flat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326989" y="2218584"/>
            <a:ext cx="505244" cy="249929"/>
          </a:xfrm>
          <a:prstGeom prst="line">
            <a:avLst/>
          </a:prstGeom>
          <a:noFill/>
          <a:ln w="25400" cap="flat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32233" y="2218584"/>
            <a:ext cx="4054063" cy="0"/>
          </a:xfrm>
          <a:prstGeom prst="line">
            <a:avLst/>
          </a:prstGeom>
          <a:noFill/>
          <a:ln w="25400" cap="flat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Box 30"/>
          <p:cNvSpPr txBox="1"/>
          <p:nvPr/>
        </p:nvSpPr>
        <p:spPr>
          <a:xfrm>
            <a:off x="7982977" y="1775180"/>
            <a:ext cx="3330053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115</a:t>
            </a: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.000.000 </a:t>
            </a:r>
            <a:r>
              <a:rPr lang="ru-RU" sz="2800" dirty="0" smtClean="0">
                <a:latin typeface="Gilroy-ExtraBold"/>
              </a:rPr>
              <a:t>р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82977" y="2879057"/>
            <a:ext cx="3330053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Gilroy-ExtraBold"/>
              </a:rPr>
              <a:t>61</a:t>
            </a: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.000.000 </a:t>
            </a:r>
            <a:r>
              <a:rPr lang="ru-RU" sz="2800" dirty="0" smtClean="0">
                <a:latin typeface="Gilroy-ExtraBold"/>
              </a:rPr>
              <a:t>р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82976" y="4075790"/>
            <a:ext cx="3330053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10.</a:t>
            </a: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3</a:t>
            </a: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00.000 </a:t>
            </a:r>
            <a:r>
              <a:rPr lang="ru-RU" sz="2800" dirty="0" smtClean="0">
                <a:latin typeface="Gilroy-ExtraBold"/>
              </a:rPr>
              <a:t>р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48907" y="2036788"/>
            <a:ext cx="612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ТАМ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48993" y="3581566"/>
            <a:ext cx="619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854907" y="5123256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03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101000" y="144000"/>
            <a:ext cx="1843548" cy="1097686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6321000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КОНКУРЕНТНЫЙ АНАЛИЗ</a:t>
            </a:r>
            <a:endParaRPr lang="ru-RU" sz="2800" dirty="0">
              <a:latin typeface="Gilroy-ExtraBold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023288"/>
              </p:ext>
            </p:extLst>
          </p:nvPr>
        </p:nvGraphicFramePr>
        <p:xfrm>
          <a:off x="336000" y="1629000"/>
          <a:ext cx="7875000" cy="473722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406617">
                  <a:extLst>
                    <a:ext uri="{9D8B030D-6E8A-4147-A177-3AD203B41FA5}">
                      <a16:colId xmlns="" xmlns:a16="http://schemas.microsoft.com/office/drawing/2014/main" val="3581410591"/>
                    </a:ext>
                  </a:extLst>
                </a:gridCol>
                <a:gridCol w="1740876">
                  <a:extLst>
                    <a:ext uri="{9D8B030D-6E8A-4147-A177-3AD203B41FA5}">
                      <a16:colId xmlns="" xmlns:a16="http://schemas.microsoft.com/office/drawing/2014/main" val="2909754797"/>
                    </a:ext>
                  </a:extLst>
                </a:gridCol>
                <a:gridCol w="1575000">
                  <a:extLst>
                    <a:ext uri="{9D8B030D-6E8A-4147-A177-3AD203B41FA5}">
                      <a16:colId xmlns="" xmlns:a16="http://schemas.microsoft.com/office/drawing/2014/main" val="4123562741"/>
                    </a:ext>
                  </a:extLst>
                </a:gridCol>
                <a:gridCol w="2152507">
                  <a:extLst>
                    <a:ext uri="{9D8B030D-6E8A-4147-A177-3AD203B41FA5}">
                      <a16:colId xmlns="" xmlns:a16="http://schemas.microsoft.com/office/drawing/2014/main" val="368502700"/>
                    </a:ext>
                  </a:extLst>
                </a:gridCol>
              </a:tblGrid>
              <a:tr h="809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  <a:ea typeface="+mn-ea"/>
                          <a:cs typeface="+mn-cs"/>
                        </a:rPr>
                        <a:t>Приложение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ОАО</a:t>
                      </a:r>
                      <a:r>
                        <a:rPr lang="ru-RU" sz="16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 РЖД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Образовательные учреждения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8820123"/>
                  </a:ext>
                </a:extLst>
              </a:tr>
              <a:tr h="6468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Наличие</a:t>
                      </a:r>
                      <a:r>
                        <a:rPr lang="ru-RU" sz="16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 обучения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09131511"/>
                  </a:ext>
                </a:extLst>
              </a:tr>
              <a:tr h="8660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Поддержка</a:t>
                      </a:r>
                      <a:r>
                        <a:rPr lang="ru-RU" sz="16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 психологов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08602718"/>
                  </a:ext>
                </a:extLst>
              </a:tr>
              <a:tr h="8099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Узкоспециализированное обучение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49475753"/>
                  </a:ext>
                </a:extLst>
              </a:tr>
              <a:tr h="7384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Реклама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7265998"/>
                  </a:ext>
                </a:extLst>
              </a:tr>
              <a:tr h="8660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Gilroy-ExtraBold"/>
                        </a:rPr>
                        <a:t>Стоимость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Gilroy-ExtraBold"/>
                        </a:rPr>
                        <a:t>150 тыс. руб</a:t>
                      </a:r>
                      <a:r>
                        <a:rPr lang="ru-RU" sz="1600" dirty="0">
                          <a:effectLst/>
                          <a:latin typeface="Gilroy-ExtraBold"/>
                        </a:rPr>
                        <a:t>.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Gilroy-ExtraBold"/>
                        </a:rPr>
                        <a:t>500</a:t>
                      </a:r>
                      <a:r>
                        <a:rPr lang="ru-RU" sz="1600" dirty="0">
                          <a:effectLst/>
                          <a:latin typeface="Gilroy-ExtraBold"/>
                        </a:rPr>
                        <a:t> тыс. руб.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Gilroy-ExtraBold"/>
                        </a:rPr>
                        <a:t>1000 </a:t>
                      </a:r>
                      <a:r>
                        <a:rPr lang="ru-RU" sz="1600" dirty="0">
                          <a:effectLst/>
                          <a:latin typeface="Gilroy-ExtraBold"/>
                        </a:rPr>
                        <a:t>тыс. руб.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roy-ExtraBold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37" marR="63137" marT="0" marB="0" anchor="ctr">
                    <a:lnL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E3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4402292"/>
                  </a:ext>
                </a:extLst>
              </a:tr>
            </a:tbl>
          </a:graphicData>
        </a:graphic>
      </p:graphicFrame>
      <p:pic>
        <p:nvPicPr>
          <p:cNvPr id="34" name="Рисунок 33" descr="Флажок со сплошной заливкой">
            <a:extLst>
              <a:ext uri="{FF2B5EF4-FFF2-40B4-BE49-F238E27FC236}">
                <a16:creationId xmlns="" xmlns:a16="http://schemas.microsoft.com/office/drawing/2014/main" id="{508CDAD3-E4C9-4BDE-AC99-8FCBF155FD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31977" y="3393429"/>
            <a:ext cx="414023" cy="41402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0CB22AC8-82DA-4949-9049-8BC386DF6E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1436" y="4149000"/>
            <a:ext cx="414564" cy="408467"/>
          </a:xfrm>
          <a:prstGeom prst="rect">
            <a:avLst/>
          </a:prstGeom>
        </p:spPr>
      </p:pic>
      <p:pic>
        <p:nvPicPr>
          <p:cNvPr id="36" name="Рисунок 35" descr="Закрыть со сплошной заливкой">
            <a:extLst>
              <a:ext uri="{FF2B5EF4-FFF2-40B4-BE49-F238E27FC236}">
                <a16:creationId xmlns="" xmlns:a16="http://schemas.microsoft.com/office/drawing/2014/main" id="{6BF268DD-36EA-4286-84E8-31C9F7712E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60460" y="4905529"/>
            <a:ext cx="414024" cy="414024"/>
          </a:xfrm>
          <a:prstGeom prst="rect">
            <a:avLst/>
          </a:prstGeom>
        </p:spPr>
      </p:pic>
      <p:pic>
        <p:nvPicPr>
          <p:cNvPr id="38" name="Рисунок 37" descr="Закрыть со сплошной заливкой">
            <a:extLst>
              <a:ext uri="{FF2B5EF4-FFF2-40B4-BE49-F238E27FC236}">
                <a16:creationId xmlns="" xmlns:a16="http://schemas.microsoft.com/office/drawing/2014/main" id="{6BF268DD-36EA-4286-84E8-31C9F7712E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41976" y="3393429"/>
            <a:ext cx="414024" cy="414024"/>
          </a:xfrm>
          <a:prstGeom prst="rect">
            <a:avLst/>
          </a:prstGeom>
        </p:spPr>
      </p:pic>
      <p:pic>
        <p:nvPicPr>
          <p:cNvPr id="44" name="Рисунок 43" descr="Закрыть со сплошной заливкой">
            <a:extLst>
              <a:ext uri="{FF2B5EF4-FFF2-40B4-BE49-F238E27FC236}">
                <a16:creationId xmlns="" xmlns:a16="http://schemas.microsoft.com/office/drawing/2014/main" id="{6BF268DD-36EA-4286-84E8-31C9F7712E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41976" y="4149000"/>
            <a:ext cx="414024" cy="414024"/>
          </a:xfrm>
          <a:prstGeom prst="rect">
            <a:avLst/>
          </a:prstGeom>
        </p:spPr>
      </p:pic>
      <p:pic>
        <p:nvPicPr>
          <p:cNvPr id="17" name="Рисунок 16" descr="Флажок со сплошной заливкой">
            <a:extLst>
              <a:ext uri="{FF2B5EF4-FFF2-40B4-BE49-F238E27FC236}">
                <a16:creationId xmlns="" xmlns:a16="http://schemas.microsoft.com/office/drawing/2014/main" id="{508CDAD3-E4C9-4BDE-AC99-8FCBF155FD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31977" y="2529000"/>
            <a:ext cx="414023" cy="414023"/>
          </a:xfrm>
          <a:prstGeom prst="rect">
            <a:avLst/>
          </a:prstGeom>
        </p:spPr>
      </p:pic>
      <p:pic>
        <p:nvPicPr>
          <p:cNvPr id="18" name="Рисунок 17" descr="Флажок со сплошной заливкой">
            <a:extLst>
              <a:ext uri="{FF2B5EF4-FFF2-40B4-BE49-F238E27FC236}">
                <a16:creationId xmlns="" xmlns:a16="http://schemas.microsoft.com/office/drawing/2014/main" id="{508CDAD3-E4C9-4BDE-AC99-8FCBF155FD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5230" y="2528999"/>
            <a:ext cx="414023" cy="414023"/>
          </a:xfrm>
          <a:prstGeom prst="rect">
            <a:avLst/>
          </a:prstGeom>
        </p:spPr>
      </p:pic>
      <p:pic>
        <p:nvPicPr>
          <p:cNvPr id="19" name="Рисунок 18" descr="Флажок со сплошной заливкой">
            <a:extLst>
              <a:ext uri="{FF2B5EF4-FFF2-40B4-BE49-F238E27FC236}">
                <a16:creationId xmlns="" xmlns:a16="http://schemas.microsoft.com/office/drawing/2014/main" id="{508CDAD3-E4C9-4BDE-AC99-8FCBF155FD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41976" y="2529000"/>
            <a:ext cx="414023" cy="41402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0CB22AC8-82DA-4949-9049-8BC386DF6E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0460" y="4154557"/>
            <a:ext cx="414564" cy="40846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0CB22AC8-82DA-4949-9049-8BC386DF6E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1977" y="4914000"/>
            <a:ext cx="414564" cy="408467"/>
          </a:xfrm>
          <a:prstGeom prst="rect">
            <a:avLst/>
          </a:prstGeom>
        </p:spPr>
      </p:pic>
      <p:pic>
        <p:nvPicPr>
          <p:cNvPr id="22" name="Рисунок 21" descr="Закрыть со сплошной заливкой">
            <a:extLst>
              <a:ext uri="{FF2B5EF4-FFF2-40B4-BE49-F238E27FC236}">
                <a16:creationId xmlns="" xmlns:a16="http://schemas.microsoft.com/office/drawing/2014/main" id="{6BF268DD-36EA-4286-84E8-31C9F7712E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61000" y="3393429"/>
            <a:ext cx="414024" cy="414024"/>
          </a:xfrm>
          <a:prstGeom prst="rect">
            <a:avLst/>
          </a:prstGeom>
        </p:spPr>
      </p:pic>
      <p:pic>
        <p:nvPicPr>
          <p:cNvPr id="23" name="Рисунок 22" descr="Закрыть со сплошной заливкой">
            <a:extLst>
              <a:ext uri="{FF2B5EF4-FFF2-40B4-BE49-F238E27FC236}">
                <a16:creationId xmlns="" xmlns:a16="http://schemas.microsoft.com/office/drawing/2014/main" id="{6BF268DD-36EA-4286-84E8-31C9F7712E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41485" y="4914000"/>
            <a:ext cx="414024" cy="41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3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рямоугольник: скругленные верхние углы 33">
            <a:extLst>
              <a:ext uri="{FF2B5EF4-FFF2-40B4-BE49-F238E27FC236}">
                <a16:creationId xmlns="" xmlns:a16="http://schemas.microsoft.com/office/drawing/2014/main" id="{E829776C-965B-487E-86D8-06C9B69416CB}"/>
              </a:ext>
            </a:extLst>
          </p:cNvPr>
          <p:cNvSpPr/>
          <p:nvPr/>
        </p:nvSpPr>
        <p:spPr>
          <a:xfrm rot="5400000">
            <a:off x="8239168" y="1274177"/>
            <a:ext cx="1802948" cy="1991250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329483" y="141339"/>
            <a:ext cx="1701136" cy="1012891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6321000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   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БИЗНЕС-МОДЕЛЬ</a:t>
            </a:r>
            <a:endParaRPr lang="ru-RU" sz="2400" dirty="0">
              <a:latin typeface="Gilroy-ExtraBold"/>
            </a:endParaRPr>
          </a:p>
        </p:txBody>
      </p:sp>
      <p:sp>
        <p:nvSpPr>
          <p:cNvPr id="13" name="Прямоугольный треугольник 12">
            <a:extLst>
              <a:ext uri="{FF2B5EF4-FFF2-40B4-BE49-F238E27FC236}">
                <a16:creationId xmlns="" xmlns:a16="http://schemas.microsoft.com/office/drawing/2014/main" id="{31EDF3FE-86B0-46E9-83D6-97DE595E7AAB}"/>
              </a:ext>
            </a:extLst>
          </p:cNvPr>
          <p:cNvSpPr/>
          <p:nvPr/>
        </p:nvSpPr>
        <p:spPr>
          <a:xfrm rot="16200000">
            <a:off x="269610" y="1297435"/>
            <a:ext cx="179794" cy="17957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4" name="Прямоугольник: скругленные верхние углы 4">
            <a:extLst>
              <a:ext uri="{FF2B5EF4-FFF2-40B4-BE49-F238E27FC236}">
                <a16:creationId xmlns="" xmlns:a16="http://schemas.microsoft.com/office/drawing/2014/main" id="{0B2BA595-0A45-47C6-AE67-09B07D77EE32}"/>
              </a:ext>
            </a:extLst>
          </p:cNvPr>
          <p:cNvSpPr/>
          <p:nvPr/>
        </p:nvSpPr>
        <p:spPr>
          <a:xfrm rot="5400000">
            <a:off x="-808130" y="2316800"/>
            <a:ext cx="4057116" cy="2110649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5" name="Прямоугольник: скругленные верхние углы 5">
            <a:extLst>
              <a:ext uri="{FF2B5EF4-FFF2-40B4-BE49-F238E27FC236}">
                <a16:creationId xmlns="" xmlns:a16="http://schemas.microsoft.com/office/drawing/2014/main" id="{F7F671EB-366E-4335-9AB9-93FE2D3D2980}"/>
              </a:ext>
            </a:extLst>
          </p:cNvPr>
          <p:cNvSpPr/>
          <p:nvPr/>
        </p:nvSpPr>
        <p:spPr>
          <a:xfrm rot="5400000">
            <a:off x="930703" y="632018"/>
            <a:ext cx="448799" cy="1980000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6" name="Прямоугольный треугольник 15">
            <a:extLst>
              <a:ext uri="{FF2B5EF4-FFF2-40B4-BE49-F238E27FC236}">
                <a16:creationId xmlns="" xmlns:a16="http://schemas.microsoft.com/office/drawing/2014/main" id="{70F681F1-F8D7-4A70-AF31-3C2CAB5DDF9A}"/>
              </a:ext>
            </a:extLst>
          </p:cNvPr>
          <p:cNvSpPr/>
          <p:nvPr/>
        </p:nvSpPr>
        <p:spPr>
          <a:xfrm rot="10800000">
            <a:off x="-12247" y="1941219"/>
            <a:ext cx="179794" cy="17957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27CD797-9F69-4F88-8505-08950BC88B73}"/>
              </a:ext>
            </a:extLst>
          </p:cNvPr>
          <p:cNvSpPr txBox="1"/>
          <p:nvPr/>
        </p:nvSpPr>
        <p:spPr>
          <a:xfrm>
            <a:off x="165704" y="1945169"/>
            <a:ext cx="2110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Gilroy-ExtraBold"/>
              </a:rPr>
              <a:t>Необразованность в безопасности жизнедеятельности населения</a:t>
            </a:r>
            <a:endParaRPr lang="ru-RU" sz="1200" dirty="0">
              <a:latin typeface="Gilroy-ExtraBold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A6AE77E-706E-47C5-B0B9-85B2A02D1BCB}"/>
              </a:ext>
            </a:extLst>
          </p:cNvPr>
          <p:cNvSpPr txBox="1"/>
          <p:nvPr/>
        </p:nvSpPr>
        <p:spPr>
          <a:xfrm>
            <a:off x="176650" y="1472408"/>
            <a:ext cx="1650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Проблема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37" name="Прямоугольный треугольник 36">
            <a:extLst>
              <a:ext uri="{FF2B5EF4-FFF2-40B4-BE49-F238E27FC236}">
                <a16:creationId xmlns="" xmlns:a16="http://schemas.microsoft.com/office/drawing/2014/main" id="{E448CAB4-DD95-4EBE-843C-AB1B470A4A0D}"/>
              </a:ext>
            </a:extLst>
          </p:cNvPr>
          <p:cNvSpPr/>
          <p:nvPr/>
        </p:nvSpPr>
        <p:spPr>
          <a:xfrm rot="16200000">
            <a:off x="4227500" y="1344164"/>
            <a:ext cx="179794" cy="17957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Прямоугольник: скругленные верхние углы 19">
            <a:extLst>
              <a:ext uri="{FF2B5EF4-FFF2-40B4-BE49-F238E27FC236}">
                <a16:creationId xmlns="" xmlns:a16="http://schemas.microsoft.com/office/drawing/2014/main" id="{EB48B667-8154-44FF-B4E2-F9B8357CA457}"/>
              </a:ext>
            </a:extLst>
          </p:cNvPr>
          <p:cNvSpPr/>
          <p:nvPr/>
        </p:nvSpPr>
        <p:spPr>
          <a:xfrm rot="5400000">
            <a:off x="3005655" y="753017"/>
            <a:ext cx="2072257" cy="3253362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975595CB-61C7-4E3F-B159-B21C13980923}"/>
              </a:ext>
            </a:extLst>
          </p:cNvPr>
          <p:cNvSpPr txBox="1"/>
          <p:nvPr/>
        </p:nvSpPr>
        <p:spPr>
          <a:xfrm>
            <a:off x="2476470" y="1941180"/>
            <a:ext cx="314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Gilroy-ExtraBold"/>
              </a:rPr>
              <a:t>Программное приложение с автоматизированной обучающей системой</a:t>
            </a:r>
            <a:endParaRPr lang="ru-RU" sz="1200" dirty="0">
              <a:latin typeface="Gilroy-ExtraBold"/>
            </a:endParaRPr>
          </a:p>
        </p:txBody>
      </p:sp>
      <p:sp>
        <p:nvSpPr>
          <p:cNvPr id="51" name="Прямоугольный треугольник 50">
            <a:extLst>
              <a:ext uri="{FF2B5EF4-FFF2-40B4-BE49-F238E27FC236}">
                <a16:creationId xmlns="" xmlns:a16="http://schemas.microsoft.com/office/drawing/2014/main" id="{3966F74A-3F31-4FCF-956F-2D0B7114B1F2}"/>
              </a:ext>
            </a:extLst>
          </p:cNvPr>
          <p:cNvSpPr/>
          <p:nvPr/>
        </p:nvSpPr>
        <p:spPr>
          <a:xfrm rot="16200000">
            <a:off x="5779966" y="1325287"/>
            <a:ext cx="179794" cy="17957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2" name="Прямоугольник: скругленные верхние углы 33">
            <a:extLst>
              <a:ext uri="{FF2B5EF4-FFF2-40B4-BE49-F238E27FC236}">
                <a16:creationId xmlns="" xmlns:a16="http://schemas.microsoft.com/office/drawing/2014/main" id="{E829776C-965B-487E-86D8-06C9B69416CB}"/>
              </a:ext>
            </a:extLst>
          </p:cNvPr>
          <p:cNvSpPr/>
          <p:nvPr/>
        </p:nvSpPr>
        <p:spPr>
          <a:xfrm rot="5400000">
            <a:off x="4869331" y="2335947"/>
            <a:ext cx="4075504" cy="2053963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3" name="Прямоугольник: скругленные верхние углы 34">
            <a:extLst>
              <a:ext uri="{FF2B5EF4-FFF2-40B4-BE49-F238E27FC236}">
                <a16:creationId xmlns="" xmlns:a16="http://schemas.microsoft.com/office/drawing/2014/main" id="{0B0C7FBA-578A-472D-8430-F0B1BC305A13}"/>
              </a:ext>
            </a:extLst>
          </p:cNvPr>
          <p:cNvSpPr/>
          <p:nvPr/>
        </p:nvSpPr>
        <p:spPr>
          <a:xfrm rot="5400000">
            <a:off x="6616970" y="633323"/>
            <a:ext cx="448802" cy="1991250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A7FCD8BD-BA97-4A88-9614-58B59E2C29B7}"/>
              </a:ext>
            </a:extLst>
          </p:cNvPr>
          <p:cNvSpPr txBox="1"/>
          <p:nvPr/>
        </p:nvSpPr>
        <p:spPr>
          <a:xfrm>
            <a:off x="5940345" y="1941220"/>
            <a:ext cx="1931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Gilroy-ExtraBold"/>
              </a:rPr>
              <a:t>Повышение образованност</a:t>
            </a:r>
            <a:r>
              <a:rPr lang="ru-RU" sz="1200" dirty="0" smtClean="0">
                <a:latin typeface="Gilroy-ExtraBold"/>
              </a:rPr>
              <a:t>и</a:t>
            </a:r>
          </a:p>
          <a:p>
            <a:r>
              <a:rPr lang="ru-RU" sz="1200" dirty="0" smtClean="0">
                <a:latin typeface="Gilroy-ExtraBold"/>
              </a:rPr>
              <a:t>Снижение смертности</a:t>
            </a:r>
          </a:p>
          <a:p>
            <a:r>
              <a:rPr lang="ru-RU" sz="1200" dirty="0" smtClean="0">
                <a:latin typeface="Gilroy-ExtraBold"/>
              </a:rPr>
              <a:t>Снижение рисков травмы</a:t>
            </a:r>
            <a:endParaRPr lang="ru-RU" sz="1200" dirty="0" smtClean="0">
              <a:latin typeface="Gilroy-ExtraBold"/>
            </a:endParaRPr>
          </a:p>
          <a:p>
            <a:endParaRPr lang="ru-RU" sz="1200" dirty="0" smtClean="0">
              <a:latin typeface="Gilroy-ExtraBold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A80C29AF-1634-40E1-BA22-FCA7D786B13A}"/>
              </a:ext>
            </a:extLst>
          </p:cNvPr>
          <p:cNvSpPr txBox="1"/>
          <p:nvPr/>
        </p:nvSpPr>
        <p:spPr>
          <a:xfrm>
            <a:off x="5948091" y="1380494"/>
            <a:ext cx="1698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Ценностные предложения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67" name="Прямоугольник: скругленные верхние углы 48">
            <a:extLst>
              <a:ext uri="{FF2B5EF4-FFF2-40B4-BE49-F238E27FC236}">
                <a16:creationId xmlns="" xmlns:a16="http://schemas.microsoft.com/office/drawing/2014/main" id="{AF411B0D-7110-4A3A-85C3-ED826BAD1BBB}"/>
              </a:ext>
            </a:extLst>
          </p:cNvPr>
          <p:cNvSpPr/>
          <p:nvPr/>
        </p:nvSpPr>
        <p:spPr>
          <a:xfrm rot="5400000">
            <a:off x="8876508" y="682923"/>
            <a:ext cx="399302" cy="1887888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3" name="Прямоугольник: скругленные верхние углы 33">
            <a:extLst>
              <a:ext uri="{FF2B5EF4-FFF2-40B4-BE49-F238E27FC236}">
                <a16:creationId xmlns="" xmlns:a16="http://schemas.microsoft.com/office/drawing/2014/main" id="{E829776C-965B-487E-86D8-06C9B69416CB}"/>
              </a:ext>
            </a:extLst>
          </p:cNvPr>
          <p:cNvSpPr/>
          <p:nvPr/>
        </p:nvSpPr>
        <p:spPr>
          <a:xfrm rot="5400000">
            <a:off x="9145107" y="2515173"/>
            <a:ext cx="4075507" cy="1695516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84" name="Прямоугольник: скругленные верхние углы 19">
            <a:extLst>
              <a:ext uri="{FF2B5EF4-FFF2-40B4-BE49-F238E27FC236}">
                <a16:creationId xmlns="" xmlns:a16="http://schemas.microsoft.com/office/drawing/2014/main" id="{EB48B667-8154-44FF-B4E2-F9B8357CA457}"/>
              </a:ext>
            </a:extLst>
          </p:cNvPr>
          <p:cNvSpPr/>
          <p:nvPr/>
        </p:nvSpPr>
        <p:spPr>
          <a:xfrm rot="5400000">
            <a:off x="3100156" y="2831550"/>
            <a:ext cx="1884076" cy="3254185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85" name="Прямоугольник: скругленные верхние углы 33">
            <a:extLst>
              <a:ext uri="{FF2B5EF4-FFF2-40B4-BE49-F238E27FC236}">
                <a16:creationId xmlns="" xmlns:a16="http://schemas.microsoft.com/office/drawing/2014/main" id="{E829776C-965B-487E-86D8-06C9B69416CB}"/>
              </a:ext>
            </a:extLst>
          </p:cNvPr>
          <p:cNvSpPr/>
          <p:nvPr/>
        </p:nvSpPr>
        <p:spPr>
          <a:xfrm rot="5400000">
            <a:off x="8122009" y="3365025"/>
            <a:ext cx="2080061" cy="1991250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86" name="Прямоугольник: скругленные верхние углы 5">
            <a:extLst>
              <a:ext uri="{FF2B5EF4-FFF2-40B4-BE49-F238E27FC236}">
                <a16:creationId xmlns="" xmlns:a16="http://schemas.microsoft.com/office/drawing/2014/main" id="{F7F671EB-366E-4335-9AB9-93FE2D3D2980}"/>
              </a:ext>
            </a:extLst>
          </p:cNvPr>
          <p:cNvSpPr/>
          <p:nvPr/>
        </p:nvSpPr>
        <p:spPr>
          <a:xfrm rot="5400000">
            <a:off x="3743201" y="76446"/>
            <a:ext cx="448801" cy="3105001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7" name="Прямоугольник: скругленные верхние углы 5">
            <a:extLst>
              <a:ext uri="{FF2B5EF4-FFF2-40B4-BE49-F238E27FC236}">
                <a16:creationId xmlns="" xmlns:a16="http://schemas.microsoft.com/office/drawing/2014/main" id="{F7F671EB-366E-4335-9AB9-93FE2D3D2980}"/>
              </a:ext>
            </a:extLst>
          </p:cNvPr>
          <p:cNvSpPr/>
          <p:nvPr/>
        </p:nvSpPr>
        <p:spPr>
          <a:xfrm rot="5400000">
            <a:off x="3728597" y="2257849"/>
            <a:ext cx="448799" cy="3075792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2A6AE77E-706E-47C5-B0B9-85B2A02D1BCB}"/>
              </a:ext>
            </a:extLst>
          </p:cNvPr>
          <p:cNvSpPr txBox="1"/>
          <p:nvPr/>
        </p:nvSpPr>
        <p:spPr>
          <a:xfrm>
            <a:off x="2479945" y="1477973"/>
            <a:ext cx="1650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Решение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2A6AE77E-706E-47C5-B0B9-85B2A02D1BCB}"/>
              </a:ext>
            </a:extLst>
          </p:cNvPr>
          <p:cNvSpPr txBox="1"/>
          <p:nvPr/>
        </p:nvSpPr>
        <p:spPr>
          <a:xfrm>
            <a:off x="2457602" y="3656807"/>
            <a:ext cx="2742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Ключевые ресурсы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975595CB-61C7-4E3F-B159-B21C13980923}"/>
              </a:ext>
            </a:extLst>
          </p:cNvPr>
          <p:cNvSpPr txBox="1"/>
          <p:nvPr/>
        </p:nvSpPr>
        <p:spPr>
          <a:xfrm>
            <a:off x="2453189" y="3990265"/>
            <a:ext cx="32919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закупка комплектующих </a:t>
            </a:r>
            <a:r>
              <a:rPr lang="ru-RU" sz="1200" dirty="0" smtClean="0">
                <a:latin typeface="Gilroy-ExtraBold"/>
              </a:rPr>
              <a:t>(500 </a:t>
            </a:r>
            <a:r>
              <a:rPr lang="ru-RU" sz="1200" dirty="0" smtClean="0">
                <a:latin typeface="Gilroy-ExtraBold"/>
              </a:rPr>
              <a:t>тыс. </a:t>
            </a:r>
            <a:r>
              <a:rPr lang="ru-RU" sz="1200" dirty="0">
                <a:latin typeface="Gilroy-ExtraBold"/>
              </a:rPr>
              <a:t>руб</a:t>
            </a:r>
            <a:r>
              <a:rPr lang="ru-RU" sz="1200" dirty="0" smtClean="0">
                <a:latin typeface="Gilroy-ExtraBold"/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унификация </a:t>
            </a:r>
            <a:r>
              <a:rPr lang="ru-RU" sz="1200" dirty="0">
                <a:latin typeface="Gilroy-ExtraBold"/>
              </a:rPr>
              <a:t>ПО </a:t>
            </a:r>
            <a:r>
              <a:rPr lang="ru-RU" sz="1200" dirty="0" smtClean="0">
                <a:latin typeface="Gilroy-ExtraBold"/>
              </a:rPr>
              <a:t>(20 тыс</a:t>
            </a:r>
            <a:r>
              <a:rPr lang="ru-RU" sz="1200" dirty="0" smtClean="0">
                <a:latin typeface="Gilroy-ExtraBold"/>
              </a:rPr>
              <a:t>. </a:t>
            </a:r>
            <a:r>
              <a:rPr lang="ru-RU" sz="1200" dirty="0">
                <a:latin typeface="Gilroy-ExtraBold"/>
              </a:rPr>
              <a:t>руб</a:t>
            </a:r>
            <a:r>
              <a:rPr lang="ru-RU" sz="1200" dirty="0" smtClean="0">
                <a:latin typeface="Gilroy-ExtraBold"/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маркетинг </a:t>
            </a:r>
            <a:r>
              <a:rPr lang="ru-RU" sz="1200" dirty="0">
                <a:latin typeface="Gilroy-ExtraBold"/>
              </a:rPr>
              <a:t>(</a:t>
            </a:r>
            <a:r>
              <a:rPr lang="ru-RU" sz="1200" dirty="0" smtClean="0">
                <a:latin typeface="Gilroy-ExtraBold"/>
              </a:rPr>
              <a:t>30 тыс. </a:t>
            </a:r>
            <a:r>
              <a:rPr lang="ru-RU" sz="1200" dirty="0">
                <a:latin typeface="Gilroy-ExtraBold"/>
              </a:rPr>
              <a:t>руб</a:t>
            </a:r>
            <a:r>
              <a:rPr lang="ru-RU" sz="1200" dirty="0" smtClean="0">
                <a:latin typeface="Gilroy-ExtraBold"/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анализ </a:t>
            </a:r>
            <a:r>
              <a:rPr lang="ru-RU" sz="1200" dirty="0">
                <a:latin typeface="Gilroy-ExtraBold"/>
              </a:rPr>
              <a:t>рынка </a:t>
            </a:r>
            <a:r>
              <a:rPr lang="ru-RU" sz="1200" dirty="0" smtClean="0">
                <a:latin typeface="Gilroy-ExtraBold"/>
              </a:rPr>
              <a:t>(10 </a:t>
            </a:r>
            <a:r>
              <a:rPr lang="ru-RU" sz="1200" dirty="0" smtClean="0">
                <a:latin typeface="Gilroy-ExtraBold"/>
              </a:rPr>
              <a:t>тыс. </a:t>
            </a:r>
            <a:r>
              <a:rPr lang="ru-RU" sz="1200" dirty="0">
                <a:latin typeface="Gilroy-ExtraBold"/>
              </a:rPr>
              <a:t>руб</a:t>
            </a:r>
            <a:r>
              <a:rPr lang="ru-RU" sz="1200" dirty="0" smtClean="0">
                <a:latin typeface="Gilroy-ExtraBold"/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заработные </a:t>
            </a:r>
            <a:r>
              <a:rPr lang="ru-RU" sz="1200" dirty="0">
                <a:latin typeface="Gilroy-ExtraBold"/>
              </a:rPr>
              <a:t>платы </a:t>
            </a:r>
            <a:r>
              <a:rPr lang="ru-RU" sz="1200" dirty="0" smtClean="0">
                <a:latin typeface="Gilroy-ExtraBold"/>
              </a:rPr>
              <a:t>(400 </a:t>
            </a:r>
            <a:r>
              <a:rPr lang="ru-RU" sz="1200" dirty="0" smtClean="0">
                <a:latin typeface="Gilroy-ExtraBold"/>
              </a:rPr>
              <a:t>тыс. </a:t>
            </a:r>
            <a:r>
              <a:rPr lang="ru-RU" sz="1200" dirty="0">
                <a:latin typeface="Gilroy-ExtraBold"/>
              </a:rPr>
              <a:t>руб</a:t>
            </a:r>
            <a:r>
              <a:rPr lang="ru-RU" sz="1200" dirty="0" smtClean="0">
                <a:latin typeface="Gilroy-ExtraBold"/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налоги и соц. отчисления </a:t>
            </a:r>
            <a:r>
              <a:rPr lang="ru-RU" sz="1200" dirty="0" smtClean="0">
                <a:latin typeface="Gilroy-ExtraBold"/>
              </a:rPr>
              <a:t>(70 </a:t>
            </a:r>
            <a:r>
              <a:rPr lang="ru-RU" sz="1200" dirty="0">
                <a:latin typeface="Gilroy-ExtraBold"/>
              </a:rPr>
              <a:t>тыс. руб.)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latin typeface="Gilroy-ExtraBold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A80C29AF-1634-40E1-BA22-FCA7D786B13A}"/>
              </a:ext>
            </a:extLst>
          </p:cNvPr>
          <p:cNvSpPr txBox="1"/>
          <p:nvPr/>
        </p:nvSpPr>
        <p:spPr>
          <a:xfrm>
            <a:off x="8196875" y="1373567"/>
            <a:ext cx="1698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Скрытое преимущество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A7FCD8BD-BA97-4A88-9614-58B59E2C29B7}"/>
              </a:ext>
            </a:extLst>
          </p:cNvPr>
          <p:cNvSpPr txBox="1"/>
          <p:nvPr/>
        </p:nvSpPr>
        <p:spPr>
          <a:xfrm>
            <a:off x="8184070" y="1934293"/>
            <a:ext cx="1931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Gilroy-ExtraBold"/>
              </a:rPr>
              <a:t>Психололгическая</a:t>
            </a:r>
            <a:r>
              <a:rPr lang="ru-RU" sz="1200" dirty="0" smtClean="0">
                <a:latin typeface="Gilroy-ExtraBold"/>
              </a:rPr>
              <a:t> поддержка</a:t>
            </a:r>
            <a:endParaRPr lang="ru-RU" sz="1200" dirty="0">
              <a:latin typeface="Gilroy-ExtraBold"/>
            </a:endParaRPr>
          </a:p>
        </p:txBody>
      </p:sp>
      <p:sp>
        <p:nvSpPr>
          <p:cNvPr id="93" name="Прямоугольник: скругленные верхние углы 48">
            <a:extLst>
              <a:ext uri="{FF2B5EF4-FFF2-40B4-BE49-F238E27FC236}">
                <a16:creationId xmlns="" xmlns:a16="http://schemas.microsoft.com/office/drawing/2014/main" id="{AF411B0D-7110-4A3A-85C3-ED826BAD1BBB}"/>
              </a:ext>
            </a:extLst>
          </p:cNvPr>
          <p:cNvSpPr/>
          <p:nvPr/>
        </p:nvSpPr>
        <p:spPr>
          <a:xfrm rot="5400000">
            <a:off x="8923784" y="2671532"/>
            <a:ext cx="399302" cy="1887888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A7FCD8BD-BA97-4A88-9614-58B59E2C29B7}"/>
              </a:ext>
            </a:extLst>
          </p:cNvPr>
          <p:cNvSpPr txBox="1"/>
          <p:nvPr/>
        </p:nvSpPr>
        <p:spPr>
          <a:xfrm>
            <a:off x="8132214" y="3946952"/>
            <a:ext cx="19310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/>
            <a:r>
              <a:rPr lang="en-US" sz="1200" dirty="0">
                <a:latin typeface="Gilroy-ExtraBold"/>
              </a:rPr>
              <a:t>Web-Site</a:t>
            </a:r>
            <a:endParaRPr lang="ru-RU" sz="1200" dirty="0">
              <a:latin typeface="Gilroy-ExtraBold"/>
            </a:endParaRPr>
          </a:p>
          <a:p>
            <a:pPr indent="85725"/>
            <a:r>
              <a:rPr lang="ru-RU" sz="1200" dirty="0" smtClean="0">
                <a:latin typeface="Gilroy-ExtraBold"/>
              </a:rPr>
              <a:t>СМИ</a:t>
            </a:r>
          </a:p>
          <a:p>
            <a:pPr indent="85725"/>
            <a:r>
              <a:rPr lang="ru-RU" sz="1200" dirty="0" smtClean="0">
                <a:latin typeface="Gilroy-ExtraBold"/>
              </a:rPr>
              <a:t>Объекты транспорта</a:t>
            </a:r>
            <a:endParaRPr lang="ru-RU" sz="1200" dirty="0">
              <a:latin typeface="Gilroy-ExtraBold"/>
            </a:endParaRPr>
          </a:p>
          <a:p>
            <a:pPr indent="85725"/>
            <a:r>
              <a:rPr lang="ru-RU" sz="1200" dirty="0">
                <a:latin typeface="Gilroy-ExtraBold"/>
              </a:rPr>
              <a:t>Слеты молодежи</a:t>
            </a:r>
          </a:p>
          <a:p>
            <a:pPr indent="85725"/>
            <a:r>
              <a:rPr lang="ru-RU" sz="1200" dirty="0">
                <a:latin typeface="Gilroy-ExtraBold"/>
              </a:rPr>
              <a:t>Конференции</a:t>
            </a:r>
          </a:p>
          <a:p>
            <a:pPr indent="85725"/>
            <a:r>
              <a:rPr lang="ru-RU" sz="1200" dirty="0">
                <a:latin typeface="Gilroy-ExtraBold"/>
              </a:rPr>
              <a:t>Каталог продукции</a:t>
            </a:r>
          </a:p>
          <a:p>
            <a:pPr indent="85725"/>
            <a:r>
              <a:rPr lang="ru-RU" sz="1200" dirty="0">
                <a:latin typeface="Gilroy-ExtraBold"/>
              </a:rPr>
              <a:t>Реклама в интернете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A80C29AF-1634-40E1-BA22-FCA7D786B13A}"/>
              </a:ext>
            </a:extLst>
          </p:cNvPr>
          <p:cNvSpPr txBox="1"/>
          <p:nvPr/>
        </p:nvSpPr>
        <p:spPr>
          <a:xfrm>
            <a:off x="8215410" y="3362177"/>
            <a:ext cx="1698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Каналы сбыта и рекламы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96" name="Прямоугольник: скругленные верхние углы 48">
            <a:extLst>
              <a:ext uri="{FF2B5EF4-FFF2-40B4-BE49-F238E27FC236}">
                <a16:creationId xmlns="" xmlns:a16="http://schemas.microsoft.com/office/drawing/2014/main" id="{AF411B0D-7110-4A3A-85C3-ED826BAD1BBB}"/>
              </a:ext>
            </a:extLst>
          </p:cNvPr>
          <p:cNvSpPr/>
          <p:nvPr/>
        </p:nvSpPr>
        <p:spPr>
          <a:xfrm rot="5400000">
            <a:off x="10857561" y="901139"/>
            <a:ext cx="402920" cy="1447839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A80C29AF-1634-40E1-BA22-FCA7D786B13A}"/>
              </a:ext>
            </a:extLst>
          </p:cNvPr>
          <p:cNvSpPr txBox="1"/>
          <p:nvPr/>
        </p:nvSpPr>
        <p:spPr>
          <a:xfrm>
            <a:off x="10372073" y="1360408"/>
            <a:ext cx="1698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Сегменты клиентов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A7FCD8BD-BA97-4A88-9614-58B59E2C29B7}"/>
              </a:ext>
            </a:extLst>
          </p:cNvPr>
          <p:cNvSpPr txBox="1"/>
          <p:nvPr/>
        </p:nvSpPr>
        <p:spPr>
          <a:xfrm>
            <a:off x="10374017" y="2049927"/>
            <a:ext cx="148505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Gilroy-ExtraBold"/>
              </a:rPr>
              <a:t>Рынок </a:t>
            </a:r>
            <a:r>
              <a:rPr lang="en-US" sz="1200" dirty="0">
                <a:latin typeface="Gilroy-ExtraBold"/>
              </a:rPr>
              <a:t>B2B</a:t>
            </a:r>
            <a:r>
              <a:rPr lang="ru-RU" sz="1200" dirty="0">
                <a:latin typeface="Gilroy-ExtraBold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Gilroy-ExtraBold"/>
              </a:rPr>
              <a:t>ОАО "</a:t>
            </a:r>
            <a:r>
              <a:rPr lang="ru-RU" sz="1200" dirty="0" smtClean="0">
                <a:latin typeface="Gilroy-ExtraBold"/>
              </a:rPr>
              <a:t>РЖД«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«</a:t>
            </a:r>
            <a:r>
              <a:rPr lang="ru-RU" sz="1200" dirty="0" err="1">
                <a:latin typeface="Gilroy-ExtraBold"/>
              </a:rPr>
              <a:t>Россети</a:t>
            </a:r>
            <a:r>
              <a:rPr lang="ru-RU" sz="1200" dirty="0">
                <a:latin typeface="Gilroy-ExtraBold"/>
              </a:rPr>
              <a:t>», «МРСК Сибири</a:t>
            </a:r>
            <a:r>
              <a:rPr lang="ru-RU" sz="1200" dirty="0" smtClean="0">
                <a:latin typeface="Gilroy-ExtraBold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"ПЭК«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Транспортная полиция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Средние </a:t>
            </a:r>
            <a:r>
              <a:rPr lang="ru-RU" sz="1200" dirty="0">
                <a:latin typeface="Gilroy-ExtraBold"/>
              </a:rPr>
              <a:t>общеобразовательные </a:t>
            </a:r>
            <a:r>
              <a:rPr lang="ru-RU" sz="1200" dirty="0" smtClean="0">
                <a:latin typeface="Gilroy-ExtraBold"/>
              </a:rPr>
              <a:t>учреждения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Gilroy-ExtraBold"/>
              </a:rPr>
              <a:t> </a:t>
            </a:r>
            <a:r>
              <a:rPr lang="ru-RU" sz="1200" dirty="0">
                <a:latin typeface="Gilroy-ExtraBold"/>
              </a:rPr>
              <a:t>Д</a:t>
            </a:r>
            <a:r>
              <a:rPr lang="ru-RU" sz="1200" dirty="0" smtClean="0">
                <a:latin typeface="Gilroy-ExtraBold"/>
              </a:rPr>
              <a:t>етские </a:t>
            </a:r>
            <a:r>
              <a:rPr lang="ru-RU" sz="1200" dirty="0">
                <a:latin typeface="Gilroy-ExtraBold"/>
              </a:rPr>
              <a:t>сады</a:t>
            </a:r>
            <a:endParaRPr lang="ru-RU" sz="1200" dirty="0">
              <a:latin typeface="Gilroy-ExtraBold"/>
            </a:endParaRPr>
          </a:p>
        </p:txBody>
      </p:sp>
      <p:sp>
        <p:nvSpPr>
          <p:cNvPr id="99" name="Прямоугольник: скругленные верхние углы 4">
            <a:extLst>
              <a:ext uri="{FF2B5EF4-FFF2-40B4-BE49-F238E27FC236}">
                <a16:creationId xmlns="" xmlns:a16="http://schemas.microsoft.com/office/drawing/2014/main" id="{0B2BA595-0A45-47C6-AE67-09B07D77EE32}"/>
              </a:ext>
            </a:extLst>
          </p:cNvPr>
          <p:cNvSpPr/>
          <p:nvPr/>
        </p:nvSpPr>
        <p:spPr>
          <a:xfrm rot="5400000">
            <a:off x="2588622" y="3088356"/>
            <a:ext cx="1174457" cy="6020298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00" name="Прямоугольник: скругленные верхние углы 4">
            <a:extLst>
              <a:ext uri="{FF2B5EF4-FFF2-40B4-BE49-F238E27FC236}">
                <a16:creationId xmlns="" xmlns:a16="http://schemas.microsoft.com/office/drawing/2014/main" id="{0B2BA595-0A45-47C6-AE67-09B07D77EE32}"/>
              </a:ext>
            </a:extLst>
          </p:cNvPr>
          <p:cNvSpPr/>
          <p:nvPr/>
        </p:nvSpPr>
        <p:spPr>
          <a:xfrm rot="5400000">
            <a:off x="8588579" y="3228306"/>
            <a:ext cx="1174457" cy="5709620"/>
          </a:xfrm>
          <a:prstGeom prst="round2SameRect">
            <a:avLst>
              <a:gd name="adj1" fmla="val 1102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01" name="Прямоугольник: скругленные верхние углы 5">
            <a:extLst>
              <a:ext uri="{FF2B5EF4-FFF2-40B4-BE49-F238E27FC236}">
                <a16:creationId xmlns="" xmlns:a16="http://schemas.microsoft.com/office/drawing/2014/main" id="{F7F671EB-366E-4335-9AB9-93FE2D3D2980}"/>
              </a:ext>
            </a:extLst>
          </p:cNvPr>
          <p:cNvSpPr/>
          <p:nvPr/>
        </p:nvSpPr>
        <p:spPr>
          <a:xfrm rot="5400000">
            <a:off x="2855169" y="2952091"/>
            <a:ext cx="344443" cy="5636707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02" name="Прямоугольник: скругленные верхние углы 5">
            <a:extLst>
              <a:ext uri="{FF2B5EF4-FFF2-40B4-BE49-F238E27FC236}">
                <a16:creationId xmlns="" xmlns:a16="http://schemas.microsoft.com/office/drawing/2014/main" id="{F7F671EB-366E-4335-9AB9-93FE2D3D2980}"/>
              </a:ext>
            </a:extLst>
          </p:cNvPr>
          <p:cNvSpPr/>
          <p:nvPr/>
        </p:nvSpPr>
        <p:spPr>
          <a:xfrm rot="5400000">
            <a:off x="8861578" y="3041557"/>
            <a:ext cx="357894" cy="5439054"/>
          </a:xfrm>
          <a:prstGeom prst="round2Same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2A6AE77E-706E-47C5-B0B9-85B2A02D1BCB}"/>
              </a:ext>
            </a:extLst>
          </p:cNvPr>
          <p:cNvSpPr txBox="1"/>
          <p:nvPr/>
        </p:nvSpPr>
        <p:spPr>
          <a:xfrm>
            <a:off x="220767" y="5623904"/>
            <a:ext cx="4712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Структура издержек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E27CD797-9F69-4F88-8505-08950BC88B73}"/>
              </a:ext>
            </a:extLst>
          </p:cNvPr>
          <p:cNvSpPr txBox="1"/>
          <p:nvPr/>
        </p:nvSpPr>
        <p:spPr>
          <a:xfrm>
            <a:off x="176650" y="5973441"/>
            <a:ext cx="6006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Gilroy-ExtraBold"/>
              </a:rPr>
              <a:t>Самые большие издержки: </a:t>
            </a:r>
            <a:r>
              <a:rPr lang="ru-RU" sz="1200" dirty="0">
                <a:latin typeface="Gilroy-ExtraBold"/>
              </a:rPr>
              <a:t>привлечение квалифицированных специалистов для </a:t>
            </a:r>
            <a:r>
              <a:rPr lang="ru-RU" sz="1200" dirty="0" smtClean="0">
                <a:latin typeface="Gilroy-ExtraBold"/>
              </a:rPr>
              <a:t>унификации ПО </a:t>
            </a:r>
            <a:r>
              <a:rPr lang="ru-RU" sz="1200" dirty="0">
                <a:latin typeface="Gilroy-ExtraBold"/>
              </a:rPr>
              <a:t>и </a:t>
            </a:r>
            <a:r>
              <a:rPr lang="ru-RU" sz="1200" dirty="0" smtClean="0">
                <a:latin typeface="Gilroy-ExtraBold"/>
              </a:rPr>
              <a:t>разработки концепта</a:t>
            </a:r>
            <a:r>
              <a:rPr lang="ru-RU" sz="1200" dirty="0" smtClean="0">
                <a:latin typeface="Gilroy-ExtraBold"/>
              </a:rPr>
              <a:t>.</a:t>
            </a:r>
            <a:r>
              <a:rPr lang="en-US" sz="1200" dirty="0" smtClean="0">
                <a:latin typeface="Gilroy-ExtraBold"/>
              </a:rPr>
              <a:t> </a:t>
            </a:r>
            <a:r>
              <a:rPr lang="ru-RU" sz="1200" dirty="0" smtClean="0">
                <a:latin typeface="Gilroy-ExtraBold"/>
              </a:rPr>
              <a:t>Эти </a:t>
            </a:r>
            <a:r>
              <a:rPr lang="ru-RU" sz="1200" dirty="0">
                <a:latin typeface="Gilroy-ExtraBold"/>
              </a:rPr>
              <a:t>издержки обязательны для разработки этого продукта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A80C29AF-1634-40E1-BA22-FCA7D786B13A}"/>
              </a:ext>
            </a:extLst>
          </p:cNvPr>
          <p:cNvSpPr txBox="1"/>
          <p:nvPr/>
        </p:nvSpPr>
        <p:spPr>
          <a:xfrm>
            <a:off x="6442699" y="5634887"/>
            <a:ext cx="3379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Потоки доходов</a:t>
            </a:r>
            <a:endParaRPr lang="ru-RU" sz="14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E27CD797-9F69-4F88-8505-08950BC88B73}"/>
              </a:ext>
            </a:extLst>
          </p:cNvPr>
          <p:cNvSpPr txBox="1"/>
          <p:nvPr/>
        </p:nvSpPr>
        <p:spPr>
          <a:xfrm>
            <a:off x="6323648" y="5996625"/>
            <a:ext cx="5754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Gilroy-ExtraBold"/>
              </a:rPr>
              <a:t>Продажа </a:t>
            </a:r>
            <a:r>
              <a:rPr lang="ru-RU" sz="1200" dirty="0">
                <a:latin typeface="Gilroy-ExtraBold"/>
              </a:rPr>
              <a:t>готового устройства </a:t>
            </a:r>
            <a:r>
              <a:rPr lang="ru-RU" sz="1200" dirty="0" smtClean="0">
                <a:latin typeface="Gilroy-ExtraBold"/>
              </a:rPr>
              <a:t>- </a:t>
            </a:r>
            <a:r>
              <a:rPr lang="ru-RU" sz="1200" b="1" dirty="0" smtClean="0">
                <a:latin typeface="Gilroy-ExtraBold"/>
              </a:rPr>
              <a:t>1000000 </a:t>
            </a:r>
            <a:r>
              <a:rPr lang="ru-RU" sz="1200" b="1" dirty="0" smtClean="0">
                <a:latin typeface="Gilroy-ExtraBold"/>
              </a:rPr>
              <a:t>р</a:t>
            </a:r>
            <a:r>
              <a:rPr lang="ru-RU" sz="1200" dirty="0" smtClean="0">
                <a:latin typeface="Gilroy-ExtraBold"/>
              </a:rPr>
              <a:t> </a:t>
            </a:r>
            <a:r>
              <a:rPr lang="ru-RU" sz="1200" dirty="0">
                <a:latin typeface="Gilroy-ExtraBold"/>
              </a:rPr>
              <a:t>за первый год </a:t>
            </a:r>
            <a:r>
              <a:rPr lang="ru-RU" sz="1200" dirty="0" smtClean="0">
                <a:latin typeface="Gilroy-ExtraBold"/>
              </a:rPr>
              <a:t>реализации</a:t>
            </a:r>
            <a:endParaRPr lang="ru-RU" sz="1200" dirty="0">
              <a:latin typeface="Gilroy-ExtraBold"/>
            </a:endParaRPr>
          </a:p>
          <a:p>
            <a:r>
              <a:rPr lang="ru-RU" sz="1200" dirty="0" smtClean="0">
                <a:latin typeface="Gilroy-ExtraBold"/>
              </a:rPr>
              <a:t>Продажа </a:t>
            </a:r>
            <a:r>
              <a:rPr lang="ru-RU" sz="1200" dirty="0">
                <a:latin typeface="Gilroy-ExtraBold"/>
              </a:rPr>
              <a:t>готового устройства </a:t>
            </a:r>
            <a:r>
              <a:rPr lang="ru-RU" sz="1200" b="1" dirty="0" smtClean="0">
                <a:latin typeface="Gilroy-ExtraBold"/>
              </a:rPr>
              <a:t>- </a:t>
            </a:r>
            <a:r>
              <a:rPr lang="ru-RU" sz="1200" b="1" dirty="0" smtClean="0">
                <a:latin typeface="Gilroy-ExtraBold"/>
              </a:rPr>
              <a:t>20000000 </a:t>
            </a:r>
            <a:r>
              <a:rPr lang="ru-RU" sz="1200" b="1" dirty="0" smtClean="0">
                <a:latin typeface="Gilroy-ExtraBold"/>
              </a:rPr>
              <a:t>р</a:t>
            </a:r>
            <a:r>
              <a:rPr lang="ru-RU" sz="1200" dirty="0" smtClean="0">
                <a:latin typeface="Gilroy-ExtraBold"/>
              </a:rPr>
              <a:t> </a:t>
            </a:r>
            <a:r>
              <a:rPr lang="ru-RU" sz="1200" dirty="0">
                <a:latin typeface="Gilroy-ExtraBold"/>
              </a:rPr>
              <a:t>за второй </a:t>
            </a:r>
            <a:r>
              <a:rPr lang="ru-RU" sz="1200" dirty="0" smtClean="0">
                <a:latin typeface="Gilroy-ExtraBold"/>
              </a:rPr>
              <a:t>год</a:t>
            </a:r>
            <a:endParaRPr lang="ru-RU" sz="1200" dirty="0">
              <a:latin typeface="Gilroy-ExtraBold"/>
            </a:endParaRPr>
          </a:p>
          <a:p>
            <a:r>
              <a:rPr lang="ru-RU" sz="1200" dirty="0">
                <a:latin typeface="Gilroy-ExtraBold"/>
              </a:rPr>
              <a:t>Сервисное обслуживание </a:t>
            </a:r>
            <a:r>
              <a:rPr lang="ru-RU" sz="1200" dirty="0" smtClean="0">
                <a:latin typeface="Gilroy-ExtraBold"/>
              </a:rPr>
              <a:t>- </a:t>
            </a:r>
            <a:r>
              <a:rPr lang="ru-RU" sz="1200" b="1" dirty="0" smtClean="0">
                <a:latin typeface="Gilroy-ExtraBold"/>
              </a:rPr>
              <a:t>750000 </a:t>
            </a:r>
            <a:r>
              <a:rPr lang="ru-RU" sz="1200" b="1" dirty="0" smtClean="0">
                <a:latin typeface="Gilroy-ExtraBold"/>
              </a:rPr>
              <a:t>р</a:t>
            </a:r>
            <a:r>
              <a:rPr lang="ru-RU" sz="1200" dirty="0" smtClean="0">
                <a:latin typeface="Gilroy-ExtraBold"/>
              </a:rPr>
              <a:t> </a:t>
            </a:r>
            <a:r>
              <a:rPr lang="ru-RU" sz="1200" dirty="0">
                <a:latin typeface="Gilroy-ExtraBold"/>
              </a:rPr>
              <a:t>за второй </a:t>
            </a:r>
            <a:r>
              <a:rPr lang="ru-RU" sz="1200" dirty="0" smtClean="0">
                <a:latin typeface="Gilroy-ExtraBold"/>
              </a:rPr>
              <a:t>год</a:t>
            </a:r>
            <a:endParaRPr lang="ru-RU" sz="1200" dirty="0">
              <a:latin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55093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101000" y="144000"/>
            <a:ext cx="1843548" cy="1097686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7375242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ПЛАН ВЫПОЛНЕНИЯ ПРОЕКТА</a:t>
            </a:r>
            <a:endParaRPr lang="ru-RU" sz="2800" dirty="0">
              <a:latin typeface="Gilroy-ExtraBold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71339"/>
              </p:ext>
            </p:extLst>
          </p:nvPr>
        </p:nvGraphicFramePr>
        <p:xfrm>
          <a:off x="380990" y="1449000"/>
          <a:ext cx="11563558" cy="48016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9534">
                  <a:extLst>
                    <a:ext uri="{9D8B030D-6E8A-4147-A177-3AD203B41FA5}">
                      <a16:colId xmlns="" xmlns:a16="http://schemas.microsoft.com/office/drawing/2014/main" val="426629102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87341526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3650126666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1649532758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1942915391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3685819799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762294393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22999591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4181325518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36367997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3575161018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608552306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476274052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3378619377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041432959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881681482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886862476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322427539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327372649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851735439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3744844168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4198601333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1659453986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2952323258"/>
                    </a:ext>
                  </a:extLst>
                </a:gridCol>
                <a:gridCol w="372251">
                  <a:extLst>
                    <a:ext uri="{9D8B030D-6E8A-4147-A177-3AD203B41FA5}">
                      <a16:colId xmlns="" xmlns:a16="http://schemas.microsoft.com/office/drawing/2014/main" val="3360885423"/>
                    </a:ext>
                  </a:extLst>
                </a:gridCol>
              </a:tblGrid>
              <a:tr h="30391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Задачи/цели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Месяц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43702974"/>
                  </a:ext>
                </a:extLst>
              </a:tr>
              <a:tr h="380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3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4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5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6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7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8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9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13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14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15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16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17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18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19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20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21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22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23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Gilroy-ExtraBold"/>
                        </a:rPr>
                        <a:t>24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9132513"/>
                  </a:ext>
                </a:extLst>
              </a:tr>
              <a:tr h="3801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Исследование рынка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989300159"/>
                  </a:ext>
                </a:extLst>
              </a:tr>
              <a:tr h="515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Закупка </a:t>
                      </a:r>
                      <a:r>
                        <a:rPr lang="ru-RU" sz="1600" dirty="0" smtClean="0">
                          <a:effectLst/>
                          <a:latin typeface="Gilroy-ExtraBold"/>
                        </a:rPr>
                        <a:t>комплектующих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4129427541"/>
                  </a:ext>
                </a:extLst>
              </a:tr>
              <a:tr h="3801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Gilroy-ExtraBold"/>
                        </a:rPr>
                        <a:t>Покупка</a:t>
                      </a:r>
                      <a:r>
                        <a:rPr lang="ru-RU" sz="1600" baseline="0" dirty="0" smtClean="0">
                          <a:effectLst/>
                          <a:latin typeface="Gilroy-ExtraBold"/>
                        </a:rPr>
                        <a:t> ПО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558922612"/>
                  </a:ext>
                </a:extLst>
              </a:tr>
              <a:tr h="515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Gilroy-ExtraBold"/>
                        </a:rPr>
                        <a:t>Создание приложение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4282451254"/>
                  </a:ext>
                </a:extLst>
              </a:tr>
              <a:tr h="3801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Внедрение ИИ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64973463"/>
                  </a:ext>
                </a:extLst>
              </a:tr>
              <a:tr h="515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Тесты работоспособности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531498037"/>
                  </a:ext>
                </a:extLst>
              </a:tr>
              <a:tr h="3801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Доработка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E34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4770639"/>
                  </a:ext>
                </a:extLst>
              </a:tr>
              <a:tr h="515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Введение в эксплуатацию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155367434"/>
                  </a:ext>
                </a:extLst>
              </a:tr>
              <a:tr h="515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Сервисное обслуживание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Gilroy-ExtraBold"/>
                        </a:rPr>
                        <a:t> </a:t>
                      </a:r>
                      <a:endParaRPr lang="ru-RU" sz="16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Gilroy-ExtraBold"/>
                        </a:rPr>
                        <a:t> </a:t>
                      </a:r>
                      <a:endParaRPr lang="ru-RU" sz="16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34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2078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59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0101000" y="144000"/>
            <a:ext cx="1843548" cy="1097686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0" y="310343"/>
            <a:ext cx="7375242" cy="765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Gilroy-ExtraBold"/>
              </a:rPr>
              <a:t>КОМАНДА</a:t>
            </a:r>
            <a:endParaRPr lang="ru-RU" sz="2800" dirty="0">
              <a:latin typeface="Gilroy-ExtraBold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449344"/>
              </p:ext>
            </p:extLst>
          </p:nvPr>
        </p:nvGraphicFramePr>
        <p:xfrm>
          <a:off x="606000" y="1854000"/>
          <a:ext cx="10665000" cy="652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73099"/>
                <a:gridCol w="5391901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5045704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Leader ID</a:t>
                      </a:r>
                      <a:endParaRPr lang="ru-RU" sz="2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Иридеков</a:t>
                      </a:r>
                      <a:r>
                        <a:rPr lang="ru-RU" sz="20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Максим </a:t>
                      </a: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Сергеевич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Лидер)</a:t>
                      </a:r>
                      <a:endParaRPr lang="ru-RU" sz="2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4989745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Leader ID</a:t>
                      </a:r>
                      <a:endParaRPr lang="ru-RU" sz="2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Ялманбетов</a:t>
                      </a:r>
                      <a:r>
                        <a:rPr lang="ru-RU" sz="20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Рустам </a:t>
                      </a:r>
                      <a:r>
                        <a:rPr lang="ru-RU" sz="2000" dirty="0" err="1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Явгайтарович</a:t>
                      </a:r>
                      <a:r>
                        <a:rPr lang="ru-RU" sz="2000" dirty="0" smtClean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(Разработчик)</a:t>
                      </a:r>
                      <a:endParaRPr lang="ru-RU" sz="2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6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бельный">
      <a:dk1>
        <a:srgbClr val="3F3F3F"/>
      </a:dk1>
      <a:lt1>
        <a:sysClr val="window" lastClr="FFFFFF"/>
      </a:lt1>
      <a:dk2>
        <a:srgbClr val="595856"/>
      </a:dk2>
      <a:lt2>
        <a:srgbClr val="E5E4E3"/>
      </a:lt2>
      <a:accent1>
        <a:srgbClr val="CABCA2"/>
      </a:accent1>
      <a:accent2>
        <a:srgbClr val="F1F2D0"/>
      </a:accent2>
      <a:accent3>
        <a:srgbClr val="595856"/>
      </a:accent3>
      <a:accent4>
        <a:srgbClr val="8C8A87"/>
      </a:accent4>
      <a:accent5>
        <a:srgbClr val="E0DDD6"/>
      </a:accent5>
      <a:accent6>
        <a:srgbClr val="FFFFFF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490</Words>
  <Application>Microsoft Office PowerPoint</Application>
  <PresentationFormat>Произвольный</PresentationFormat>
  <Paragraphs>326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Рыжов Никита Андреевич</cp:lastModifiedBy>
  <cp:revision>62</cp:revision>
  <dcterms:created xsi:type="dcterms:W3CDTF">2020-09-04T05:59:52Z</dcterms:created>
  <dcterms:modified xsi:type="dcterms:W3CDTF">2024-01-18T03:09:39Z</dcterms:modified>
</cp:coreProperties>
</file>