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5" r:id="rId3"/>
    <p:sldId id="257" r:id="rId4"/>
    <p:sldId id="260" r:id="rId5"/>
    <p:sldId id="258" r:id="rId6"/>
    <p:sldId id="276" r:id="rId7"/>
    <p:sldId id="259" r:id="rId8"/>
    <p:sldId id="272" r:id="rId9"/>
    <p:sldId id="261" r:id="rId10"/>
    <p:sldId id="277" r:id="rId11"/>
    <p:sldId id="262" r:id="rId12"/>
    <p:sldId id="263" r:id="rId13"/>
    <p:sldId id="268" r:id="rId14"/>
    <p:sldId id="269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1\Desktop\&#1055;&#1056;&#1054;&#1045;&#1050;&#1058;&#1067;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oleber_ya\Desktop\&#1070;&#1051;&#1071;\&#1059;&#1063;&#1045;&#1041;&#1053;&#1067;&#1049;%20&#1055;&#1056;&#1054;&#1062;&#1045;&#1057;&#1057;\&#1055;&#1056;&#1054;&#1045;&#1050;&#1058;&#1067;\&#1047;&#1040;&#1055;&#1040;&#1057;&#1067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rgbClr val="FF0000"/>
                </a:solidFill>
              </a:rPr>
              <a:t>Согласно</a:t>
            </a:r>
            <a:r>
              <a:rPr lang="ru-RU" baseline="0">
                <a:solidFill>
                  <a:srgbClr val="FF0000"/>
                </a:solidFill>
              </a:rPr>
              <a:t> прогнозу, </a:t>
            </a:r>
            <a:r>
              <a:rPr lang="ru-RU">
                <a:solidFill>
                  <a:srgbClr val="FF0000"/>
                </a:solidFill>
              </a:rPr>
              <a:t>спрос логистики на цифровые технологии </a:t>
            </a:r>
            <a:r>
              <a:rPr lang="ru-RU" sz="1400" b="1" i="0" u="none" strike="noStrike" baseline="0">
                <a:solidFill>
                  <a:srgbClr val="FF0000"/>
                </a:solidFill>
                <a:effectLst/>
              </a:rPr>
              <a:t>к 2030 г. увеличится на 20%.</a:t>
            </a:r>
            <a:endParaRPr lang="ru-RU">
              <a:solidFill>
                <a:srgbClr val="FF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Спрос логистики на цифровые технологии, млрд. долл.</c:v>
          </c:tx>
          <c:spPr>
            <a:solidFill>
              <a:schemeClr val="accent1"/>
            </a:solidFill>
            <a:ln>
              <a:solidFill>
                <a:srgbClr val="7030A0"/>
              </a:solidFill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Лист1!$B$28:$B$30</c:f>
              <c:numCache>
                <c:formatCode>General</c:formatCode>
                <c:ptCount val="3"/>
                <c:pt idx="0">
                  <c:v>2020</c:v>
                </c:pt>
                <c:pt idx="1">
                  <c:v>2023</c:v>
                </c:pt>
                <c:pt idx="2">
                  <c:v>2030</c:v>
                </c:pt>
              </c:numCache>
            </c:numRef>
          </c:cat>
          <c:val>
            <c:numRef>
              <c:f>Лист1!$A$28:$A$30</c:f>
              <c:numCache>
                <c:formatCode>General</c:formatCode>
                <c:ptCount val="3"/>
                <c:pt idx="0">
                  <c:v>89.4</c:v>
                </c:pt>
                <c:pt idx="1">
                  <c:v>120</c:v>
                </c:pt>
                <c:pt idx="2">
                  <c:v>626.6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4C-467D-8836-52DCE8C37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24000"/>
        <c:axId val="57825536"/>
      </c:barChart>
      <c:catAx>
        <c:axId val="5782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825536"/>
        <c:crosses val="autoZero"/>
        <c:auto val="1"/>
        <c:lblAlgn val="ctr"/>
        <c:lblOffset val="100"/>
        <c:noMultiLvlLbl val="0"/>
      </c:catAx>
      <c:valAx>
        <c:axId val="5782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82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Финансовые результаты по годам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Лист1!$D$1</c:f>
              <c:strCache>
                <c:ptCount val="1"/>
                <c:pt idx="0">
                  <c:v>Выручка, руб.</c:v>
                </c:pt>
              </c:strCache>
            </c:strRef>
          </c:tx>
          <c:invertIfNegative val="0"/>
          <c:cat>
            <c:numRef>
              <c:f>Лист1!$A$3:$C$3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Лист1!$A$1:$C$1</c:f>
              <c:numCache>
                <c:formatCode>#,##0</c:formatCode>
                <c:ptCount val="3"/>
                <c:pt idx="0">
                  <c:v>5643000</c:v>
                </c:pt>
                <c:pt idx="1">
                  <c:v>9405000</c:v>
                </c:pt>
                <c:pt idx="2">
                  <c:v>13167000</c:v>
                </c:pt>
              </c:numCache>
            </c:numRef>
          </c:val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Расходы, руб.</c:v>
                </c:pt>
              </c:strCache>
            </c:strRef>
          </c:tx>
          <c:invertIfNegative val="0"/>
          <c:cat>
            <c:numRef>
              <c:f>Лист1!$A$3:$C$3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Лист1!$A$2:$C$2</c:f>
              <c:numCache>
                <c:formatCode>#,##0</c:formatCode>
                <c:ptCount val="3"/>
                <c:pt idx="0">
                  <c:v>4798935</c:v>
                </c:pt>
                <c:pt idx="1">
                  <c:v>5235760</c:v>
                </c:pt>
                <c:pt idx="2">
                  <c:v>5800096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6214528"/>
        <c:axId val="86323200"/>
        <c:axId val="0"/>
      </c:bar3DChart>
      <c:catAx>
        <c:axId val="86214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Год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6323200"/>
        <c:crosses val="autoZero"/>
        <c:auto val="1"/>
        <c:lblAlgn val="ctr"/>
        <c:lblOffset val="100"/>
        <c:noMultiLvlLbl val="0"/>
      </c:catAx>
      <c:valAx>
        <c:axId val="863232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Финансовые показатели,</a:t>
                </a:r>
                <a:r>
                  <a:rPr lang="ru-RU" baseline="0"/>
                  <a:t> руб.</a:t>
                </a:r>
                <a:endParaRPr lang="ru-RU"/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86214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116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05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4401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506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506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268100fd_0_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d268100fd_0_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71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4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0" y="3327730"/>
            <a:ext cx="5505449" cy="256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62500" lnSpcReduction="20000"/>
          </a:bodyPr>
          <a:lstStyle/>
          <a:p>
            <a:pPr lvl="0" algn="ctr">
              <a:buClr>
                <a:srgbClr val="8F00FF"/>
              </a:buClr>
              <a:buSzPts val="4000"/>
              <a:defRPr/>
            </a:pPr>
            <a:r>
              <a:rPr lang="ru-RU" sz="4000" b="1" dirty="0">
                <a:solidFill>
                  <a:srgbClr val="8F00FF"/>
                </a:solidFill>
                <a:latin typeface="Gilroy"/>
              </a:rPr>
              <a:t>Автоматизированная система </a:t>
            </a:r>
            <a:br>
              <a:rPr lang="ru-RU" sz="4000" b="1" dirty="0">
                <a:solidFill>
                  <a:srgbClr val="8F00FF"/>
                </a:solidFill>
                <a:latin typeface="Gilroy"/>
              </a:rPr>
            </a:br>
            <a:r>
              <a:rPr lang="ru-RU" sz="4000" b="1" dirty="0">
                <a:solidFill>
                  <a:srgbClr val="8F00FF"/>
                </a:solidFill>
                <a:latin typeface="Gilroy"/>
              </a:rPr>
              <a:t>управления запасами в логистике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086BFF"/>
                </a:solidFill>
                <a:latin typeface="Arial"/>
                <a:ea typeface="Arial"/>
                <a:cs typeface="Arial"/>
              </a:rPr>
              <a:t>Семченко Кристина</a:t>
            </a:r>
            <a:r>
              <a:rPr lang="en-US" sz="2300" b="0" i="0" u="none" strike="noStrike" cap="none" dirty="0">
                <a:solidFill>
                  <a:srgbClr val="086BFF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F4F27A-9147-4507-9167-31CD7B0B1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"/>
            <a:ext cx="4308262" cy="29249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377" y="2473233"/>
            <a:ext cx="4859049" cy="41121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en-US" sz="1200">
                  <a:solidFill>
                    <a:srgbClr val="FFFFFF"/>
                  </a:solidFill>
                </a:rPr>
                <a:t>2</a:t>
              </a:r>
              <a:endParaRPr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6;p2">
            <a:extLst>
              <a:ext uri="{FF2B5EF4-FFF2-40B4-BE49-F238E27FC236}">
                <a16:creationId xmlns:a16="http://schemas.microsoft.com/office/drawing/2014/main" xmlns="" id="{D6CA550C-DD50-4FAB-AB01-0DEB269C599A}"/>
              </a:ext>
            </a:extLst>
          </p:cNvPr>
          <p:cNvSpPr txBox="1"/>
          <p:nvPr/>
        </p:nvSpPr>
        <p:spPr bwMode="auto">
          <a:xfrm>
            <a:off x="1394894" y="-56823"/>
            <a:ext cx="6992203" cy="2123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44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4400" b="1" dirty="0">
                <a:solidFill>
                  <a:srgbClr val="8F00FF"/>
                </a:solidFill>
              </a:rPr>
              <a:t>АКТУАЛЬНОСТЬ</a:t>
            </a:r>
            <a:endParaRPr sz="4400" dirty="0"/>
          </a:p>
          <a:p>
            <a:pPr>
              <a:buClr>
                <a:srgbClr val="8F00FF"/>
              </a:buClr>
              <a:buSzPts val="3600"/>
              <a:defRPr/>
            </a:pPr>
            <a:endParaRPr sz="4400" dirty="0"/>
          </a:p>
        </p:txBody>
      </p:sp>
      <p:sp>
        <p:nvSpPr>
          <p:cNvPr id="15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5038" y="1659202"/>
            <a:ext cx="11625011" cy="45787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17454" indent="-207832">
              <a:buFont typeface="Arial" panose="020B0604020202020204" pitchFamily="34" charset="0"/>
              <a:buChar char="•"/>
            </a:pPr>
            <a:r>
              <a:rPr lang="ru-RU" sz="2667" dirty="0"/>
              <a:t>Соответствие современной тенденции по развитию информационных систем;</a:t>
            </a:r>
          </a:p>
          <a:p>
            <a:pPr marL="217454" indent="-207832">
              <a:buFont typeface="Arial" panose="020B0604020202020204" pitchFamily="34" charset="0"/>
              <a:buChar char="•"/>
            </a:pPr>
            <a:r>
              <a:rPr lang="ru-RU" sz="2400" dirty="0"/>
              <a:t>Поддержка развития </a:t>
            </a:r>
            <a:r>
              <a:rPr lang="en-US" sz="2400" dirty="0"/>
              <a:t>IT-</a:t>
            </a:r>
            <a:r>
              <a:rPr lang="ru-RU" sz="2400" dirty="0"/>
              <a:t>отрасли в </a:t>
            </a:r>
            <a:r>
              <a:rPr lang="ru-RU" sz="2400" dirty="0">
                <a:solidFill>
                  <a:schemeClr val="tx1"/>
                </a:solidFill>
              </a:rPr>
              <a:t>условиях </a:t>
            </a:r>
            <a:r>
              <a:rPr lang="ru-RU" sz="2400" dirty="0" err="1">
                <a:solidFill>
                  <a:schemeClr val="tx1"/>
                </a:solidFill>
              </a:rPr>
              <a:t>импортозамещения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217454" indent="-207832">
              <a:buFont typeface="Arial" panose="020B0604020202020204" pitchFamily="34" charset="0"/>
              <a:buChar char="•"/>
            </a:pPr>
            <a:r>
              <a:rPr lang="ru-RU" sz="2667" dirty="0"/>
              <a:t>Затраты на управление запасами составляют наибольшую долю общих логистических издержек и могут достигать 40 % от этой суммы;</a:t>
            </a:r>
          </a:p>
          <a:p>
            <a:pPr marL="217454" indent="-207832">
              <a:buFont typeface="Arial" panose="020B0604020202020204" pitchFamily="34" charset="0"/>
              <a:buChar char="•"/>
            </a:pPr>
            <a:r>
              <a:rPr lang="ru-RU" sz="2667" dirty="0"/>
              <a:t>Автоматизированные системы управления запасами позволяют:</a:t>
            </a:r>
          </a:p>
          <a:p>
            <a:pPr marL="217454" indent="-207832">
              <a:buFont typeface="Wingdings" pitchFamily="2" charset="2"/>
              <a:buChar char="v"/>
            </a:pPr>
            <a:r>
              <a:rPr lang="ru-RU" sz="2667" dirty="0"/>
              <a:t>сократить  административный персонал;</a:t>
            </a:r>
          </a:p>
          <a:p>
            <a:pPr marL="217454" indent="-207832">
              <a:buFont typeface="Wingdings" pitchFamily="2" charset="2"/>
              <a:buChar char="v"/>
            </a:pPr>
            <a:r>
              <a:rPr lang="ru-RU" sz="2667" dirty="0"/>
              <a:t>снизить количество складских запасов;</a:t>
            </a:r>
          </a:p>
          <a:p>
            <a:pPr marL="217454" indent="-207832">
              <a:buFont typeface="Wingdings" pitchFamily="2" charset="2"/>
              <a:buChar char="v"/>
            </a:pPr>
            <a:r>
              <a:rPr lang="ru-RU" sz="2667" dirty="0"/>
              <a:t>уменьшить время, необходимое для управления запасами;</a:t>
            </a:r>
          </a:p>
          <a:p>
            <a:pPr marL="217454" indent="-207832">
              <a:buFont typeface="Wingdings" pitchFamily="2" charset="2"/>
              <a:buChar char="v"/>
            </a:pPr>
            <a:r>
              <a:rPr lang="ru-RU" sz="2667" dirty="0"/>
              <a:t>оптимизировать  размер заказов.</a:t>
            </a:r>
          </a:p>
          <a:p>
            <a:pPr marL="217454" indent="-207832">
              <a:buFont typeface="Wingdings" pitchFamily="2" charset="2"/>
              <a:buChar char="v"/>
            </a:pPr>
            <a:endParaRPr lang="ru-RU" sz="2667" dirty="0"/>
          </a:p>
          <a:p>
            <a:pPr marL="217454" indent="-207832">
              <a:buFont typeface="Arial" panose="020B0604020202020204" pitchFamily="34" charset="0"/>
              <a:buChar char="•"/>
            </a:pPr>
            <a:endParaRPr lang="ru-RU" sz="2667" dirty="0"/>
          </a:p>
        </p:txBody>
      </p:sp>
    </p:spTree>
    <p:extLst>
      <p:ext uri="{BB962C8B-B14F-4D97-AF65-F5344CB8AC3E}">
        <p14:creationId xmlns:p14="http://schemas.microsoft.com/office/powerpoint/2010/main" val="356519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dirty="0"/>
            </a:p>
          </p:txBody>
        </p:sp>
      </p:grp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64870351" name="Google Shape;116;p2"/>
          <p:cNvSpPr txBox="1"/>
          <p:nvPr/>
        </p:nvSpPr>
        <p:spPr bwMode="auto">
          <a:xfrm>
            <a:off x="263452" y="2427235"/>
            <a:ext cx="7311072" cy="2462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Что делаем? </a:t>
            </a:r>
            <a:r>
              <a:rPr lang="ru-RU" sz="2000" i="1" dirty="0">
                <a:solidFill>
                  <a:srgbClr val="6600FF"/>
                </a:solidFill>
              </a:rPr>
              <a:t>Программное обеспечение (ПО</a:t>
            </a:r>
            <a:r>
              <a:rPr lang="ru-RU" sz="2000" i="1" dirty="0" smtClean="0">
                <a:solidFill>
                  <a:srgbClr val="6600FF"/>
                </a:solidFill>
              </a:rPr>
              <a:t>) (импортозамещающее)</a:t>
            </a:r>
          </a:p>
          <a:p>
            <a:pPr>
              <a:defRPr/>
            </a:pPr>
            <a:endParaRPr lang="ru-RU" sz="2000" i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Для кого? </a:t>
            </a:r>
            <a:r>
              <a:rPr lang="ru-RU" sz="2000" i="1" dirty="0">
                <a:solidFill>
                  <a:srgbClr val="6600FF"/>
                </a:solidFill>
              </a:rPr>
              <a:t>Специалисты в области складской логистики и управления запасами</a:t>
            </a:r>
          </a:p>
          <a:p>
            <a:pPr>
              <a:defRPr/>
            </a:pPr>
            <a:endParaRPr lang="ru-RU" sz="2000" i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000" i="1" dirty="0">
                <a:solidFill>
                  <a:srgbClr val="FF0000"/>
                </a:solidFill>
              </a:rPr>
              <a:t>Зачем? </a:t>
            </a:r>
            <a:r>
              <a:rPr lang="ru-RU" sz="2000" i="1" dirty="0">
                <a:solidFill>
                  <a:srgbClr val="6600FF"/>
                </a:solidFill>
              </a:rPr>
              <a:t>Оптимизировать процесс управления запасами</a:t>
            </a:r>
            <a:endParaRPr sz="2000" i="0" dirty="0">
              <a:solidFill>
                <a:srgbClr val="6600FF"/>
              </a:solidFill>
            </a:endParaRP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i="0" dirty="0">
              <a:solidFill>
                <a:srgbClr val="FF0000"/>
              </a:solidFill>
            </a:endParaRPr>
          </a:p>
        </p:txBody>
      </p:sp>
      <p:sp>
        <p:nvSpPr>
          <p:cNvPr id="17" name="Google Shape;116;p2">
            <a:extLst>
              <a:ext uri="{FF2B5EF4-FFF2-40B4-BE49-F238E27FC236}">
                <a16:creationId xmlns:a16="http://schemas.microsoft.com/office/drawing/2014/main" xmlns="" id="{D6CA550C-DD50-4FAB-AB01-0DEB269C599A}"/>
              </a:ext>
            </a:extLst>
          </p:cNvPr>
          <p:cNvSpPr txBox="1"/>
          <p:nvPr/>
        </p:nvSpPr>
        <p:spPr bwMode="auto">
          <a:xfrm>
            <a:off x="488654" y="-81080"/>
            <a:ext cx="6992203" cy="2123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44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4400" b="1" dirty="0">
                <a:solidFill>
                  <a:srgbClr val="8F00FF"/>
                </a:solidFill>
              </a:rPr>
              <a:t>ПРОДУКТ</a:t>
            </a:r>
            <a:endParaRPr sz="44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90" y="1904662"/>
            <a:ext cx="4357005" cy="350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 dirty="0"/>
            </a:p>
          </p:txBody>
        </p:sp>
      </p:grpSp>
      <p:sp>
        <p:nvSpPr>
          <p:cNvPr id="16" name="Google Shape;116;p2">
            <a:extLst>
              <a:ext uri="{FF2B5EF4-FFF2-40B4-BE49-F238E27FC236}">
                <a16:creationId xmlns:a16="http://schemas.microsoft.com/office/drawing/2014/main" xmlns="" id="{78CDE5A8-2C06-462E-9972-2ED7D5CC58A5}"/>
              </a:ext>
            </a:extLst>
          </p:cNvPr>
          <p:cNvSpPr txBox="1"/>
          <p:nvPr/>
        </p:nvSpPr>
        <p:spPr bwMode="auto">
          <a:xfrm>
            <a:off x="978879" y="310099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СКОЗНАЯ ЦИФРОВАЯ ТЕХНОЛОГИЯ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0" t="12761" r="24566" b="17892"/>
          <a:stretch/>
        </p:blipFill>
        <p:spPr bwMode="auto">
          <a:xfrm>
            <a:off x="5288133" y="2137151"/>
            <a:ext cx="6483670" cy="440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17;p13"/>
          <p:cNvSpPr/>
          <p:nvPr/>
        </p:nvSpPr>
        <p:spPr bwMode="auto">
          <a:xfrm>
            <a:off x="407368" y="3475630"/>
            <a:ext cx="4608512" cy="1249514"/>
          </a:xfrm>
          <a:prstGeom prst="roundRect">
            <a:avLst>
              <a:gd name="adj" fmla="val 9904"/>
            </a:avLst>
          </a:prstGeom>
          <a:solidFill>
            <a:srgbClr val="66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4400" b="1" dirty="0">
                <a:solidFill>
                  <a:schemeClr val="lt1"/>
                </a:solidFill>
              </a:rPr>
              <a:t>Искусственный </a:t>
            </a:r>
          </a:p>
          <a:p>
            <a:pPr lvl="0" algn="ctr"/>
            <a:r>
              <a:rPr lang="ru-RU" sz="4400" b="1" dirty="0">
                <a:solidFill>
                  <a:schemeClr val="lt1"/>
                </a:solidFill>
              </a:rPr>
              <a:t>интеллект</a:t>
            </a:r>
            <a:endParaRPr sz="4400" b="1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grpSp>
        <p:nvGrpSpPr>
          <p:cNvPr id="14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5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4</a:t>
              </a:r>
              <a:endParaRPr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" name="Google Shape;116;p2">
            <a:extLst>
              <a:ext uri="{FF2B5EF4-FFF2-40B4-BE49-F238E27FC236}">
                <a16:creationId xmlns:a16="http://schemas.microsoft.com/office/drawing/2014/main" xmlns="" id="{21ABBB10-8A09-477B-8B3D-D71838601EC5}"/>
              </a:ext>
            </a:extLst>
          </p:cNvPr>
          <p:cNvSpPr txBox="1"/>
          <p:nvPr/>
        </p:nvSpPr>
        <p:spPr bwMode="auto">
          <a:xfrm>
            <a:off x="647231" y="-179897"/>
            <a:ext cx="6992203" cy="193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40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4000" b="1" dirty="0">
                <a:solidFill>
                  <a:srgbClr val="8F00FF"/>
                </a:solidFill>
              </a:rPr>
              <a:t>ПРОБЛЕМА</a:t>
            </a:r>
            <a:endParaRPr sz="40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sz="4000" dirty="0"/>
          </a:p>
        </p:txBody>
      </p:sp>
      <p:sp>
        <p:nvSpPr>
          <p:cNvPr id="13" name="Google Shape;117;p13"/>
          <p:cNvSpPr/>
          <p:nvPr/>
        </p:nvSpPr>
        <p:spPr>
          <a:xfrm>
            <a:off x="333620" y="2060848"/>
            <a:ext cx="6048672" cy="3437258"/>
          </a:xfrm>
          <a:prstGeom prst="roundRect">
            <a:avLst>
              <a:gd name="adj" fmla="val 9904"/>
            </a:avLst>
          </a:prstGeom>
          <a:solidFill>
            <a:srgbClr val="66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3200" dirty="0">
                <a:solidFill>
                  <a:schemeClr val="lt1"/>
                </a:solidFill>
              </a:rPr>
              <a:t>Нахождение оптимальной модели управления запасами в условиях неопределенности в автоматизированном режиме с учета фактора затрат, связанных с запасами</a:t>
            </a:r>
            <a:endParaRPr sz="3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23992" y="1195498"/>
            <a:ext cx="6465475" cy="911090"/>
          </a:xfrm>
          <a:prstGeom prst="rect">
            <a:avLst/>
          </a:prstGeom>
        </p:spPr>
        <p:txBody>
          <a:bodyPr/>
          <a:lstStyle/>
          <a:p>
            <a:pPr marL="50800" indent="0" algn="ctr">
              <a:buNone/>
            </a:pPr>
            <a:r>
              <a:rPr lang="ru-RU" sz="1800" b="1" dirty="0">
                <a:solidFill>
                  <a:srgbClr val="086BFF"/>
                </a:solidFill>
              </a:rPr>
              <a:t>Почему существующих вариантов решения </a:t>
            </a:r>
            <a:br>
              <a:rPr lang="ru-RU" sz="1800" b="1" dirty="0">
                <a:solidFill>
                  <a:srgbClr val="086BFF"/>
                </a:solidFill>
              </a:rPr>
            </a:br>
            <a:r>
              <a:rPr lang="ru-RU" sz="1800" b="1" dirty="0">
                <a:solidFill>
                  <a:srgbClr val="086BFF"/>
                </a:solidFill>
              </a:rPr>
              <a:t>не достаточно?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28048" y="2060848"/>
            <a:ext cx="5256584" cy="4170536"/>
          </a:xfrm>
          <a:prstGeom prst="rect">
            <a:avLst/>
          </a:prstGeo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1600" dirty="0"/>
              <a:t>Отсутствует  возможность  управления запасами по всем существующим моделям одновременно.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1600" dirty="0"/>
              <a:t>Отсутствует возможность сравнения существующих моделей управления запасами по натуральным показателям.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1600" dirty="0"/>
              <a:t>Отсутствует возможность сравнения существующих моделей управления запасами по затратам.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1600" dirty="0"/>
              <a:t>Отсутствует возможность одновременного проведения </a:t>
            </a:r>
            <a:r>
              <a:rPr lang="en-US" sz="1600" dirty="0"/>
              <a:t>ABC/XYZ </a:t>
            </a:r>
            <a:r>
              <a:rPr lang="ru-RU" sz="1600" dirty="0"/>
              <a:t>анализа и учета его результатов.</a:t>
            </a:r>
          </a:p>
        </p:txBody>
      </p:sp>
      <p:grpSp>
        <p:nvGrpSpPr>
          <p:cNvPr id="17" name="Google Shape;118;p2"/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18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  <a:buFont typeface="Helvetica Neue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3</a:t>
              </a:r>
              <a:endParaRPr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5" name="Google Shape;116;p2">
            <a:extLst>
              <a:ext uri="{FF2B5EF4-FFF2-40B4-BE49-F238E27FC236}">
                <a16:creationId xmlns:a16="http://schemas.microsoft.com/office/drawing/2014/main" xmlns="" id="{21ABBB10-8A09-477B-8B3D-D71838601EC5}"/>
              </a:ext>
            </a:extLst>
          </p:cNvPr>
          <p:cNvSpPr txBox="1"/>
          <p:nvPr/>
        </p:nvSpPr>
        <p:spPr bwMode="auto">
          <a:xfrm>
            <a:off x="336583" y="-15364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РЕШЕНИЕ</a:t>
            </a:r>
            <a:endParaRPr sz="3600" dirty="0"/>
          </a:p>
          <a:p>
            <a:pPr>
              <a:buClr>
                <a:srgbClr val="8F00FF"/>
              </a:buClr>
              <a:buSzPts val="3600"/>
              <a:defRPr/>
            </a:pPr>
            <a:endParaRPr dirty="0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9337" y="1116303"/>
            <a:ext cx="7416823" cy="508835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400" dirty="0"/>
              <a:t>Внедрение и установка ПО</a:t>
            </a:r>
          </a:p>
          <a:p>
            <a:pPr marL="15875" indent="0">
              <a:buClr>
                <a:srgbClr val="FF0000"/>
              </a:buClr>
              <a:buNone/>
            </a:pPr>
            <a:endParaRPr lang="ru-RU" sz="2400" dirty="0"/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400" dirty="0"/>
              <a:t>Интеграция ПО в уже существующие решение</a:t>
            </a:r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endParaRPr lang="ru-RU" sz="2400" dirty="0"/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300" dirty="0"/>
              <a:t>Возможность  управления запасами по всем существующим моделям одновременно.</a:t>
            </a:r>
          </a:p>
          <a:p>
            <a:pPr marL="358775" indent="-342900">
              <a:buFont typeface="Wingdings" pitchFamily="2" charset="2"/>
              <a:buChar char="ü"/>
            </a:pPr>
            <a:endParaRPr lang="ru-RU" sz="1300" dirty="0"/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300" dirty="0"/>
              <a:t>Возможность сравнения существующих моделей управления запасами по затратам.</a:t>
            </a:r>
          </a:p>
          <a:p>
            <a:pPr marL="358775" indent="-342900">
              <a:buFont typeface="Wingdings" pitchFamily="2" charset="2"/>
              <a:buChar char="ü"/>
            </a:pPr>
            <a:endParaRPr lang="ru-RU" sz="1300" dirty="0"/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300" dirty="0"/>
              <a:t>возможность сравнения существующих моделей управления запасами по натуральным показателям.</a:t>
            </a:r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endParaRPr lang="ru-RU" sz="1300" dirty="0"/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300" dirty="0"/>
              <a:t>Возможность одновременного проведения </a:t>
            </a:r>
            <a:r>
              <a:rPr lang="en-US" sz="1300" dirty="0"/>
              <a:t>ABC/XYZ </a:t>
            </a:r>
            <a:r>
              <a:rPr lang="ru-RU" sz="1300" dirty="0"/>
              <a:t>анализа и учета его результатов</a:t>
            </a:r>
          </a:p>
          <a:p>
            <a:pPr marL="358775" indent="-342900">
              <a:buClr>
                <a:srgbClr val="FF0000"/>
              </a:buClr>
              <a:buFont typeface="Wingdings" pitchFamily="2" charset="2"/>
              <a:buChar char="ü"/>
            </a:pPr>
            <a:endParaRPr lang="ru-RU" sz="24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 l="21452" t="29760" r="50488" b="30041"/>
          <a:stretch>
            <a:fillRect/>
          </a:stretch>
        </p:blipFill>
        <p:spPr bwMode="auto">
          <a:xfrm>
            <a:off x="7328786" y="1556792"/>
            <a:ext cx="4695439" cy="3783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0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696389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  <p:sp>
        <p:nvSpPr>
          <p:cNvPr id="31" name="Google Shape;117;p13"/>
          <p:cNvSpPr/>
          <p:nvPr/>
        </p:nvSpPr>
        <p:spPr bwMode="auto">
          <a:xfrm>
            <a:off x="249647" y="1412775"/>
            <a:ext cx="5630329" cy="4945749"/>
          </a:xfrm>
          <a:prstGeom prst="roundRect">
            <a:avLst>
              <a:gd name="adj" fmla="val 9904"/>
            </a:avLst>
          </a:prstGeom>
          <a:solidFill>
            <a:srgbClr val="66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sym typeface="Arial"/>
              </a:rPr>
              <a:t>Основные функции: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sym typeface="Arial"/>
              </a:rPr>
              <a:t>Автоматизированный расчёт заказов.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sym typeface="Arial"/>
              </a:rPr>
              <a:t>Анализ и прогнозирование спроса.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sym typeface="Arial"/>
              </a:rPr>
              <a:t>Расчёт оптимального товарного запаса.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sym typeface="Arial"/>
              </a:rPr>
              <a:t>Эффективное управление ассортиментом.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sym typeface="Arial"/>
              </a:rPr>
              <a:t>Расчёт и анализ ключевых показателей эффективности.</a:t>
            </a:r>
            <a:endParaRPr sz="2400" b="0" i="0" u="none" strike="noStrike" cap="none" dirty="0">
              <a:solidFill>
                <a:schemeClr val="bg1"/>
              </a:solidFill>
              <a:sym typeface="Arial"/>
            </a:endParaRPr>
          </a:p>
        </p:txBody>
      </p:sp>
      <p:sp>
        <p:nvSpPr>
          <p:cNvPr id="32" name="Google Shape;116;p2">
            <a:extLst>
              <a:ext uri="{FF2B5EF4-FFF2-40B4-BE49-F238E27FC236}">
                <a16:creationId xmlns:a16="http://schemas.microsoft.com/office/drawing/2014/main" xmlns="" id="{D26B5DEC-6028-458E-8E45-D4BF9F561A9D}"/>
              </a:ext>
            </a:extLst>
          </p:cNvPr>
          <p:cNvSpPr txBox="1"/>
          <p:nvPr/>
        </p:nvSpPr>
        <p:spPr bwMode="auto">
          <a:xfrm>
            <a:off x="687624" y="9301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КОНУРЕНТЫ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5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33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4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983550" y="516681"/>
            <a:ext cx="5873527" cy="5850443"/>
            <a:chOff x="5983550" y="516681"/>
            <a:chExt cx="5873527" cy="585044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5983550" y="516681"/>
              <a:ext cx="5873527" cy="5850443"/>
              <a:chOff x="5983550" y="516681"/>
              <a:chExt cx="5873527" cy="5850443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1" t="4272" r="2642" b="3266"/>
              <a:stretch/>
            </p:blipFill>
            <p:spPr>
              <a:xfrm>
                <a:off x="5983550" y="516681"/>
                <a:ext cx="5873527" cy="585044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9912424" y="5157192"/>
                <a:ext cx="1584176" cy="914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7" name="Прямоугольник 36"/>
            <p:cNvSpPr/>
            <p:nvPr/>
          </p:nvSpPr>
          <p:spPr bwMode="auto">
            <a:xfrm>
              <a:off x="9806882" y="6071592"/>
              <a:ext cx="1795260" cy="254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*</a:t>
              </a:r>
              <a:r>
                <a:rPr lang="ru-RU" sz="900" dirty="0" smtClean="0">
                  <a:solidFill>
                    <a:schemeClr val="tx1"/>
                  </a:solidFill>
                </a:rPr>
                <a:t>По данным базы </a:t>
              </a:r>
              <a:r>
                <a:rPr lang="en-US" sz="900" dirty="0" err="1" smtClean="0">
                  <a:solidFill>
                    <a:schemeClr val="tx1"/>
                  </a:solidFill>
                </a:rPr>
                <a:t>TAviser</a:t>
              </a:r>
              <a:r>
                <a:rPr lang="ru-RU" sz="900" dirty="0" smtClean="0">
                  <a:solidFill>
                    <a:schemeClr val="tx1"/>
                  </a:solidFill>
                </a:rPr>
                <a:t> 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  <p:sp>
        <p:nvSpPr>
          <p:cNvPr id="13" name="Google Shape;116;p2">
            <a:extLst>
              <a:ext uri="{FF2B5EF4-FFF2-40B4-BE49-F238E27FC236}">
                <a16:creationId xmlns:a16="http://schemas.microsoft.com/office/drawing/2014/main" xmlns="" id="{D26B5DEC-6028-458E-8E45-D4BF9F561A9D}"/>
              </a:ext>
            </a:extLst>
          </p:cNvPr>
          <p:cNvSpPr txBox="1"/>
          <p:nvPr/>
        </p:nvSpPr>
        <p:spPr bwMode="auto">
          <a:xfrm>
            <a:off x="336583" y="-461640"/>
            <a:ext cx="6992203" cy="230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48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4800" b="1" dirty="0">
                <a:solidFill>
                  <a:srgbClr val="8F00FF"/>
                </a:solidFill>
              </a:rPr>
              <a:t>РЫНОК</a:t>
            </a:r>
            <a:endParaRPr sz="48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sz="48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183333"/>
              </p:ext>
            </p:extLst>
          </p:nvPr>
        </p:nvGraphicFramePr>
        <p:xfrm>
          <a:off x="1029370" y="5953858"/>
          <a:ext cx="10737606" cy="822960"/>
        </p:xfrm>
        <a:graphic>
          <a:graphicData uri="http://schemas.openxmlformats.org/drawingml/2006/table">
            <a:tbl>
              <a:tblPr firstRow="1" bandRow="1"/>
              <a:tblGrid>
                <a:gridCol w="35792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792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792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0727">
                <a:tc>
                  <a:txBody>
                    <a:bodyPr/>
                    <a:lstStyle/>
                    <a:p>
                      <a:r>
                        <a:rPr lang="ru-RU" dirty="0"/>
                        <a:t>Сегмент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Ключевые составляющие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Направленность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2249">
                <a:tc>
                  <a:txBody>
                    <a:bodyPr/>
                    <a:lstStyle/>
                    <a:p>
                      <a:r>
                        <a:rPr lang="ru-RU" dirty="0"/>
                        <a:t>Компании,</a:t>
                      </a:r>
                      <a:r>
                        <a:rPr lang="ru-RU" baseline="0" dirty="0"/>
                        <a:t> занимающиеся управлением запасами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Автоматизированная система для оптимизации управления запасами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Показатели логистической деятельности компании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238933"/>
              </p:ext>
            </p:extLst>
          </p:nvPr>
        </p:nvGraphicFramePr>
        <p:xfrm>
          <a:off x="7673752" y="183541"/>
          <a:ext cx="4518248" cy="2596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1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8</a:t>
              </a:r>
              <a:endParaRPr dirty="0"/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6717" r="1041" b="4755"/>
          <a:stretch/>
        </p:blipFill>
        <p:spPr>
          <a:xfrm>
            <a:off x="7752184" y="2873619"/>
            <a:ext cx="3754296" cy="2997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7" t="14243" r="35511" b="27731"/>
          <a:stretch/>
        </p:blipFill>
        <p:spPr bwMode="auto">
          <a:xfrm>
            <a:off x="437856" y="1153948"/>
            <a:ext cx="6489370" cy="4682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 bwMode="auto">
          <a:xfrm>
            <a:off x="463533" y="5567442"/>
            <a:ext cx="1795260" cy="254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*</a:t>
            </a:r>
            <a:r>
              <a:rPr lang="ru-RU" sz="900" dirty="0" smtClean="0">
                <a:solidFill>
                  <a:schemeClr val="tx1"/>
                </a:solidFill>
              </a:rPr>
              <a:t>По данным базы </a:t>
            </a:r>
            <a:r>
              <a:rPr lang="en-US" sz="900" dirty="0" err="1" smtClean="0">
                <a:solidFill>
                  <a:schemeClr val="tx1"/>
                </a:solidFill>
              </a:rPr>
              <a:t>TAviser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endParaRPr lang="ru-RU" sz="900" dirty="0">
              <a:solidFill>
                <a:schemeClr val="tx1"/>
              </a:solidFill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t="26725" r="29918" b="59207"/>
          <a:stretch/>
        </p:blipFill>
        <p:spPr bwMode="auto">
          <a:xfrm>
            <a:off x="4943872" y="214313"/>
            <a:ext cx="2088232" cy="956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685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sp>
        <p:nvSpPr>
          <p:cNvPr id="19" name="Google Shape;116;p2">
            <a:extLst>
              <a:ext uri="{FF2B5EF4-FFF2-40B4-BE49-F238E27FC236}">
                <a16:creationId xmlns:a16="http://schemas.microsoft.com/office/drawing/2014/main" xmlns="" id="{E5D50AE2-5B0F-4BD8-9ED6-BF7FD2620261}"/>
              </a:ext>
            </a:extLst>
          </p:cNvPr>
          <p:cNvSpPr txBox="1"/>
          <p:nvPr/>
        </p:nvSpPr>
        <p:spPr bwMode="auto">
          <a:xfrm>
            <a:off x="1294463" y="-15364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БИЗНЕС-МОДЕЛЬ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130758" y="1269319"/>
            <a:ext cx="2248149" cy="3095785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Ключевые партнеры: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Стратегическое сотрудничество между неконкурирующими компаниями.</a:t>
            </a:r>
          </a:p>
          <a:p>
            <a:pPr algn="ctr"/>
            <a:r>
              <a:rPr lang="ru-RU" sz="1200" dirty="0" err="1"/>
              <a:t>Соконкуренция</a:t>
            </a:r>
            <a:r>
              <a:rPr lang="ru-RU" sz="1200" dirty="0"/>
              <a:t>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624903" y="1266224"/>
            <a:ext cx="2083822" cy="842008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Ключевые виды деятельности: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Платформа.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624903" y="2212770"/>
            <a:ext cx="2063866" cy="2152334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Ключевые ресурсы: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Материальные ресурсы: платформа.</a:t>
            </a:r>
          </a:p>
          <a:p>
            <a:pPr algn="ctr"/>
            <a:r>
              <a:rPr lang="ru-RU" sz="1200" dirty="0"/>
              <a:t>Интеллектуальные ресурсы: программный алгоритм.</a:t>
            </a:r>
          </a:p>
          <a:p>
            <a:pPr algn="ctr"/>
            <a:r>
              <a:rPr lang="ru-RU" sz="1200" dirty="0"/>
              <a:t>Персонал: </a:t>
            </a:r>
            <a:r>
              <a:rPr lang="en-US" sz="1200" dirty="0"/>
              <a:t>IT-</a:t>
            </a:r>
            <a:r>
              <a:rPr lang="ru-RU" sz="1200" dirty="0" err="1"/>
              <a:t>пециалисты</a:t>
            </a:r>
            <a:r>
              <a:rPr lang="ru-RU" sz="1200" dirty="0"/>
              <a:t>,</a:t>
            </a:r>
            <a:r>
              <a:rPr lang="en-US" sz="1200" dirty="0"/>
              <a:t> </a:t>
            </a:r>
            <a:r>
              <a:rPr lang="ru-RU" sz="1200" dirty="0"/>
              <a:t>разработчики.</a:t>
            </a:r>
          </a:p>
          <a:p>
            <a:pPr algn="ctr"/>
            <a:r>
              <a:rPr lang="ru-RU" sz="1200" dirty="0"/>
              <a:t>Финансы: средства на </a:t>
            </a:r>
            <a:r>
              <a:rPr lang="ru-RU" sz="1200" dirty="0" err="1"/>
              <a:t>стартап</a:t>
            </a:r>
            <a:r>
              <a:rPr lang="ru-RU" sz="1200" dirty="0"/>
              <a:t>.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927638" y="1266223"/>
            <a:ext cx="2129537" cy="3098881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Ценностные предложения: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Цена.</a:t>
            </a:r>
          </a:p>
          <a:p>
            <a:pPr algn="ctr"/>
            <a:r>
              <a:rPr lang="ru-RU" sz="1200" dirty="0"/>
              <a:t>Снижение трудоемкости.</a:t>
            </a:r>
          </a:p>
          <a:p>
            <a:pPr algn="ctr"/>
            <a:r>
              <a:rPr lang="ru-RU" sz="1200" dirty="0"/>
              <a:t>Снижение рисков.</a:t>
            </a:r>
          </a:p>
          <a:p>
            <a:pPr algn="ctr"/>
            <a:r>
              <a:rPr lang="ru-RU" sz="1200" dirty="0"/>
              <a:t>Удобство при использовании.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276088" y="1266223"/>
            <a:ext cx="2135658" cy="1466631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Взаимоотношения с клиентами: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Техническая поддержка.</a:t>
            </a:r>
          </a:p>
          <a:p>
            <a:pPr algn="ctr"/>
            <a:r>
              <a:rPr lang="ru-RU" sz="1200" dirty="0"/>
              <a:t>Автоматизированное обслуживание.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296045" y="2881054"/>
            <a:ext cx="2115702" cy="1484050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Каналы сбыта: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Прямой канал сбыта.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578100" y="1266222"/>
            <a:ext cx="2456597" cy="3098881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Потребительские сегменты: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Компании, занимающиеся управлением </a:t>
            </a:r>
            <a:r>
              <a:rPr lang="ru-RU" sz="1200" dirty="0" smtClean="0"/>
              <a:t>запасами</a:t>
            </a:r>
            <a:r>
              <a:rPr lang="ru-RU" sz="1200" dirty="0"/>
              <a:t>:</a:t>
            </a:r>
            <a:r>
              <a:rPr lang="ru-RU" sz="1200" dirty="0" smtClean="0"/>
              <a:t> </a:t>
            </a:r>
          </a:p>
          <a:p>
            <a:pPr algn="ctr"/>
            <a:endParaRPr lang="ru-RU" sz="1200" dirty="0" smtClean="0"/>
          </a:p>
          <a:p>
            <a:pPr algn="ctr"/>
            <a:r>
              <a:rPr lang="ru-RU" sz="1200" b="1" dirty="0" smtClean="0"/>
              <a:t>ООО </a:t>
            </a:r>
            <a:r>
              <a:rPr lang="ru-RU" sz="1200" b="1" dirty="0" smtClean="0"/>
              <a:t>«</a:t>
            </a:r>
            <a:r>
              <a:rPr lang="ru-RU" sz="1200" b="1" dirty="0" err="1" smtClean="0"/>
              <a:t>Галамарт</a:t>
            </a:r>
            <a:r>
              <a:rPr lang="ru-RU" sz="1200" b="1" dirty="0" smtClean="0"/>
              <a:t>»,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b="1" dirty="0"/>
              <a:t>ООО "</a:t>
            </a:r>
            <a:r>
              <a:rPr lang="ru-RU" sz="1200" b="1" dirty="0" err="1"/>
              <a:t>Сберлогистика</a:t>
            </a:r>
            <a:r>
              <a:rPr lang="ru-RU" sz="1200" b="1" dirty="0" smtClean="0"/>
              <a:t>",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b="1" dirty="0" smtClean="0"/>
              <a:t>ПАО «Магнит»</a:t>
            </a:r>
            <a:endParaRPr lang="ru-RU" sz="12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97533" y="4510289"/>
            <a:ext cx="5422403" cy="1741825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Издержки: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Аренда помещения, заработная плата персонала, реклама, обслуживание.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663952" y="4522927"/>
            <a:ext cx="6370745" cy="1729187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/>
              <a:t>Потоки поступления доходов:</a:t>
            </a:r>
          </a:p>
          <a:p>
            <a:pPr algn="ctr"/>
            <a:endParaRPr lang="ru-RU" sz="1200" b="1" i="1" dirty="0"/>
          </a:p>
          <a:p>
            <a:pPr algn="ctr"/>
            <a:r>
              <a:rPr lang="ru-RU" sz="1200" dirty="0"/>
              <a:t>Доходы от разовой сделки</a:t>
            </a:r>
          </a:p>
        </p:txBody>
      </p:sp>
      <p:grpSp>
        <p:nvGrpSpPr>
          <p:cNvPr id="2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72">
            <a:extLst>
              <a:ext uri="{FF2B5EF4-FFF2-40B4-BE49-F238E27FC236}">
                <a16:creationId xmlns:a16="http://schemas.microsoft.com/office/drawing/2014/main" xmlns="" id="{418193C4-B42F-1D4A-908A-BC50B94F62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63310"/>
              </p:ext>
            </p:extLst>
          </p:nvPr>
        </p:nvGraphicFramePr>
        <p:xfrm>
          <a:off x="362226" y="1772816"/>
          <a:ext cx="5688632" cy="3827335"/>
        </p:xfrm>
        <a:graphic>
          <a:graphicData uri="http://schemas.openxmlformats.org/drawingml/2006/table">
            <a:tbl>
              <a:tblPr/>
              <a:tblGrid>
                <a:gridCol w="2521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3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30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08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lvl="0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endParaRPr sz="13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2024</a:t>
                      </a:r>
                      <a:endParaRPr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</a:t>
                      </a:r>
                      <a:r>
                        <a:rPr lang="ru-RU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025</a:t>
                      </a:r>
                      <a:endParaRPr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202</a:t>
                      </a:r>
                      <a:r>
                        <a:rPr lang="ru-RU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ontserrat" pitchFamily="2" charset="0"/>
                          <a:ea typeface="Proxima Nova Bold"/>
                          <a:cs typeface="Proxima Nova Bold"/>
                          <a:sym typeface="Proxima Nova Bold"/>
                        </a:rPr>
                        <a:t>6</a:t>
                      </a:r>
                      <a:endParaRPr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pitchFamily="2" charset="0"/>
                        <a:ea typeface="Proxima Nova Bold"/>
                        <a:cs typeface="Proxima Nova Bold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Объем продаж, ед.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7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0430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Количество к</a:t>
                      </a: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лиентов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7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04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Средний 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чек, руб. 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в </a:t>
                      </a:r>
                      <a:r>
                        <a:rPr lang="ru-RU" sz="11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т.ч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.: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1 881 000</a:t>
                      </a:r>
                      <a:endParaRPr sz="1100" dirty="0">
                        <a:solidFill>
                          <a:srgbClr val="002060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1 881 000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1 881 000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807">
                <a:tc>
                  <a:txBody>
                    <a:bodyPr/>
                    <a:lstStyle/>
                    <a:p>
                      <a:pPr lvl="0" defTabSz="914400">
                        <a:defRPr sz="27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Лицензия 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(ИСКЛЮЧИТЕЛЬНАЯ)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1 800 000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1 800 000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3000">
                          <a:latin typeface="Proxima Nova Regular"/>
                          <a:ea typeface="Proxima Nova Regular"/>
                          <a:cs typeface="Proxima Nova Regular"/>
                          <a:sym typeface="Proxima Nova Regular"/>
                        </a:defRPr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1 800 000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Обслуживание (ежемесячное)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36 000 (в год)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36 000 (в год)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36 000 (в год)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Обучение сотрудников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Интеграция с внешними ПО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40 000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</a:tcPr>
                </a:tc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Выручка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5 643 000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9 405 000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13 167 000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Расходы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4 798 935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5 235 760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5 800 096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9490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Операционная прибыль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, </a:t>
                      </a:r>
                      <a:r>
                        <a:rPr sz="11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руб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.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844 065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4 169 240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Bold"/>
                          <a:cs typeface="Times New Roman" pitchFamily="18" charset="0"/>
                          <a:sym typeface="Proxima Nova Bold"/>
                        </a:rPr>
                        <a:t>7 366 904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Bold"/>
                        <a:cs typeface="Times New Roman" pitchFamily="18" charset="0"/>
                        <a:sym typeface="Proxima Nova Bold"/>
                      </a:endParaRPr>
                    </a:p>
                  </a:txBody>
                  <a:tcPr marL="63500" marR="63500" marT="0" marB="0" anchor="ctr" horzOverflow="overflow">
                    <a:lnL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6807">
                <a:tc>
                  <a:txBody>
                    <a:bodyPr/>
                    <a:lstStyle/>
                    <a:p>
                      <a:pPr lvl="0" algn="l" defTabSz="914400">
                        <a:defRPr sz="1800"/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Маржа</a:t>
                      </a:r>
                      <a:r>
                        <a:rPr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, %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 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15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44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Proxima Nova Regular"/>
                          <a:cs typeface="Times New Roman" pitchFamily="18" charset="0"/>
                          <a:sym typeface="Proxima Nova Regular"/>
                        </a:rPr>
                        <a:t>55</a:t>
                      </a:r>
                      <a:endParaRPr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Proxima Nova Regular"/>
                        <a:cs typeface="Times New Roman" pitchFamily="18" charset="0"/>
                        <a:sym typeface="Proxima Nova Regular"/>
                      </a:endParaRP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9" name="Google Shape;116;p2">
            <a:extLst>
              <a:ext uri="{FF2B5EF4-FFF2-40B4-BE49-F238E27FC236}">
                <a16:creationId xmlns:a16="http://schemas.microsoft.com/office/drawing/2014/main" xmlns="" id="{D4CEC241-430A-4B1B-A4AB-458E0551E80E}"/>
              </a:ext>
            </a:extLst>
          </p:cNvPr>
          <p:cNvSpPr txBox="1"/>
          <p:nvPr/>
        </p:nvSpPr>
        <p:spPr bwMode="auto">
          <a:xfrm>
            <a:off x="1644485" y="81713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ФИНАНСОВАЯ МОДЕЛЬ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7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10</a:t>
              </a:r>
              <a:endParaRPr dirty="0"/>
            </a:p>
          </p:txBody>
        </p:sp>
      </p:grpSp>
      <p:grpSp>
        <p:nvGrpSpPr>
          <p:cNvPr id="20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622027"/>
              </p:ext>
            </p:extLst>
          </p:nvPr>
        </p:nvGraphicFramePr>
        <p:xfrm>
          <a:off x="6384032" y="1772816"/>
          <a:ext cx="5688632" cy="4032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633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 dirty="0"/>
            </a:p>
          </p:txBody>
        </p:sp>
      </p:grp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6" name="Google Shape;116;p2">
            <a:extLst>
              <a:ext uri="{FF2B5EF4-FFF2-40B4-BE49-F238E27FC236}">
                <a16:creationId xmlns:a16="http://schemas.microsoft.com/office/drawing/2014/main" xmlns="" id="{A6809F77-4C84-46AF-88BB-7927C4925CB4}"/>
              </a:ext>
            </a:extLst>
          </p:cNvPr>
          <p:cNvSpPr txBox="1"/>
          <p:nvPr/>
        </p:nvSpPr>
        <p:spPr bwMode="auto">
          <a:xfrm>
            <a:off x="1951737" y="-900"/>
            <a:ext cx="9475255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СОЦИАЛЬНО-ЗНАЧИМЫЙ ЭФФЕКТ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7" name="Google Shape;117;p2">
            <a:extLst>
              <a:ext uri="{FF2B5EF4-FFF2-40B4-BE49-F238E27FC236}">
                <a16:creationId xmlns:a16="http://schemas.microsoft.com/office/drawing/2014/main" xmlns="" id="{A0DD75BC-4B62-4A12-94CD-231F04EE3AFE}"/>
              </a:ext>
            </a:extLst>
          </p:cNvPr>
          <p:cNvSpPr txBox="1"/>
          <p:nvPr/>
        </p:nvSpPr>
        <p:spPr bwMode="auto">
          <a:xfrm>
            <a:off x="479652" y="3158573"/>
            <a:ext cx="113525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v"/>
              <a:defRPr/>
            </a:pPr>
            <a:r>
              <a:rPr lang="ru-RU" sz="1600" dirty="0">
                <a:solidFill>
                  <a:schemeClr val="tx1"/>
                </a:solidFill>
              </a:rPr>
              <a:t>КАЧЕСТВЕННЫЙ: импортозамещение аналогов зарубежных </a:t>
            </a:r>
            <a:r>
              <a:rPr lang="ru-RU" sz="1600" dirty="0" smtClean="0">
                <a:solidFill>
                  <a:schemeClr val="tx1"/>
                </a:solidFill>
              </a:rPr>
              <a:t>компаний.</a:t>
            </a:r>
            <a:endParaRPr lang="ru-RU" sz="1600" dirty="0">
              <a:solidFill>
                <a:schemeClr val="tx1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marL="285750" lvl="8" indent="-285750">
              <a:buClr>
                <a:srgbClr val="1B1B1B"/>
              </a:buClr>
              <a:buSzPts val="1600"/>
              <a:buFont typeface="Wingdings" panose="05000000000000000000" pitchFamily="2" charset="2"/>
              <a:buChar char="v"/>
              <a:defRPr/>
            </a:pPr>
            <a:r>
              <a:rPr lang="ru-RU" sz="1600" dirty="0">
                <a:solidFill>
                  <a:schemeClr val="tx1"/>
                </a:solidFill>
              </a:rPr>
              <a:t>КОЛИЧЕСТВЕННЫЙ: увеличиться объем отечественных производителей </a:t>
            </a:r>
            <a:r>
              <a:rPr lang="ru-RU" sz="1600" dirty="0" smtClean="0">
                <a:solidFill>
                  <a:schemeClr val="tx1"/>
                </a:solidFill>
              </a:rPr>
              <a:t>ПО.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sp>
        <p:nvSpPr>
          <p:cNvPr id="18" name="Google Shape;116;p2">
            <a:extLst>
              <a:ext uri="{FF2B5EF4-FFF2-40B4-BE49-F238E27FC236}">
                <a16:creationId xmlns:a16="http://schemas.microsoft.com/office/drawing/2014/main" xmlns="" id="{DEE1FC6D-02B1-4EA5-A2F4-BB4F73F7408A}"/>
              </a:ext>
            </a:extLst>
          </p:cNvPr>
          <p:cNvSpPr txBox="1"/>
          <p:nvPr/>
        </p:nvSpPr>
        <p:spPr bwMode="auto">
          <a:xfrm>
            <a:off x="2135560" y="33174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ЗАПРОС НА ПОДДЕРЖКУ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9" name="Google Shape;117;p2">
            <a:extLst>
              <a:ext uri="{FF2B5EF4-FFF2-40B4-BE49-F238E27FC236}">
                <a16:creationId xmlns:a16="http://schemas.microsoft.com/office/drawing/2014/main" xmlns="" id="{3843D44D-78D0-480C-966D-7C1ECA199907}"/>
              </a:ext>
            </a:extLst>
          </p:cNvPr>
          <p:cNvSpPr txBox="1"/>
          <p:nvPr/>
        </p:nvSpPr>
        <p:spPr bwMode="auto">
          <a:xfrm>
            <a:off x="839416" y="1964737"/>
            <a:ext cx="6192306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dirty="0">
                <a:solidFill>
                  <a:srgbClr val="8F00FF"/>
                </a:solidFill>
              </a:rPr>
              <a:t>ФИНАНСОВЫЙ (ИНВЕСТИЦИИ</a:t>
            </a:r>
            <a:r>
              <a:rPr lang="ru-RU" sz="2800" dirty="0" smtClean="0">
                <a:solidFill>
                  <a:srgbClr val="8F00FF"/>
                </a:solidFill>
              </a:rPr>
              <a:t>) 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dirty="0" smtClean="0">
                <a:solidFill>
                  <a:srgbClr val="8F00FF"/>
                </a:solidFill>
              </a:rPr>
              <a:t>в размере </a:t>
            </a:r>
            <a:r>
              <a:rPr lang="ru-RU" sz="2800" dirty="0" smtClean="0">
                <a:solidFill>
                  <a:srgbClr val="FF0000"/>
                </a:solidFill>
              </a:rPr>
              <a:t>1500000</a:t>
            </a:r>
            <a:r>
              <a:rPr lang="ru-RU" sz="2800" dirty="0" smtClean="0">
                <a:solidFill>
                  <a:srgbClr val="8F00FF"/>
                </a:solidFill>
              </a:rPr>
              <a:t> рублей.</a:t>
            </a: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dirty="0">
                <a:solidFill>
                  <a:srgbClr val="8F00FF"/>
                </a:solidFill>
              </a:rPr>
              <a:t>ПАРТНЕРСКИЙ (ПРОДВИЖЕНИЕ)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dirty="0">
                <a:solidFill>
                  <a:srgbClr val="8F00FF"/>
                </a:solidFill>
              </a:rPr>
              <a:t>РЕСУРСНЫЙ (РАЗРАБОТКА)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dirty="0">
              <a:solidFill>
                <a:srgbClr val="8F00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276872"/>
            <a:ext cx="4818324" cy="3504236"/>
          </a:xfrm>
          <a:prstGeom prst="rect">
            <a:avLst/>
          </a:prstGeom>
        </p:spPr>
      </p:pic>
      <p:grpSp>
        <p:nvGrpSpPr>
          <p:cNvPr id="14" name="Google Shape;118;p2"/>
          <p:cNvGrpSpPr/>
          <p:nvPr/>
        </p:nvGrpSpPr>
        <p:grpSpPr bwMode="auto">
          <a:xfrm>
            <a:off x="-18523" y="6351157"/>
            <a:ext cx="542262" cy="506843"/>
            <a:chOff x="-1" y="0"/>
            <a:chExt cx="542260" cy="506841"/>
          </a:xfrm>
        </p:grpSpPr>
        <p:sp>
          <p:nvSpPr>
            <p:cNvPr id="20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</a:t>
              </a:r>
              <a:r>
                <a:rPr lang="en-US" sz="1200" dirty="0">
                  <a:solidFill>
                    <a:srgbClr val="FFFFFF"/>
                  </a:solidFill>
                </a:rPr>
                <a:t>2</a:t>
              </a:r>
              <a:endParaRPr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2" name="Google Shape;116;p2">
            <a:extLst>
              <a:ext uri="{FF2B5EF4-FFF2-40B4-BE49-F238E27FC236}">
                <a16:creationId xmlns:a16="http://schemas.microsoft.com/office/drawing/2014/main" xmlns="" id="{CCD95496-1C86-40B7-8B74-11B6FAE74731}"/>
              </a:ext>
            </a:extLst>
          </p:cNvPr>
          <p:cNvSpPr txBox="1"/>
          <p:nvPr/>
        </p:nvSpPr>
        <p:spPr bwMode="auto">
          <a:xfrm>
            <a:off x="523740" y="-12713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КОМАНДА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grpSp>
        <p:nvGrpSpPr>
          <p:cNvPr id="24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5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6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200"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13</a:t>
              </a:r>
              <a:endParaRPr dirty="0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0" b="8212"/>
          <a:stretch/>
        </p:blipFill>
        <p:spPr bwMode="auto">
          <a:xfrm>
            <a:off x="655114" y="1556792"/>
            <a:ext cx="2337224" cy="27609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4" b="19878"/>
          <a:stretch/>
        </p:blipFill>
        <p:spPr bwMode="auto">
          <a:xfrm>
            <a:off x="3791744" y="1556792"/>
            <a:ext cx="2408639" cy="276095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 bwMode="auto">
          <a:xfrm>
            <a:off x="957744" y="4381649"/>
            <a:ext cx="1819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6600FF"/>
                </a:solidFill>
                <a:latin typeface="TT Supermolot Neue DemiBold"/>
              </a:rPr>
              <a:t>Ещенко Вероника</a:t>
            </a:r>
            <a:endParaRPr b="1" dirty="0">
              <a:solidFill>
                <a:srgbClr val="66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981060" y="4398916"/>
            <a:ext cx="2030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 smtClean="0">
                <a:solidFill>
                  <a:srgbClr val="6600FF"/>
                </a:solidFill>
                <a:latin typeface="TT Supermolot Neue DemiBold"/>
              </a:rPr>
              <a:t>Овчинникова</a:t>
            </a:r>
            <a:r>
              <a:rPr lang="ru-RU" b="1" dirty="0" smtClean="0">
                <a:solidFill>
                  <a:srgbClr val="6600FF"/>
                </a:solidFill>
                <a:latin typeface="TT Supermolot Neue DemiBold"/>
              </a:rPr>
              <a:t> Арина</a:t>
            </a:r>
            <a:endParaRPr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2536" y="4066531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T Supermolot Neue DemiBold"/>
              </a:rPr>
              <a:t>Semchenko-Kristina@mail.ru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1271546" y="4221088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(9</a:t>
            </a:r>
            <a:r>
              <a:rPr lang="en-US" dirty="0">
                <a:latin typeface="TT Supermolot Neue DemiBold"/>
              </a:rPr>
              <a:t>12</a:t>
            </a:r>
            <a:r>
              <a:rPr lang="ru-RU" dirty="0">
                <a:latin typeface="TT Supermolot Neue DemiBold"/>
              </a:rPr>
              <a:t>) </a:t>
            </a:r>
            <a:r>
              <a:rPr lang="en-US" dirty="0">
                <a:latin typeface="TT Supermolot Neue DemiBold"/>
              </a:rPr>
              <a:t>655</a:t>
            </a:r>
            <a:r>
              <a:rPr lang="ru-RU" dirty="0">
                <a:latin typeface="TT Supermolot Neue DemiBold"/>
              </a:rPr>
              <a:t>-</a:t>
            </a:r>
            <a:r>
              <a:rPr lang="en-US" dirty="0">
                <a:latin typeface="TT Supermolot Neue DemiBold"/>
              </a:rPr>
              <a:t>64</a:t>
            </a:r>
            <a:r>
              <a:rPr lang="ru-RU" dirty="0">
                <a:latin typeface="TT Supermolot Neue DemiBold"/>
              </a:rPr>
              <a:t>-</a:t>
            </a:r>
            <a:r>
              <a:rPr lang="en-US" dirty="0">
                <a:latin typeface="TT Supermolot Neue DemiBold"/>
              </a:rPr>
              <a:t>15</a:t>
            </a:r>
            <a:endParaRPr dirty="0"/>
          </a:p>
        </p:txBody>
      </p:sp>
      <p:sp>
        <p:nvSpPr>
          <p:cNvPr id="25" name="Google Shape;116;p2">
            <a:extLst>
              <a:ext uri="{FF2B5EF4-FFF2-40B4-BE49-F238E27FC236}">
                <a16:creationId xmlns:a16="http://schemas.microsoft.com/office/drawing/2014/main" xmlns="" id="{5C6F4693-19A3-4B14-BD88-F014F924B2F6}"/>
              </a:ext>
            </a:extLst>
          </p:cNvPr>
          <p:cNvSpPr txBox="1"/>
          <p:nvPr/>
        </p:nvSpPr>
        <p:spPr bwMode="auto">
          <a:xfrm>
            <a:off x="523954" y="40817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КОНТАКТЫ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0AF9F49-1553-4A7C-8862-509F23851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206" y="2013397"/>
            <a:ext cx="5498672" cy="37331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732</Words>
  <Application>Microsoft Office PowerPoint</Application>
  <DocSecurity>0</DocSecurity>
  <PresentationFormat>Произвольный</PresentationFormat>
  <Paragraphs>223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Wingdings</vt:lpstr>
      <vt:lpstr>Proxima Nova Bold</vt:lpstr>
      <vt:lpstr>Montserrat</vt:lpstr>
      <vt:lpstr>Calibri</vt:lpstr>
      <vt:lpstr>Times New Roman</vt:lpstr>
      <vt:lpstr>Proxima Nova Regular</vt:lpstr>
      <vt:lpstr>TT Supermolot Neue DemiBold</vt:lpstr>
      <vt:lpstr>Helvetica Neue</vt:lpstr>
      <vt:lpstr>Gilroy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koleber_ya</cp:lastModifiedBy>
  <cp:revision>79</cp:revision>
  <dcterms:modified xsi:type="dcterms:W3CDTF">2023-12-01T09:38:29Z</dcterms:modified>
  <dc:identifier/>
  <dc:language/>
  <cp:version/>
</cp:coreProperties>
</file>