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8288000" cy="10287000"/>
  <p:notesSz cx="6858000" cy="9144000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Cormorant Garamond" charset="-52"/>
      <p:regular r:id="rId17"/>
    </p:embeddedFont>
    <p:embeddedFont>
      <p:font typeface="Forum" charset="0"/>
      <p:regular r:id="rId18"/>
    </p:embeddedFont>
    <p:embeddedFont>
      <p:font typeface="Cormorant Garamond Bold" charset="-52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0F0"/>
    <a:srgbClr val="F6E3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42" autoAdjust="0"/>
    <p:restoredTop sz="94622" autoAdjust="0"/>
  </p:normalViewPr>
  <p:slideViewPr>
    <p:cSldViewPr>
      <p:cViewPr>
        <p:scale>
          <a:sx n="52" d="100"/>
          <a:sy n="52" d="100"/>
        </p:scale>
        <p:origin x="-756" y="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A929D-456C-4BB4-9C17-9AEC42F13B9B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226E3-224D-4ACC-9B42-A7715C1F55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30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226E3-224D-4ACC-9B42-A7715C1F55F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646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svg"/><Relationship Id="rId7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1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3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sv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03396" y="2237258"/>
            <a:ext cx="11484604" cy="6011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7"/>
              </a:lnSpc>
            </a:pPr>
            <a:r>
              <a:rPr lang="en-US" sz="641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Разработка </a:t>
            </a:r>
          </a:p>
          <a:p>
            <a:pPr algn="ctr">
              <a:lnSpc>
                <a:spcPts val="5777"/>
              </a:lnSpc>
            </a:pPr>
            <a:r>
              <a:rPr lang="en-US" sz="641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алгоритма оценки </a:t>
            </a:r>
          </a:p>
          <a:p>
            <a:pPr algn="ctr">
              <a:lnSpc>
                <a:spcPts val="5777"/>
              </a:lnSpc>
            </a:pPr>
            <a:r>
              <a:rPr lang="en-US" sz="641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фенотипа старения кожи </a:t>
            </a:r>
          </a:p>
          <a:p>
            <a:pPr algn="ctr">
              <a:lnSpc>
                <a:spcPts val="5777"/>
              </a:lnSpc>
            </a:pPr>
            <a:r>
              <a:rPr lang="en-US" sz="641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на основе </a:t>
            </a:r>
          </a:p>
          <a:p>
            <a:pPr algn="ctr">
              <a:lnSpc>
                <a:spcPts val="5777"/>
              </a:lnSpc>
            </a:pPr>
            <a:r>
              <a:rPr lang="en-US" sz="641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молекулярно-генетических маркеров</a:t>
            </a:r>
          </a:p>
          <a:p>
            <a:pPr algn="ctr">
              <a:lnSpc>
                <a:spcPts val="11387"/>
              </a:lnSpc>
            </a:pPr>
            <a:endParaRPr lang="en-US" sz="6418" b="1">
              <a:solidFill>
                <a:srgbClr val="000000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3841534" y="6232431"/>
            <a:ext cx="3694475" cy="3456007"/>
            <a:chOff x="0" y="0"/>
            <a:chExt cx="973031" cy="91022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3031" cy="910224"/>
            </a:xfrm>
            <a:custGeom>
              <a:avLst/>
              <a:gdLst/>
              <a:ahLst/>
              <a:cxnLst/>
              <a:rect l="l" t="t" r="r" b="b"/>
              <a:pathLst>
                <a:path w="973031" h="910224">
                  <a:moveTo>
                    <a:pt x="106873" y="0"/>
                  </a:moveTo>
                  <a:lnTo>
                    <a:pt x="866158" y="0"/>
                  </a:lnTo>
                  <a:cubicBezTo>
                    <a:pt x="894502" y="0"/>
                    <a:pt x="921686" y="11260"/>
                    <a:pt x="941728" y="31302"/>
                  </a:cubicBezTo>
                  <a:cubicBezTo>
                    <a:pt x="961771" y="51345"/>
                    <a:pt x="973031" y="78528"/>
                    <a:pt x="973031" y="106873"/>
                  </a:cubicBezTo>
                  <a:lnTo>
                    <a:pt x="973031" y="803351"/>
                  </a:lnTo>
                  <a:cubicBezTo>
                    <a:pt x="973031" y="831696"/>
                    <a:pt x="961771" y="858879"/>
                    <a:pt x="941728" y="878922"/>
                  </a:cubicBezTo>
                  <a:cubicBezTo>
                    <a:pt x="921686" y="898964"/>
                    <a:pt x="894502" y="910224"/>
                    <a:pt x="866158" y="910224"/>
                  </a:cubicBezTo>
                  <a:lnTo>
                    <a:pt x="106873" y="910224"/>
                  </a:lnTo>
                  <a:cubicBezTo>
                    <a:pt x="78528" y="910224"/>
                    <a:pt x="51345" y="898964"/>
                    <a:pt x="31302" y="878922"/>
                  </a:cubicBezTo>
                  <a:cubicBezTo>
                    <a:pt x="11260" y="858879"/>
                    <a:pt x="0" y="831696"/>
                    <a:pt x="0" y="803351"/>
                  </a:cubicBezTo>
                  <a:lnTo>
                    <a:pt x="0" y="106873"/>
                  </a:lnTo>
                  <a:cubicBezTo>
                    <a:pt x="0" y="78528"/>
                    <a:pt x="11260" y="51345"/>
                    <a:pt x="31302" y="31302"/>
                  </a:cubicBezTo>
                  <a:cubicBezTo>
                    <a:pt x="51345" y="11260"/>
                    <a:pt x="78528" y="0"/>
                    <a:pt x="106873" y="0"/>
                  </a:cubicBezTo>
                  <a:close/>
                </a:path>
              </a:pathLst>
            </a:custGeom>
            <a:solidFill>
              <a:srgbClr val="EFCECB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973031" cy="948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1028700"/>
            <a:ext cx="5625668" cy="7494639"/>
            <a:chOff x="0" y="0"/>
            <a:chExt cx="7500891" cy="9992852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/>
            <a:srcRect l="9964" t="6818" r="13995" b="25032"/>
            <a:stretch>
              <a:fillRect/>
            </a:stretch>
          </p:blipFill>
          <p:spPr>
            <a:xfrm>
              <a:off x="0" y="0"/>
              <a:ext cx="7500891" cy="9992852"/>
            </a:xfrm>
            <a:prstGeom prst="rect">
              <a:avLst/>
            </a:prstGeom>
          </p:spPr>
        </p:pic>
      </p:grpSp>
      <p:sp>
        <p:nvSpPr>
          <p:cNvPr id="8" name="AutoShape 8"/>
          <p:cNvSpPr/>
          <p:nvPr/>
        </p:nvSpPr>
        <p:spPr>
          <a:xfrm>
            <a:off x="11177640" y="7237050"/>
            <a:ext cx="2736117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61160" y="292838"/>
            <a:ext cx="12131472" cy="10927153"/>
            <a:chOff x="0" y="0"/>
            <a:chExt cx="3195120" cy="2877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95120" cy="2877933"/>
            </a:xfrm>
            <a:custGeom>
              <a:avLst/>
              <a:gdLst/>
              <a:ahLst/>
              <a:cxnLst/>
              <a:rect l="l" t="t" r="r" b="b"/>
              <a:pathLst>
                <a:path w="3195120" h="2877933">
                  <a:moveTo>
                    <a:pt x="63817" y="0"/>
                  </a:moveTo>
                  <a:lnTo>
                    <a:pt x="3131303" y="0"/>
                  </a:lnTo>
                  <a:cubicBezTo>
                    <a:pt x="3166549" y="0"/>
                    <a:pt x="3195120" y="28572"/>
                    <a:pt x="3195120" y="63817"/>
                  </a:cubicBezTo>
                  <a:lnTo>
                    <a:pt x="3195120" y="2814116"/>
                  </a:lnTo>
                  <a:cubicBezTo>
                    <a:pt x="3195120" y="2831042"/>
                    <a:pt x="3188397" y="2847274"/>
                    <a:pt x="3176429" y="2859242"/>
                  </a:cubicBezTo>
                  <a:cubicBezTo>
                    <a:pt x="3164461" y="2871210"/>
                    <a:pt x="3148229" y="2877933"/>
                    <a:pt x="3131303" y="2877933"/>
                  </a:cubicBezTo>
                  <a:lnTo>
                    <a:pt x="63817" y="2877933"/>
                  </a:lnTo>
                  <a:cubicBezTo>
                    <a:pt x="28572" y="2877933"/>
                    <a:pt x="0" y="2849362"/>
                    <a:pt x="0" y="2814116"/>
                  </a:cubicBezTo>
                  <a:lnTo>
                    <a:pt x="0" y="63817"/>
                  </a:lnTo>
                  <a:cubicBezTo>
                    <a:pt x="0" y="28572"/>
                    <a:pt x="28572" y="0"/>
                    <a:pt x="63817" y="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195120" cy="2916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17773" y="1333500"/>
            <a:ext cx="7145191" cy="137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34"/>
              </a:lnSpc>
            </a:pPr>
            <a:r>
              <a:rPr lang="en-US" sz="1103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Проблемы</a:t>
            </a:r>
          </a:p>
        </p:txBody>
      </p:sp>
      <p:sp>
        <p:nvSpPr>
          <p:cNvPr id="6" name="AutoShape 6"/>
          <p:cNvSpPr/>
          <p:nvPr/>
        </p:nvSpPr>
        <p:spPr>
          <a:xfrm>
            <a:off x="13278737" y="2383154"/>
            <a:ext cx="1224932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12389499" y="292838"/>
            <a:ext cx="5617714" cy="6073881"/>
            <a:chOff x="0" y="0"/>
            <a:chExt cx="7490286" cy="809850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/>
            <a:srcRect l="20807" r="20807"/>
            <a:stretch>
              <a:fillRect/>
            </a:stretch>
          </p:blipFill>
          <p:spPr>
            <a:xfrm>
              <a:off x="0" y="0"/>
              <a:ext cx="7490286" cy="8098508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 rot="5400000">
            <a:off x="-1169148" y="5684375"/>
            <a:ext cx="4701770" cy="672071"/>
            <a:chOff x="0" y="0"/>
            <a:chExt cx="1238326" cy="17700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38326" cy="177006"/>
            </a:xfrm>
            <a:custGeom>
              <a:avLst/>
              <a:gdLst/>
              <a:ahLst/>
              <a:cxnLst/>
              <a:rect l="l" t="t" r="r" b="b"/>
              <a:pathLst>
                <a:path w="1238326" h="177006">
                  <a:moveTo>
                    <a:pt x="83976" y="0"/>
                  </a:moveTo>
                  <a:lnTo>
                    <a:pt x="1154350" y="0"/>
                  </a:lnTo>
                  <a:cubicBezTo>
                    <a:pt x="1200729" y="0"/>
                    <a:pt x="1238326" y="37598"/>
                    <a:pt x="1238326" y="83976"/>
                  </a:cubicBezTo>
                  <a:lnTo>
                    <a:pt x="1238326" y="93030"/>
                  </a:lnTo>
                  <a:cubicBezTo>
                    <a:pt x="1238326" y="115302"/>
                    <a:pt x="1229479" y="136662"/>
                    <a:pt x="1213730" y="152410"/>
                  </a:cubicBezTo>
                  <a:cubicBezTo>
                    <a:pt x="1197982" y="168159"/>
                    <a:pt x="1176622" y="177006"/>
                    <a:pt x="1154350" y="177006"/>
                  </a:cubicBezTo>
                  <a:lnTo>
                    <a:pt x="83976" y="177006"/>
                  </a:lnTo>
                  <a:cubicBezTo>
                    <a:pt x="37598" y="177006"/>
                    <a:pt x="0" y="139409"/>
                    <a:pt x="0" y="93030"/>
                  </a:cubicBezTo>
                  <a:lnTo>
                    <a:pt x="0" y="83976"/>
                  </a:lnTo>
                  <a:cubicBezTo>
                    <a:pt x="0" y="61705"/>
                    <a:pt x="8847" y="40345"/>
                    <a:pt x="24596" y="24596"/>
                  </a:cubicBezTo>
                  <a:cubicBezTo>
                    <a:pt x="40345" y="8847"/>
                    <a:pt x="61705" y="0"/>
                    <a:pt x="83976" y="0"/>
                  </a:cubicBezTo>
                  <a:close/>
                </a:path>
              </a:pathLst>
            </a:custGeom>
            <a:solidFill>
              <a:srgbClr val="EFCECB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238326" cy="2151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552876" y="6775818"/>
            <a:ext cx="6369607" cy="3190956"/>
            <a:chOff x="0" y="0"/>
            <a:chExt cx="8492809" cy="4254608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3"/>
            <a:srcRect l="26308" t="49674" r="27404" b="29716"/>
            <a:stretch>
              <a:fillRect/>
            </a:stretch>
          </p:blipFill>
          <p:spPr>
            <a:xfrm>
              <a:off x="0" y="0"/>
              <a:ext cx="8492809" cy="4254608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1028700" y="3574275"/>
            <a:ext cx="8621416" cy="5408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63"/>
              </a:lnSpc>
            </a:pPr>
            <a:r>
              <a:rPr lang="en-US" sz="5116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1. Оценка старения кожи</a:t>
            </a:r>
          </a:p>
          <a:p>
            <a:pPr algn="l">
              <a:lnSpc>
                <a:spcPts val="7163"/>
              </a:lnSpc>
            </a:pPr>
            <a:r>
              <a:rPr lang="en-US" sz="5116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2. Персонализированный подход</a:t>
            </a:r>
          </a:p>
          <a:p>
            <a:pPr algn="l">
              <a:lnSpc>
                <a:spcPts val="7163"/>
              </a:lnSpc>
            </a:pPr>
            <a:r>
              <a:rPr lang="en-US" sz="5116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3. Научные пробелы</a:t>
            </a:r>
          </a:p>
          <a:p>
            <a:pPr algn="l">
              <a:lnSpc>
                <a:spcPts val="7163"/>
              </a:lnSpc>
            </a:pPr>
            <a:r>
              <a:rPr lang="en-US" sz="5116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4. Экономические последствия</a:t>
            </a:r>
          </a:p>
          <a:p>
            <a:pPr algn="l">
              <a:lnSpc>
                <a:spcPts val="7163"/>
              </a:lnSpc>
            </a:pPr>
            <a:r>
              <a:rPr lang="en-US" sz="5116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5. Потребительские ожидания</a:t>
            </a:r>
          </a:p>
          <a:p>
            <a:pPr algn="l">
              <a:lnSpc>
                <a:spcPts val="7163"/>
              </a:lnSpc>
              <a:spcBef>
                <a:spcPct val="0"/>
              </a:spcBef>
            </a:pPr>
            <a:endParaRPr lang="en-US" sz="5116">
              <a:solidFill>
                <a:srgbClr val="000000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00073" y="1648682"/>
            <a:ext cx="13008527" cy="11211524"/>
            <a:chOff x="0" y="0"/>
            <a:chExt cx="3426114" cy="29528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26114" cy="2952829"/>
            </a:xfrm>
            <a:custGeom>
              <a:avLst/>
              <a:gdLst/>
              <a:ahLst/>
              <a:cxnLst/>
              <a:rect l="l" t="t" r="r" b="b"/>
              <a:pathLst>
                <a:path w="3426114" h="2952829">
                  <a:moveTo>
                    <a:pt x="59514" y="0"/>
                  </a:moveTo>
                  <a:lnTo>
                    <a:pt x="3366600" y="0"/>
                  </a:lnTo>
                  <a:cubicBezTo>
                    <a:pt x="3382384" y="0"/>
                    <a:pt x="3397522" y="6270"/>
                    <a:pt x="3408683" y="17431"/>
                  </a:cubicBezTo>
                  <a:cubicBezTo>
                    <a:pt x="3419844" y="28592"/>
                    <a:pt x="3426114" y="43730"/>
                    <a:pt x="3426114" y="59514"/>
                  </a:cubicBezTo>
                  <a:lnTo>
                    <a:pt x="3426114" y="2893315"/>
                  </a:lnTo>
                  <a:cubicBezTo>
                    <a:pt x="3426114" y="2909099"/>
                    <a:pt x="3419844" y="2924237"/>
                    <a:pt x="3408683" y="2935398"/>
                  </a:cubicBezTo>
                  <a:cubicBezTo>
                    <a:pt x="3397522" y="2946559"/>
                    <a:pt x="3382384" y="2952829"/>
                    <a:pt x="3366600" y="2952829"/>
                  </a:cubicBezTo>
                  <a:lnTo>
                    <a:pt x="59514" y="2952829"/>
                  </a:lnTo>
                  <a:cubicBezTo>
                    <a:pt x="43730" y="2952829"/>
                    <a:pt x="28592" y="2946559"/>
                    <a:pt x="17431" y="2935398"/>
                  </a:cubicBezTo>
                  <a:cubicBezTo>
                    <a:pt x="6270" y="2924237"/>
                    <a:pt x="0" y="2909099"/>
                    <a:pt x="0" y="2893315"/>
                  </a:cubicBezTo>
                  <a:lnTo>
                    <a:pt x="0" y="59514"/>
                  </a:lnTo>
                  <a:cubicBezTo>
                    <a:pt x="0" y="43730"/>
                    <a:pt x="6270" y="28592"/>
                    <a:pt x="17431" y="17431"/>
                  </a:cubicBezTo>
                  <a:cubicBezTo>
                    <a:pt x="28592" y="6270"/>
                    <a:pt x="43730" y="0"/>
                    <a:pt x="59514" y="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426114" cy="2990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5399999">
            <a:off x="10547995" y="1940185"/>
            <a:ext cx="887472" cy="1033446"/>
          </a:xfrm>
          <a:custGeom>
            <a:avLst/>
            <a:gdLst/>
            <a:ahLst/>
            <a:cxnLst/>
            <a:rect l="l" t="t" r="r" b="b"/>
            <a:pathLst>
              <a:path w="887472" h="1033446">
                <a:moveTo>
                  <a:pt x="0" y="0"/>
                </a:moveTo>
                <a:lnTo>
                  <a:pt x="887472" y="0"/>
                </a:lnTo>
                <a:lnTo>
                  <a:pt x="887472" y="1033446"/>
                </a:lnTo>
                <a:lnTo>
                  <a:pt x="0" y="10334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2708041" y="-2839497"/>
            <a:ext cx="10845812" cy="8516655"/>
            <a:chOff x="0" y="0"/>
            <a:chExt cx="2856510" cy="224307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6510" cy="2243070"/>
            </a:xfrm>
            <a:custGeom>
              <a:avLst/>
              <a:gdLst/>
              <a:ahLst/>
              <a:cxnLst/>
              <a:rect l="l" t="t" r="r" b="b"/>
              <a:pathLst>
                <a:path w="2856510" h="2243070">
                  <a:moveTo>
                    <a:pt x="49967" y="0"/>
                  </a:moveTo>
                  <a:lnTo>
                    <a:pt x="2806543" y="0"/>
                  </a:lnTo>
                  <a:cubicBezTo>
                    <a:pt x="2819795" y="0"/>
                    <a:pt x="2832504" y="5264"/>
                    <a:pt x="2841875" y="14635"/>
                  </a:cubicBezTo>
                  <a:cubicBezTo>
                    <a:pt x="2851246" y="24006"/>
                    <a:pt x="2856510" y="36715"/>
                    <a:pt x="2856510" y="49967"/>
                  </a:cubicBezTo>
                  <a:lnTo>
                    <a:pt x="2856510" y="2193103"/>
                  </a:lnTo>
                  <a:cubicBezTo>
                    <a:pt x="2856510" y="2220699"/>
                    <a:pt x="2834139" y="2243070"/>
                    <a:pt x="2806543" y="2243070"/>
                  </a:cubicBezTo>
                  <a:lnTo>
                    <a:pt x="49967" y="2243070"/>
                  </a:lnTo>
                  <a:cubicBezTo>
                    <a:pt x="22371" y="2243070"/>
                    <a:pt x="0" y="2220699"/>
                    <a:pt x="0" y="2193103"/>
                  </a:cubicBezTo>
                  <a:lnTo>
                    <a:pt x="0" y="49967"/>
                  </a:lnTo>
                  <a:cubicBezTo>
                    <a:pt x="0" y="22371"/>
                    <a:pt x="22371" y="0"/>
                    <a:pt x="49967" y="0"/>
                  </a:cubicBezTo>
                  <a:close/>
                </a:path>
              </a:pathLst>
            </a:custGeom>
            <a:solidFill>
              <a:srgbClr val="EFCECB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6510" cy="2281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884152" y="0"/>
            <a:ext cx="3669701" cy="4612884"/>
            <a:chOff x="0" y="0"/>
            <a:chExt cx="4892935" cy="6150511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4"/>
            <a:srcRect l="24395" t="21388" r="10709" b="24262"/>
            <a:stretch>
              <a:fillRect/>
            </a:stretch>
          </p:blipFill>
          <p:spPr>
            <a:xfrm>
              <a:off x="0" y="0"/>
              <a:ext cx="4892935" cy="6150511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1342195" y="5015183"/>
            <a:ext cx="4190335" cy="5046844"/>
            <a:chOff x="0" y="0"/>
            <a:chExt cx="5587114" cy="6729126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5"/>
            <a:srcRect l="55699" t="1669" b="18096"/>
            <a:stretch>
              <a:fillRect/>
            </a:stretch>
          </p:blipFill>
          <p:spPr>
            <a:xfrm>
              <a:off x="0" y="0"/>
              <a:ext cx="5587114" cy="6729126"/>
            </a:xfrm>
            <a:prstGeom prst="rect">
              <a:avLst/>
            </a:prstGeom>
          </p:spPr>
        </p:pic>
      </p:grpSp>
      <p:grpSp>
        <p:nvGrpSpPr>
          <p:cNvPr id="13" name="Group 13"/>
          <p:cNvGrpSpPr/>
          <p:nvPr/>
        </p:nvGrpSpPr>
        <p:grpSpPr>
          <a:xfrm>
            <a:off x="2708041" y="344144"/>
            <a:ext cx="5648978" cy="4268740"/>
            <a:chOff x="0" y="0"/>
            <a:chExt cx="7531971" cy="5691653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6"/>
            <a:srcRect l="9391" t="2337" b="29278"/>
            <a:stretch>
              <a:fillRect/>
            </a:stretch>
          </p:blipFill>
          <p:spPr>
            <a:xfrm>
              <a:off x="0" y="0"/>
              <a:ext cx="7531971" cy="5691653"/>
            </a:xfrm>
            <a:prstGeom prst="rect">
              <a:avLst/>
            </a:prstGeom>
          </p:spPr>
        </p:pic>
      </p:grpSp>
      <p:grpSp>
        <p:nvGrpSpPr>
          <p:cNvPr id="15" name="Group 15"/>
          <p:cNvGrpSpPr/>
          <p:nvPr/>
        </p:nvGrpSpPr>
        <p:grpSpPr>
          <a:xfrm>
            <a:off x="13377157" y="6317275"/>
            <a:ext cx="5126138" cy="4045158"/>
            <a:chOff x="0" y="0"/>
            <a:chExt cx="1350094" cy="106539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50094" cy="1065391"/>
            </a:xfrm>
            <a:custGeom>
              <a:avLst/>
              <a:gdLst/>
              <a:ahLst/>
              <a:cxnLst/>
              <a:rect l="l" t="t" r="r" b="b"/>
              <a:pathLst>
                <a:path w="1350094" h="1065391">
                  <a:moveTo>
                    <a:pt x="105720" y="0"/>
                  </a:moveTo>
                  <a:lnTo>
                    <a:pt x="1244374" y="0"/>
                  </a:lnTo>
                  <a:cubicBezTo>
                    <a:pt x="1272413" y="0"/>
                    <a:pt x="1299303" y="11138"/>
                    <a:pt x="1319129" y="30965"/>
                  </a:cubicBezTo>
                  <a:cubicBezTo>
                    <a:pt x="1338956" y="50791"/>
                    <a:pt x="1350094" y="77681"/>
                    <a:pt x="1350094" y="105720"/>
                  </a:cubicBezTo>
                  <a:lnTo>
                    <a:pt x="1350094" y="959671"/>
                  </a:lnTo>
                  <a:cubicBezTo>
                    <a:pt x="1350094" y="1018059"/>
                    <a:pt x="1302761" y="1065391"/>
                    <a:pt x="1244374" y="1065391"/>
                  </a:cubicBezTo>
                  <a:lnTo>
                    <a:pt x="105720" y="1065391"/>
                  </a:lnTo>
                  <a:cubicBezTo>
                    <a:pt x="77681" y="1065391"/>
                    <a:pt x="50791" y="1054253"/>
                    <a:pt x="30965" y="1034427"/>
                  </a:cubicBezTo>
                  <a:cubicBezTo>
                    <a:pt x="11138" y="1014600"/>
                    <a:pt x="0" y="987710"/>
                    <a:pt x="0" y="959671"/>
                  </a:cubicBezTo>
                  <a:lnTo>
                    <a:pt x="0" y="105720"/>
                  </a:lnTo>
                  <a:cubicBezTo>
                    <a:pt x="0" y="47332"/>
                    <a:pt x="47332" y="0"/>
                    <a:pt x="105720" y="0"/>
                  </a:cubicBezTo>
                  <a:close/>
                </a:path>
              </a:pathLst>
            </a:custGeom>
            <a:solidFill>
              <a:srgbClr val="EFCECB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350094" cy="11034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4079047" y="6741433"/>
            <a:ext cx="3467983" cy="3320594"/>
          </a:xfrm>
          <a:custGeom>
            <a:avLst/>
            <a:gdLst/>
            <a:ahLst/>
            <a:cxnLst/>
            <a:rect l="l" t="t" r="r" b="b"/>
            <a:pathLst>
              <a:path w="3467983" h="3320594">
                <a:moveTo>
                  <a:pt x="0" y="0"/>
                </a:moveTo>
                <a:lnTo>
                  <a:pt x="3467983" y="0"/>
                </a:lnTo>
                <a:lnTo>
                  <a:pt x="3467983" y="3320594"/>
                </a:lnTo>
                <a:lnTo>
                  <a:pt x="0" y="33205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219" b="-2219"/>
            </a:stretch>
          </a:blipFill>
        </p:spPr>
      </p:sp>
      <p:sp>
        <p:nvSpPr>
          <p:cNvPr id="19" name="AutoShape 19"/>
          <p:cNvSpPr/>
          <p:nvPr/>
        </p:nvSpPr>
        <p:spPr>
          <a:xfrm>
            <a:off x="10475008" y="6317275"/>
            <a:ext cx="8126293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7240450" y="5127434"/>
            <a:ext cx="5287405" cy="4822342"/>
            <a:chOff x="0" y="0"/>
            <a:chExt cx="7049873" cy="6429789"/>
          </a:xfrm>
        </p:grpSpPr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8"/>
            <a:srcRect l="3454" r="34871"/>
            <a:stretch>
              <a:fillRect/>
            </a:stretch>
          </p:blipFill>
          <p:spPr>
            <a:xfrm>
              <a:off x="0" y="0"/>
              <a:ext cx="7049873" cy="6429789"/>
            </a:xfrm>
            <a:prstGeom prst="rect">
              <a:avLst/>
            </a:prstGeom>
          </p:spPr>
        </p:pic>
      </p:grpSp>
      <p:sp>
        <p:nvSpPr>
          <p:cNvPr id="22" name="TextBox 22"/>
          <p:cNvSpPr txBox="1"/>
          <p:nvPr/>
        </p:nvSpPr>
        <p:spPr>
          <a:xfrm>
            <a:off x="12058392" y="5143031"/>
            <a:ext cx="6784292" cy="137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34"/>
              </a:lnSpc>
            </a:pPr>
            <a:r>
              <a:rPr lang="en-US" sz="1103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Рынок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9272" y="-1704365"/>
            <a:ext cx="13770106" cy="9886244"/>
            <a:chOff x="0" y="0"/>
            <a:chExt cx="3626695" cy="26037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26695" cy="2603784"/>
            </a:xfrm>
            <a:custGeom>
              <a:avLst/>
              <a:gdLst/>
              <a:ahLst/>
              <a:cxnLst/>
              <a:rect l="l" t="t" r="r" b="b"/>
              <a:pathLst>
                <a:path w="3626695" h="2603784">
                  <a:moveTo>
                    <a:pt x="56223" y="0"/>
                  </a:moveTo>
                  <a:lnTo>
                    <a:pt x="3570472" y="0"/>
                  </a:lnTo>
                  <a:cubicBezTo>
                    <a:pt x="3601523" y="0"/>
                    <a:pt x="3626695" y="25172"/>
                    <a:pt x="3626695" y="56223"/>
                  </a:cubicBezTo>
                  <a:lnTo>
                    <a:pt x="3626695" y="2547562"/>
                  </a:lnTo>
                  <a:cubicBezTo>
                    <a:pt x="3626695" y="2578613"/>
                    <a:pt x="3601523" y="2603784"/>
                    <a:pt x="3570472" y="2603784"/>
                  </a:cubicBezTo>
                  <a:lnTo>
                    <a:pt x="56223" y="2603784"/>
                  </a:lnTo>
                  <a:cubicBezTo>
                    <a:pt x="25172" y="2603784"/>
                    <a:pt x="0" y="2578613"/>
                    <a:pt x="0" y="2547562"/>
                  </a:cubicBezTo>
                  <a:lnTo>
                    <a:pt x="0" y="56223"/>
                  </a:lnTo>
                  <a:cubicBezTo>
                    <a:pt x="0" y="25172"/>
                    <a:pt x="25172" y="0"/>
                    <a:pt x="56223" y="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626695" cy="26418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563656" y="1073016"/>
            <a:ext cx="5338588" cy="262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00"/>
              </a:lnSpc>
            </a:pPr>
            <a:r>
              <a:rPr lang="en-US" sz="110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Решение </a:t>
            </a:r>
          </a:p>
        </p:txBody>
      </p:sp>
      <p:sp>
        <p:nvSpPr>
          <p:cNvPr id="6" name="Freeform 6"/>
          <p:cNvSpPr/>
          <p:nvPr/>
        </p:nvSpPr>
        <p:spPr>
          <a:xfrm rot="-5399999">
            <a:off x="11555666" y="7958750"/>
            <a:ext cx="3924004" cy="4569437"/>
          </a:xfrm>
          <a:custGeom>
            <a:avLst/>
            <a:gdLst/>
            <a:ahLst/>
            <a:cxnLst/>
            <a:rect l="l" t="t" r="r" b="b"/>
            <a:pathLst>
              <a:path w="3924004" h="4569437">
                <a:moveTo>
                  <a:pt x="0" y="0"/>
                </a:moveTo>
                <a:lnTo>
                  <a:pt x="3924004" y="0"/>
                </a:lnTo>
                <a:lnTo>
                  <a:pt x="3924004" y="4569436"/>
                </a:lnTo>
                <a:lnTo>
                  <a:pt x="0" y="4569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99999">
            <a:off x="14041280" y="4820784"/>
            <a:ext cx="3924004" cy="4569437"/>
          </a:xfrm>
          <a:custGeom>
            <a:avLst/>
            <a:gdLst/>
            <a:ahLst/>
            <a:cxnLst/>
            <a:rect l="l" t="t" r="r" b="b"/>
            <a:pathLst>
              <a:path w="3924004" h="4569437">
                <a:moveTo>
                  <a:pt x="0" y="0"/>
                </a:moveTo>
                <a:lnTo>
                  <a:pt x="3924004" y="0"/>
                </a:lnTo>
                <a:lnTo>
                  <a:pt x="3924004" y="4569436"/>
                </a:lnTo>
                <a:lnTo>
                  <a:pt x="0" y="4569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1951982" y="6006437"/>
            <a:ext cx="7023509" cy="4550058"/>
            <a:chOff x="0" y="0"/>
            <a:chExt cx="9364679" cy="6066745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/>
            <a:srcRect l="359" r="7024"/>
            <a:stretch>
              <a:fillRect/>
            </a:stretch>
          </p:blipFill>
          <p:spPr>
            <a:xfrm>
              <a:off x="0" y="0"/>
              <a:ext cx="9364679" cy="6066745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723023" y="3334284"/>
            <a:ext cx="12105516" cy="264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6"/>
              </a:lnSpc>
            </a:pPr>
            <a:r>
              <a:rPr lang="en-US" sz="3797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может значительно улучшить качество ухода за кожей и повысить эффективность эстетических процедур, благодаря получению точной картины состояния кожи на молекулярном уровне с учетом особенностей конституции и привычек.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2158867"/>
            <a:ext cx="12605157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sz="7200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Создание генетических панелей</a:t>
            </a:r>
          </a:p>
        </p:txBody>
      </p:sp>
      <p:sp>
        <p:nvSpPr>
          <p:cNvPr id="12" name="AutoShape 12"/>
          <p:cNvSpPr/>
          <p:nvPr/>
        </p:nvSpPr>
        <p:spPr>
          <a:xfrm flipV="1">
            <a:off x="1028700" y="2292217"/>
            <a:ext cx="13003637" cy="952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5399999">
            <a:off x="12400385" y="273054"/>
            <a:ext cx="887472" cy="1033446"/>
          </a:xfrm>
          <a:custGeom>
            <a:avLst/>
            <a:gdLst/>
            <a:ahLst/>
            <a:cxnLst/>
            <a:rect l="l" t="t" r="r" b="b"/>
            <a:pathLst>
              <a:path w="887472" h="1033446">
                <a:moveTo>
                  <a:pt x="0" y="0"/>
                </a:moveTo>
                <a:lnTo>
                  <a:pt x="887472" y="0"/>
                </a:lnTo>
                <a:lnTo>
                  <a:pt x="887472" y="1033447"/>
                </a:lnTo>
                <a:lnTo>
                  <a:pt x="0" y="10334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514508" y="255650"/>
            <a:ext cx="9258983" cy="137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34"/>
              </a:lnSpc>
            </a:pPr>
            <a:r>
              <a:rPr lang="en-US" sz="1103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Бизнес-модель</a:t>
            </a:r>
          </a:p>
        </p:txBody>
      </p:sp>
      <p:grpSp>
        <p:nvGrpSpPr>
          <p:cNvPr id="74" name="Группа 73"/>
          <p:cNvGrpSpPr/>
          <p:nvPr/>
        </p:nvGrpSpPr>
        <p:grpSpPr>
          <a:xfrm>
            <a:off x="876190" y="1690618"/>
            <a:ext cx="15836793" cy="1440310"/>
            <a:chOff x="1028700" y="1690618"/>
            <a:chExt cx="15836793" cy="1440310"/>
          </a:xfrm>
        </p:grpSpPr>
        <p:sp>
          <p:nvSpPr>
            <p:cNvPr id="2" name="AutoShape 2"/>
            <p:cNvSpPr/>
            <p:nvPr/>
          </p:nvSpPr>
          <p:spPr>
            <a:xfrm>
              <a:off x="4514508" y="2348860"/>
              <a:ext cx="2812910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5" name="Group 5"/>
            <p:cNvGrpSpPr/>
            <p:nvPr/>
          </p:nvGrpSpPr>
          <p:grpSpPr>
            <a:xfrm>
              <a:off x="1028700" y="1690618"/>
              <a:ext cx="15836793" cy="1440310"/>
              <a:chOff x="0" y="0"/>
              <a:chExt cx="21115724" cy="1920413"/>
            </a:xfrm>
          </p:grpSpPr>
          <p:grpSp>
            <p:nvGrpSpPr>
              <p:cNvPr id="6" name="Group 6"/>
              <p:cNvGrpSpPr/>
              <p:nvPr/>
            </p:nvGrpSpPr>
            <p:grpSpPr>
              <a:xfrm>
                <a:off x="887433" y="318885"/>
                <a:ext cx="6155602" cy="1021839"/>
                <a:chOff x="0" y="0"/>
                <a:chExt cx="1351083" cy="224282"/>
              </a:xfrm>
            </p:grpSpPr>
            <p:sp>
              <p:nvSpPr>
                <p:cNvPr id="7" name="Freeform 7"/>
                <p:cNvSpPr/>
                <p:nvPr/>
              </p:nvSpPr>
              <p:spPr>
                <a:xfrm>
                  <a:off x="0" y="0"/>
                  <a:ext cx="1351083" cy="2242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1083" h="224282">
                      <a:moveTo>
                        <a:pt x="75462" y="0"/>
                      </a:moveTo>
                      <a:lnTo>
                        <a:pt x="1275620" y="0"/>
                      </a:lnTo>
                      <a:cubicBezTo>
                        <a:pt x="1317297" y="0"/>
                        <a:pt x="1351083" y="33786"/>
                        <a:pt x="1351083" y="75462"/>
                      </a:cubicBezTo>
                      <a:lnTo>
                        <a:pt x="1351083" y="148820"/>
                      </a:lnTo>
                      <a:cubicBezTo>
                        <a:pt x="1351083" y="190496"/>
                        <a:pt x="1317297" y="224282"/>
                        <a:pt x="1275620" y="224282"/>
                      </a:cubicBezTo>
                      <a:lnTo>
                        <a:pt x="75462" y="224282"/>
                      </a:lnTo>
                      <a:cubicBezTo>
                        <a:pt x="55448" y="224282"/>
                        <a:pt x="36254" y="216331"/>
                        <a:pt x="22102" y="202179"/>
                      </a:cubicBezTo>
                      <a:cubicBezTo>
                        <a:pt x="7950" y="188027"/>
                        <a:pt x="0" y="168833"/>
                        <a:pt x="0" y="148820"/>
                      </a:cubicBezTo>
                      <a:lnTo>
                        <a:pt x="0" y="75462"/>
                      </a:lnTo>
                      <a:cubicBezTo>
                        <a:pt x="0" y="33786"/>
                        <a:pt x="33786" y="0"/>
                        <a:pt x="75462" y="0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</p:spPr>
            </p:sp>
            <p:sp>
              <p:nvSpPr>
                <p:cNvPr id="8" name="TextBox 8"/>
                <p:cNvSpPr txBox="1"/>
                <p:nvPr/>
              </p:nvSpPr>
              <p:spPr>
                <a:xfrm>
                  <a:off x="0" y="-38100"/>
                  <a:ext cx="1351083" cy="262382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9" name="TextBox 9"/>
              <p:cNvSpPr txBox="1"/>
              <p:nvPr/>
            </p:nvSpPr>
            <p:spPr>
              <a:xfrm>
                <a:off x="0" y="552727"/>
                <a:ext cx="7968174" cy="58462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00"/>
                  </a:lnSpc>
                </a:pPr>
                <a:r>
                  <a:rPr lang="en-US" sz="3200" b="1" dirty="0" err="1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Проблемы</a:t>
                </a:r>
                <a:r>
                  <a:rPr lang="en-US" sz="3200" b="1" dirty="0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 </a:t>
                </a:r>
                <a:r>
                  <a:rPr lang="en-US" sz="3200" b="1" dirty="0" err="1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потребителей</a:t>
                </a:r>
                <a:endParaRPr lang="en-US" sz="3200" b="1" dirty="0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endParaRPr>
              </a:p>
            </p:txBody>
          </p:sp>
          <p:grpSp>
            <p:nvGrpSpPr>
              <p:cNvPr id="10" name="Group 10"/>
              <p:cNvGrpSpPr/>
              <p:nvPr/>
            </p:nvGrpSpPr>
            <p:grpSpPr>
              <a:xfrm>
                <a:off x="7440910" y="0"/>
                <a:ext cx="13674814" cy="1590213"/>
                <a:chOff x="0" y="0"/>
                <a:chExt cx="2848067" cy="331195"/>
              </a:xfrm>
            </p:grpSpPr>
            <p:sp>
              <p:nvSpPr>
                <p:cNvPr id="11" name="Freeform 11"/>
                <p:cNvSpPr/>
                <p:nvPr/>
              </p:nvSpPr>
              <p:spPr>
                <a:xfrm>
                  <a:off x="0" y="0"/>
                  <a:ext cx="2848067" cy="331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48067" h="331195">
                      <a:moveTo>
                        <a:pt x="33969" y="0"/>
                      </a:moveTo>
                      <a:lnTo>
                        <a:pt x="2814098" y="0"/>
                      </a:lnTo>
                      <a:cubicBezTo>
                        <a:pt x="2832859" y="0"/>
                        <a:pt x="2848067" y="15208"/>
                        <a:pt x="2848067" y="33969"/>
                      </a:cubicBezTo>
                      <a:lnTo>
                        <a:pt x="2848067" y="297227"/>
                      </a:lnTo>
                      <a:cubicBezTo>
                        <a:pt x="2848067" y="315987"/>
                        <a:pt x="2832859" y="331195"/>
                        <a:pt x="2814098" y="331195"/>
                      </a:cubicBezTo>
                      <a:lnTo>
                        <a:pt x="33969" y="331195"/>
                      </a:lnTo>
                      <a:cubicBezTo>
                        <a:pt x="15208" y="331195"/>
                        <a:pt x="0" y="315987"/>
                        <a:pt x="0" y="297227"/>
                      </a:cubicBezTo>
                      <a:lnTo>
                        <a:pt x="0" y="33969"/>
                      </a:lnTo>
                      <a:cubicBezTo>
                        <a:pt x="0" y="15208"/>
                        <a:pt x="15208" y="0"/>
                        <a:pt x="33969" y="0"/>
                      </a:cubicBezTo>
                      <a:close/>
                    </a:path>
                  </a:pathLst>
                </a:custGeom>
                <a:solidFill>
                  <a:srgbClr val="EFCECB"/>
                </a:solidFill>
              </p:spPr>
            </p:sp>
            <p:sp>
              <p:nvSpPr>
                <p:cNvPr id="12" name="TextBox 12"/>
                <p:cNvSpPr txBox="1"/>
                <p:nvPr/>
              </p:nvSpPr>
              <p:spPr>
                <a:xfrm>
                  <a:off x="0" y="-38100"/>
                  <a:ext cx="2848067" cy="369295"/>
                </a:xfrm>
                <a:prstGeom prst="rect">
                  <a:avLst/>
                </a:prstGeom>
              </p:spPr>
              <p:txBody>
                <a:bodyPr lIns="53536" tIns="53536" rIns="53536" bIns="53536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13" name="TextBox 13"/>
              <p:cNvSpPr txBox="1"/>
              <p:nvPr/>
            </p:nvSpPr>
            <p:spPr>
              <a:xfrm>
                <a:off x="7440910" y="231866"/>
                <a:ext cx="13674814" cy="168854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94"/>
                  </a:lnSpc>
                </a:pP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Диагностика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возрастных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изменений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кожи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и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разработка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персонализированных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программ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ухода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.</a:t>
                </a:r>
              </a:p>
              <a:p>
                <a:pPr algn="ctr">
                  <a:lnSpc>
                    <a:spcPts val="3294"/>
                  </a:lnSpc>
                </a:pPr>
                <a:endParaRPr lang="en-US" sz="3294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</p:grpSp>
      </p:grpSp>
      <p:grpSp>
        <p:nvGrpSpPr>
          <p:cNvPr id="75" name="Группа 74"/>
          <p:cNvGrpSpPr/>
          <p:nvPr/>
        </p:nvGrpSpPr>
        <p:grpSpPr>
          <a:xfrm>
            <a:off x="-152400" y="3038785"/>
            <a:ext cx="19496412" cy="1030596"/>
            <a:chOff x="0" y="3069015"/>
            <a:chExt cx="19496412" cy="1030596"/>
          </a:xfrm>
        </p:grpSpPr>
        <p:sp>
          <p:nvSpPr>
            <p:cNvPr id="14" name="AutoShape 14"/>
            <p:cNvSpPr/>
            <p:nvPr/>
          </p:nvSpPr>
          <p:spPr>
            <a:xfrm>
              <a:off x="13066113" y="3505306"/>
              <a:ext cx="2812910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0" y="3069015"/>
              <a:ext cx="19496412" cy="1030596"/>
              <a:chOff x="0" y="0"/>
              <a:chExt cx="25995216" cy="1374128"/>
            </a:xfrm>
          </p:grpSpPr>
          <p:grpSp>
            <p:nvGrpSpPr>
              <p:cNvPr id="16" name="Group 16"/>
              <p:cNvGrpSpPr/>
              <p:nvPr/>
            </p:nvGrpSpPr>
            <p:grpSpPr>
              <a:xfrm>
                <a:off x="19552151" y="0"/>
                <a:ext cx="4869245" cy="970045"/>
                <a:chOff x="0" y="0"/>
                <a:chExt cx="1068742" cy="212913"/>
              </a:xfrm>
            </p:grpSpPr>
            <p:sp>
              <p:nvSpPr>
                <p:cNvPr id="17" name="Freeform 17"/>
                <p:cNvSpPr/>
                <p:nvPr/>
              </p:nvSpPr>
              <p:spPr>
                <a:xfrm>
                  <a:off x="0" y="0"/>
                  <a:ext cx="1068742" cy="212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742" h="212913">
                      <a:moveTo>
                        <a:pt x="95398" y="0"/>
                      </a:moveTo>
                      <a:lnTo>
                        <a:pt x="973344" y="0"/>
                      </a:lnTo>
                      <a:cubicBezTo>
                        <a:pt x="998646" y="0"/>
                        <a:pt x="1022910" y="10051"/>
                        <a:pt x="1040801" y="27941"/>
                      </a:cubicBezTo>
                      <a:cubicBezTo>
                        <a:pt x="1058691" y="45832"/>
                        <a:pt x="1068742" y="70097"/>
                        <a:pt x="1068742" y="95398"/>
                      </a:cubicBezTo>
                      <a:lnTo>
                        <a:pt x="1068742" y="117516"/>
                      </a:lnTo>
                      <a:cubicBezTo>
                        <a:pt x="1068742" y="142817"/>
                        <a:pt x="1058691" y="167082"/>
                        <a:pt x="1040801" y="184972"/>
                      </a:cubicBezTo>
                      <a:cubicBezTo>
                        <a:pt x="1022910" y="202863"/>
                        <a:pt x="998646" y="212913"/>
                        <a:pt x="973344" y="212913"/>
                      </a:cubicBezTo>
                      <a:lnTo>
                        <a:pt x="95398" y="212913"/>
                      </a:lnTo>
                      <a:cubicBezTo>
                        <a:pt x="70097" y="212913"/>
                        <a:pt x="45832" y="202863"/>
                        <a:pt x="27941" y="184972"/>
                      </a:cubicBezTo>
                      <a:cubicBezTo>
                        <a:pt x="10051" y="167082"/>
                        <a:pt x="0" y="142817"/>
                        <a:pt x="0" y="117516"/>
                      </a:cubicBezTo>
                      <a:lnTo>
                        <a:pt x="0" y="95398"/>
                      </a:lnTo>
                      <a:cubicBezTo>
                        <a:pt x="0" y="70097"/>
                        <a:pt x="10051" y="45832"/>
                        <a:pt x="27941" y="27941"/>
                      </a:cubicBezTo>
                      <a:cubicBezTo>
                        <a:pt x="45832" y="10051"/>
                        <a:pt x="70097" y="0"/>
                        <a:pt x="95398" y="0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</p:spPr>
            </p:sp>
            <p:sp>
              <p:nvSpPr>
                <p:cNvPr id="18" name="TextBox 18"/>
                <p:cNvSpPr txBox="1"/>
                <p:nvPr/>
              </p:nvSpPr>
              <p:spPr>
                <a:xfrm>
                  <a:off x="0" y="-38100"/>
                  <a:ext cx="1068742" cy="25101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19" name="TextBox 19"/>
              <p:cNvSpPr txBox="1"/>
              <p:nvPr/>
            </p:nvSpPr>
            <p:spPr>
              <a:xfrm>
                <a:off x="18027043" y="233841"/>
                <a:ext cx="7968174" cy="58462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00"/>
                  </a:lnSpc>
                </a:pPr>
                <a:r>
                  <a:rPr lang="en-US" sz="3200" b="1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Решение проблем</a:t>
                </a:r>
              </a:p>
            </p:txBody>
          </p:sp>
          <p:grpSp>
            <p:nvGrpSpPr>
              <p:cNvPr id="20" name="Group 20"/>
              <p:cNvGrpSpPr/>
              <p:nvPr/>
            </p:nvGrpSpPr>
            <p:grpSpPr>
              <a:xfrm>
                <a:off x="357027" y="0"/>
                <a:ext cx="18975066" cy="1039473"/>
                <a:chOff x="0" y="0"/>
                <a:chExt cx="3951956" cy="216492"/>
              </a:xfrm>
            </p:grpSpPr>
            <p:sp>
              <p:nvSpPr>
                <p:cNvPr id="21" name="Freeform 21"/>
                <p:cNvSpPr/>
                <p:nvPr/>
              </p:nvSpPr>
              <p:spPr>
                <a:xfrm>
                  <a:off x="0" y="0"/>
                  <a:ext cx="3951956" cy="2164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1956" h="216492">
                      <a:moveTo>
                        <a:pt x="24480" y="0"/>
                      </a:moveTo>
                      <a:lnTo>
                        <a:pt x="3927475" y="0"/>
                      </a:lnTo>
                      <a:cubicBezTo>
                        <a:pt x="3940995" y="0"/>
                        <a:pt x="3951956" y="10960"/>
                        <a:pt x="3951956" y="24480"/>
                      </a:cubicBezTo>
                      <a:lnTo>
                        <a:pt x="3951956" y="192012"/>
                      </a:lnTo>
                      <a:cubicBezTo>
                        <a:pt x="3951956" y="205532"/>
                        <a:pt x="3940995" y="216492"/>
                        <a:pt x="3927475" y="216492"/>
                      </a:cubicBezTo>
                      <a:lnTo>
                        <a:pt x="24480" y="216492"/>
                      </a:lnTo>
                      <a:cubicBezTo>
                        <a:pt x="10960" y="216492"/>
                        <a:pt x="0" y="205532"/>
                        <a:pt x="0" y="192012"/>
                      </a:cubicBezTo>
                      <a:lnTo>
                        <a:pt x="0" y="24480"/>
                      </a:lnTo>
                      <a:cubicBezTo>
                        <a:pt x="0" y="10960"/>
                        <a:pt x="10960" y="0"/>
                        <a:pt x="24480" y="0"/>
                      </a:cubicBezTo>
                      <a:close/>
                    </a:path>
                  </a:pathLst>
                </a:custGeom>
                <a:solidFill>
                  <a:srgbClr val="EFCECB"/>
                </a:solidFill>
              </p:spPr>
            </p:sp>
            <p:sp>
              <p:nvSpPr>
                <p:cNvPr id="22" name="TextBox 22"/>
                <p:cNvSpPr txBox="1"/>
                <p:nvPr/>
              </p:nvSpPr>
              <p:spPr>
                <a:xfrm>
                  <a:off x="0" y="-38100"/>
                  <a:ext cx="3951956" cy="254592"/>
                </a:xfrm>
                <a:prstGeom prst="rect">
                  <a:avLst/>
                </a:prstGeom>
              </p:spPr>
              <p:txBody>
                <a:bodyPr lIns="53536" tIns="53536" rIns="53536" bIns="53536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23" name="TextBox 23"/>
              <p:cNvSpPr txBox="1"/>
              <p:nvPr/>
            </p:nvSpPr>
            <p:spPr>
              <a:xfrm>
                <a:off x="0" y="233467"/>
                <a:ext cx="19689121" cy="114066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94"/>
                  </a:lnSpc>
                </a:pP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Оценки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фенотипа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старения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кожи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на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основе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молекулярно-генетических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маркеров</a:t>
                </a:r>
                <a:endParaRPr lang="en-US" sz="3294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  <a:p>
                <a:pPr algn="ctr">
                  <a:lnSpc>
                    <a:spcPts val="3294"/>
                  </a:lnSpc>
                </a:pPr>
                <a:endParaRPr lang="en-US" sz="3294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</p:grpSp>
      </p:grpSp>
      <p:grpSp>
        <p:nvGrpSpPr>
          <p:cNvPr id="76" name="Группа 75"/>
          <p:cNvGrpSpPr/>
          <p:nvPr/>
        </p:nvGrpSpPr>
        <p:grpSpPr>
          <a:xfrm>
            <a:off x="210615" y="4042461"/>
            <a:ext cx="17472963" cy="1187500"/>
            <a:chOff x="210615" y="4042461"/>
            <a:chExt cx="17472963" cy="1187500"/>
          </a:xfrm>
        </p:grpSpPr>
        <p:sp>
          <p:nvSpPr>
            <p:cNvPr id="24" name="AutoShape 24"/>
            <p:cNvSpPr/>
            <p:nvPr/>
          </p:nvSpPr>
          <p:spPr>
            <a:xfrm>
              <a:off x="4514508" y="4631449"/>
              <a:ext cx="2812910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210615" y="4042461"/>
              <a:ext cx="17472963" cy="1187500"/>
              <a:chOff x="0" y="0"/>
              <a:chExt cx="23297284" cy="1583334"/>
            </a:xfrm>
          </p:grpSpPr>
          <p:grpSp>
            <p:nvGrpSpPr>
              <p:cNvPr id="26" name="Group 26"/>
              <p:cNvGrpSpPr/>
              <p:nvPr/>
            </p:nvGrpSpPr>
            <p:grpSpPr>
              <a:xfrm>
                <a:off x="887433" y="251217"/>
                <a:ext cx="6155602" cy="1021839"/>
                <a:chOff x="0" y="0"/>
                <a:chExt cx="1351083" cy="224282"/>
              </a:xfrm>
            </p:grpSpPr>
            <p:sp>
              <p:nvSpPr>
                <p:cNvPr id="27" name="Freeform 27"/>
                <p:cNvSpPr/>
                <p:nvPr/>
              </p:nvSpPr>
              <p:spPr>
                <a:xfrm>
                  <a:off x="0" y="0"/>
                  <a:ext cx="1351083" cy="2242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1083" h="224282">
                      <a:moveTo>
                        <a:pt x="75462" y="0"/>
                      </a:moveTo>
                      <a:lnTo>
                        <a:pt x="1275620" y="0"/>
                      </a:lnTo>
                      <a:cubicBezTo>
                        <a:pt x="1317297" y="0"/>
                        <a:pt x="1351083" y="33786"/>
                        <a:pt x="1351083" y="75462"/>
                      </a:cubicBezTo>
                      <a:lnTo>
                        <a:pt x="1351083" y="148820"/>
                      </a:lnTo>
                      <a:cubicBezTo>
                        <a:pt x="1351083" y="190496"/>
                        <a:pt x="1317297" y="224282"/>
                        <a:pt x="1275620" y="224282"/>
                      </a:cubicBezTo>
                      <a:lnTo>
                        <a:pt x="75462" y="224282"/>
                      </a:lnTo>
                      <a:cubicBezTo>
                        <a:pt x="55448" y="224282"/>
                        <a:pt x="36254" y="216331"/>
                        <a:pt x="22102" y="202179"/>
                      </a:cubicBezTo>
                      <a:cubicBezTo>
                        <a:pt x="7950" y="188027"/>
                        <a:pt x="0" y="168833"/>
                        <a:pt x="0" y="148820"/>
                      </a:cubicBezTo>
                      <a:lnTo>
                        <a:pt x="0" y="75462"/>
                      </a:lnTo>
                      <a:cubicBezTo>
                        <a:pt x="0" y="33786"/>
                        <a:pt x="33786" y="0"/>
                        <a:pt x="75462" y="0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</p:spPr>
            </p:sp>
            <p:sp>
              <p:nvSpPr>
                <p:cNvPr id="28" name="TextBox 28"/>
                <p:cNvSpPr txBox="1"/>
                <p:nvPr/>
              </p:nvSpPr>
              <p:spPr>
                <a:xfrm>
                  <a:off x="0" y="-38100"/>
                  <a:ext cx="1351083" cy="262382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29" name="TextBox 29"/>
              <p:cNvSpPr txBox="1"/>
              <p:nvPr/>
            </p:nvSpPr>
            <p:spPr>
              <a:xfrm>
                <a:off x="0" y="485058"/>
                <a:ext cx="7968174" cy="58462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00"/>
                  </a:lnSpc>
                </a:pPr>
                <a:r>
                  <a:rPr lang="en-US" sz="3200" b="1" dirty="0" err="1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Ключевые</a:t>
                </a:r>
                <a:r>
                  <a:rPr lang="en-US" sz="3200" b="1" dirty="0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 </a:t>
                </a:r>
                <a:r>
                  <a:rPr lang="en-US" sz="3200" b="1" dirty="0" err="1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процессы</a:t>
                </a:r>
                <a:endParaRPr lang="en-US" sz="3200" b="1" dirty="0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endParaRPr>
              </a:p>
            </p:txBody>
          </p:sp>
          <p:grpSp>
            <p:nvGrpSpPr>
              <p:cNvPr id="30" name="Group 30"/>
              <p:cNvGrpSpPr/>
              <p:nvPr/>
            </p:nvGrpSpPr>
            <p:grpSpPr>
              <a:xfrm>
                <a:off x="7411602" y="0"/>
                <a:ext cx="15468735" cy="1583334"/>
                <a:chOff x="0" y="0"/>
                <a:chExt cx="3221689" cy="329762"/>
              </a:xfrm>
            </p:grpSpPr>
            <p:sp>
              <p:nvSpPr>
                <p:cNvPr id="31" name="Freeform 31"/>
                <p:cNvSpPr/>
                <p:nvPr/>
              </p:nvSpPr>
              <p:spPr>
                <a:xfrm>
                  <a:off x="0" y="0"/>
                  <a:ext cx="3221689" cy="3297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1689" h="329762">
                      <a:moveTo>
                        <a:pt x="30029" y="0"/>
                      </a:moveTo>
                      <a:lnTo>
                        <a:pt x="3191659" y="0"/>
                      </a:lnTo>
                      <a:cubicBezTo>
                        <a:pt x="3199624" y="0"/>
                        <a:pt x="3207262" y="3164"/>
                        <a:pt x="3212893" y="8795"/>
                      </a:cubicBezTo>
                      <a:cubicBezTo>
                        <a:pt x="3218525" y="14427"/>
                        <a:pt x="3221689" y="22065"/>
                        <a:pt x="3221689" y="30029"/>
                      </a:cubicBezTo>
                      <a:lnTo>
                        <a:pt x="3221689" y="299733"/>
                      </a:lnTo>
                      <a:cubicBezTo>
                        <a:pt x="3221689" y="307697"/>
                        <a:pt x="3218525" y="315336"/>
                        <a:pt x="3212893" y="320967"/>
                      </a:cubicBezTo>
                      <a:cubicBezTo>
                        <a:pt x="3207262" y="326599"/>
                        <a:pt x="3199624" y="329762"/>
                        <a:pt x="3191659" y="329762"/>
                      </a:cubicBezTo>
                      <a:lnTo>
                        <a:pt x="30029" y="329762"/>
                      </a:lnTo>
                      <a:cubicBezTo>
                        <a:pt x="22065" y="329762"/>
                        <a:pt x="14427" y="326599"/>
                        <a:pt x="8795" y="320967"/>
                      </a:cubicBezTo>
                      <a:cubicBezTo>
                        <a:pt x="3164" y="315336"/>
                        <a:pt x="0" y="307697"/>
                        <a:pt x="0" y="299733"/>
                      </a:cubicBezTo>
                      <a:lnTo>
                        <a:pt x="0" y="30029"/>
                      </a:lnTo>
                      <a:cubicBezTo>
                        <a:pt x="0" y="22065"/>
                        <a:pt x="3164" y="14427"/>
                        <a:pt x="8795" y="8795"/>
                      </a:cubicBezTo>
                      <a:cubicBezTo>
                        <a:pt x="14427" y="3164"/>
                        <a:pt x="22065" y="0"/>
                        <a:pt x="30029" y="0"/>
                      </a:cubicBezTo>
                      <a:close/>
                    </a:path>
                  </a:pathLst>
                </a:custGeom>
                <a:solidFill>
                  <a:srgbClr val="EFCECB"/>
                </a:solidFill>
              </p:spPr>
            </p:sp>
            <p:sp>
              <p:nvSpPr>
                <p:cNvPr id="32" name="TextBox 32"/>
                <p:cNvSpPr txBox="1"/>
                <p:nvPr/>
              </p:nvSpPr>
              <p:spPr>
                <a:xfrm>
                  <a:off x="0" y="-38100"/>
                  <a:ext cx="3221689" cy="367862"/>
                </a:xfrm>
                <a:prstGeom prst="rect">
                  <a:avLst/>
                </a:prstGeom>
              </p:spPr>
              <p:txBody>
                <a:bodyPr lIns="53536" tIns="53536" rIns="53536" bIns="53536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33" name="TextBox 33"/>
              <p:cNvSpPr txBox="1"/>
              <p:nvPr/>
            </p:nvSpPr>
            <p:spPr>
              <a:xfrm>
                <a:off x="6975175" y="231775"/>
                <a:ext cx="16322109" cy="114066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94"/>
                  </a:lnSpc>
                </a:pP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Создание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молекулярно-генетической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модели</a:t>
                </a:r>
                <a:endParaRPr lang="en-US" sz="3294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  <a:p>
                <a:pPr algn="ctr">
                  <a:lnSpc>
                    <a:spcPts val="3294"/>
                  </a:lnSpc>
                </a:pP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Апробация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работы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панели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,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оценка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первоочередных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результатов</a:t>
                </a:r>
                <a:endParaRPr lang="en-US" sz="3294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</p:grpSp>
      </p:grpSp>
      <p:grpSp>
        <p:nvGrpSpPr>
          <p:cNvPr id="77" name="Группа 76"/>
          <p:cNvGrpSpPr/>
          <p:nvPr/>
        </p:nvGrpSpPr>
        <p:grpSpPr>
          <a:xfrm>
            <a:off x="1541765" y="5375136"/>
            <a:ext cx="15666237" cy="1434825"/>
            <a:chOff x="1113978" y="5381907"/>
            <a:chExt cx="15666237" cy="1434825"/>
          </a:xfrm>
        </p:grpSpPr>
        <p:sp>
          <p:nvSpPr>
            <p:cNvPr id="34" name="AutoShape 34"/>
            <p:cNvSpPr/>
            <p:nvPr/>
          </p:nvSpPr>
          <p:spPr>
            <a:xfrm>
              <a:off x="10253203" y="5949099"/>
              <a:ext cx="2812910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35" name="Group 35"/>
            <p:cNvGrpSpPr/>
            <p:nvPr/>
          </p:nvGrpSpPr>
          <p:grpSpPr>
            <a:xfrm>
              <a:off x="1113978" y="5381907"/>
              <a:ext cx="15666237" cy="1434825"/>
              <a:chOff x="0" y="0"/>
              <a:chExt cx="20888317" cy="1913100"/>
            </a:xfrm>
          </p:grpSpPr>
          <p:grpSp>
            <p:nvGrpSpPr>
              <p:cNvPr id="36" name="Group 36"/>
              <p:cNvGrpSpPr/>
              <p:nvPr/>
            </p:nvGrpSpPr>
            <p:grpSpPr>
              <a:xfrm>
                <a:off x="0" y="0"/>
                <a:ext cx="13609107" cy="1470419"/>
                <a:chOff x="0" y="0"/>
                <a:chExt cx="2834382" cy="306246"/>
              </a:xfrm>
            </p:grpSpPr>
            <p:sp>
              <p:nvSpPr>
                <p:cNvPr id="37" name="Freeform 37"/>
                <p:cNvSpPr/>
                <p:nvPr/>
              </p:nvSpPr>
              <p:spPr>
                <a:xfrm>
                  <a:off x="0" y="0"/>
                  <a:ext cx="2834382" cy="3062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4382" h="306246">
                      <a:moveTo>
                        <a:pt x="34133" y="0"/>
                      </a:moveTo>
                      <a:lnTo>
                        <a:pt x="2800250" y="0"/>
                      </a:lnTo>
                      <a:cubicBezTo>
                        <a:pt x="2809302" y="0"/>
                        <a:pt x="2817984" y="3596"/>
                        <a:pt x="2824385" y="9997"/>
                      </a:cubicBezTo>
                      <a:cubicBezTo>
                        <a:pt x="2830786" y="16398"/>
                        <a:pt x="2834382" y="25080"/>
                        <a:pt x="2834382" y="34133"/>
                      </a:cubicBezTo>
                      <a:lnTo>
                        <a:pt x="2834382" y="272113"/>
                      </a:lnTo>
                      <a:cubicBezTo>
                        <a:pt x="2834382" y="281165"/>
                        <a:pt x="2830786" y="289847"/>
                        <a:pt x="2824385" y="296248"/>
                      </a:cubicBezTo>
                      <a:cubicBezTo>
                        <a:pt x="2817984" y="302650"/>
                        <a:pt x="2809302" y="306246"/>
                        <a:pt x="2800250" y="306246"/>
                      </a:cubicBezTo>
                      <a:lnTo>
                        <a:pt x="34133" y="306246"/>
                      </a:lnTo>
                      <a:cubicBezTo>
                        <a:pt x="25080" y="306246"/>
                        <a:pt x="16398" y="302650"/>
                        <a:pt x="9997" y="296248"/>
                      </a:cubicBezTo>
                      <a:cubicBezTo>
                        <a:pt x="3596" y="289847"/>
                        <a:pt x="0" y="281165"/>
                        <a:pt x="0" y="272113"/>
                      </a:cubicBezTo>
                      <a:lnTo>
                        <a:pt x="0" y="34133"/>
                      </a:lnTo>
                      <a:cubicBezTo>
                        <a:pt x="0" y="25080"/>
                        <a:pt x="3596" y="16398"/>
                        <a:pt x="9997" y="9997"/>
                      </a:cubicBezTo>
                      <a:cubicBezTo>
                        <a:pt x="16398" y="3596"/>
                        <a:pt x="25080" y="0"/>
                        <a:pt x="34133" y="0"/>
                      </a:cubicBezTo>
                      <a:close/>
                    </a:path>
                  </a:pathLst>
                </a:custGeom>
                <a:solidFill>
                  <a:srgbClr val="EFCECB"/>
                </a:solidFill>
              </p:spPr>
            </p:sp>
            <p:sp>
              <p:nvSpPr>
                <p:cNvPr id="38" name="TextBox 38"/>
                <p:cNvSpPr txBox="1"/>
                <p:nvPr/>
              </p:nvSpPr>
              <p:spPr>
                <a:xfrm>
                  <a:off x="0" y="-38100"/>
                  <a:ext cx="2834382" cy="344346"/>
                </a:xfrm>
                <a:prstGeom prst="rect">
                  <a:avLst/>
                </a:prstGeom>
              </p:spPr>
              <p:txBody>
                <a:bodyPr lIns="53536" tIns="53536" rIns="53536" bIns="53536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39" name="TextBox 39"/>
              <p:cNvSpPr txBox="1"/>
              <p:nvPr/>
            </p:nvSpPr>
            <p:spPr>
              <a:xfrm>
                <a:off x="0" y="224553"/>
                <a:ext cx="13609107" cy="168854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94"/>
                  </a:lnSpc>
                </a:pP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Комплексный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подход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к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анализу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множества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маркеров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позволяет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получить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полную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картину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состояния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кожи</a:t>
                </a:r>
                <a:endParaRPr lang="en-US" sz="3294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  <a:p>
                <a:pPr algn="ctr">
                  <a:lnSpc>
                    <a:spcPts val="3294"/>
                  </a:lnSpc>
                </a:pPr>
                <a:endParaRPr lang="en-US" sz="3294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  <p:grpSp>
            <p:nvGrpSpPr>
              <p:cNvPr id="40" name="Group 40"/>
              <p:cNvGrpSpPr/>
              <p:nvPr/>
            </p:nvGrpSpPr>
            <p:grpSpPr>
              <a:xfrm>
                <a:off x="13756287" y="165100"/>
                <a:ext cx="6251364" cy="1172294"/>
                <a:chOff x="0" y="0"/>
                <a:chExt cx="1372101" cy="257305"/>
              </a:xfrm>
            </p:grpSpPr>
            <p:sp>
              <p:nvSpPr>
                <p:cNvPr id="41" name="Freeform 41"/>
                <p:cNvSpPr/>
                <p:nvPr/>
              </p:nvSpPr>
              <p:spPr>
                <a:xfrm>
                  <a:off x="0" y="0"/>
                  <a:ext cx="1372101" cy="2573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2101" h="257305">
                      <a:moveTo>
                        <a:pt x="74306" y="0"/>
                      </a:moveTo>
                      <a:lnTo>
                        <a:pt x="1297795" y="0"/>
                      </a:lnTo>
                      <a:cubicBezTo>
                        <a:pt x="1317502" y="0"/>
                        <a:pt x="1336402" y="7829"/>
                        <a:pt x="1350337" y="21764"/>
                      </a:cubicBezTo>
                      <a:cubicBezTo>
                        <a:pt x="1364273" y="35699"/>
                        <a:pt x="1372101" y="54599"/>
                        <a:pt x="1372101" y="74306"/>
                      </a:cubicBezTo>
                      <a:lnTo>
                        <a:pt x="1372101" y="182999"/>
                      </a:lnTo>
                      <a:cubicBezTo>
                        <a:pt x="1372101" y="202706"/>
                        <a:pt x="1364273" y="221606"/>
                        <a:pt x="1350337" y="235541"/>
                      </a:cubicBezTo>
                      <a:cubicBezTo>
                        <a:pt x="1336402" y="249476"/>
                        <a:pt x="1317502" y="257305"/>
                        <a:pt x="1297795" y="257305"/>
                      </a:cubicBezTo>
                      <a:lnTo>
                        <a:pt x="74306" y="257305"/>
                      </a:lnTo>
                      <a:cubicBezTo>
                        <a:pt x="54599" y="257305"/>
                        <a:pt x="35699" y="249476"/>
                        <a:pt x="21764" y="235541"/>
                      </a:cubicBezTo>
                      <a:cubicBezTo>
                        <a:pt x="7829" y="221606"/>
                        <a:pt x="0" y="202706"/>
                        <a:pt x="0" y="182999"/>
                      </a:cubicBezTo>
                      <a:lnTo>
                        <a:pt x="0" y="74306"/>
                      </a:lnTo>
                      <a:cubicBezTo>
                        <a:pt x="0" y="54599"/>
                        <a:pt x="7829" y="35699"/>
                        <a:pt x="21764" y="21764"/>
                      </a:cubicBezTo>
                      <a:cubicBezTo>
                        <a:pt x="35699" y="7829"/>
                        <a:pt x="54599" y="0"/>
                        <a:pt x="74306" y="0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</p:spPr>
            </p:sp>
            <p:sp>
              <p:nvSpPr>
                <p:cNvPr id="42" name="TextBox 42"/>
                <p:cNvSpPr txBox="1"/>
                <p:nvPr/>
              </p:nvSpPr>
              <p:spPr>
                <a:xfrm>
                  <a:off x="0" y="-38100"/>
                  <a:ext cx="1372101" cy="29540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43" name="TextBox 43"/>
              <p:cNvSpPr txBox="1"/>
              <p:nvPr/>
            </p:nvSpPr>
            <p:spPr>
              <a:xfrm>
                <a:off x="12920143" y="456328"/>
                <a:ext cx="7968174" cy="58462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00"/>
                  </a:lnSpc>
                </a:pPr>
                <a:r>
                  <a:rPr lang="en-US" sz="3200" b="1" dirty="0" err="1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Уникальное</a:t>
                </a:r>
                <a:r>
                  <a:rPr lang="en-US" sz="3200" b="1" dirty="0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  </a:t>
                </a:r>
                <a:r>
                  <a:rPr lang="en-US" sz="3200" b="1" dirty="0" err="1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предложение</a:t>
                </a:r>
                <a:endParaRPr lang="en-US" sz="3200" b="1" dirty="0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endParaRPr>
              </a:p>
            </p:txBody>
          </p:sp>
        </p:grpSp>
      </p:grpSp>
      <p:grpSp>
        <p:nvGrpSpPr>
          <p:cNvPr id="78" name="Группа 77"/>
          <p:cNvGrpSpPr/>
          <p:nvPr/>
        </p:nvGrpSpPr>
        <p:grpSpPr>
          <a:xfrm>
            <a:off x="1455921" y="6599636"/>
            <a:ext cx="14167478" cy="1139902"/>
            <a:chOff x="2060261" y="6668237"/>
            <a:chExt cx="14167478" cy="1139902"/>
          </a:xfrm>
        </p:grpSpPr>
        <p:sp>
          <p:nvSpPr>
            <p:cNvPr id="44" name="AutoShape 44"/>
            <p:cNvSpPr/>
            <p:nvPr/>
          </p:nvSpPr>
          <p:spPr>
            <a:xfrm>
              <a:off x="6331090" y="7222857"/>
              <a:ext cx="2812910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45" name="Group 45"/>
            <p:cNvGrpSpPr/>
            <p:nvPr/>
          </p:nvGrpSpPr>
          <p:grpSpPr>
            <a:xfrm>
              <a:off x="2060261" y="6668237"/>
              <a:ext cx="14167478" cy="1139902"/>
              <a:chOff x="0" y="0"/>
              <a:chExt cx="18889971" cy="1519869"/>
            </a:xfrm>
          </p:grpSpPr>
          <p:grpSp>
            <p:nvGrpSpPr>
              <p:cNvPr id="46" name="Group 46"/>
              <p:cNvGrpSpPr/>
              <p:nvPr/>
            </p:nvGrpSpPr>
            <p:grpSpPr>
              <a:xfrm>
                <a:off x="7440910" y="0"/>
                <a:ext cx="11449061" cy="1519869"/>
                <a:chOff x="0" y="0"/>
                <a:chExt cx="2384507" cy="316545"/>
              </a:xfrm>
            </p:grpSpPr>
            <p:sp>
              <p:nvSpPr>
                <p:cNvPr id="47" name="Freeform 47"/>
                <p:cNvSpPr/>
                <p:nvPr/>
              </p:nvSpPr>
              <p:spPr>
                <a:xfrm>
                  <a:off x="0" y="0"/>
                  <a:ext cx="2384507" cy="3165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4507" h="316545">
                      <a:moveTo>
                        <a:pt x="40572" y="0"/>
                      </a:moveTo>
                      <a:lnTo>
                        <a:pt x="2343935" y="0"/>
                      </a:lnTo>
                      <a:cubicBezTo>
                        <a:pt x="2354695" y="0"/>
                        <a:pt x="2365015" y="4275"/>
                        <a:pt x="2372624" y="11883"/>
                      </a:cubicBezTo>
                      <a:cubicBezTo>
                        <a:pt x="2380233" y="19492"/>
                        <a:pt x="2384507" y="29812"/>
                        <a:pt x="2384507" y="40572"/>
                      </a:cubicBezTo>
                      <a:lnTo>
                        <a:pt x="2384507" y="275972"/>
                      </a:lnTo>
                      <a:cubicBezTo>
                        <a:pt x="2384507" y="298380"/>
                        <a:pt x="2366342" y="316545"/>
                        <a:pt x="2343935" y="316545"/>
                      </a:cubicBezTo>
                      <a:lnTo>
                        <a:pt x="40572" y="316545"/>
                      </a:lnTo>
                      <a:cubicBezTo>
                        <a:pt x="18165" y="316545"/>
                        <a:pt x="0" y="298380"/>
                        <a:pt x="0" y="275972"/>
                      </a:cubicBezTo>
                      <a:lnTo>
                        <a:pt x="0" y="40572"/>
                      </a:lnTo>
                      <a:cubicBezTo>
                        <a:pt x="0" y="18165"/>
                        <a:pt x="18165" y="0"/>
                        <a:pt x="40572" y="0"/>
                      </a:cubicBezTo>
                      <a:close/>
                    </a:path>
                  </a:pathLst>
                </a:custGeom>
                <a:solidFill>
                  <a:srgbClr val="EFCECB"/>
                </a:solidFill>
              </p:spPr>
            </p:sp>
            <p:sp>
              <p:nvSpPr>
                <p:cNvPr id="48" name="TextBox 48"/>
                <p:cNvSpPr txBox="1"/>
                <p:nvPr/>
              </p:nvSpPr>
              <p:spPr>
                <a:xfrm>
                  <a:off x="0" y="-38100"/>
                  <a:ext cx="2384507" cy="354645"/>
                </a:xfrm>
                <a:prstGeom prst="rect">
                  <a:avLst/>
                </a:prstGeom>
              </p:spPr>
              <p:txBody>
                <a:bodyPr lIns="53536" tIns="53536" rIns="53536" bIns="53536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49" name="TextBox 49"/>
              <p:cNvSpPr txBox="1"/>
              <p:nvPr/>
            </p:nvSpPr>
            <p:spPr>
              <a:xfrm>
                <a:off x="7774681" y="219075"/>
                <a:ext cx="10781520" cy="114066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94"/>
                  </a:lnSpc>
                </a:pPr>
                <a:r>
                  <a:rPr lang="en-US" sz="3294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Косметологические клиники, блогеры, женщины, занимающиеся своей внешностью</a:t>
                </a:r>
              </a:p>
            </p:txBody>
          </p:sp>
          <p:grpSp>
            <p:nvGrpSpPr>
              <p:cNvPr id="50" name="Group 50"/>
              <p:cNvGrpSpPr/>
              <p:nvPr/>
            </p:nvGrpSpPr>
            <p:grpSpPr>
              <a:xfrm>
                <a:off x="836144" y="152400"/>
                <a:ext cx="6251364" cy="1172294"/>
                <a:chOff x="0" y="0"/>
                <a:chExt cx="1372101" cy="257305"/>
              </a:xfrm>
            </p:grpSpPr>
            <p:sp>
              <p:nvSpPr>
                <p:cNvPr id="51" name="Freeform 51"/>
                <p:cNvSpPr/>
                <p:nvPr/>
              </p:nvSpPr>
              <p:spPr>
                <a:xfrm>
                  <a:off x="0" y="0"/>
                  <a:ext cx="1372101" cy="2573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2101" h="257305">
                      <a:moveTo>
                        <a:pt x="74306" y="0"/>
                      </a:moveTo>
                      <a:lnTo>
                        <a:pt x="1297795" y="0"/>
                      </a:lnTo>
                      <a:cubicBezTo>
                        <a:pt x="1317502" y="0"/>
                        <a:pt x="1336402" y="7829"/>
                        <a:pt x="1350337" y="21764"/>
                      </a:cubicBezTo>
                      <a:cubicBezTo>
                        <a:pt x="1364273" y="35699"/>
                        <a:pt x="1372101" y="54599"/>
                        <a:pt x="1372101" y="74306"/>
                      </a:cubicBezTo>
                      <a:lnTo>
                        <a:pt x="1372101" y="182999"/>
                      </a:lnTo>
                      <a:cubicBezTo>
                        <a:pt x="1372101" y="202706"/>
                        <a:pt x="1364273" y="221606"/>
                        <a:pt x="1350337" y="235541"/>
                      </a:cubicBezTo>
                      <a:cubicBezTo>
                        <a:pt x="1336402" y="249476"/>
                        <a:pt x="1317502" y="257305"/>
                        <a:pt x="1297795" y="257305"/>
                      </a:cubicBezTo>
                      <a:lnTo>
                        <a:pt x="74306" y="257305"/>
                      </a:lnTo>
                      <a:cubicBezTo>
                        <a:pt x="54599" y="257305"/>
                        <a:pt x="35699" y="249476"/>
                        <a:pt x="21764" y="235541"/>
                      </a:cubicBezTo>
                      <a:cubicBezTo>
                        <a:pt x="7829" y="221606"/>
                        <a:pt x="0" y="202706"/>
                        <a:pt x="0" y="182999"/>
                      </a:cubicBezTo>
                      <a:lnTo>
                        <a:pt x="0" y="74306"/>
                      </a:lnTo>
                      <a:cubicBezTo>
                        <a:pt x="0" y="54599"/>
                        <a:pt x="7829" y="35699"/>
                        <a:pt x="21764" y="21764"/>
                      </a:cubicBezTo>
                      <a:cubicBezTo>
                        <a:pt x="35699" y="7829"/>
                        <a:pt x="54599" y="0"/>
                        <a:pt x="74306" y="0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</p:spPr>
            </p:sp>
            <p:sp>
              <p:nvSpPr>
                <p:cNvPr id="52" name="TextBox 52"/>
                <p:cNvSpPr txBox="1"/>
                <p:nvPr/>
              </p:nvSpPr>
              <p:spPr>
                <a:xfrm>
                  <a:off x="0" y="-38100"/>
                  <a:ext cx="1372101" cy="29540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53" name="TextBox 53"/>
              <p:cNvSpPr txBox="1"/>
              <p:nvPr/>
            </p:nvSpPr>
            <p:spPr>
              <a:xfrm>
                <a:off x="0" y="443628"/>
                <a:ext cx="7968174" cy="58462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00"/>
                  </a:lnSpc>
                </a:pPr>
                <a:r>
                  <a:rPr lang="en-US" sz="3200" b="1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Каналы продвижения</a:t>
                </a:r>
              </a:p>
            </p:txBody>
          </p:sp>
        </p:grpSp>
      </p:grpSp>
      <p:grpSp>
        <p:nvGrpSpPr>
          <p:cNvPr id="79" name="Группа 78"/>
          <p:cNvGrpSpPr/>
          <p:nvPr/>
        </p:nvGrpSpPr>
        <p:grpSpPr>
          <a:xfrm>
            <a:off x="1704631" y="7960538"/>
            <a:ext cx="15666237" cy="1102814"/>
            <a:chOff x="1113978" y="7960538"/>
            <a:chExt cx="15666237" cy="1102814"/>
          </a:xfrm>
        </p:grpSpPr>
        <p:sp>
          <p:nvSpPr>
            <p:cNvPr id="54" name="AutoShape 54"/>
            <p:cNvSpPr/>
            <p:nvPr/>
          </p:nvSpPr>
          <p:spPr>
            <a:xfrm>
              <a:off x="10547934" y="8527276"/>
              <a:ext cx="2812910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55" name="Group 55"/>
            <p:cNvGrpSpPr/>
            <p:nvPr/>
          </p:nvGrpSpPr>
          <p:grpSpPr>
            <a:xfrm>
              <a:off x="1113978" y="7960538"/>
              <a:ext cx="15666237" cy="1102814"/>
              <a:chOff x="0" y="0"/>
              <a:chExt cx="20888317" cy="1470419"/>
            </a:xfrm>
          </p:grpSpPr>
          <p:grpSp>
            <p:nvGrpSpPr>
              <p:cNvPr id="56" name="Group 56"/>
              <p:cNvGrpSpPr/>
              <p:nvPr/>
            </p:nvGrpSpPr>
            <p:grpSpPr>
              <a:xfrm>
                <a:off x="0" y="0"/>
                <a:ext cx="13609107" cy="1470419"/>
                <a:chOff x="0" y="0"/>
                <a:chExt cx="2834382" cy="306246"/>
              </a:xfrm>
            </p:grpSpPr>
            <p:sp>
              <p:nvSpPr>
                <p:cNvPr id="57" name="Freeform 57"/>
                <p:cNvSpPr/>
                <p:nvPr/>
              </p:nvSpPr>
              <p:spPr>
                <a:xfrm>
                  <a:off x="0" y="0"/>
                  <a:ext cx="2834382" cy="3062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4382" h="306246">
                      <a:moveTo>
                        <a:pt x="34133" y="0"/>
                      </a:moveTo>
                      <a:lnTo>
                        <a:pt x="2800250" y="0"/>
                      </a:lnTo>
                      <a:cubicBezTo>
                        <a:pt x="2809302" y="0"/>
                        <a:pt x="2817984" y="3596"/>
                        <a:pt x="2824385" y="9997"/>
                      </a:cubicBezTo>
                      <a:cubicBezTo>
                        <a:pt x="2830786" y="16398"/>
                        <a:pt x="2834382" y="25080"/>
                        <a:pt x="2834382" y="34133"/>
                      </a:cubicBezTo>
                      <a:lnTo>
                        <a:pt x="2834382" y="272113"/>
                      </a:lnTo>
                      <a:cubicBezTo>
                        <a:pt x="2834382" y="281165"/>
                        <a:pt x="2830786" y="289847"/>
                        <a:pt x="2824385" y="296248"/>
                      </a:cubicBezTo>
                      <a:cubicBezTo>
                        <a:pt x="2817984" y="302650"/>
                        <a:pt x="2809302" y="306246"/>
                        <a:pt x="2800250" y="306246"/>
                      </a:cubicBezTo>
                      <a:lnTo>
                        <a:pt x="34133" y="306246"/>
                      </a:lnTo>
                      <a:cubicBezTo>
                        <a:pt x="25080" y="306246"/>
                        <a:pt x="16398" y="302650"/>
                        <a:pt x="9997" y="296248"/>
                      </a:cubicBezTo>
                      <a:cubicBezTo>
                        <a:pt x="3596" y="289847"/>
                        <a:pt x="0" y="281165"/>
                        <a:pt x="0" y="272113"/>
                      </a:cubicBezTo>
                      <a:lnTo>
                        <a:pt x="0" y="34133"/>
                      </a:lnTo>
                      <a:cubicBezTo>
                        <a:pt x="0" y="25080"/>
                        <a:pt x="3596" y="16398"/>
                        <a:pt x="9997" y="9997"/>
                      </a:cubicBezTo>
                      <a:cubicBezTo>
                        <a:pt x="16398" y="3596"/>
                        <a:pt x="25080" y="0"/>
                        <a:pt x="34133" y="0"/>
                      </a:cubicBezTo>
                      <a:close/>
                    </a:path>
                  </a:pathLst>
                </a:custGeom>
                <a:solidFill>
                  <a:srgbClr val="EFCECB"/>
                </a:solidFill>
              </p:spPr>
            </p:sp>
            <p:sp>
              <p:nvSpPr>
                <p:cNvPr id="58" name="TextBox 58"/>
                <p:cNvSpPr txBox="1"/>
                <p:nvPr/>
              </p:nvSpPr>
              <p:spPr>
                <a:xfrm>
                  <a:off x="0" y="-38100"/>
                  <a:ext cx="2834382" cy="344346"/>
                </a:xfrm>
                <a:prstGeom prst="rect">
                  <a:avLst/>
                </a:prstGeom>
              </p:spPr>
              <p:txBody>
                <a:bodyPr lIns="53536" tIns="53536" rIns="53536" bIns="53536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59" name="TextBox 59"/>
              <p:cNvSpPr txBox="1"/>
              <p:nvPr/>
            </p:nvSpPr>
            <p:spPr>
              <a:xfrm>
                <a:off x="0" y="224553"/>
                <a:ext cx="13609107" cy="114066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94"/>
                  </a:lnSpc>
                </a:pPr>
                <a:r>
                  <a:rPr lang="en-US" sz="3294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Высокотехнологичное оборудование, реактивы и специальное программное обеспечение</a:t>
                </a:r>
              </a:p>
            </p:txBody>
          </p:sp>
          <p:grpSp>
            <p:nvGrpSpPr>
              <p:cNvPr id="60" name="Group 60"/>
              <p:cNvGrpSpPr/>
              <p:nvPr/>
            </p:nvGrpSpPr>
            <p:grpSpPr>
              <a:xfrm>
                <a:off x="13756287" y="165100"/>
                <a:ext cx="6251364" cy="1172294"/>
                <a:chOff x="0" y="0"/>
                <a:chExt cx="1372101" cy="257305"/>
              </a:xfrm>
            </p:grpSpPr>
            <p:sp>
              <p:nvSpPr>
                <p:cNvPr id="61" name="Freeform 61"/>
                <p:cNvSpPr/>
                <p:nvPr/>
              </p:nvSpPr>
              <p:spPr>
                <a:xfrm>
                  <a:off x="0" y="0"/>
                  <a:ext cx="1372101" cy="2573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2101" h="257305">
                      <a:moveTo>
                        <a:pt x="74306" y="0"/>
                      </a:moveTo>
                      <a:lnTo>
                        <a:pt x="1297795" y="0"/>
                      </a:lnTo>
                      <a:cubicBezTo>
                        <a:pt x="1317502" y="0"/>
                        <a:pt x="1336402" y="7829"/>
                        <a:pt x="1350337" y="21764"/>
                      </a:cubicBezTo>
                      <a:cubicBezTo>
                        <a:pt x="1364273" y="35699"/>
                        <a:pt x="1372101" y="54599"/>
                        <a:pt x="1372101" y="74306"/>
                      </a:cubicBezTo>
                      <a:lnTo>
                        <a:pt x="1372101" y="182999"/>
                      </a:lnTo>
                      <a:cubicBezTo>
                        <a:pt x="1372101" y="202706"/>
                        <a:pt x="1364273" y="221606"/>
                        <a:pt x="1350337" y="235541"/>
                      </a:cubicBezTo>
                      <a:cubicBezTo>
                        <a:pt x="1336402" y="249476"/>
                        <a:pt x="1317502" y="257305"/>
                        <a:pt x="1297795" y="257305"/>
                      </a:cubicBezTo>
                      <a:lnTo>
                        <a:pt x="74306" y="257305"/>
                      </a:lnTo>
                      <a:cubicBezTo>
                        <a:pt x="54599" y="257305"/>
                        <a:pt x="35699" y="249476"/>
                        <a:pt x="21764" y="235541"/>
                      </a:cubicBezTo>
                      <a:cubicBezTo>
                        <a:pt x="7829" y="221606"/>
                        <a:pt x="0" y="202706"/>
                        <a:pt x="0" y="182999"/>
                      </a:cubicBezTo>
                      <a:lnTo>
                        <a:pt x="0" y="74306"/>
                      </a:lnTo>
                      <a:cubicBezTo>
                        <a:pt x="0" y="54599"/>
                        <a:pt x="7829" y="35699"/>
                        <a:pt x="21764" y="21764"/>
                      </a:cubicBezTo>
                      <a:cubicBezTo>
                        <a:pt x="35699" y="7829"/>
                        <a:pt x="54599" y="0"/>
                        <a:pt x="74306" y="0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</p:spPr>
            </p:sp>
            <p:sp>
              <p:nvSpPr>
                <p:cNvPr id="62" name="TextBox 62"/>
                <p:cNvSpPr txBox="1"/>
                <p:nvPr/>
              </p:nvSpPr>
              <p:spPr>
                <a:xfrm>
                  <a:off x="0" y="-38100"/>
                  <a:ext cx="1372101" cy="29540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63" name="TextBox 63"/>
              <p:cNvSpPr txBox="1"/>
              <p:nvPr/>
            </p:nvSpPr>
            <p:spPr>
              <a:xfrm>
                <a:off x="12920143" y="456328"/>
                <a:ext cx="7968174" cy="58462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00"/>
                  </a:lnSpc>
                </a:pPr>
                <a:r>
                  <a:rPr lang="en-US" sz="3200" b="1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Структура затрат</a:t>
                </a:r>
              </a:p>
            </p:txBody>
          </p:sp>
        </p:grpSp>
      </p:grpSp>
      <p:grpSp>
        <p:nvGrpSpPr>
          <p:cNvPr id="80" name="Группа 79"/>
          <p:cNvGrpSpPr/>
          <p:nvPr/>
        </p:nvGrpSpPr>
        <p:grpSpPr>
          <a:xfrm>
            <a:off x="3238569" y="9189797"/>
            <a:ext cx="10657135" cy="771189"/>
            <a:chOff x="3815432" y="9215753"/>
            <a:chExt cx="10657135" cy="771189"/>
          </a:xfrm>
        </p:grpSpPr>
        <p:sp>
          <p:nvSpPr>
            <p:cNvPr id="64" name="AutoShape 64"/>
            <p:cNvSpPr/>
            <p:nvPr/>
          </p:nvSpPr>
          <p:spPr>
            <a:xfrm>
              <a:off x="7440294" y="9596585"/>
              <a:ext cx="2812910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65" name="Group 65"/>
            <p:cNvGrpSpPr/>
            <p:nvPr/>
          </p:nvGrpSpPr>
          <p:grpSpPr>
            <a:xfrm>
              <a:off x="3815432" y="9215753"/>
              <a:ext cx="10657135" cy="771189"/>
              <a:chOff x="0" y="0"/>
              <a:chExt cx="14209514" cy="1028251"/>
            </a:xfrm>
          </p:grpSpPr>
          <p:grpSp>
            <p:nvGrpSpPr>
              <p:cNvPr id="66" name="Group 66"/>
              <p:cNvGrpSpPr/>
              <p:nvPr/>
            </p:nvGrpSpPr>
            <p:grpSpPr>
              <a:xfrm>
                <a:off x="6689337" y="0"/>
                <a:ext cx="7520177" cy="1028251"/>
                <a:chOff x="0" y="0"/>
                <a:chExt cx="1566235" cy="214155"/>
              </a:xfrm>
            </p:grpSpPr>
            <p:sp>
              <p:nvSpPr>
                <p:cNvPr id="67" name="Freeform 67"/>
                <p:cNvSpPr/>
                <p:nvPr/>
              </p:nvSpPr>
              <p:spPr>
                <a:xfrm>
                  <a:off x="0" y="0"/>
                  <a:ext cx="1566235" cy="214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6235" h="214155">
                      <a:moveTo>
                        <a:pt x="61769" y="0"/>
                      </a:moveTo>
                      <a:lnTo>
                        <a:pt x="1504466" y="0"/>
                      </a:lnTo>
                      <a:cubicBezTo>
                        <a:pt x="1538580" y="0"/>
                        <a:pt x="1566235" y="27655"/>
                        <a:pt x="1566235" y="61769"/>
                      </a:cubicBezTo>
                      <a:lnTo>
                        <a:pt x="1566235" y="152386"/>
                      </a:lnTo>
                      <a:cubicBezTo>
                        <a:pt x="1566235" y="186500"/>
                        <a:pt x="1538580" y="214155"/>
                        <a:pt x="1504466" y="214155"/>
                      </a:cubicBezTo>
                      <a:lnTo>
                        <a:pt x="61769" y="214155"/>
                      </a:lnTo>
                      <a:cubicBezTo>
                        <a:pt x="27655" y="214155"/>
                        <a:pt x="0" y="186500"/>
                        <a:pt x="0" y="152386"/>
                      </a:cubicBezTo>
                      <a:lnTo>
                        <a:pt x="0" y="61769"/>
                      </a:lnTo>
                      <a:cubicBezTo>
                        <a:pt x="0" y="27655"/>
                        <a:pt x="27655" y="0"/>
                        <a:pt x="61769" y="0"/>
                      </a:cubicBezTo>
                      <a:close/>
                    </a:path>
                  </a:pathLst>
                </a:custGeom>
                <a:solidFill>
                  <a:srgbClr val="EFCECB"/>
                </a:solidFill>
              </p:spPr>
            </p:sp>
            <p:sp>
              <p:nvSpPr>
                <p:cNvPr id="68" name="TextBox 68"/>
                <p:cNvSpPr txBox="1"/>
                <p:nvPr/>
              </p:nvSpPr>
              <p:spPr>
                <a:xfrm>
                  <a:off x="0" y="-38100"/>
                  <a:ext cx="1566235" cy="252255"/>
                </a:xfrm>
                <a:prstGeom prst="rect">
                  <a:avLst/>
                </a:prstGeom>
              </p:spPr>
              <p:txBody>
                <a:bodyPr lIns="53536" tIns="53536" rIns="53536" bIns="53536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69" name="TextBox 69"/>
              <p:cNvSpPr txBox="1"/>
              <p:nvPr/>
            </p:nvSpPr>
            <p:spPr>
              <a:xfrm>
                <a:off x="6990170" y="219075"/>
                <a:ext cx="6853762" cy="59277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94"/>
                  </a:lnSpc>
                </a:pP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Доход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от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оказываемых</a:t>
                </a:r>
                <a:r>
                  <a:rPr lang="en-US" sz="3294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3294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услуг</a:t>
                </a:r>
                <a:endParaRPr lang="en-US" sz="3294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  <p:grpSp>
            <p:nvGrpSpPr>
              <p:cNvPr id="70" name="Group 70"/>
              <p:cNvGrpSpPr/>
              <p:nvPr/>
            </p:nvGrpSpPr>
            <p:grpSpPr>
              <a:xfrm>
                <a:off x="1721234" y="130056"/>
                <a:ext cx="4577738" cy="681794"/>
                <a:chOff x="0" y="0"/>
                <a:chExt cx="1004760" cy="149646"/>
              </a:xfrm>
            </p:grpSpPr>
            <p:sp>
              <p:nvSpPr>
                <p:cNvPr id="71" name="Freeform 71"/>
                <p:cNvSpPr/>
                <p:nvPr/>
              </p:nvSpPr>
              <p:spPr>
                <a:xfrm>
                  <a:off x="0" y="0"/>
                  <a:ext cx="1004760" cy="1496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4760" h="149646">
                      <a:moveTo>
                        <a:pt x="74823" y="0"/>
                      </a:moveTo>
                      <a:lnTo>
                        <a:pt x="929937" y="0"/>
                      </a:lnTo>
                      <a:cubicBezTo>
                        <a:pt x="949781" y="0"/>
                        <a:pt x="968813" y="7883"/>
                        <a:pt x="982845" y="21915"/>
                      </a:cubicBezTo>
                      <a:cubicBezTo>
                        <a:pt x="996877" y="35947"/>
                        <a:pt x="1004760" y="54979"/>
                        <a:pt x="1004760" y="74823"/>
                      </a:cubicBezTo>
                      <a:lnTo>
                        <a:pt x="1004760" y="74823"/>
                      </a:lnTo>
                      <a:cubicBezTo>
                        <a:pt x="1004760" y="94667"/>
                        <a:pt x="996877" y="113699"/>
                        <a:pt x="982845" y="127731"/>
                      </a:cubicBezTo>
                      <a:cubicBezTo>
                        <a:pt x="968813" y="141763"/>
                        <a:pt x="949781" y="149646"/>
                        <a:pt x="929937" y="149646"/>
                      </a:cubicBezTo>
                      <a:lnTo>
                        <a:pt x="74823" y="149646"/>
                      </a:lnTo>
                      <a:cubicBezTo>
                        <a:pt x="54979" y="149646"/>
                        <a:pt x="35947" y="141763"/>
                        <a:pt x="21915" y="127731"/>
                      </a:cubicBezTo>
                      <a:cubicBezTo>
                        <a:pt x="7883" y="113699"/>
                        <a:pt x="0" y="94667"/>
                        <a:pt x="0" y="74823"/>
                      </a:cubicBezTo>
                      <a:lnTo>
                        <a:pt x="0" y="74823"/>
                      </a:lnTo>
                      <a:cubicBezTo>
                        <a:pt x="0" y="54979"/>
                        <a:pt x="7883" y="35947"/>
                        <a:pt x="21915" y="21915"/>
                      </a:cubicBezTo>
                      <a:cubicBezTo>
                        <a:pt x="35947" y="7883"/>
                        <a:pt x="54979" y="0"/>
                        <a:pt x="74823" y="0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</p:spPr>
            </p:sp>
            <p:sp>
              <p:nvSpPr>
                <p:cNvPr id="72" name="TextBox 72"/>
                <p:cNvSpPr txBox="1"/>
                <p:nvPr/>
              </p:nvSpPr>
              <p:spPr>
                <a:xfrm>
                  <a:off x="0" y="-38100"/>
                  <a:ext cx="1004760" cy="187746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73" name="TextBox 73"/>
              <p:cNvSpPr txBox="1"/>
              <p:nvPr/>
            </p:nvSpPr>
            <p:spPr>
              <a:xfrm>
                <a:off x="0" y="187206"/>
                <a:ext cx="7968174" cy="58462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00"/>
                  </a:lnSpc>
                </a:pPr>
                <a:r>
                  <a:rPr lang="en-US" sz="3200" b="1">
                    <a:solidFill>
                      <a:srgbClr val="000000"/>
                    </a:solidFill>
                    <a:latin typeface="Cormorant Garamond Bold"/>
                    <a:ea typeface="Cormorant Garamond Bold"/>
                    <a:cs typeface="Cormorant Garamond Bold"/>
                    <a:sym typeface="Cormorant Garamond Bold"/>
                  </a:rPr>
                  <a:t>Потоки доходов</a:t>
                </a:r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92270" y="3758910"/>
            <a:ext cx="8613636" cy="5873676"/>
            <a:chOff x="0" y="0"/>
            <a:chExt cx="2268612" cy="154697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68612" cy="1546976"/>
            </a:xfrm>
            <a:custGeom>
              <a:avLst/>
              <a:gdLst/>
              <a:ahLst/>
              <a:cxnLst/>
              <a:rect l="l" t="t" r="r" b="b"/>
              <a:pathLst>
                <a:path w="2268612" h="1546976">
                  <a:moveTo>
                    <a:pt x="89880" y="0"/>
                  </a:moveTo>
                  <a:lnTo>
                    <a:pt x="2178732" y="0"/>
                  </a:lnTo>
                  <a:cubicBezTo>
                    <a:pt x="2202570" y="0"/>
                    <a:pt x="2225431" y="9469"/>
                    <a:pt x="2242287" y="26325"/>
                  </a:cubicBezTo>
                  <a:cubicBezTo>
                    <a:pt x="2259143" y="43181"/>
                    <a:pt x="2268612" y="66042"/>
                    <a:pt x="2268612" y="89880"/>
                  </a:cubicBezTo>
                  <a:lnTo>
                    <a:pt x="2268612" y="1457097"/>
                  </a:lnTo>
                  <a:cubicBezTo>
                    <a:pt x="2268612" y="1506736"/>
                    <a:pt x="2228371" y="1546976"/>
                    <a:pt x="2178732" y="1546976"/>
                  </a:cubicBezTo>
                  <a:lnTo>
                    <a:pt x="89880" y="1546976"/>
                  </a:lnTo>
                  <a:cubicBezTo>
                    <a:pt x="40241" y="1546976"/>
                    <a:pt x="0" y="1506736"/>
                    <a:pt x="0" y="1457097"/>
                  </a:cubicBezTo>
                  <a:lnTo>
                    <a:pt x="0" y="89880"/>
                  </a:lnTo>
                  <a:cubicBezTo>
                    <a:pt x="0" y="40241"/>
                    <a:pt x="40241" y="0"/>
                    <a:pt x="89880" y="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68612" cy="1585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9519" y="4451819"/>
            <a:ext cx="8713031" cy="2978441"/>
            <a:chOff x="0" y="0"/>
            <a:chExt cx="2294790" cy="7844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94790" cy="784445"/>
            </a:xfrm>
            <a:custGeom>
              <a:avLst/>
              <a:gdLst/>
              <a:ahLst/>
              <a:cxnLst/>
              <a:rect l="l" t="t" r="r" b="b"/>
              <a:pathLst>
                <a:path w="2294790" h="784445">
                  <a:moveTo>
                    <a:pt x="88855" y="0"/>
                  </a:moveTo>
                  <a:lnTo>
                    <a:pt x="2205936" y="0"/>
                  </a:lnTo>
                  <a:cubicBezTo>
                    <a:pt x="2255008" y="0"/>
                    <a:pt x="2294790" y="39782"/>
                    <a:pt x="2294790" y="88855"/>
                  </a:cubicBezTo>
                  <a:lnTo>
                    <a:pt x="2294790" y="695591"/>
                  </a:lnTo>
                  <a:cubicBezTo>
                    <a:pt x="2294790" y="719157"/>
                    <a:pt x="2285429" y="741757"/>
                    <a:pt x="2268765" y="758421"/>
                  </a:cubicBezTo>
                  <a:cubicBezTo>
                    <a:pt x="2252102" y="775084"/>
                    <a:pt x="2229501" y="784445"/>
                    <a:pt x="2205936" y="784445"/>
                  </a:cubicBezTo>
                  <a:lnTo>
                    <a:pt x="88855" y="784445"/>
                  </a:lnTo>
                  <a:cubicBezTo>
                    <a:pt x="39782" y="784445"/>
                    <a:pt x="0" y="744664"/>
                    <a:pt x="0" y="695591"/>
                  </a:cubicBezTo>
                  <a:lnTo>
                    <a:pt x="0" y="88855"/>
                  </a:lnTo>
                  <a:cubicBezTo>
                    <a:pt x="0" y="39782"/>
                    <a:pt x="39782" y="0"/>
                    <a:pt x="88855" y="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294790" cy="82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6723" y="4573521"/>
            <a:ext cx="2785818" cy="2658411"/>
            <a:chOff x="0" y="0"/>
            <a:chExt cx="3714424" cy="3544548"/>
          </a:xfrm>
        </p:grpSpPr>
        <p:sp>
          <p:nvSpPr>
            <p:cNvPr id="9" name="AutoShape 9"/>
            <p:cNvSpPr/>
            <p:nvPr/>
          </p:nvSpPr>
          <p:spPr>
            <a:xfrm>
              <a:off x="0" y="0"/>
              <a:ext cx="3714424" cy="3544548"/>
            </a:xfrm>
            <a:prstGeom prst="rect">
              <a:avLst/>
            </a:prstGeom>
            <a:solidFill>
              <a:srgbClr val="FFFFFF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2466274" y="1086921"/>
            <a:ext cx="3494974" cy="3304321"/>
            <a:chOff x="0" y="0"/>
            <a:chExt cx="920487" cy="87027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20487" cy="870274"/>
            </a:xfrm>
            <a:custGeom>
              <a:avLst/>
              <a:gdLst/>
              <a:ahLst/>
              <a:cxnLst/>
              <a:rect l="l" t="t" r="r" b="b"/>
              <a:pathLst>
                <a:path w="920487" h="870274">
                  <a:moveTo>
                    <a:pt x="88606" y="0"/>
                  </a:moveTo>
                  <a:lnTo>
                    <a:pt x="831881" y="0"/>
                  </a:lnTo>
                  <a:cubicBezTo>
                    <a:pt x="855381" y="0"/>
                    <a:pt x="877918" y="9335"/>
                    <a:pt x="894535" y="25952"/>
                  </a:cubicBezTo>
                  <a:cubicBezTo>
                    <a:pt x="911152" y="42569"/>
                    <a:pt x="920487" y="65106"/>
                    <a:pt x="920487" y="88606"/>
                  </a:cubicBezTo>
                  <a:lnTo>
                    <a:pt x="920487" y="781668"/>
                  </a:lnTo>
                  <a:cubicBezTo>
                    <a:pt x="920487" y="805167"/>
                    <a:pt x="911152" y="827705"/>
                    <a:pt x="894535" y="844322"/>
                  </a:cubicBezTo>
                  <a:cubicBezTo>
                    <a:pt x="877918" y="860939"/>
                    <a:pt x="855381" y="870274"/>
                    <a:pt x="831881" y="870274"/>
                  </a:cubicBezTo>
                  <a:lnTo>
                    <a:pt x="88606" y="870274"/>
                  </a:lnTo>
                  <a:cubicBezTo>
                    <a:pt x="65106" y="870274"/>
                    <a:pt x="42569" y="860939"/>
                    <a:pt x="25952" y="844322"/>
                  </a:cubicBezTo>
                  <a:cubicBezTo>
                    <a:pt x="9335" y="827705"/>
                    <a:pt x="0" y="805167"/>
                    <a:pt x="0" y="781668"/>
                  </a:cubicBezTo>
                  <a:lnTo>
                    <a:pt x="0" y="88606"/>
                  </a:lnTo>
                  <a:cubicBezTo>
                    <a:pt x="0" y="65106"/>
                    <a:pt x="9335" y="42569"/>
                    <a:pt x="25952" y="25952"/>
                  </a:cubicBezTo>
                  <a:cubicBezTo>
                    <a:pt x="42569" y="9335"/>
                    <a:pt x="65106" y="0"/>
                    <a:pt x="88606" y="0"/>
                  </a:cubicBezTo>
                  <a:close/>
                </a:path>
              </a:pathLst>
            </a:custGeom>
            <a:solidFill>
              <a:srgbClr val="EFCECB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920487" cy="9083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525000" y="4127474"/>
            <a:ext cx="2785818" cy="2658411"/>
            <a:chOff x="0" y="0"/>
            <a:chExt cx="3714424" cy="3544548"/>
          </a:xfrm>
        </p:grpSpPr>
        <p:sp>
          <p:nvSpPr>
            <p:cNvPr id="14" name="AutoShape 14"/>
            <p:cNvSpPr/>
            <p:nvPr/>
          </p:nvSpPr>
          <p:spPr>
            <a:xfrm>
              <a:off x="0" y="0"/>
              <a:ext cx="3714424" cy="3544548"/>
            </a:xfrm>
            <a:prstGeom prst="rect">
              <a:avLst/>
            </a:prstGeom>
            <a:solidFill>
              <a:srgbClr val="FFFFFF"/>
            </a:solidFill>
          </p:spPr>
        </p:sp>
      </p:grpSp>
      <p:sp>
        <p:nvSpPr>
          <p:cNvPr id="15" name="Freeform 15"/>
          <p:cNvSpPr/>
          <p:nvPr/>
        </p:nvSpPr>
        <p:spPr>
          <a:xfrm rot="-5399999">
            <a:off x="15964765" y="390467"/>
            <a:ext cx="1196161" cy="1392909"/>
          </a:xfrm>
          <a:custGeom>
            <a:avLst/>
            <a:gdLst/>
            <a:ahLst/>
            <a:cxnLst/>
            <a:rect l="l" t="t" r="r" b="b"/>
            <a:pathLst>
              <a:path w="1196161" h="1392909">
                <a:moveTo>
                  <a:pt x="0" y="0"/>
                </a:moveTo>
                <a:lnTo>
                  <a:pt x="1196161" y="0"/>
                </a:lnTo>
                <a:lnTo>
                  <a:pt x="1196161" y="1392909"/>
                </a:lnTo>
                <a:lnTo>
                  <a:pt x="0" y="13929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AutoShape 16"/>
          <p:cNvSpPr/>
          <p:nvPr/>
        </p:nvSpPr>
        <p:spPr>
          <a:xfrm>
            <a:off x="1028700" y="3143467"/>
            <a:ext cx="3422784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Freeform 17"/>
          <p:cNvSpPr/>
          <p:nvPr/>
        </p:nvSpPr>
        <p:spPr>
          <a:xfrm rot="2196240">
            <a:off x="1519648" y="4780719"/>
            <a:ext cx="765125" cy="2404678"/>
          </a:xfrm>
          <a:custGeom>
            <a:avLst/>
            <a:gdLst/>
            <a:ahLst/>
            <a:cxnLst/>
            <a:rect l="l" t="t" r="r" b="b"/>
            <a:pathLst>
              <a:path w="765125" h="2404678">
                <a:moveTo>
                  <a:pt x="0" y="0"/>
                </a:moveTo>
                <a:lnTo>
                  <a:pt x="765125" y="0"/>
                </a:lnTo>
                <a:lnTo>
                  <a:pt x="765125" y="2404678"/>
                </a:lnTo>
                <a:lnTo>
                  <a:pt x="0" y="24046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0154792" y="4776456"/>
            <a:ext cx="1526233" cy="1529013"/>
          </a:xfrm>
          <a:custGeom>
            <a:avLst/>
            <a:gdLst/>
            <a:ahLst/>
            <a:cxnLst/>
            <a:rect l="l" t="t" r="r" b="b"/>
            <a:pathLst>
              <a:path w="1526233" h="1529013">
                <a:moveTo>
                  <a:pt x="0" y="0"/>
                </a:moveTo>
                <a:lnTo>
                  <a:pt x="1526234" y="0"/>
                </a:lnTo>
                <a:lnTo>
                  <a:pt x="1526234" y="1529014"/>
                </a:lnTo>
                <a:lnTo>
                  <a:pt x="0" y="15290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TextBox 19"/>
          <p:cNvSpPr txBox="1"/>
          <p:nvPr/>
        </p:nvSpPr>
        <p:spPr>
          <a:xfrm>
            <a:off x="1843492" y="1760887"/>
            <a:ext cx="10824045" cy="137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34"/>
              </a:lnSpc>
            </a:pPr>
            <a:r>
              <a:rPr lang="en-US" sz="1103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Преимущество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478704" y="4649721"/>
            <a:ext cx="5293013" cy="2827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1"/>
              </a:lnSpc>
            </a:pPr>
            <a:r>
              <a:rPr lang="en-US" sz="4341" dirty="0" err="1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Анализ</a:t>
            </a:r>
            <a:r>
              <a:rPr lang="en-US" sz="4341" dirty="0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 </a:t>
            </a:r>
            <a:r>
              <a:rPr lang="en-US" sz="4341" dirty="0" err="1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небольшого</a:t>
            </a:r>
            <a:r>
              <a:rPr lang="en-US" sz="4341" dirty="0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 </a:t>
            </a:r>
            <a:r>
              <a:rPr lang="en-US" sz="4341" dirty="0" err="1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количества</a:t>
            </a:r>
            <a:r>
              <a:rPr lang="en-US" sz="4341" dirty="0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 </a:t>
            </a:r>
            <a:r>
              <a:rPr lang="en-US" sz="4341" dirty="0" err="1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молекулярно-генетических</a:t>
            </a:r>
            <a:r>
              <a:rPr lang="en-US" sz="4341" dirty="0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 </a:t>
            </a:r>
            <a:r>
              <a:rPr lang="en-US" sz="4341" dirty="0" err="1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маркеров</a:t>
            </a:r>
            <a:r>
              <a:rPr lang="en-US" sz="4341" dirty="0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.</a:t>
            </a:r>
          </a:p>
          <a:p>
            <a:pPr algn="l">
              <a:lnSpc>
                <a:spcPts val="4471"/>
              </a:lnSpc>
            </a:pPr>
            <a:endParaRPr lang="en-US" sz="4341" dirty="0">
              <a:solidFill>
                <a:srgbClr val="000000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2667536" y="4203674"/>
            <a:ext cx="5238370" cy="5637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1"/>
              </a:lnSpc>
            </a:pPr>
            <a:r>
              <a:rPr lang="en-US" sz="4341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Оптимизированная панель генетических маркеров – соотнесенная с индивидуальной оценкой конституции и факторов оказывающих влияние на состояние кожи. </a:t>
            </a:r>
          </a:p>
          <a:p>
            <a:pPr algn="l">
              <a:lnSpc>
                <a:spcPts val="4471"/>
              </a:lnSpc>
            </a:pPr>
            <a:endParaRPr lang="en-US" sz="4341">
              <a:solidFill>
                <a:srgbClr val="000000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</p:txBody>
      </p:sp>
      <p:sp>
        <p:nvSpPr>
          <p:cNvPr id="22" name="Freeform 22"/>
          <p:cNvSpPr/>
          <p:nvPr/>
        </p:nvSpPr>
        <p:spPr>
          <a:xfrm rot="-5399999">
            <a:off x="15098996" y="1116744"/>
            <a:ext cx="1196161" cy="1392909"/>
          </a:xfrm>
          <a:custGeom>
            <a:avLst/>
            <a:gdLst/>
            <a:ahLst/>
            <a:cxnLst/>
            <a:rect l="l" t="t" r="r" b="b"/>
            <a:pathLst>
              <a:path w="1196161" h="1392909">
                <a:moveTo>
                  <a:pt x="0" y="0"/>
                </a:moveTo>
                <a:lnTo>
                  <a:pt x="1196160" y="0"/>
                </a:lnTo>
                <a:lnTo>
                  <a:pt x="1196160" y="1392909"/>
                </a:lnTo>
                <a:lnTo>
                  <a:pt x="0" y="13929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24000" y="5577005"/>
            <a:ext cx="2293465" cy="3052818"/>
            <a:chOff x="0" y="0"/>
            <a:chExt cx="604040" cy="8040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4040" cy="804034"/>
            </a:xfrm>
            <a:custGeom>
              <a:avLst/>
              <a:gdLst/>
              <a:ahLst/>
              <a:cxnLst/>
              <a:rect l="l" t="t" r="r" b="b"/>
              <a:pathLst>
                <a:path w="604040" h="804034">
                  <a:moveTo>
                    <a:pt x="135026" y="0"/>
                  </a:moveTo>
                  <a:lnTo>
                    <a:pt x="469014" y="0"/>
                  </a:lnTo>
                  <a:cubicBezTo>
                    <a:pt x="504826" y="0"/>
                    <a:pt x="539170" y="14226"/>
                    <a:pt x="564492" y="39548"/>
                  </a:cubicBezTo>
                  <a:cubicBezTo>
                    <a:pt x="589814" y="64870"/>
                    <a:pt x="604040" y="99215"/>
                    <a:pt x="604040" y="135026"/>
                  </a:cubicBezTo>
                  <a:lnTo>
                    <a:pt x="604040" y="669009"/>
                  </a:lnTo>
                  <a:cubicBezTo>
                    <a:pt x="604040" y="704820"/>
                    <a:pt x="589814" y="739164"/>
                    <a:pt x="564492" y="764486"/>
                  </a:cubicBezTo>
                  <a:cubicBezTo>
                    <a:pt x="539170" y="789809"/>
                    <a:pt x="504826" y="804034"/>
                    <a:pt x="469014" y="804034"/>
                  </a:cubicBezTo>
                  <a:lnTo>
                    <a:pt x="135026" y="804034"/>
                  </a:lnTo>
                  <a:cubicBezTo>
                    <a:pt x="99215" y="804034"/>
                    <a:pt x="64870" y="789809"/>
                    <a:pt x="39548" y="764486"/>
                  </a:cubicBezTo>
                  <a:cubicBezTo>
                    <a:pt x="14226" y="739164"/>
                    <a:pt x="0" y="704820"/>
                    <a:pt x="0" y="669009"/>
                  </a:cubicBezTo>
                  <a:lnTo>
                    <a:pt x="0" y="135026"/>
                  </a:lnTo>
                  <a:cubicBezTo>
                    <a:pt x="0" y="99215"/>
                    <a:pt x="14226" y="64870"/>
                    <a:pt x="39548" y="39548"/>
                  </a:cubicBezTo>
                  <a:cubicBezTo>
                    <a:pt x="64870" y="14226"/>
                    <a:pt x="99215" y="0"/>
                    <a:pt x="135026" y="0"/>
                  </a:cubicBezTo>
                  <a:close/>
                </a:path>
              </a:pathLst>
            </a:custGeom>
            <a:solidFill>
              <a:srgbClr val="EFCEC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04040" cy="8421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680686" y="319311"/>
            <a:ext cx="1965821" cy="2057400"/>
          </a:xfrm>
          <a:custGeom>
            <a:avLst/>
            <a:gdLst/>
            <a:ahLst/>
            <a:cxnLst/>
            <a:rect l="l" t="t" r="r" b="b"/>
            <a:pathLst>
              <a:path w="1965821" h="2057400">
                <a:moveTo>
                  <a:pt x="0" y="0"/>
                </a:moveTo>
                <a:lnTo>
                  <a:pt x="1965820" y="0"/>
                </a:lnTo>
                <a:lnTo>
                  <a:pt x="196582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626218" y="6499342"/>
            <a:ext cx="3710164" cy="3035757"/>
          </a:xfrm>
          <a:custGeom>
            <a:avLst/>
            <a:gdLst/>
            <a:ahLst/>
            <a:cxnLst/>
            <a:rect l="l" t="t" r="r" b="b"/>
            <a:pathLst>
              <a:path w="3365553" h="3066331">
                <a:moveTo>
                  <a:pt x="0" y="0"/>
                </a:moveTo>
                <a:lnTo>
                  <a:pt x="3365552" y="0"/>
                </a:lnTo>
                <a:lnTo>
                  <a:pt x="3365552" y="3066331"/>
                </a:lnTo>
                <a:lnTo>
                  <a:pt x="0" y="30663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2503" t="-33548" r="-54414" b="-250824"/>
            </a:stretch>
          </a:blipFill>
        </p:spPr>
      </p:sp>
      <p:sp>
        <p:nvSpPr>
          <p:cNvPr id="50" name="Freeform 50"/>
          <p:cNvSpPr/>
          <p:nvPr/>
        </p:nvSpPr>
        <p:spPr>
          <a:xfrm>
            <a:off x="4572814" y="4401873"/>
            <a:ext cx="2822802" cy="2275968"/>
          </a:xfrm>
          <a:custGeom>
            <a:avLst/>
            <a:gdLst/>
            <a:ahLst/>
            <a:cxnLst/>
            <a:rect l="l" t="t" r="r" b="b"/>
            <a:pathLst>
              <a:path w="3905378" h="3170438">
                <a:moveTo>
                  <a:pt x="0" y="0"/>
                </a:moveTo>
                <a:lnTo>
                  <a:pt x="3905378" y="0"/>
                </a:lnTo>
                <a:lnTo>
                  <a:pt x="3905378" y="3170438"/>
                </a:lnTo>
                <a:lnTo>
                  <a:pt x="0" y="31704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2" name="TextBox 52"/>
          <p:cNvSpPr txBox="1"/>
          <p:nvPr/>
        </p:nvSpPr>
        <p:spPr>
          <a:xfrm>
            <a:off x="1131634" y="1003656"/>
            <a:ext cx="8768569" cy="137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34"/>
              </a:lnSpc>
            </a:pPr>
            <a:r>
              <a:rPr lang="en-US" sz="1103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Достижения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5181600" y="2844213"/>
            <a:ext cx="3598275" cy="1581040"/>
            <a:chOff x="0" y="0"/>
            <a:chExt cx="830878" cy="36261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30878" cy="362612"/>
            </a:xfrm>
            <a:custGeom>
              <a:avLst/>
              <a:gdLst/>
              <a:ahLst/>
              <a:cxnLst/>
              <a:rect l="l" t="t" r="r" b="b"/>
              <a:pathLst>
                <a:path w="830878" h="362612">
                  <a:moveTo>
                    <a:pt x="125157" y="0"/>
                  </a:moveTo>
                  <a:lnTo>
                    <a:pt x="705721" y="0"/>
                  </a:lnTo>
                  <a:cubicBezTo>
                    <a:pt x="774843" y="0"/>
                    <a:pt x="830878" y="56035"/>
                    <a:pt x="830878" y="125157"/>
                  </a:cubicBezTo>
                  <a:lnTo>
                    <a:pt x="830878" y="237455"/>
                  </a:lnTo>
                  <a:cubicBezTo>
                    <a:pt x="830878" y="270649"/>
                    <a:pt x="817692" y="302483"/>
                    <a:pt x="794220" y="325954"/>
                  </a:cubicBezTo>
                  <a:cubicBezTo>
                    <a:pt x="770749" y="349426"/>
                    <a:pt x="738915" y="362612"/>
                    <a:pt x="705721" y="362612"/>
                  </a:cubicBezTo>
                  <a:lnTo>
                    <a:pt x="125157" y="362612"/>
                  </a:lnTo>
                  <a:cubicBezTo>
                    <a:pt x="56035" y="362612"/>
                    <a:pt x="0" y="306577"/>
                    <a:pt x="0" y="237455"/>
                  </a:cubicBezTo>
                  <a:lnTo>
                    <a:pt x="0" y="125157"/>
                  </a:lnTo>
                  <a:cubicBezTo>
                    <a:pt x="0" y="56035"/>
                    <a:pt x="56035" y="0"/>
                    <a:pt x="12515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EFCECB"/>
              </a:solidFill>
              <a:prstDash val="solid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28575"/>
              <a:ext cx="830878" cy="3340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8"/>
                </a:lnSpc>
              </a:pPr>
              <a:r>
                <a:rPr lang="en-US" sz="2700" dirty="0" err="1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Визуальный</a:t>
              </a:r>
              <a:r>
                <a:rPr lang="en-US" sz="2700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 </a:t>
              </a:r>
              <a:r>
                <a:rPr lang="en-US" sz="2700" dirty="0" err="1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осмотр</a:t>
              </a:r>
              <a:r>
                <a:rPr lang="en-US" sz="2700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 </a:t>
              </a:r>
              <a:r>
                <a:rPr lang="en-US" sz="2700" dirty="0" err="1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кожи</a:t>
              </a:r>
              <a:r>
                <a:rPr lang="en-US" sz="2700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 </a:t>
              </a:r>
              <a:r>
                <a:rPr lang="en-US" sz="2700" dirty="0" err="1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лица</a:t>
              </a:r>
              <a:r>
                <a:rPr lang="en-US" sz="2700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 </a:t>
              </a:r>
            </a:p>
          </p:txBody>
        </p:sp>
      </p:grpSp>
      <p:grpSp>
        <p:nvGrpSpPr>
          <p:cNvPr id="77" name="Группа 76"/>
          <p:cNvGrpSpPr/>
          <p:nvPr/>
        </p:nvGrpSpPr>
        <p:grpSpPr>
          <a:xfrm>
            <a:off x="769465" y="2788261"/>
            <a:ext cx="3597397" cy="3488338"/>
            <a:chOff x="2117603" y="3184134"/>
            <a:chExt cx="3154740" cy="3060460"/>
          </a:xfrm>
        </p:grpSpPr>
        <p:grpSp>
          <p:nvGrpSpPr>
            <p:cNvPr id="6" name="Group 6"/>
            <p:cNvGrpSpPr/>
            <p:nvPr/>
          </p:nvGrpSpPr>
          <p:grpSpPr>
            <a:xfrm>
              <a:off x="2117603" y="3184134"/>
              <a:ext cx="3154740" cy="1376793"/>
              <a:chOff x="0" y="0"/>
              <a:chExt cx="830878" cy="362612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30878" cy="362612"/>
              </a:xfrm>
              <a:custGeom>
                <a:avLst/>
                <a:gdLst/>
                <a:ahLst/>
                <a:cxnLst/>
                <a:rect l="l" t="t" r="r" b="b"/>
                <a:pathLst>
                  <a:path w="830878" h="362612">
                    <a:moveTo>
                      <a:pt x="125157" y="0"/>
                    </a:moveTo>
                    <a:lnTo>
                      <a:pt x="705721" y="0"/>
                    </a:lnTo>
                    <a:cubicBezTo>
                      <a:pt x="774843" y="0"/>
                      <a:pt x="830878" y="56035"/>
                      <a:pt x="830878" y="125157"/>
                    </a:cubicBezTo>
                    <a:lnTo>
                      <a:pt x="830878" y="237455"/>
                    </a:lnTo>
                    <a:cubicBezTo>
                      <a:pt x="830878" y="270649"/>
                      <a:pt x="817692" y="302483"/>
                      <a:pt x="794220" y="325954"/>
                    </a:cubicBezTo>
                    <a:cubicBezTo>
                      <a:pt x="770749" y="349426"/>
                      <a:pt x="738915" y="362612"/>
                      <a:pt x="705721" y="362612"/>
                    </a:cubicBezTo>
                    <a:lnTo>
                      <a:pt x="125157" y="362612"/>
                    </a:lnTo>
                    <a:cubicBezTo>
                      <a:pt x="56035" y="362612"/>
                      <a:pt x="0" y="306577"/>
                      <a:pt x="0" y="237455"/>
                    </a:cubicBezTo>
                    <a:lnTo>
                      <a:pt x="0" y="125157"/>
                    </a:lnTo>
                    <a:cubicBezTo>
                      <a:pt x="0" y="56035"/>
                      <a:pt x="56035" y="0"/>
                      <a:pt x="125157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47625" cap="rnd">
                <a:solidFill>
                  <a:srgbClr val="EFCECB"/>
                </a:solidFill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28575"/>
                <a:ext cx="830878" cy="3340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8"/>
                  </a:lnSpc>
                </a:pPr>
                <a:r>
                  <a:rPr lang="en-US" sz="2700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Анкетирование</a:t>
                </a:r>
                <a:r>
                  <a:rPr lang="en-US" sz="2700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</a:p>
              <a:p>
                <a:pPr algn="ctr">
                  <a:lnSpc>
                    <a:spcPts val="2808"/>
                  </a:lnSpc>
                </a:pPr>
                <a:r>
                  <a:rPr lang="en-US" sz="2700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по</a:t>
                </a:r>
                <a:r>
                  <a:rPr lang="en-US" sz="2700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2700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авторской</a:t>
                </a:r>
                <a:r>
                  <a:rPr lang="en-US" sz="2700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</a:t>
                </a:r>
                <a:r>
                  <a:rPr lang="en-US" sz="2700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анкете</a:t>
                </a:r>
                <a:endParaRPr lang="en-US" sz="2700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2117603" y="4904598"/>
              <a:ext cx="3154740" cy="1339996"/>
              <a:chOff x="0" y="0"/>
              <a:chExt cx="830878" cy="352921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30878" cy="352921"/>
              </a:xfrm>
              <a:custGeom>
                <a:avLst/>
                <a:gdLst/>
                <a:ahLst/>
                <a:cxnLst/>
                <a:rect l="l" t="t" r="r" b="b"/>
                <a:pathLst>
                  <a:path w="830878" h="352921">
                    <a:moveTo>
                      <a:pt x="125157" y="0"/>
                    </a:moveTo>
                    <a:lnTo>
                      <a:pt x="705721" y="0"/>
                    </a:lnTo>
                    <a:cubicBezTo>
                      <a:pt x="774843" y="0"/>
                      <a:pt x="830878" y="56035"/>
                      <a:pt x="830878" y="125157"/>
                    </a:cubicBezTo>
                    <a:lnTo>
                      <a:pt x="830878" y="227764"/>
                    </a:lnTo>
                    <a:cubicBezTo>
                      <a:pt x="830878" y="296886"/>
                      <a:pt x="774843" y="352921"/>
                      <a:pt x="705721" y="352921"/>
                    </a:cubicBezTo>
                    <a:lnTo>
                      <a:pt x="125157" y="352921"/>
                    </a:lnTo>
                    <a:cubicBezTo>
                      <a:pt x="91963" y="352921"/>
                      <a:pt x="60129" y="339735"/>
                      <a:pt x="36658" y="316263"/>
                    </a:cubicBezTo>
                    <a:cubicBezTo>
                      <a:pt x="13186" y="292792"/>
                      <a:pt x="0" y="260957"/>
                      <a:pt x="0" y="227764"/>
                    </a:cubicBezTo>
                    <a:lnTo>
                      <a:pt x="0" y="125157"/>
                    </a:lnTo>
                    <a:cubicBezTo>
                      <a:pt x="0" y="56035"/>
                      <a:pt x="56035" y="0"/>
                      <a:pt x="125157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47625" cap="rnd">
                <a:solidFill>
                  <a:srgbClr val="EFCECB"/>
                </a:solidFill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28575"/>
                <a:ext cx="830878" cy="32434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8"/>
                  </a:lnSpc>
                </a:pPr>
                <a:r>
                  <a:rPr lang="en-US" sz="2700" dirty="0">
                    <a:solidFill>
                      <a:srgbClr val="000000"/>
                    </a:solidFill>
                    <a:latin typeface="Forum"/>
                    <a:ea typeface="Forum"/>
                    <a:cs typeface="Forum"/>
                    <a:sym typeface="Forum"/>
                  </a:rPr>
                  <a:t>n=82 </a:t>
                </a:r>
              </a:p>
              <a:p>
                <a:pPr algn="ctr">
                  <a:lnSpc>
                    <a:spcPts val="2808"/>
                  </a:lnSpc>
                </a:pPr>
                <a:r>
                  <a:rPr lang="en-US" sz="2700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(56 </a:t>
                </a:r>
                <a:r>
                  <a:rPr lang="en-US" sz="2700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женщин</a:t>
                </a:r>
                <a:r>
                  <a:rPr lang="en-US" sz="2700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 и 26 </a:t>
                </a:r>
                <a:r>
                  <a:rPr lang="en-US" sz="2700" dirty="0" err="1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мужчин</a:t>
                </a:r>
                <a:r>
                  <a:rPr lang="en-US" sz="2700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)</a:t>
                </a:r>
              </a:p>
            </p:txBody>
          </p:sp>
        </p:grpSp>
        <p:sp>
          <p:nvSpPr>
            <p:cNvPr id="57" name="AutoShape 57"/>
            <p:cNvSpPr/>
            <p:nvPr/>
          </p:nvSpPr>
          <p:spPr>
            <a:xfrm flipH="1" flipV="1">
              <a:off x="3690186" y="4575326"/>
              <a:ext cx="9575" cy="314873"/>
            </a:xfrm>
            <a:prstGeom prst="line">
              <a:avLst/>
            </a:prstGeom>
            <a:ln w="28575" cap="flat">
              <a:solidFill>
                <a:srgbClr val="EFCECB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36" name="Группа 35"/>
          <p:cNvGrpSpPr/>
          <p:nvPr/>
        </p:nvGrpSpPr>
        <p:grpSpPr>
          <a:xfrm>
            <a:off x="7568646" y="2927668"/>
            <a:ext cx="6944683" cy="7415816"/>
            <a:chOff x="6903413" y="2678999"/>
            <a:chExt cx="6944683" cy="7415816"/>
          </a:xfrm>
        </p:grpSpPr>
        <p:grpSp>
          <p:nvGrpSpPr>
            <p:cNvPr id="76" name="Группа 75"/>
            <p:cNvGrpSpPr/>
            <p:nvPr/>
          </p:nvGrpSpPr>
          <p:grpSpPr>
            <a:xfrm>
              <a:off x="6903413" y="2678999"/>
              <a:ext cx="6944683" cy="5607848"/>
              <a:chOff x="10733717" y="3212021"/>
              <a:chExt cx="6510222" cy="5024727"/>
            </a:xfrm>
          </p:grpSpPr>
          <p:grpSp>
            <p:nvGrpSpPr>
              <p:cNvPr id="21" name="Group 21"/>
              <p:cNvGrpSpPr/>
              <p:nvPr/>
            </p:nvGrpSpPr>
            <p:grpSpPr>
              <a:xfrm>
                <a:off x="12386775" y="3212021"/>
                <a:ext cx="3634805" cy="1376793"/>
                <a:chOff x="0" y="0"/>
                <a:chExt cx="957315" cy="362612"/>
              </a:xfrm>
            </p:grpSpPr>
            <p:sp>
              <p:nvSpPr>
                <p:cNvPr id="22" name="Freeform 22"/>
                <p:cNvSpPr/>
                <p:nvPr/>
              </p:nvSpPr>
              <p:spPr>
                <a:xfrm>
                  <a:off x="0" y="0"/>
                  <a:ext cx="957315" cy="362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7315" h="362612">
                      <a:moveTo>
                        <a:pt x="108627" y="0"/>
                      </a:moveTo>
                      <a:lnTo>
                        <a:pt x="848688" y="0"/>
                      </a:lnTo>
                      <a:cubicBezTo>
                        <a:pt x="908681" y="0"/>
                        <a:pt x="957315" y="48634"/>
                        <a:pt x="957315" y="108627"/>
                      </a:cubicBezTo>
                      <a:lnTo>
                        <a:pt x="957315" y="253985"/>
                      </a:lnTo>
                      <a:cubicBezTo>
                        <a:pt x="957315" y="282795"/>
                        <a:pt x="945870" y="310425"/>
                        <a:pt x="925499" y="330796"/>
                      </a:cubicBezTo>
                      <a:cubicBezTo>
                        <a:pt x="905127" y="351168"/>
                        <a:pt x="877498" y="362612"/>
                        <a:pt x="848688" y="362612"/>
                      </a:cubicBezTo>
                      <a:lnTo>
                        <a:pt x="108627" y="362612"/>
                      </a:lnTo>
                      <a:cubicBezTo>
                        <a:pt x="48634" y="362612"/>
                        <a:pt x="0" y="313978"/>
                        <a:pt x="0" y="253985"/>
                      </a:cubicBezTo>
                      <a:lnTo>
                        <a:pt x="0" y="108627"/>
                      </a:lnTo>
                      <a:cubicBezTo>
                        <a:pt x="0" y="48634"/>
                        <a:pt x="48634" y="0"/>
                        <a:pt x="108627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47625" cap="rnd">
                  <a:solidFill>
                    <a:srgbClr val="EFCECB"/>
                  </a:solidFill>
                  <a:prstDash val="solid"/>
                  <a:round/>
                </a:ln>
              </p:spPr>
            </p:sp>
            <p:sp>
              <p:nvSpPr>
                <p:cNvPr id="23" name="TextBox 23"/>
                <p:cNvSpPr txBox="1"/>
                <p:nvPr/>
              </p:nvSpPr>
              <p:spPr>
                <a:xfrm>
                  <a:off x="0" y="28575"/>
                  <a:ext cx="957315" cy="334037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08"/>
                    </a:lnSpc>
                  </a:pPr>
                  <a:r>
                    <a:rPr lang="en-US" sz="2700" dirty="0" err="1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Разработка</a:t>
                  </a:r>
                  <a:r>
                    <a:rPr lang="en-US" sz="2700" dirty="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 </a:t>
                  </a:r>
                </a:p>
                <a:p>
                  <a:pPr algn="ctr">
                    <a:lnSpc>
                      <a:spcPts val="2808"/>
                    </a:lnSpc>
                  </a:pPr>
                  <a:r>
                    <a:rPr lang="en-US" sz="2700" dirty="0" err="1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тест-системы</a:t>
                  </a:r>
                  <a:r>
                    <a:rPr lang="en-US" sz="2700" dirty="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 </a:t>
                  </a:r>
                  <a:r>
                    <a:rPr lang="en-US" sz="2700" dirty="0" err="1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для</a:t>
                  </a:r>
                  <a:r>
                    <a:rPr lang="en-US" sz="2700" dirty="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 ПЦР</a:t>
                  </a:r>
                </a:p>
              </p:txBody>
            </p:sp>
          </p:grpSp>
          <p:grpSp>
            <p:nvGrpSpPr>
              <p:cNvPr id="24" name="Group 24"/>
              <p:cNvGrpSpPr/>
              <p:nvPr/>
            </p:nvGrpSpPr>
            <p:grpSpPr>
              <a:xfrm>
                <a:off x="10733717" y="4691589"/>
                <a:ext cx="3090766" cy="2065592"/>
                <a:chOff x="0" y="0"/>
                <a:chExt cx="814029" cy="544024"/>
              </a:xfrm>
            </p:grpSpPr>
            <p:sp>
              <p:nvSpPr>
                <p:cNvPr id="25" name="Freeform 25"/>
                <p:cNvSpPr/>
                <p:nvPr/>
              </p:nvSpPr>
              <p:spPr>
                <a:xfrm>
                  <a:off x="0" y="0"/>
                  <a:ext cx="814029" cy="544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4029" h="544024">
                      <a:moveTo>
                        <a:pt x="127748" y="0"/>
                      </a:moveTo>
                      <a:lnTo>
                        <a:pt x="686281" y="0"/>
                      </a:lnTo>
                      <a:cubicBezTo>
                        <a:pt x="720162" y="0"/>
                        <a:pt x="752655" y="13459"/>
                        <a:pt x="776612" y="37416"/>
                      </a:cubicBezTo>
                      <a:cubicBezTo>
                        <a:pt x="800570" y="61374"/>
                        <a:pt x="814029" y="93867"/>
                        <a:pt x="814029" y="127748"/>
                      </a:cubicBezTo>
                      <a:lnTo>
                        <a:pt x="814029" y="416277"/>
                      </a:lnTo>
                      <a:cubicBezTo>
                        <a:pt x="814029" y="450157"/>
                        <a:pt x="800570" y="482650"/>
                        <a:pt x="776612" y="506608"/>
                      </a:cubicBezTo>
                      <a:cubicBezTo>
                        <a:pt x="752655" y="530565"/>
                        <a:pt x="720162" y="544024"/>
                        <a:pt x="686281" y="544024"/>
                      </a:cubicBezTo>
                      <a:lnTo>
                        <a:pt x="127748" y="544024"/>
                      </a:lnTo>
                      <a:cubicBezTo>
                        <a:pt x="93867" y="544024"/>
                        <a:pt x="61374" y="530565"/>
                        <a:pt x="37416" y="506608"/>
                      </a:cubicBezTo>
                      <a:cubicBezTo>
                        <a:pt x="13459" y="482650"/>
                        <a:pt x="0" y="450157"/>
                        <a:pt x="0" y="416277"/>
                      </a:cubicBezTo>
                      <a:lnTo>
                        <a:pt x="0" y="127748"/>
                      </a:lnTo>
                      <a:cubicBezTo>
                        <a:pt x="0" y="93867"/>
                        <a:pt x="13459" y="61374"/>
                        <a:pt x="37416" y="37416"/>
                      </a:cubicBezTo>
                      <a:cubicBezTo>
                        <a:pt x="61374" y="13459"/>
                        <a:pt x="93867" y="0"/>
                        <a:pt x="127748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47625" cap="rnd">
                  <a:solidFill>
                    <a:srgbClr val="EFCECB"/>
                  </a:solidFill>
                  <a:prstDash val="solid"/>
                  <a:round/>
                </a:ln>
              </p:spPr>
            </p:sp>
            <p:sp>
              <p:nvSpPr>
                <p:cNvPr id="26" name="TextBox 26"/>
                <p:cNvSpPr txBox="1"/>
                <p:nvPr/>
              </p:nvSpPr>
              <p:spPr>
                <a:xfrm>
                  <a:off x="0" y="28575"/>
                  <a:ext cx="814029" cy="515449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08"/>
                    </a:lnSpc>
                  </a:pPr>
                  <a:r>
                    <a:rPr lang="en-US" sz="270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Поиск генов-кандидатов с помощью баз генетических данных</a:t>
                  </a:r>
                </a:p>
              </p:txBody>
            </p:sp>
          </p:grpSp>
          <p:grpSp>
            <p:nvGrpSpPr>
              <p:cNvPr id="27" name="Group 27"/>
              <p:cNvGrpSpPr/>
              <p:nvPr/>
            </p:nvGrpSpPr>
            <p:grpSpPr>
              <a:xfrm>
                <a:off x="14583871" y="4691589"/>
                <a:ext cx="2660068" cy="2065592"/>
                <a:chOff x="0" y="0"/>
                <a:chExt cx="700594" cy="544024"/>
              </a:xfrm>
            </p:grpSpPr>
            <p:sp>
              <p:nvSpPr>
                <p:cNvPr id="28" name="Freeform 28"/>
                <p:cNvSpPr/>
                <p:nvPr/>
              </p:nvSpPr>
              <p:spPr>
                <a:xfrm>
                  <a:off x="0" y="0"/>
                  <a:ext cx="700594" cy="544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0594" h="544024">
                      <a:moveTo>
                        <a:pt x="148431" y="0"/>
                      </a:moveTo>
                      <a:lnTo>
                        <a:pt x="552163" y="0"/>
                      </a:lnTo>
                      <a:cubicBezTo>
                        <a:pt x="591529" y="0"/>
                        <a:pt x="629283" y="15638"/>
                        <a:pt x="657120" y="43475"/>
                      </a:cubicBezTo>
                      <a:cubicBezTo>
                        <a:pt x="684956" y="71311"/>
                        <a:pt x="700594" y="109065"/>
                        <a:pt x="700594" y="148431"/>
                      </a:cubicBezTo>
                      <a:lnTo>
                        <a:pt x="700594" y="395593"/>
                      </a:lnTo>
                      <a:cubicBezTo>
                        <a:pt x="700594" y="434959"/>
                        <a:pt x="684956" y="472713"/>
                        <a:pt x="657120" y="500550"/>
                      </a:cubicBezTo>
                      <a:cubicBezTo>
                        <a:pt x="629283" y="528386"/>
                        <a:pt x="591529" y="544024"/>
                        <a:pt x="552163" y="544024"/>
                      </a:cubicBezTo>
                      <a:lnTo>
                        <a:pt x="148431" y="544024"/>
                      </a:lnTo>
                      <a:cubicBezTo>
                        <a:pt x="66455" y="544024"/>
                        <a:pt x="0" y="477569"/>
                        <a:pt x="0" y="395593"/>
                      </a:cubicBezTo>
                      <a:lnTo>
                        <a:pt x="0" y="148431"/>
                      </a:lnTo>
                      <a:cubicBezTo>
                        <a:pt x="0" y="109065"/>
                        <a:pt x="15638" y="71311"/>
                        <a:pt x="43475" y="43475"/>
                      </a:cubicBezTo>
                      <a:cubicBezTo>
                        <a:pt x="71311" y="15638"/>
                        <a:pt x="109065" y="0"/>
                        <a:pt x="148431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47625" cap="rnd">
                  <a:solidFill>
                    <a:srgbClr val="EFCECB"/>
                  </a:solidFill>
                  <a:prstDash val="solid"/>
                  <a:round/>
                </a:ln>
              </p:spPr>
            </p:sp>
            <p:sp>
              <p:nvSpPr>
                <p:cNvPr id="29" name="TextBox 29"/>
                <p:cNvSpPr txBox="1"/>
                <p:nvPr/>
              </p:nvSpPr>
              <p:spPr>
                <a:xfrm>
                  <a:off x="0" y="28575"/>
                  <a:ext cx="700594" cy="515449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08"/>
                    </a:lnSpc>
                  </a:pPr>
                  <a:r>
                    <a:rPr lang="en-US" sz="270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Конструирование оптимальных праймеров</a:t>
                  </a:r>
                </a:p>
                <a:p>
                  <a:pPr algn="ctr">
                    <a:lnSpc>
                      <a:spcPts val="2808"/>
                    </a:lnSpc>
                  </a:pPr>
                  <a:r>
                    <a:rPr lang="en-US" sz="270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для ПЦР тест-системы</a:t>
                  </a:r>
                </a:p>
              </p:txBody>
            </p:sp>
          </p:grpSp>
          <p:grpSp>
            <p:nvGrpSpPr>
              <p:cNvPr id="30" name="Group 30"/>
              <p:cNvGrpSpPr/>
              <p:nvPr/>
            </p:nvGrpSpPr>
            <p:grpSpPr>
              <a:xfrm>
                <a:off x="12624792" y="6859955"/>
                <a:ext cx="3158771" cy="1376793"/>
                <a:chOff x="0" y="0"/>
                <a:chExt cx="831940" cy="362612"/>
              </a:xfrm>
            </p:grpSpPr>
            <p:sp>
              <p:nvSpPr>
                <p:cNvPr id="31" name="Freeform 31"/>
                <p:cNvSpPr/>
                <p:nvPr/>
              </p:nvSpPr>
              <p:spPr>
                <a:xfrm>
                  <a:off x="0" y="0"/>
                  <a:ext cx="831940" cy="362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940" h="362612">
                      <a:moveTo>
                        <a:pt x="124997" y="0"/>
                      </a:moveTo>
                      <a:lnTo>
                        <a:pt x="706942" y="0"/>
                      </a:lnTo>
                      <a:cubicBezTo>
                        <a:pt x="775976" y="0"/>
                        <a:pt x="831940" y="55963"/>
                        <a:pt x="831940" y="124997"/>
                      </a:cubicBezTo>
                      <a:lnTo>
                        <a:pt x="831940" y="237615"/>
                      </a:lnTo>
                      <a:cubicBezTo>
                        <a:pt x="831940" y="270766"/>
                        <a:pt x="818770" y="302560"/>
                        <a:pt x="795329" y="326001"/>
                      </a:cubicBezTo>
                      <a:cubicBezTo>
                        <a:pt x="771887" y="349443"/>
                        <a:pt x="740094" y="362612"/>
                        <a:pt x="706942" y="362612"/>
                      </a:cubicBezTo>
                      <a:lnTo>
                        <a:pt x="124997" y="362612"/>
                      </a:lnTo>
                      <a:cubicBezTo>
                        <a:pt x="55963" y="362612"/>
                        <a:pt x="0" y="306649"/>
                        <a:pt x="0" y="237615"/>
                      </a:cubicBezTo>
                      <a:lnTo>
                        <a:pt x="0" y="124997"/>
                      </a:lnTo>
                      <a:cubicBezTo>
                        <a:pt x="0" y="55963"/>
                        <a:pt x="55963" y="0"/>
                        <a:pt x="124997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47625" cap="rnd">
                  <a:solidFill>
                    <a:srgbClr val="EFCECB"/>
                  </a:solidFill>
                  <a:prstDash val="solid"/>
                  <a:round/>
                </a:ln>
              </p:spPr>
            </p:sp>
            <p:sp>
              <p:nvSpPr>
                <p:cNvPr id="32" name="TextBox 32"/>
                <p:cNvSpPr txBox="1"/>
                <p:nvPr/>
              </p:nvSpPr>
              <p:spPr>
                <a:xfrm>
                  <a:off x="0" y="28575"/>
                  <a:ext cx="831940" cy="334037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08"/>
                    </a:lnSpc>
                  </a:pPr>
                  <a:r>
                    <a:rPr lang="en-US" sz="2700" dirty="0" err="1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Разработка</a:t>
                  </a:r>
                  <a:r>
                    <a:rPr lang="en-US" sz="2700" dirty="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 </a:t>
                  </a:r>
                  <a:r>
                    <a:rPr lang="en-US" sz="2700" dirty="0" err="1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оптимизации</a:t>
                  </a:r>
                  <a:endParaRPr lang="en-US" sz="2700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endParaRPr>
                </a:p>
                <a:p>
                  <a:pPr algn="ctr">
                    <a:lnSpc>
                      <a:spcPts val="2808"/>
                    </a:lnSpc>
                  </a:pPr>
                  <a:r>
                    <a:rPr lang="en-US" sz="2700" dirty="0" err="1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условий</a:t>
                  </a:r>
                  <a:r>
                    <a:rPr lang="en-US" sz="2700" dirty="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 </a:t>
                  </a:r>
                  <a:r>
                    <a:rPr lang="en-US" sz="2700" dirty="0" err="1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для</a:t>
                  </a:r>
                  <a:r>
                    <a:rPr lang="en-US" sz="2700" dirty="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 ПЦР</a:t>
                  </a:r>
                </a:p>
              </p:txBody>
            </p:sp>
          </p:grpSp>
          <p:sp>
            <p:nvSpPr>
              <p:cNvPr id="53" name="AutoShape 53"/>
              <p:cNvSpPr/>
              <p:nvPr/>
            </p:nvSpPr>
            <p:spPr>
              <a:xfrm flipV="1">
                <a:off x="13824733" y="5724385"/>
                <a:ext cx="759138" cy="4762"/>
              </a:xfrm>
              <a:prstGeom prst="line">
                <a:avLst/>
              </a:prstGeom>
              <a:ln w="28575" cap="flat">
                <a:solidFill>
                  <a:srgbClr val="EFCECB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54" name="AutoShape 54"/>
              <p:cNvSpPr/>
              <p:nvPr/>
            </p:nvSpPr>
            <p:spPr>
              <a:xfrm flipH="1" flipV="1">
                <a:off x="14204177" y="4588814"/>
                <a:ext cx="0" cy="2271141"/>
              </a:xfrm>
              <a:prstGeom prst="line">
                <a:avLst/>
              </a:prstGeom>
              <a:ln w="28575" cap="flat">
                <a:solidFill>
                  <a:srgbClr val="EFCECB"/>
                </a:solidFill>
                <a:prstDash val="solid"/>
                <a:headEnd type="none" w="sm" len="sm"/>
                <a:tailEnd type="none" w="sm" len="sm"/>
              </a:ln>
            </p:spPr>
          </p:sp>
        </p:grpSp>
        <p:grpSp>
          <p:nvGrpSpPr>
            <p:cNvPr id="34" name="Группа 33"/>
            <p:cNvGrpSpPr/>
            <p:nvPr/>
          </p:nvGrpSpPr>
          <p:grpSpPr>
            <a:xfrm>
              <a:off x="8370191" y="8350816"/>
              <a:ext cx="4470834" cy="1743999"/>
              <a:chOff x="9900202" y="8316853"/>
              <a:chExt cx="4470834" cy="1743999"/>
            </a:xfrm>
          </p:grpSpPr>
          <p:sp>
            <p:nvSpPr>
              <p:cNvPr id="69" name="Freeform 31"/>
              <p:cNvSpPr/>
              <p:nvPr/>
            </p:nvSpPr>
            <p:spPr>
              <a:xfrm>
                <a:off x="9900202" y="8484825"/>
                <a:ext cx="4421549" cy="1535286"/>
              </a:xfrm>
              <a:custGeom>
                <a:avLst/>
                <a:gdLst/>
                <a:ahLst/>
                <a:cxnLst/>
                <a:rect l="l" t="t" r="r" b="b"/>
                <a:pathLst>
                  <a:path w="831940" h="362612">
                    <a:moveTo>
                      <a:pt x="124997" y="0"/>
                    </a:moveTo>
                    <a:lnTo>
                      <a:pt x="706942" y="0"/>
                    </a:lnTo>
                    <a:cubicBezTo>
                      <a:pt x="775976" y="0"/>
                      <a:pt x="831940" y="55963"/>
                      <a:pt x="831940" y="124997"/>
                    </a:cubicBezTo>
                    <a:lnTo>
                      <a:pt x="831940" y="237615"/>
                    </a:lnTo>
                    <a:cubicBezTo>
                      <a:pt x="831940" y="270766"/>
                      <a:pt x="818770" y="302560"/>
                      <a:pt x="795329" y="326001"/>
                    </a:cubicBezTo>
                    <a:cubicBezTo>
                      <a:pt x="771887" y="349443"/>
                      <a:pt x="740094" y="362612"/>
                      <a:pt x="706942" y="362612"/>
                    </a:cubicBezTo>
                    <a:lnTo>
                      <a:pt x="124997" y="362612"/>
                    </a:lnTo>
                    <a:cubicBezTo>
                      <a:pt x="55963" y="362612"/>
                      <a:pt x="0" y="306649"/>
                      <a:pt x="0" y="237615"/>
                    </a:cubicBezTo>
                    <a:lnTo>
                      <a:pt x="0" y="124997"/>
                    </a:lnTo>
                    <a:cubicBezTo>
                      <a:pt x="0" y="55963"/>
                      <a:pt x="55963" y="0"/>
                      <a:pt x="124997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47625" cap="rnd">
                <a:solidFill>
                  <a:srgbClr val="EFCECB"/>
                </a:solidFill>
                <a:prstDash val="solid"/>
                <a:round/>
              </a:ln>
            </p:spPr>
          </p:sp>
          <p:sp>
            <p:nvSpPr>
              <p:cNvPr id="70" name="TextBox 32"/>
              <p:cNvSpPr txBox="1"/>
              <p:nvPr/>
            </p:nvSpPr>
            <p:spPr>
              <a:xfrm>
                <a:off x="9949487" y="8645369"/>
                <a:ext cx="4421549" cy="141548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8"/>
                  </a:lnSpc>
                </a:pPr>
                <a:r>
                  <a:rPr lang="ru-RU" sz="2700" dirty="0" smtClean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Молекулярно-генетическое исследование, сопоставление </a:t>
                </a:r>
                <a:r>
                  <a:rPr lang="ru-RU" sz="2700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генотипа с фенотипом</a:t>
                </a:r>
                <a:endParaRPr lang="en-US" sz="2700" dirty="0">
                  <a:solidFill>
                    <a:srgbClr val="00000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  <p:sp>
            <p:nvSpPr>
              <p:cNvPr id="71" name="AutoShape 57"/>
              <p:cNvSpPr/>
              <p:nvPr/>
            </p:nvSpPr>
            <p:spPr>
              <a:xfrm flipH="1">
                <a:off x="12160394" y="8316853"/>
                <a:ext cx="0" cy="167972"/>
              </a:xfrm>
              <a:prstGeom prst="line">
                <a:avLst/>
              </a:prstGeom>
              <a:ln w="28575" cap="flat">
                <a:solidFill>
                  <a:srgbClr val="EFCECB"/>
                </a:solidFill>
                <a:prstDash val="solid"/>
                <a:headEnd type="none" w="sm" len="sm"/>
                <a:tailEnd type="none" w="sm" len="sm"/>
              </a:ln>
            </p:spPr>
          </p:sp>
        </p:grpSp>
      </p:grpSp>
      <p:grpSp>
        <p:nvGrpSpPr>
          <p:cNvPr id="38" name="Группа 37"/>
          <p:cNvGrpSpPr/>
          <p:nvPr/>
        </p:nvGrpSpPr>
        <p:grpSpPr>
          <a:xfrm>
            <a:off x="14513330" y="2911314"/>
            <a:ext cx="3622137" cy="5772157"/>
            <a:chOff x="14513330" y="2911314"/>
            <a:chExt cx="3622137" cy="5772157"/>
          </a:xfrm>
        </p:grpSpPr>
        <p:grpSp>
          <p:nvGrpSpPr>
            <p:cNvPr id="60" name="Группа 59"/>
            <p:cNvGrpSpPr/>
            <p:nvPr/>
          </p:nvGrpSpPr>
          <p:grpSpPr>
            <a:xfrm>
              <a:off x="14513330" y="2911314"/>
              <a:ext cx="3622137" cy="3588027"/>
              <a:chOff x="2534743" y="3183598"/>
              <a:chExt cx="3176435" cy="3147922"/>
            </a:xfrm>
          </p:grpSpPr>
          <p:grpSp>
            <p:nvGrpSpPr>
              <p:cNvPr id="61" name="Group 6"/>
              <p:cNvGrpSpPr/>
              <p:nvPr/>
            </p:nvGrpSpPr>
            <p:grpSpPr>
              <a:xfrm>
                <a:off x="2534743" y="3183598"/>
                <a:ext cx="3176435" cy="1376793"/>
                <a:chOff x="109864" y="-141"/>
                <a:chExt cx="836592" cy="362612"/>
              </a:xfrm>
            </p:grpSpPr>
            <p:sp>
              <p:nvSpPr>
                <p:cNvPr id="66" name="Freeform 7"/>
                <p:cNvSpPr/>
                <p:nvPr/>
              </p:nvSpPr>
              <p:spPr>
                <a:xfrm>
                  <a:off x="109864" y="-141"/>
                  <a:ext cx="830878" cy="362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0878" h="362612">
                      <a:moveTo>
                        <a:pt x="125157" y="0"/>
                      </a:moveTo>
                      <a:lnTo>
                        <a:pt x="705721" y="0"/>
                      </a:lnTo>
                      <a:cubicBezTo>
                        <a:pt x="774843" y="0"/>
                        <a:pt x="830878" y="56035"/>
                        <a:pt x="830878" y="125157"/>
                      </a:cubicBezTo>
                      <a:lnTo>
                        <a:pt x="830878" y="237455"/>
                      </a:lnTo>
                      <a:cubicBezTo>
                        <a:pt x="830878" y="270649"/>
                        <a:pt x="817692" y="302483"/>
                        <a:pt x="794220" y="325954"/>
                      </a:cubicBezTo>
                      <a:cubicBezTo>
                        <a:pt x="770749" y="349426"/>
                        <a:pt x="738915" y="362612"/>
                        <a:pt x="705721" y="362612"/>
                      </a:cubicBezTo>
                      <a:lnTo>
                        <a:pt x="125157" y="362612"/>
                      </a:lnTo>
                      <a:cubicBezTo>
                        <a:pt x="56035" y="362612"/>
                        <a:pt x="0" y="306577"/>
                        <a:pt x="0" y="237455"/>
                      </a:cubicBezTo>
                      <a:lnTo>
                        <a:pt x="0" y="125157"/>
                      </a:lnTo>
                      <a:cubicBezTo>
                        <a:pt x="0" y="56035"/>
                        <a:pt x="56035" y="0"/>
                        <a:pt x="125157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47625" cap="rnd">
                  <a:solidFill>
                    <a:srgbClr val="EFCECB"/>
                  </a:solidFill>
                  <a:prstDash val="solid"/>
                  <a:round/>
                </a:ln>
              </p:spPr>
            </p:sp>
            <p:sp>
              <p:nvSpPr>
                <p:cNvPr id="67" name="TextBox 8"/>
                <p:cNvSpPr txBox="1"/>
                <p:nvPr/>
              </p:nvSpPr>
              <p:spPr>
                <a:xfrm>
                  <a:off x="115578" y="28434"/>
                  <a:ext cx="830878" cy="334037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08"/>
                    </a:lnSpc>
                  </a:pPr>
                  <a:r>
                    <a:rPr lang="ru-RU" sz="2700" dirty="0" smtClean="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Алгоритм </a:t>
                  </a:r>
                  <a:r>
                    <a:rPr lang="ru-RU" sz="2700" dirty="0">
                      <a:solidFill>
                        <a:srgbClr val="000000"/>
                      </a:solidFill>
                      <a:latin typeface="Cormorant Garamond"/>
                      <a:ea typeface="Cormorant Garamond"/>
                      <a:cs typeface="Cormorant Garamond"/>
                      <a:sym typeface="Cormorant Garamond"/>
                    </a:rPr>
                    <a:t>персонализированного подбора</a:t>
                  </a:r>
                  <a:endParaRPr lang="en-US" sz="2700" dirty="0">
                    <a:solidFill>
                      <a:srgbClr val="000000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endParaRPr>
                </a:p>
              </p:txBody>
            </p:sp>
          </p:grpSp>
          <p:grpSp>
            <p:nvGrpSpPr>
              <p:cNvPr id="62" name="Group 9"/>
              <p:cNvGrpSpPr/>
              <p:nvPr/>
            </p:nvGrpSpPr>
            <p:grpSpPr>
              <a:xfrm>
                <a:off x="2672380" y="4702112"/>
                <a:ext cx="2911132" cy="1629408"/>
                <a:chOff x="146114" y="-53330"/>
                <a:chExt cx="766718" cy="429145"/>
              </a:xfrm>
            </p:grpSpPr>
            <p:sp>
              <p:nvSpPr>
                <p:cNvPr id="64" name="Freeform 10"/>
                <p:cNvSpPr/>
                <p:nvPr/>
              </p:nvSpPr>
              <p:spPr>
                <a:xfrm>
                  <a:off x="146114" y="-53330"/>
                  <a:ext cx="766718" cy="4291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0878" h="352921">
                      <a:moveTo>
                        <a:pt x="125157" y="0"/>
                      </a:moveTo>
                      <a:lnTo>
                        <a:pt x="705721" y="0"/>
                      </a:lnTo>
                      <a:cubicBezTo>
                        <a:pt x="774843" y="0"/>
                        <a:pt x="830878" y="56035"/>
                        <a:pt x="830878" y="125157"/>
                      </a:cubicBezTo>
                      <a:lnTo>
                        <a:pt x="830878" y="227764"/>
                      </a:lnTo>
                      <a:cubicBezTo>
                        <a:pt x="830878" y="296886"/>
                        <a:pt x="774843" y="352921"/>
                        <a:pt x="705721" y="352921"/>
                      </a:cubicBezTo>
                      <a:lnTo>
                        <a:pt x="125157" y="352921"/>
                      </a:lnTo>
                      <a:cubicBezTo>
                        <a:pt x="91963" y="352921"/>
                        <a:pt x="60129" y="339735"/>
                        <a:pt x="36658" y="316263"/>
                      </a:cubicBezTo>
                      <a:cubicBezTo>
                        <a:pt x="13186" y="292792"/>
                        <a:pt x="0" y="260957"/>
                        <a:pt x="0" y="227764"/>
                      </a:cubicBezTo>
                      <a:lnTo>
                        <a:pt x="0" y="125157"/>
                      </a:lnTo>
                      <a:cubicBezTo>
                        <a:pt x="0" y="56035"/>
                        <a:pt x="56035" y="0"/>
                        <a:pt x="125157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47625" cap="rnd">
                  <a:solidFill>
                    <a:srgbClr val="EFCECB"/>
                  </a:solidFill>
                  <a:prstDash val="solid"/>
                  <a:round/>
                </a:ln>
              </p:spPr>
            </p:sp>
            <p:sp>
              <p:nvSpPr>
                <p:cNvPr id="65" name="TextBox 11"/>
                <p:cNvSpPr txBox="1"/>
                <p:nvPr/>
              </p:nvSpPr>
              <p:spPr>
                <a:xfrm>
                  <a:off x="166030" y="518"/>
                  <a:ext cx="729974" cy="324346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08"/>
                    </a:lnSpc>
                  </a:pPr>
                  <a:r>
                    <a:rPr lang="ru-RU" sz="2700" dirty="0">
                      <a:solidFill>
                        <a:srgbClr val="000000"/>
                      </a:solidFill>
                      <a:latin typeface="Cormorant Garamond" charset="-52"/>
                      <a:ea typeface="Forum"/>
                      <a:cs typeface="Forum"/>
                      <a:sym typeface="Forum"/>
                    </a:rPr>
                    <a:t>Оценка </a:t>
                  </a:r>
                  <a:r>
                    <a:rPr lang="ru-RU" sz="2700" dirty="0" smtClean="0">
                      <a:solidFill>
                        <a:srgbClr val="000000"/>
                      </a:solidFill>
                      <a:latin typeface="Cormorant Garamond" charset="-52"/>
                      <a:ea typeface="Forum"/>
                      <a:cs typeface="Forum"/>
                      <a:sym typeface="Forum"/>
                    </a:rPr>
                    <a:t>фенотипа, подбор оптимальной панели генетического </a:t>
                  </a:r>
                  <a:r>
                    <a:rPr lang="ru-RU" sz="2700" dirty="0">
                      <a:solidFill>
                        <a:srgbClr val="000000"/>
                      </a:solidFill>
                      <a:latin typeface="Cormorant Garamond" charset="-52"/>
                      <a:ea typeface="Forum"/>
                      <a:cs typeface="Forum"/>
                      <a:sym typeface="Forum"/>
                    </a:rPr>
                    <a:t>тестирования</a:t>
                  </a:r>
                  <a:endParaRPr lang="en-US" sz="2700" dirty="0">
                    <a:solidFill>
                      <a:srgbClr val="000000"/>
                    </a:solidFill>
                    <a:latin typeface="Cormorant Garamond" charset="-52"/>
                    <a:ea typeface="Cormorant Garamond"/>
                    <a:cs typeface="Cormorant Garamond"/>
                    <a:sym typeface="Cormorant Garamond"/>
                  </a:endParaRPr>
                </a:p>
              </p:txBody>
            </p:sp>
          </p:grpSp>
          <p:sp>
            <p:nvSpPr>
              <p:cNvPr id="63" name="AutoShape 57"/>
              <p:cNvSpPr/>
              <p:nvPr/>
            </p:nvSpPr>
            <p:spPr>
              <a:xfrm flipV="1">
                <a:off x="4133808" y="4598677"/>
                <a:ext cx="0" cy="103435"/>
              </a:xfrm>
              <a:prstGeom prst="line">
                <a:avLst/>
              </a:prstGeom>
              <a:ln w="28575" cap="flat">
                <a:solidFill>
                  <a:srgbClr val="EFCECB"/>
                </a:solidFill>
                <a:prstDash val="solid"/>
                <a:headEnd type="none" w="sm" len="sm"/>
                <a:tailEnd type="none" w="sm" len="sm"/>
              </a:ln>
            </p:spPr>
          </p:sp>
        </p:grpSp>
        <p:grpSp>
          <p:nvGrpSpPr>
            <p:cNvPr id="37" name="Группа 36"/>
            <p:cNvGrpSpPr/>
            <p:nvPr/>
          </p:nvGrpSpPr>
          <p:grpSpPr>
            <a:xfrm>
              <a:off x="14670279" y="6499342"/>
              <a:ext cx="3319607" cy="2184129"/>
              <a:chOff x="14815995" y="4663513"/>
              <a:chExt cx="3319607" cy="2184129"/>
            </a:xfrm>
          </p:grpSpPr>
          <p:sp>
            <p:nvSpPr>
              <p:cNvPr id="93" name="Freeform 10"/>
              <p:cNvSpPr/>
              <p:nvPr/>
            </p:nvSpPr>
            <p:spPr>
              <a:xfrm>
                <a:off x="14815995" y="4794529"/>
                <a:ext cx="3319607" cy="1969127"/>
              </a:xfrm>
              <a:custGeom>
                <a:avLst/>
                <a:gdLst/>
                <a:ahLst/>
                <a:cxnLst/>
                <a:rect l="l" t="t" r="r" b="b"/>
                <a:pathLst>
                  <a:path w="830878" h="352921">
                    <a:moveTo>
                      <a:pt x="125157" y="0"/>
                    </a:moveTo>
                    <a:lnTo>
                      <a:pt x="705721" y="0"/>
                    </a:lnTo>
                    <a:cubicBezTo>
                      <a:pt x="774843" y="0"/>
                      <a:pt x="830878" y="56035"/>
                      <a:pt x="830878" y="125157"/>
                    </a:cubicBezTo>
                    <a:lnTo>
                      <a:pt x="830878" y="227764"/>
                    </a:lnTo>
                    <a:cubicBezTo>
                      <a:pt x="830878" y="296886"/>
                      <a:pt x="774843" y="352921"/>
                      <a:pt x="705721" y="352921"/>
                    </a:cubicBezTo>
                    <a:lnTo>
                      <a:pt x="125157" y="352921"/>
                    </a:lnTo>
                    <a:cubicBezTo>
                      <a:pt x="91963" y="352921"/>
                      <a:pt x="60129" y="339735"/>
                      <a:pt x="36658" y="316263"/>
                    </a:cubicBezTo>
                    <a:cubicBezTo>
                      <a:pt x="13186" y="292792"/>
                      <a:pt x="0" y="260957"/>
                      <a:pt x="0" y="227764"/>
                    </a:cubicBezTo>
                    <a:lnTo>
                      <a:pt x="0" y="125157"/>
                    </a:lnTo>
                    <a:cubicBezTo>
                      <a:pt x="0" y="56035"/>
                      <a:pt x="56035" y="0"/>
                      <a:pt x="125157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47625" cap="rnd">
                <a:solidFill>
                  <a:srgbClr val="EFCECB"/>
                </a:solidFill>
                <a:prstDash val="solid"/>
                <a:round/>
              </a:ln>
            </p:spPr>
          </p:sp>
          <p:sp>
            <p:nvSpPr>
              <p:cNvPr id="94" name="TextBox 11"/>
              <p:cNvSpPr txBox="1"/>
              <p:nvPr/>
            </p:nvSpPr>
            <p:spPr>
              <a:xfrm>
                <a:off x="14902224" y="4663513"/>
                <a:ext cx="3160519" cy="21841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8"/>
                  </a:lnSpc>
                </a:pPr>
                <a:r>
                  <a:rPr lang="ru-RU" sz="2700" dirty="0" smtClean="0">
                    <a:solidFill>
                      <a:srgbClr val="000000"/>
                    </a:solidFill>
                    <a:latin typeface="Cormorant Garamond" charset="-52"/>
                    <a:ea typeface="Forum"/>
                    <a:cs typeface="Forum"/>
                    <a:sym typeface="Forum"/>
                  </a:rPr>
                  <a:t>Подбор косметологических процедур, рекомендации </a:t>
                </a:r>
                <a:r>
                  <a:rPr lang="ru-RU" sz="2700" dirty="0">
                    <a:solidFill>
                      <a:srgbClr val="000000"/>
                    </a:solidFill>
                    <a:latin typeface="Cormorant Garamond" charset="-52"/>
                    <a:ea typeface="Forum"/>
                    <a:cs typeface="Forum"/>
                    <a:sym typeface="Forum"/>
                  </a:rPr>
                  <a:t>по ежедневному уходу</a:t>
                </a:r>
                <a:endParaRPr lang="en-US" sz="2700" dirty="0">
                  <a:solidFill>
                    <a:srgbClr val="000000"/>
                  </a:solidFill>
                  <a:latin typeface="Cormorant Garamond" charset="-52"/>
                  <a:ea typeface="Cormorant Garamond"/>
                  <a:cs typeface="Cormorant Garamond"/>
                  <a:sym typeface="Cormorant Garamond"/>
                </a:endParaRPr>
              </a:p>
            </p:txBody>
          </p:sp>
          <p:sp>
            <p:nvSpPr>
              <p:cNvPr id="95" name="AutoShape 57"/>
              <p:cNvSpPr/>
              <p:nvPr/>
            </p:nvSpPr>
            <p:spPr>
              <a:xfrm flipV="1">
                <a:off x="16482483" y="4676633"/>
                <a:ext cx="0" cy="117896"/>
              </a:xfrm>
              <a:prstGeom prst="line">
                <a:avLst/>
              </a:prstGeom>
              <a:ln w="28575" cap="flat">
                <a:solidFill>
                  <a:srgbClr val="EFCECB"/>
                </a:solidFill>
                <a:prstDash val="solid"/>
                <a:headEnd type="none" w="sm" len="sm"/>
                <a:tailEnd type="none" w="sm" len="sm"/>
              </a:ln>
            </p:spPr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"/>
          <p:cNvGrpSpPr/>
          <p:nvPr/>
        </p:nvGrpSpPr>
        <p:grpSpPr>
          <a:xfrm>
            <a:off x="14029108" y="3253101"/>
            <a:ext cx="4192965" cy="5016231"/>
            <a:chOff x="0" y="0"/>
            <a:chExt cx="689173" cy="992546"/>
          </a:xfrm>
        </p:grpSpPr>
        <p:sp>
          <p:nvSpPr>
            <p:cNvPr id="60" name="Freeform 6"/>
            <p:cNvSpPr/>
            <p:nvPr/>
          </p:nvSpPr>
          <p:spPr>
            <a:xfrm>
              <a:off x="0" y="0"/>
              <a:ext cx="689173" cy="992546"/>
            </a:xfrm>
            <a:custGeom>
              <a:avLst/>
              <a:gdLst/>
              <a:ahLst/>
              <a:cxnLst/>
              <a:rect l="l" t="t" r="r" b="b"/>
              <a:pathLst>
                <a:path w="689173" h="992546">
                  <a:moveTo>
                    <a:pt x="147933" y="0"/>
                  </a:moveTo>
                  <a:lnTo>
                    <a:pt x="541240" y="0"/>
                  </a:lnTo>
                  <a:cubicBezTo>
                    <a:pt x="622941" y="0"/>
                    <a:pt x="689173" y="66232"/>
                    <a:pt x="689173" y="147933"/>
                  </a:cubicBezTo>
                  <a:lnTo>
                    <a:pt x="689173" y="844613"/>
                  </a:lnTo>
                  <a:cubicBezTo>
                    <a:pt x="689173" y="883847"/>
                    <a:pt x="673587" y="921474"/>
                    <a:pt x="645844" y="949217"/>
                  </a:cubicBezTo>
                  <a:cubicBezTo>
                    <a:pt x="618102" y="976960"/>
                    <a:pt x="580474" y="992546"/>
                    <a:pt x="541240" y="992546"/>
                  </a:cubicBezTo>
                  <a:lnTo>
                    <a:pt x="147933" y="992546"/>
                  </a:lnTo>
                  <a:cubicBezTo>
                    <a:pt x="108699" y="992546"/>
                    <a:pt x="71071" y="976960"/>
                    <a:pt x="43328" y="949217"/>
                  </a:cubicBezTo>
                  <a:cubicBezTo>
                    <a:pt x="15586" y="921474"/>
                    <a:pt x="0" y="883847"/>
                    <a:pt x="0" y="844613"/>
                  </a:cubicBezTo>
                  <a:lnTo>
                    <a:pt x="0" y="147933"/>
                  </a:lnTo>
                  <a:cubicBezTo>
                    <a:pt x="0" y="108699"/>
                    <a:pt x="15586" y="71071"/>
                    <a:pt x="43328" y="43328"/>
                  </a:cubicBezTo>
                  <a:cubicBezTo>
                    <a:pt x="71071" y="15586"/>
                    <a:pt x="108699" y="0"/>
                    <a:pt x="147933" y="0"/>
                  </a:cubicBezTo>
                  <a:close/>
                </a:path>
              </a:pathLst>
            </a:custGeom>
            <a:solidFill>
              <a:srgbClr val="FAF0F0"/>
            </a:solidFill>
          </p:spPr>
        </p:sp>
        <p:sp>
          <p:nvSpPr>
            <p:cNvPr id="61" name="TextBox 7"/>
            <p:cNvSpPr txBox="1"/>
            <p:nvPr/>
          </p:nvSpPr>
          <p:spPr>
            <a:xfrm>
              <a:off x="0" y="-38100"/>
              <a:ext cx="689173" cy="10306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6" name="Group 5"/>
          <p:cNvGrpSpPr/>
          <p:nvPr/>
        </p:nvGrpSpPr>
        <p:grpSpPr>
          <a:xfrm>
            <a:off x="4955764" y="2022737"/>
            <a:ext cx="8443266" cy="8038503"/>
            <a:chOff x="0" y="0"/>
            <a:chExt cx="689173" cy="992546"/>
          </a:xfrm>
        </p:grpSpPr>
        <p:sp>
          <p:nvSpPr>
            <p:cNvPr id="57" name="Freeform 6"/>
            <p:cNvSpPr/>
            <p:nvPr/>
          </p:nvSpPr>
          <p:spPr>
            <a:xfrm>
              <a:off x="0" y="0"/>
              <a:ext cx="689173" cy="992546"/>
            </a:xfrm>
            <a:custGeom>
              <a:avLst/>
              <a:gdLst/>
              <a:ahLst/>
              <a:cxnLst/>
              <a:rect l="l" t="t" r="r" b="b"/>
              <a:pathLst>
                <a:path w="689173" h="992546">
                  <a:moveTo>
                    <a:pt x="147933" y="0"/>
                  </a:moveTo>
                  <a:lnTo>
                    <a:pt x="541240" y="0"/>
                  </a:lnTo>
                  <a:cubicBezTo>
                    <a:pt x="622941" y="0"/>
                    <a:pt x="689173" y="66232"/>
                    <a:pt x="689173" y="147933"/>
                  </a:cubicBezTo>
                  <a:lnTo>
                    <a:pt x="689173" y="844613"/>
                  </a:lnTo>
                  <a:cubicBezTo>
                    <a:pt x="689173" y="883847"/>
                    <a:pt x="673587" y="921474"/>
                    <a:pt x="645844" y="949217"/>
                  </a:cubicBezTo>
                  <a:cubicBezTo>
                    <a:pt x="618102" y="976960"/>
                    <a:pt x="580474" y="992546"/>
                    <a:pt x="541240" y="992546"/>
                  </a:cubicBezTo>
                  <a:lnTo>
                    <a:pt x="147933" y="992546"/>
                  </a:lnTo>
                  <a:cubicBezTo>
                    <a:pt x="108699" y="992546"/>
                    <a:pt x="71071" y="976960"/>
                    <a:pt x="43328" y="949217"/>
                  </a:cubicBezTo>
                  <a:cubicBezTo>
                    <a:pt x="15586" y="921474"/>
                    <a:pt x="0" y="883847"/>
                    <a:pt x="0" y="844613"/>
                  </a:cubicBezTo>
                  <a:lnTo>
                    <a:pt x="0" y="147933"/>
                  </a:lnTo>
                  <a:cubicBezTo>
                    <a:pt x="0" y="108699"/>
                    <a:pt x="15586" y="71071"/>
                    <a:pt x="43328" y="43328"/>
                  </a:cubicBezTo>
                  <a:cubicBezTo>
                    <a:pt x="71071" y="15586"/>
                    <a:pt x="108699" y="0"/>
                    <a:pt x="147933" y="0"/>
                  </a:cubicBezTo>
                  <a:close/>
                </a:path>
              </a:pathLst>
            </a:custGeom>
            <a:solidFill>
              <a:srgbClr val="FAF0F0"/>
            </a:solidFill>
          </p:spPr>
        </p:sp>
        <p:sp>
          <p:nvSpPr>
            <p:cNvPr id="58" name="TextBox 7"/>
            <p:cNvSpPr txBox="1"/>
            <p:nvPr/>
          </p:nvSpPr>
          <p:spPr>
            <a:xfrm>
              <a:off x="0" y="-38100"/>
              <a:ext cx="689173" cy="10306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3" name="Group 5"/>
          <p:cNvGrpSpPr/>
          <p:nvPr/>
        </p:nvGrpSpPr>
        <p:grpSpPr>
          <a:xfrm>
            <a:off x="340814" y="2022738"/>
            <a:ext cx="4192965" cy="8073762"/>
            <a:chOff x="0" y="0"/>
            <a:chExt cx="689173" cy="992546"/>
          </a:xfrm>
        </p:grpSpPr>
        <p:sp>
          <p:nvSpPr>
            <p:cNvPr id="54" name="Freeform 6"/>
            <p:cNvSpPr/>
            <p:nvPr/>
          </p:nvSpPr>
          <p:spPr>
            <a:xfrm>
              <a:off x="0" y="0"/>
              <a:ext cx="689173" cy="992546"/>
            </a:xfrm>
            <a:custGeom>
              <a:avLst/>
              <a:gdLst/>
              <a:ahLst/>
              <a:cxnLst/>
              <a:rect l="l" t="t" r="r" b="b"/>
              <a:pathLst>
                <a:path w="689173" h="992546">
                  <a:moveTo>
                    <a:pt x="147933" y="0"/>
                  </a:moveTo>
                  <a:lnTo>
                    <a:pt x="541240" y="0"/>
                  </a:lnTo>
                  <a:cubicBezTo>
                    <a:pt x="622941" y="0"/>
                    <a:pt x="689173" y="66232"/>
                    <a:pt x="689173" y="147933"/>
                  </a:cubicBezTo>
                  <a:lnTo>
                    <a:pt x="689173" y="844613"/>
                  </a:lnTo>
                  <a:cubicBezTo>
                    <a:pt x="689173" y="883847"/>
                    <a:pt x="673587" y="921474"/>
                    <a:pt x="645844" y="949217"/>
                  </a:cubicBezTo>
                  <a:cubicBezTo>
                    <a:pt x="618102" y="976960"/>
                    <a:pt x="580474" y="992546"/>
                    <a:pt x="541240" y="992546"/>
                  </a:cubicBezTo>
                  <a:lnTo>
                    <a:pt x="147933" y="992546"/>
                  </a:lnTo>
                  <a:cubicBezTo>
                    <a:pt x="108699" y="992546"/>
                    <a:pt x="71071" y="976960"/>
                    <a:pt x="43328" y="949217"/>
                  </a:cubicBezTo>
                  <a:cubicBezTo>
                    <a:pt x="15586" y="921474"/>
                    <a:pt x="0" y="883847"/>
                    <a:pt x="0" y="844613"/>
                  </a:cubicBezTo>
                  <a:lnTo>
                    <a:pt x="0" y="147933"/>
                  </a:lnTo>
                  <a:cubicBezTo>
                    <a:pt x="0" y="108699"/>
                    <a:pt x="15586" y="71071"/>
                    <a:pt x="43328" y="43328"/>
                  </a:cubicBezTo>
                  <a:cubicBezTo>
                    <a:pt x="71071" y="15586"/>
                    <a:pt x="108699" y="0"/>
                    <a:pt x="147933" y="0"/>
                  </a:cubicBezTo>
                  <a:close/>
                </a:path>
              </a:pathLst>
            </a:custGeom>
            <a:solidFill>
              <a:srgbClr val="FAF0F0"/>
            </a:solidFill>
          </p:spPr>
        </p:sp>
        <p:sp>
          <p:nvSpPr>
            <p:cNvPr id="55" name="TextBox 7"/>
            <p:cNvSpPr txBox="1"/>
            <p:nvPr/>
          </p:nvSpPr>
          <p:spPr>
            <a:xfrm>
              <a:off x="0" y="-38100"/>
              <a:ext cx="689173" cy="10306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" name="TextBox 2"/>
          <p:cNvSpPr txBox="1"/>
          <p:nvPr/>
        </p:nvSpPr>
        <p:spPr>
          <a:xfrm>
            <a:off x="972869" y="304800"/>
            <a:ext cx="6510163" cy="137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34"/>
              </a:lnSpc>
            </a:pPr>
            <a:r>
              <a:rPr lang="en-US" sz="11038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Команда</a:t>
            </a:r>
          </a:p>
        </p:txBody>
      </p:sp>
      <p:sp>
        <p:nvSpPr>
          <p:cNvPr id="3" name="AutoShape 3"/>
          <p:cNvSpPr/>
          <p:nvPr/>
        </p:nvSpPr>
        <p:spPr>
          <a:xfrm>
            <a:off x="16820" y="1527267"/>
            <a:ext cx="13777708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 rot="-5399999">
            <a:off x="12227514" y="2292641"/>
            <a:ext cx="887472" cy="1033446"/>
          </a:xfrm>
          <a:custGeom>
            <a:avLst/>
            <a:gdLst/>
            <a:ahLst/>
            <a:cxnLst/>
            <a:rect l="l" t="t" r="r" b="b"/>
            <a:pathLst>
              <a:path w="887472" h="1033446">
                <a:moveTo>
                  <a:pt x="0" y="0"/>
                </a:moveTo>
                <a:lnTo>
                  <a:pt x="887473" y="0"/>
                </a:lnTo>
                <a:lnTo>
                  <a:pt x="887473" y="1033447"/>
                </a:lnTo>
                <a:lnTo>
                  <a:pt x="0" y="10334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7" name="Группа 46"/>
          <p:cNvGrpSpPr/>
          <p:nvPr/>
        </p:nvGrpSpPr>
        <p:grpSpPr>
          <a:xfrm>
            <a:off x="9099981" y="1627735"/>
            <a:ext cx="4501460" cy="4093276"/>
            <a:chOff x="9110982" y="1639480"/>
            <a:chExt cx="4501460" cy="4093276"/>
          </a:xfrm>
        </p:grpSpPr>
        <p:grpSp>
          <p:nvGrpSpPr>
            <p:cNvPr id="18" name="Group 18"/>
            <p:cNvGrpSpPr/>
            <p:nvPr/>
          </p:nvGrpSpPr>
          <p:grpSpPr>
            <a:xfrm>
              <a:off x="9353550" y="1639480"/>
              <a:ext cx="4016325" cy="4093276"/>
              <a:chOff x="0" y="-38100"/>
              <a:chExt cx="1119527" cy="1140977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78536"/>
                <a:ext cx="1119527" cy="927505"/>
              </a:xfrm>
              <a:custGeom>
                <a:avLst/>
                <a:gdLst/>
                <a:ahLst/>
                <a:cxnLst/>
                <a:rect l="l" t="t" r="r" b="b"/>
                <a:pathLst>
                  <a:path w="1119527" h="1102876">
                    <a:moveTo>
                      <a:pt x="86743" y="0"/>
                    </a:moveTo>
                    <a:lnTo>
                      <a:pt x="1032784" y="0"/>
                    </a:lnTo>
                    <a:cubicBezTo>
                      <a:pt x="1080691" y="0"/>
                      <a:pt x="1119527" y="38836"/>
                      <a:pt x="1119527" y="86743"/>
                    </a:cubicBezTo>
                    <a:lnTo>
                      <a:pt x="1119527" y="1016134"/>
                    </a:lnTo>
                    <a:cubicBezTo>
                      <a:pt x="1119527" y="1064040"/>
                      <a:pt x="1080691" y="1102876"/>
                      <a:pt x="1032784" y="1102876"/>
                    </a:cubicBezTo>
                    <a:lnTo>
                      <a:pt x="86743" y="1102876"/>
                    </a:lnTo>
                    <a:cubicBezTo>
                      <a:pt x="38836" y="1102876"/>
                      <a:pt x="0" y="1064040"/>
                      <a:pt x="0" y="1016134"/>
                    </a:cubicBezTo>
                    <a:lnTo>
                      <a:pt x="0" y="86743"/>
                    </a:lnTo>
                    <a:cubicBezTo>
                      <a:pt x="0" y="38836"/>
                      <a:pt x="38836" y="0"/>
                      <a:pt x="86743" y="0"/>
                    </a:cubicBezTo>
                    <a:close/>
                  </a:path>
                </a:pathLst>
              </a:custGeom>
              <a:solidFill>
                <a:srgbClr val="EBEBEB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1119527" cy="1140977"/>
              </a:xfrm>
              <a:prstGeom prst="rect">
                <a:avLst/>
              </a:prstGeom>
            </p:spPr>
            <p:txBody>
              <a:bodyPr lIns="58396" tIns="58396" rIns="58396" bIns="58396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9110982" y="4318423"/>
              <a:ext cx="4501460" cy="982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00"/>
                </a:lnSpc>
              </a:pP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Балабанюк</a:t>
              </a:r>
              <a:endParaRPr lang="en-US" sz="3200" b="1" dirty="0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endParaRPr>
            </a:p>
            <a:p>
              <a:pPr algn="ctr">
                <a:lnSpc>
                  <a:spcPts val="3800"/>
                </a:lnSpc>
              </a:pP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Полина</a:t>
              </a:r>
              <a:r>
                <a:rPr lang="en-US" sz="3200" b="1" dirty="0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 </a:t>
              </a: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Николаевна</a:t>
              </a:r>
              <a:endParaRPr lang="en-US" sz="3200" b="1" dirty="0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endParaRPr>
            </a:p>
          </p:txBody>
        </p:sp>
        <p:sp>
          <p:nvSpPr>
            <p:cNvPr id="22" name="Freeform 22"/>
            <p:cNvSpPr/>
            <p:nvPr/>
          </p:nvSpPr>
          <p:spPr>
            <a:xfrm>
              <a:off x="10439400" y="1724859"/>
              <a:ext cx="2231850" cy="2593564"/>
            </a:xfrm>
            <a:custGeom>
              <a:avLst/>
              <a:gdLst/>
              <a:ahLst/>
              <a:cxnLst/>
              <a:rect l="l" t="t" r="r" b="b"/>
              <a:pathLst>
                <a:path w="2573760" h="3068277">
                  <a:moveTo>
                    <a:pt x="0" y="0"/>
                  </a:moveTo>
                  <a:lnTo>
                    <a:pt x="2573760" y="0"/>
                  </a:lnTo>
                  <a:lnTo>
                    <a:pt x="2573760" y="3068276"/>
                  </a:lnTo>
                  <a:lnTo>
                    <a:pt x="0" y="3068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0342" r="-5996" b="-15925"/>
              </a:stretch>
            </a:blipFill>
          </p:spPr>
        </p:sp>
      </p:grpSp>
      <p:grpSp>
        <p:nvGrpSpPr>
          <p:cNvPr id="48" name="Группа 47"/>
          <p:cNvGrpSpPr/>
          <p:nvPr/>
        </p:nvGrpSpPr>
        <p:grpSpPr>
          <a:xfrm>
            <a:off x="9140135" y="5427793"/>
            <a:ext cx="4421152" cy="4252709"/>
            <a:chOff x="13450184" y="1472626"/>
            <a:chExt cx="4421152" cy="4252709"/>
          </a:xfrm>
        </p:grpSpPr>
        <p:grpSp>
          <p:nvGrpSpPr>
            <p:cNvPr id="23" name="Group 23"/>
            <p:cNvGrpSpPr/>
            <p:nvPr/>
          </p:nvGrpSpPr>
          <p:grpSpPr>
            <a:xfrm>
              <a:off x="13746387" y="1624195"/>
              <a:ext cx="4124948" cy="4101140"/>
              <a:chOff x="-30278" y="-40292"/>
              <a:chExt cx="1149805" cy="1143169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-30278" y="-40292"/>
                <a:ext cx="1104577" cy="1032310"/>
              </a:xfrm>
              <a:custGeom>
                <a:avLst/>
                <a:gdLst/>
                <a:ahLst/>
                <a:cxnLst/>
                <a:rect l="l" t="t" r="r" b="b"/>
                <a:pathLst>
                  <a:path w="1119527" h="1102876">
                    <a:moveTo>
                      <a:pt x="86743" y="0"/>
                    </a:moveTo>
                    <a:lnTo>
                      <a:pt x="1032784" y="0"/>
                    </a:lnTo>
                    <a:cubicBezTo>
                      <a:pt x="1080691" y="0"/>
                      <a:pt x="1119527" y="38836"/>
                      <a:pt x="1119527" y="86743"/>
                    </a:cubicBezTo>
                    <a:lnTo>
                      <a:pt x="1119527" y="1016134"/>
                    </a:lnTo>
                    <a:cubicBezTo>
                      <a:pt x="1119527" y="1064040"/>
                      <a:pt x="1080691" y="1102876"/>
                      <a:pt x="1032784" y="1102876"/>
                    </a:cubicBezTo>
                    <a:lnTo>
                      <a:pt x="86743" y="1102876"/>
                    </a:lnTo>
                    <a:cubicBezTo>
                      <a:pt x="38836" y="1102876"/>
                      <a:pt x="0" y="1064040"/>
                      <a:pt x="0" y="1016134"/>
                    </a:cubicBezTo>
                    <a:lnTo>
                      <a:pt x="0" y="86743"/>
                    </a:lnTo>
                    <a:cubicBezTo>
                      <a:pt x="0" y="38836"/>
                      <a:pt x="38836" y="0"/>
                      <a:pt x="86743" y="0"/>
                    </a:cubicBezTo>
                    <a:close/>
                  </a:path>
                </a:pathLst>
              </a:custGeom>
              <a:solidFill>
                <a:srgbClr val="EBEBEB"/>
              </a:solid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1119527" cy="1140977"/>
              </a:xfrm>
              <a:prstGeom prst="rect">
                <a:avLst/>
              </a:prstGeom>
            </p:spPr>
            <p:txBody>
              <a:bodyPr lIns="58396" tIns="58396" rIns="58396" bIns="58396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13450184" y="3849062"/>
              <a:ext cx="4421152" cy="146193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800"/>
                </a:lnSpc>
              </a:pP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Болотенюк</a:t>
              </a:r>
              <a:r>
                <a:rPr lang="en-US" sz="3200" b="1" dirty="0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 </a:t>
              </a:r>
            </a:p>
            <a:p>
              <a:pPr algn="ctr">
                <a:lnSpc>
                  <a:spcPts val="3800"/>
                </a:lnSpc>
              </a:pP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Илия</a:t>
              </a:r>
              <a:r>
                <a:rPr lang="en-US" sz="3200" b="1" dirty="0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 </a:t>
              </a: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Стефания</a:t>
              </a:r>
              <a:r>
                <a:rPr lang="en-US" sz="3200" b="1" dirty="0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 </a:t>
              </a: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Степановна</a:t>
              </a:r>
              <a:endParaRPr lang="en-US" sz="3200" b="1" dirty="0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endParaRPr>
            </a:p>
          </p:txBody>
        </p:sp>
        <p:sp>
          <p:nvSpPr>
            <p:cNvPr id="27" name="Freeform 27"/>
            <p:cNvSpPr/>
            <p:nvPr/>
          </p:nvSpPr>
          <p:spPr>
            <a:xfrm>
              <a:off x="14665997" y="1472626"/>
              <a:ext cx="2271165" cy="2356717"/>
            </a:xfrm>
            <a:custGeom>
              <a:avLst/>
              <a:gdLst/>
              <a:ahLst/>
              <a:cxnLst/>
              <a:rect l="l" t="t" r="r" b="b"/>
              <a:pathLst>
                <a:path w="2956281" h="3033519">
                  <a:moveTo>
                    <a:pt x="0" y="0"/>
                  </a:moveTo>
                  <a:lnTo>
                    <a:pt x="2956281" y="0"/>
                  </a:lnTo>
                  <a:lnTo>
                    <a:pt x="2956281" y="3033519"/>
                  </a:lnTo>
                  <a:lnTo>
                    <a:pt x="0" y="3033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6705" r="-17599"/>
              </a:stretch>
            </a:blipFill>
          </p:spPr>
        </p:sp>
      </p:grpSp>
      <p:grpSp>
        <p:nvGrpSpPr>
          <p:cNvPr id="49" name="Группа 48"/>
          <p:cNvGrpSpPr/>
          <p:nvPr/>
        </p:nvGrpSpPr>
        <p:grpSpPr>
          <a:xfrm>
            <a:off x="4749840" y="5391901"/>
            <a:ext cx="4501460" cy="3923900"/>
            <a:chOff x="2445351" y="5724542"/>
            <a:chExt cx="4501460" cy="3923900"/>
          </a:xfrm>
        </p:grpSpPr>
        <p:grpSp>
          <p:nvGrpSpPr>
            <p:cNvPr id="28" name="Group 28"/>
            <p:cNvGrpSpPr/>
            <p:nvPr/>
          </p:nvGrpSpPr>
          <p:grpSpPr>
            <a:xfrm>
              <a:off x="2665758" y="5933753"/>
              <a:ext cx="4016325" cy="3714689"/>
              <a:chOff x="0" y="-38100"/>
              <a:chExt cx="1119527" cy="1035448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33907" y="0"/>
                <a:ext cx="1085620" cy="951970"/>
              </a:xfrm>
              <a:custGeom>
                <a:avLst/>
                <a:gdLst/>
                <a:ahLst/>
                <a:cxnLst/>
                <a:rect l="l" t="t" r="r" b="b"/>
                <a:pathLst>
                  <a:path w="1119527" h="1102876">
                    <a:moveTo>
                      <a:pt x="86743" y="0"/>
                    </a:moveTo>
                    <a:lnTo>
                      <a:pt x="1032784" y="0"/>
                    </a:lnTo>
                    <a:cubicBezTo>
                      <a:pt x="1080691" y="0"/>
                      <a:pt x="1119527" y="38836"/>
                      <a:pt x="1119527" y="86743"/>
                    </a:cubicBezTo>
                    <a:lnTo>
                      <a:pt x="1119527" y="1016134"/>
                    </a:lnTo>
                    <a:cubicBezTo>
                      <a:pt x="1119527" y="1064040"/>
                      <a:pt x="1080691" y="1102876"/>
                      <a:pt x="1032784" y="1102876"/>
                    </a:cubicBezTo>
                    <a:lnTo>
                      <a:pt x="86743" y="1102876"/>
                    </a:lnTo>
                    <a:cubicBezTo>
                      <a:pt x="38836" y="1102876"/>
                      <a:pt x="0" y="1064040"/>
                      <a:pt x="0" y="1016134"/>
                    </a:cubicBezTo>
                    <a:lnTo>
                      <a:pt x="0" y="86743"/>
                    </a:lnTo>
                    <a:cubicBezTo>
                      <a:pt x="0" y="38836"/>
                      <a:pt x="38836" y="0"/>
                      <a:pt x="86743" y="0"/>
                    </a:cubicBezTo>
                    <a:close/>
                  </a:path>
                </a:pathLst>
              </a:custGeom>
              <a:solidFill>
                <a:srgbClr val="EBEBEB"/>
              </a:solidFill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1119527" cy="1035448"/>
              </a:xfrm>
              <a:prstGeom prst="rect">
                <a:avLst/>
              </a:prstGeom>
            </p:spPr>
            <p:txBody>
              <a:bodyPr lIns="58396" tIns="58396" rIns="58396" bIns="58396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2445351" y="8503304"/>
              <a:ext cx="4501460" cy="982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00"/>
                </a:lnSpc>
              </a:pP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Бондарь</a:t>
              </a:r>
              <a:endParaRPr lang="en-US" sz="3200" b="1" dirty="0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endParaRPr>
            </a:p>
            <a:p>
              <a:pPr algn="ctr">
                <a:lnSpc>
                  <a:spcPts val="3800"/>
                </a:lnSpc>
              </a:pP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Дмитрий</a:t>
              </a:r>
              <a:r>
                <a:rPr lang="en-US" sz="3200" b="1" dirty="0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 </a:t>
              </a: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Геннадьевич</a:t>
              </a:r>
              <a:endParaRPr lang="en-US" sz="3200" b="1" dirty="0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endParaRPr>
            </a:p>
          </p:txBody>
        </p:sp>
        <p:sp>
          <p:nvSpPr>
            <p:cNvPr id="32" name="Freeform 32"/>
            <p:cNvSpPr/>
            <p:nvPr/>
          </p:nvSpPr>
          <p:spPr>
            <a:xfrm>
              <a:off x="3265228" y="5724542"/>
              <a:ext cx="2917673" cy="2778762"/>
            </a:xfrm>
            <a:custGeom>
              <a:avLst/>
              <a:gdLst/>
              <a:ahLst/>
              <a:cxnLst/>
              <a:rect l="l" t="t" r="r" b="b"/>
              <a:pathLst>
                <a:path w="3169730" h="3195493">
                  <a:moveTo>
                    <a:pt x="0" y="0"/>
                  </a:moveTo>
                  <a:lnTo>
                    <a:pt x="3169730" y="0"/>
                  </a:lnTo>
                  <a:lnTo>
                    <a:pt x="3169730" y="3195493"/>
                  </a:lnTo>
                  <a:lnTo>
                    <a:pt x="0" y="3195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rcRect/>
              <a:stretch>
                <a:fillRect l="-3514" r="-3514" b="-15246"/>
              </a:stretch>
            </a:blipFill>
          </p:spPr>
        </p:sp>
      </p:grpSp>
      <p:grpSp>
        <p:nvGrpSpPr>
          <p:cNvPr id="50" name="Группа 49"/>
          <p:cNvGrpSpPr/>
          <p:nvPr/>
        </p:nvGrpSpPr>
        <p:grpSpPr>
          <a:xfrm>
            <a:off x="13874860" y="3434196"/>
            <a:ext cx="4501460" cy="4350314"/>
            <a:chOff x="6860252" y="5638857"/>
            <a:chExt cx="4501460" cy="4350314"/>
          </a:xfrm>
        </p:grpSpPr>
        <p:grpSp>
          <p:nvGrpSpPr>
            <p:cNvPr id="33" name="Group 33"/>
            <p:cNvGrpSpPr/>
            <p:nvPr/>
          </p:nvGrpSpPr>
          <p:grpSpPr>
            <a:xfrm>
              <a:off x="7102820" y="5895895"/>
              <a:ext cx="4016325" cy="4093276"/>
              <a:chOff x="0" y="-38100"/>
              <a:chExt cx="1119527" cy="1140977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79035" y="0"/>
                <a:ext cx="965784" cy="954104"/>
              </a:xfrm>
              <a:custGeom>
                <a:avLst/>
                <a:gdLst/>
                <a:ahLst/>
                <a:cxnLst/>
                <a:rect l="l" t="t" r="r" b="b"/>
                <a:pathLst>
                  <a:path w="1119527" h="1102876">
                    <a:moveTo>
                      <a:pt x="86743" y="0"/>
                    </a:moveTo>
                    <a:lnTo>
                      <a:pt x="1032784" y="0"/>
                    </a:lnTo>
                    <a:cubicBezTo>
                      <a:pt x="1080691" y="0"/>
                      <a:pt x="1119527" y="38836"/>
                      <a:pt x="1119527" y="86743"/>
                    </a:cubicBezTo>
                    <a:lnTo>
                      <a:pt x="1119527" y="1016134"/>
                    </a:lnTo>
                    <a:cubicBezTo>
                      <a:pt x="1119527" y="1064040"/>
                      <a:pt x="1080691" y="1102876"/>
                      <a:pt x="1032784" y="1102876"/>
                    </a:cubicBezTo>
                    <a:lnTo>
                      <a:pt x="86743" y="1102876"/>
                    </a:lnTo>
                    <a:cubicBezTo>
                      <a:pt x="38836" y="1102876"/>
                      <a:pt x="0" y="1064040"/>
                      <a:pt x="0" y="1016134"/>
                    </a:cubicBezTo>
                    <a:lnTo>
                      <a:pt x="0" y="86743"/>
                    </a:lnTo>
                    <a:cubicBezTo>
                      <a:pt x="0" y="38836"/>
                      <a:pt x="38836" y="0"/>
                      <a:pt x="86743" y="0"/>
                    </a:cubicBezTo>
                    <a:close/>
                  </a:path>
                </a:pathLst>
              </a:custGeom>
              <a:solidFill>
                <a:srgbClr val="EBEBEB"/>
              </a:solidFill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0" y="-38100"/>
                <a:ext cx="1119527" cy="1140977"/>
              </a:xfrm>
              <a:prstGeom prst="rect">
                <a:avLst/>
              </a:prstGeom>
            </p:spPr>
            <p:txBody>
              <a:bodyPr lIns="58396" tIns="58396" rIns="58396" bIns="58396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6860252" y="8434294"/>
              <a:ext cx="4501460" cy="982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00"/>
                </a:lnSpc>
              </a:pP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Иванова</a:t>
              </a:r>
              <a:endParaRPr lang="en-US" sz="3200" b="1" dirty="0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endParaRPr>
            </a:p>
            <a:p>
              <a:pPr algn="ctr">
                <a:lnSpc>
                  <a:spcPts val="3800"/>
                </a:lnSpc>
              </a:pP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Анна</a:t>
              </a:r>
              <a:r>
                <a:rPr lang="en-US" sz="3200" b="1" dirty="0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 </a:t>
              </a: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Сергеевна</a:t>
              </a:r>
              <a:endParaRPr lang="en-US" sz="3200" b="1" dirty="0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endParaRPr>
            </a:p>
          </p:txBody>
        </p:sp>
        <p:sp>
          <p:nvSpPr>
            <p:cNvPr id="37" name="Freeform 37"/>
            <p:cNvSpPr/>
            <p:nvPr/>
          </p:nvSpPr>
          <p:spPr>
            <a:xfrm>
              <a:off x="7971170" y="5638857"/>
              <a:ext cx="2279624" cy="2830924"/>
            </a:xfrm>
            <a:custGeom>
              <a:avLst/>
              <a:gdLst/>
              <a:ahLst/>
              <a:cxnLst/>
              <a:rect l="l" t="t" r="r" b="b"/>
              <a:pathLst>
                <a:path w="2476943" h="3333569">
                  <a:moveTo>
                    <a:pt x="0" y="0"/>
                  </a:moveTo>
                  <a:lnTo>
                    <a:pt x="2476944" y="0"/>
                  </a:lnTo>
                  <a:lnTo>
                    <a:pt x="2476944" y="3333569"/>
                  </a:lnTo>
                  <a:lnTo>
                    <a:pt x="0" y="33335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7717" t="-12432" r="-42584" b="-27850"/>
              </a:stretch>
            </a:blipFill>
          </p:spPr>
        </p:sp>
      </p:grpSp>
      <p:grpSp>
        <p:nvGrpSpPr>
          <p:cNvPr id="51" name="Группа 50"/>
          <p:cNvGrpSpPr/>
          <p:nvPr/>
        </p:nvGrpSpPr>
        <p:grpSpPr>
          <a:xfrm>
            <a:off x="-81172" y="5464068"/>
            <a:ext cx="5036936" cy="3990321"/>
            <a:chOff x="10921426" y="5895895"/>
            <a:chExt cx="5382426" cy="4093276"/>
          </a:xfrm>
        </p:grpSpPr>
        <p:grpSp>
          <p:nvGrpSpPr>
            <p:cNvPr id="38" name="Group 38"/>
            <p:cNvGrpSpPr/>
            <p:nvPr/>
          </p:nvGrpSpPr>
          <p:grpSpPr>
            <a:xfrm>
              <a:off x="11604280" y="5895895"/>
              <a:ext cx="4016325" cy="4093276"/>
              <a:chOff x="0" y="-38100"/>
              <a:chExt cx="1119527" cy="1140977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50147"/>
                <a:ext cx="1119527" cy="992560"/>
              </a:xfrm>
              <a:custGeom>
                <a:avLst/>
                <a:gdLst/>
                <a:ahLst/>
                <a:cxnLst/>
                <a:rect l="l" t="t" r="r" b="b"/>
                <a:pathLst>
                  <a:path w="1119527" h="1102876">
                    <a:moveTo>
                      <a:pt x="86743" y="0"/>
                    </a:moveTo>
                    <a:lnTo>
                      <a:pt x="1032784" y="0"/>
                    </a:lnTo>
                    <a:cubicBezTo>
                      <a:pt x="1080691" y="0"/>
                      <a:pt x="1119527" y="38836"/>
                      <a:pt x="1119527" y="86743"/>
                    </a:cubicBezTo>
                    <a:lnTo>
                      <a:pt x="1119527" y="1016134"/>
                    </a:lnTo>
                    <a:cubicBezTo>
                      <a:pt x="1119527" y="1064040"/>
                      <a:pt x="1080691" y="1102876"/>
                      <a:pt x="1032784" y="1102876"/>
                    </a:cubicBezTo>
                    <a:lnTo>
                      <a:pt x="86743" y="1102876"/>
                    </a:lnTo>
                    <a:cubicBezTo>
                      <a:pt x="38836" y="1102876"/>
                      <a:pt x="0" y="1064040"/>
                      <a:pt x="0" y="1016134"/>
                    </a:cubicBezTo>
                    <a:lnTo>
                      <a:pt x="0" y="86743"/>
                    </a:lnTo>
                    <a:cubicBezTo>
                      <a:pt x="0" y="38836"/>
                      <a:pt x="38836" y="0"/>
                      <a:pt x="86743" y="0"/>
                    </a:cubicBezTo>
                    <a:close/>
                  </a:path>
                </a:pathLst>
              </a:custGeom>
              <a:solidFill>
                <a:srgbClr val="EBEBEB"/>
              </a:solidFill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38100"/>
                <a:ext cx="1119527" cy="1140977"/>
              </a:xfrm>
              <a:prstGeom prst="rect">
                <a:avLst/>
              </a:prstGeom>
            </p:spPr>
            <p:txBody>
              <a:bodyPr lIns="58396" tIns="58396" rIns="58396" bIns="58396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10921426" y="8773538"/>
              <a:ext cx="5382426" cy="9997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800"/>
                </a:lnSpc>
              </a:pP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Лозовская</a:t>
              </a:r>
              <a:endParaRPr lang="en-US" sz="3200" b="1" dirty="0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endParaRPr>
            </a:p>
            <a:p>
              <a:pPr algn="ctr">
                <a:lnSpc>
                  <a:spcPts val="3800"/>
                </a:lnSpc>
              </a:pP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Владислава</a:t>
              </a:r>
              <a:r>
                <a:rPr lang="en-US" sz="3200" b="1" dirty="0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 </a:t>
              </a: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Дмитриевна</a:t>
              </a:r>
              <a:endParaRPr lang="en-US" sz="3200" b="1" dirty="0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endParaRPr>
            </a:p>
          </p:txBody>
        </p:sp>
        <p:sp>
          <p:nvSpPr>
            <p:cNvPr id="42" name="Freeform 42"/>
            <p:cNvSpPr/>
            <p:nvPr/>
          </p:nvSpPr>
          <p:spPr>
            <a:xfrm>
              <a:off x="12155222" y="5895895"/>
              <a:ext cx="3150320" cy="2861139"/>
            </a:xfrm>
            <a:custGeom>
              <a:avLst/>
              <a:gdLst/>
              <a:ahLst/>
              <a:cxnLst/>
              <a:rect l="l" t="t" r="r" b="b"/>
              <a:pathLst>
                <a:path w="3910960" h="3369384">
                  <a:moveTo>
                    <a:pt x="0" y="0"/>
                  </a:moveTo>
                  <a:lnTo>
                    <a:pt x="3910960" y="0"/>
                  </a:lnTo>
                  <a:lnTo>
                    <a:pt x="3910960" y="3369383"/>
                  </a:lnTo>
                  <a:lnTo>
                    <a:pt x="0" y="336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rcRect/>
              <a:stretch>
                <a:fillRect l="-7686" t="-19984" r="-12352" b="-16262"/>
              </a:stretch>
            </a:blipFill>
          </p:spPr>
        </p:sp>
      </p:grpSp>
      <p:grpSp>
        <p:nvGrpSpPr>
          <p:cNvPr id="45" name="Группа 44"/>
          <p:cNvGrpSpPr/>
          <p:nvPr/>
        </p:nvGrpSpPr>
        <p:grpSpPr>
          <a:xfrm>
            <a:off x="340814" y="1804925"/>
            <a:ext cx="4192965" cy="3847209"/>
            <a:chOff x="136517" y="1672279"/>
            <a:chExt cx="4501460" cy="4118825"/>
          </a:xfrm>
        </p:grpSpPr>
        <p:grpSp>
          <p:nvGrpSpPr>
            <p:cNvPr id="8" name="Group 8"/>
            <p:cNvGrpSpPr/>
            <p:nvPr/>
          </p:nvGrpSpPr>
          <p:grpSpPr>
            <a:xfrm>
              <a:off x="415028" y="1697828"/>
              <a:ext cx="4016325" cy="4093276"/>
              <a:chOff x="0" y="-38100"/>
              <a:chExt cx="1119527" cy="1140977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54585"/>
                <a:ext cx="1119527" cy="981234"/>
              </a:xfrm>
              <a:custGeom>
                <a:avLst/>
                <a:gdLst/>
                <a:ahLst/>
                <a:cxnLst/>
                <a:rect l="l" t="t" r="r" b="b"/>
                <a:pathLst>
                  <a:path w="1119527" h="1102876">
                    <a:moveTo>
                      <a:pt x="86743" y="0"/>
                    </a:moveTo>
                    <a:lnTo>
                      <a:pt x="1032784" y="0"/>
                    </a:lnTo>
                    <a:cubicBezTo>
                      <a:pt x="1080691" y="0"/>
                      <a:pt x="1119527" y="38836"/>
                      <a:pt x="1119527" y="86743"/>
                    </a:cubicBezTo>
                    <a:lnTo>
                      <a:pt x="1119527" y="1016134"/>
                    </a:lnTo>
                    <a:cubicBezTo>
                      <a:pt x="1119527" y="1064040"/>
                      <a:pt x="1080691" y="1102876"/>
                      <a:pt x="1032784" y="1102876"/>
                    </a:cubicBezTo>
                    <a:lnTo>
                      <a:pt x="86743" y="1102876"/>
                    </a:lnTo>
                    <a:cubicBezTo>
                      <a:pt x="38836" y="1102876"/>
                      <a:pt x="0" y="1064040"/>
                      <a:pt x="0" y="1016134"/>
                    </a:cubicBezTo>
                    <a:lnTo>
                      <a:pt x="0" y="86743"/>
                    </a:lnTo>
                    <a:cubicBezTo>
                      <a:pt x="0" y="38836"/>
                      <a:pt x="38836" y="0"/>
                      <a:pt x="86743" y="0"/>
                    </a:cubicBezTo>
                    <a:close/>
                  </a:path>
                </a:pathLst>
              </a:custGeom>
              <a:solidFill>
                <a:srgbClr val="EBEBEB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1119527" cy="1140977"/>
              </a:xfrm>
              <a:prstGeom prst="rect">
                <a:avLst/>
              </a:prstGeom>
            </p:spPr>
            <p:txBody>
              <a:bodyPr lIns="58396" tIns="58396" rIns="58396" bIns="58396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136517" y="4427711"/>
              <a:ext cx="4501460" cy="10535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00"/>
                </a:lnSpc>
              </a:pP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Мандал</a:t>
              </a:r>
              <a:r>
                <a:rPr lang="en-US" sz="3200" b="1" dirty="0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 </a:t>
              </a:r>
            </a:p>
            <a:p>
              <a:pPr algn="ctr">
                <a:lnSpc>
                  <a:spcPts val="3800"/>
                </a:lnSpc>
              </a:pP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Маргарита</a:t>
              </a:r>
              <a:r>
                <a:rPr lang="en-US" sz="3200" b="1" dirty="0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 </a:t>
              </a: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Рамовна</a:t>
              </a:r>
              <a:endParaRPr lang="en-US" sz="3200" b="1" dirty="0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endParaRPr>
            </a:p>
          </p:txBody>
        </p:sp>
        <p:sp>
          <p:nvSpPr>
            <p:cNvPr id="12" name="Freeform 12"/>
            <p:cNvSpPr/>
            <p:nvPr/>
          </p:nvSpPr>
          <p:spPr>
            <a:xfrm>
              <a:off x="804358" y="1672279"/>
              <a:ext cx="3312737" cy="2755432"/>
            </a:xfrm>
            <a:custGeom>
              <a:avLst/>
              <a:gdLst/>
              <a:ahLst/>
              <a:cxnLst/>
              <a:rect l="l" t="t" r="r" b="b"/>
              <a:pathLst>
                <a:path w="3605106" h="3105883">
                  <a:moveTo>
                    <a:pt x="0" y="0"/>
                  </a:moveTo>
                  <a:lnTo>
                    <a:pt x="3605107" y="0"/>
                  </a:lnTo>
                  <a:lnTo>
                    <a:pt x="3605107" y="3105883"/>
                  </a:lnTo>
                  <a:lnTo>
                    <a:pt x="0" y="31058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21552" b="-20187"/>
              </a:stretch>
            </a:blipFill>
          </p:spPr>
        </p:sp>
      </p:grpSp>
      <p:grpSp>
        <p:nvGrpSpPr>
          <p:cNvPr id="46" name="Группа 45"/>
          <p:cNvGrpSpPr/>
          <p:nvPr/>
        </p:nvGrpSpPr>
        <p:grpSpPr>
          <a:xfrm>
            <a:off x="4821232" y="1558858"/>
            <a:ext cx="4501460" cy="4093276"/>
            <a:chOff x="4763005" y="1639480"/>
            <a:chExt cx="4501460" cy="4093276"/>
          </a:xfrm>
        </p:grpSpPr>
        <p:grpSp>
          <p:nvGrpSpPr>
            <p:cNvPr id="13" name="Group 13"/>
            <p:cNvGrpSpPr/>
            <p:nvPr/>
          </p:nvGrpSpPr>
          <p:grpSpPr>
            <a:xfrm>
              <a:off x="4880544" y="1639480"/>
              <a:ext cx="4016325" cy="4093276"/>
              <a:chOff x="0" y="-38100"/>
              <a:chExt cx="1119527" cy="1140977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69702" y="91204"/>
                <a:ext cx="1049825" cy="935576"/>
              </a:xfrm>
              <a:custGeom>
                <a:avLst/>
                <a:gdLst/>
                <a:ahLst/>
                <a:cxnLst/>
                <a:rect l="l" t="t" r="r" b="b"/>
                <a:pathLst>
                  <a:path w="1119527" h="1102876">
                    <a:moveTo>
                      <a:pt x="86743" y="0"/>
                    </a:moveTo>
                    <a:lnTo>
                      <a:pt x="1032784" y="0"/>
                    </a:lnTo>
                    <a:cubicBezTo>
                      <a:pt x="1080691" y="0"/>
                      <a:pt x="1119527" y="38836"/>
                      <a:pt x="1119527" y="86743"/>
                    </a:cubicBezTo>
                    <a:lnTo>
                      <a:pt x="1119527" y="1016134"/>
                    </a:lnTo>
                    <a:cubicBezTo>
                      <a:pt x="1119527" y="1064040"/>
                      <a:pt x="1080691" y="1102876"/>
                      <a:pt x="1032784" y="1102876"/>
                    </a:cubicBezTo>
                    <a:lnTo>
                      <a:pt x="86743" y="1102876"/>
                    </a:lnTo>
                    <a:cubicBezTo>
                      <a:pt x="38836" y="1102876"/>
                      <a:pt x="0" y="1064040"/>
                      <a:pt x="0" y="1016134"/>
                    </a:cubicBezTo>
                    <a:lnTo>
                      <a:pt x="0" y="86743"/>
                    </a:lnTo>
                    <a:cubicBezTo>
                      <a:pt x="0" y="38836"/>
                      <a:pt x="38836" y="0"/>
                      <a:pt x="86743" y="0"/>
                    </a:cubicBezTo>
                    <a:close/>
                  </a:path>
                </a:pathLst>
              </a:custGeom>
              <a:solidFill>
                <a:srgbClr val="EBEBEB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1119527" cy="1140977"/>
              </a:xfrm>
              <a:prstGeom prst="rect">
                <a:avLst/>
              </a:prstGeom>
            </p:spPr>
            <p:txBody>
              <a:bodyPr lIns="58396" tIns="58396" rIns="58396" bIns="58396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4763005" y="4448456"/>
              <a:ext cx="4501460" cy="982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00"/>
                </a:lnSpc>
              </a:pP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Агеева</a:t>
              </a:r>
              <a:endParaRPr lang="en-US" sz="3200" b="1" dirty="0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endParaRPr>
            </a:p>
            <a:p>
              <a:pPr algn="ctr">
                <a:lnSpc>
                  <a:spcPts val="3800"/>
                </a:lnSpc>
              </a:pP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Елизавета</a:t>
              </a:r>
              <a:r>
                <a:rPr lang="en-US" sz="3200" b="1" dirty="0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 </a:t>
              </a:r>
              <a:r>
                <a:rPr lang="en-US" sz="3200" b="1" dirty="0" err="1">
                  <a:solidFill>
                    <a:srgbClr val="00000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Сергеевна</a:t>
              </a:r>
              <a:endParaRPr lang="en-US" sz="3200" b="1" dirty="0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endParaRPr>
            </a:p>
          </p:txBody>
        </p:sp>
        <p:sp>
          <p:nvSpPr>
            <p:cNvPr id="17" name="Freeform 17"/>
            <p:cNvSpPr/>
            <p:nvPr/>
          </p:nvSpPr>
          <p:spPr>
            <a:xfrm>
              <a:off x="5791200" y="1887979"/>
              <a:ext cx="2302286" cy="2593564"/>
            </a:xfrm>
            <a:custGeom>
              <a:avLst/>
              <a:gdLst/>
              <a:ahLst/>
              <a:cxnLst/>
              <a:rect l="l" t="t" r="r" b="b"/>
              <a:pathLst>
                <a:path w="2644636" h="3068277">
                  <a:moveTo>
                    <a:pt x="0" y="0"/>
                  </a:moveTo>
                  <a:lnTo>
                    <a:pt x="2644636" y="0"/>
                  </a:lnTo>
                  <a:lnTo>
                    <a:pt x="2644636" y="3068276"/>
                  </a:lnTo>
                  <a:lnTo>
                    <a:pt x="0" y="3068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24711" t="-21736" r="-42502" b="-94995"/>
              </a:stretch>
            </a:blipFill>
          </p:spPr>
        </p:sp>
      </p:grpSp>
      <p:sp>
        <p:nvSpPr>
          <p:cNvPr id="62" name="TextBox 20"/>
          <p:cNvSpPr txBox="1"/>
          <p:nvPr/>
        </p:nvSpPr>
        <p:spPr>
          <a:xfrm>
            <a:off x="387373" y="9473194"/>
            <a:ext cx="423673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Работа с пациентами</a:t>
            </a:r>
            <a:endParaRPr lang="en-US" sz="2800" i="1" dirty="0">
              <a:solidFill>
                <a:srgbClr val="000000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</p:txBody>
      </p:sp>
      <p:sp>
        <p:nvSpPr>
          <p:cNvPr id="63" name="TextBox 20"/>
          <p:cNvSpPr txBox="1"/>
          <p:nvPr/>
        </p:nvSpPr>
        <p:spPr>
          <a:xfrm>
            <a:off x="7071962" y="9473194"/>
            <a:ext cx="423673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Работа в лаборатории</a:t>
            </a:r>
            <a:endParaRPr lang="en-US" sz="2800" i="1" dirty="0">
              <a:solidFill>
                <a:srgbClr val="000000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</p:txBody>
      </p:sp>
      <p:sp>
        <p:nvSpPr>
          <p:cNvPr id="64" name="TextBox 20"/>
          <p:cNvSpPr txBox="1"/>
          <p:nvPr/>
        </p:nvSpPr>
        <p:spPr>
          <a:xfrm>
            <a:off x="14014985" y="7508325"/>
            <a:ext cx="423673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Работа с книгой</a:t>
            </a:r>
            <a:endParaRPr lang="en-US" sz="2800" i="1" dirty="0">
              <a:solidFill>
                <a:srgbClr val="000000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87614" y="855189"/>
            <a:ext cx="12136745" cy="1194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9600" b="1" dirty="0" err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Ивестиционный</a:t>
            </a:r>
            <a:r>
              <a:rPr lang="en-US" sz="9600" b="1" dirty="0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9600" b="1" dirty="0" err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запрос</a:t>
            </a:r>
            <a:endParaRPr lang="en-US" sz="9600" b="1" dirty="0">
              <a:solidFill>
                <a:srgbClr val="000000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  <p:sp>
        <p:nvSpPr>
          <p:cNvPr id="15" name="Freeform 15"/>
          <p:cNvSpPr/>
          <p:nvPr/>
        </p:nvSpPr>
        <p:spPr>
          <a:xfrm rot="-5399999">
            <a:off x="8585966" y="5589832"/>
            <a:ext cx="1046929" cy="1219132"/>
          </a:xfrm>
          <a:custGeom>
            <a:avLst/>
            <a:gdLst/>
            <a:ahLst/>
            <a:cxnLst/>
            <a:rect l="l" t="t" r="r" b="b"/>
            <a:pathLst>
              <a:path w="1046929" h="1219132">
                <a:moveTo>
                  <a:pt x="0" y="0"/>
                </a:moveTo>
                <a:lnTo>
                  <a:pt x="1046930" y="0"/>
                </a:lnTo>
                <a:lnTo>
                  <a:pt x="1046930" y="1219132"/>
                </a:lnTo>
                <a:lnTo>
                  <a:pt x="0" y="12191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Группа 17"/>
          <p:cNvGrpSpPr/>
          <p:nvPr/>
        </p:nvGrpSpPr>
        <p:grpSpPr>
          <a:xfrm>
            <a:off x="340829" y="6428861"/>
            <a:ext cx="8159035" cy="3254283"/>
            <a:chOff x="10128965" y="2346417"/>
            <a:chExt cx="8159035" cy="3254283"/>
          </a:xfrm>
        </p:grpSpPr>
        <p:grpSp>
          <p:nvGrpSpPr>
            <p:cNvPr id="3" name="Group 3"/>
            <p:cNvGrpSpPr/>
            <p:nvPr/>
          </p:nvGrpSpPr>
          <p:grpSpPr>
            <a:xfrm>
              <a:off x="10128965" y="2346417"/>
              <a:ext cx="8159035" cy="3254283"/>
              <a:chOff x="0" y="0"/>
              <a:chExt cx="2432937" cy="118051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432937" cy="1180518"/>
              </a:xfrm>
              <a:custGeom>
                <a:avLst/>
                <a:gdLst/>
                <a:ahLst/>
                <a:cxnLst/>
                <a:rect l="l" t="t" r="r" b="b"/>
                <a:pathLst>
                  <a:path w="2432937" h="1180518">
                    <a:moveTo>
                      <a:pt x="83809" y="0"/>
                    </a:moveTo>
                    <a:lnTo>
                      <a:pt x="2349128" y="0"/>
                    </a:lnTo>
                    <a:cubicBezTo>
                      <a:pt x="2371355" y="0"/>
                      <a:pt x="2392673" y="8830"/>
                      <a:pt x="2408390" y="24547"/>
                    </a:cubicBezTo>
                    <a:cubicBezTo>
                      <a:pt x="2424107" y="40264"/>
                      <a:pt x="2432937" y="61582"/>
                      <a:pt x="2432937" y="83809"/>
                    </a:cubicBezTo>
                    <a:lnTo>
                      <a:pt x="2432937" y="1096709"/>
                    </a:lnTo>
                    <a:cubicBezTo>
                      <a:pt x="2432937" y="1118937"/>
                      <a:pt x="2424107" y="1140254"/>
                      <a:pt x="2408390" y="1155971"/>
                    </a:cubicBezTo>
                    <a:cubicBezTo>
                      <a:pt x="2392673" y="1171688"/>
                      <a:pt x="2371355" y="1180518"/>
                      <a:pt x="2349128" y="1180518"/>
                    </a:cubicBezTo>
                    <a:lnTo>
                      <a:pt x="83809" y="1180518"/>
                    </a:lnTo>
                    <a:cubicBezTo>
                      <a:pt x="61582" y="1180518"/>
                      <a:pt x="40264" y="1171688"/>
                      <a:pt x="24547" y="1155971"/>
                    </a:cubicBezTo>
                    <a:cubicBezTo>
                      <a:pt x="8830" y="1140254"/>
                      <a:pt x="0" y="1118937"/>
                      <a:pt x="0" y="1096709"/>
                    </a:cubicBezTo>
                    <a:lnTo>
                      <a:pt x="0" y="83809"/>
                    </a:lnTo>
                    <a:cubicBezTo>
                      <a:pt x="0" y="61582"/>
                      <a:pt x="8830" y="40264"/>
                      <a:pt x="24547" y="24547"/>
                    </a:cubicBezTo>
                    <a:cubicBezTo>
                      <a:pt x="40264" y="8830"/>
                      <a:pt x="61582" y="0"/>
                      <a:pt x="83809" y="0"/>
                    </a:cubicBezTo>
                    <a:close/>
                  </a:path>
                </a:pathLst>
              </a:custGeom>
              <a:solidFill>
                <a:srgbClr val="EBEBEB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2432937" cy="121861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11005197" y="3536082"/>
              <a:ext cx="494556" cy="494556"/>
              <a:chOff x="0" y="0"/>
              <a:chExt cx="130253" cy="130253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30253" cy="130253"/>
              </a:xfrm>
              <a:custGeom>
                <a:avLst/>
                <a:gdLst/>
                <a:ahLst/>
                <a:cxnLst/>
                <a:rect l="l" t="t" r="r" b="b"/>
                <a:pathLst>
                  <a:path w="130253" h="130253">
                    <a:moveTo>
                      <a:pt x="65127" y="0"/>
                    </a:moveTo>
                    <a:lnTo>
                      <a:pt x="65127" y="0"/>
                    </a:lnTo>
                    <a:cubicBezTo>
                      <a:pt x="101095" y="0"/>
                      <a:pt x="130253" y="29158"/>
                      <a:pt x="130253" y="65127"/>
                    </a:cubicBezTo>
                    <a:lnTo>
                      <a:pt x="130253" y="65127"/>
                    </a:lnTo>
                    <a:cubicBezTo>
                      <a:pt x="130253" y="101095"/>
                      <a:pt x="101095" y="130253"/>
                      <a:pt x="65127" y="130253"/>
                    </a:cubicBezTo>
                    <a:lnTo>
                      <a:pt x="65127" y="130253"/>
                    </a:lnTo>
                    <a:cubicBezTo>
                      <a:pt x="29158" y="130253"/>
                      <a:pt x="0" y="101095"/>
                      <a:pt x="0" y="65127"/>
                    </a:cubicBezTo>
                    <a:lnTo>
                      <a:pt x="0" y="65127"/>
                    </a:lnTo>
                    <a:cubicBezTo>
                      <a:pt x="0" y="29158"/>
                      <a:pt x="29158" y="0"/>
                      <a:pt x="65127" y="0"/>
                    </a:cubicBezTo>
                    <a:close/>
                  </a:path>
                </a:pathLst>
              </a:custGeom>
              <a:solidFill>
                <a:srgbClr val="EFCECB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130253" cy="1683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1005197" y="4344353"/>
              <a:ext cx="494556" cy="494556"/>
              <a:chOff x="0" y="0"/>
              <a:chExt cx="130253" cy="130253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30253" cy="130253"/>
              </a:xfrm>
              <a:custGeom>
                <a:avLst/>
                <a:gdLst/>
                <a:ahLst/>
                <a:cxnLst/>
                <a:rect l="l" t="t" r="r" b="b"/>
                <a:pathLst>
                  <a:path w="130253" h="130253">
                    <a:moveTo>
                      <a:pt x="65127" y="0"/>
                    </a:moveTo>
                    <a:lnTo>
                      <a:pt x="65127" y="0"/>
                    </a:lnTo>
                    <a:cubicBezTo>
                      <a:pt x="101095" y="0"/>
                      <a:pt x="130253" y="29158"/>
                      <a:pt x="130253" y="65127"/>
                    </a:cubicBezTo>
                    <a:lnTo>
                      <a:pt x="130253" y="65127"/>
                    </a:lnTo>
                    <a:cubicBezTo>
                      <a:pt x="130253" y="101095"/>
                      <a:pt x="101095" y="130253"/>
                      <a:pt x="65127" y="130253"/>
                    </a:cubicBezTo>
                    <a:lnTo>
                      <a:pt x="65127" y="130253"/>
                    </a:lnTo>
                    <a:cubicBezTo>
                      <a:pt x="29158" y="130253"/>
                      <a:pt x="0" y="101095"/>
                      <a:pt x="0" y="65127"/>
                    </a:cubicBezTo>
                    <a:lnTo>
                      <a:pt x="0" y="65127"/>
                    </a:lnTo>
                    <a:cubicBezTo>
                      <a:pt x="0" y="29158"/>
                      <a:pt x="29158" y="0"/>
                      <a:pt x="65127" y="0"/>
                    </a:cubicBezTo>
                    <a:close/>
                  </a:path>
                </a:pathLst>
              </a:custGeom>
              <a:solidFill>
                <a:srgbClr val="EFCECB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130253" cy="1683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6" name="Прямоугольник 15"/>
            <p:cNvSpPr/>
            <p:nvPr/>
          </p:nvSpPr>
          <p:spPr>
            <a:xfrm>
              <a:off x="11613024" y="3526245"/>
              <a:ext cx="667497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800" dirty="0" smtClean="0">
                  <a:latin typeface="Cormorant Garamond" charset="-52"/>
                </a:rPr>
                <a:t>Зарплаты</a:t>
              </a:r>
              <a:r>
                <a:rPr lang="ru-RU" sz="2800" dirty="0" smtClean="0"/>
                <a:t> </a:t>
              </a:r>
              <a:r>
                <a:rPr lang="ru-RU" sz="2800" dirty="0">
                  <a:latin typeface="Cormorant Garamond" charset="-52"/>
                </a:rPr>
                <a:t>и </a:t>
              </a:r>
              <a:r>
                <a:rPr lang="ru-RU" sz="2800" dirty="0" smtClean="0">
                  <a:latin typeface="Cormorant Garamond" charset="-52"/>
                </a:rPr>
                <a:t>налоги</a:t>
              </a:r>
              <a:endParaRPr lang="en-US" sz="2800" dirty="0" smtClean="0">
                <a:latin typeface="Cormorant Garamond" charset="-52"/>
              </a:endParaRPr>
            </a:p>
            <a:p>
              <a:endParaRPr lang="ru-RU" sz="2800" dirty="0" smtClean="0">
                <a:latin typeface="Cormorant Garamond" charset="-52"/>
              </a:endParaRPr>
            </a:p>
            <a:p>
              <a:r>
                <a:rPr lang="ru-RU" sz="2800" dirty="0" smtClean="0">
                  <a:latin typeface="Cormorant Garamond" charset="-52"/>
                </a:rPr>
                <a:t>Обучение </a:t>
              </a:r>
              <a:r>
                <a:rPr lang="ru-RU" sz="2800" dirty="0">
                  <a:latin typeface="Cormorant Garamond" charset="-52"/>
                </a:rPr>
                <a:t>и повышение </a:t>
              </a:r>
              <a:r>
                <a:rPr lang="ru-RU" sz="2800" dirty="0" smtClean="0">
                  <a:latin typeface="Cormorant Garamond" charset="-52"/>
                </a:rPr>
                <a:t>квалификации</a:t>
              </a:r>
              <a:endParaRPr lang="ru-RU" sz="2800" dirty="0">
                <a:latin typeface="Cormorant Garamond" charset="-52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515088" y="2650437"/>
              <a:ext cx="33185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i="1" dirty="0">
                  <a:latin typeface="Cormorant Garamond" charset="-52"/>
                </a:rPr>
                <a:t>Научный персонал</a:t>
              </a: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5234440" y="2377632"/>
            <a:ext cx="8159035" cy="3254283"/>
            <a:chOff x="10128965" y="2346417"/>
            <a:chExt cx="8159035" cy="3254283"/>
          </a:xfrm>
        </p:grpSpPr>
        <p:grpSp>
          <p:nvGrpSpPr>
            <p:cNvPr id="20" name="Group 3"/>
            <p:cNvGrpSpPr/>
            <p:nvPr/>
          </p:nvGrpSpPr>
          <p:grpSpPr>
            <a:xfrm>
              <a:off x="10128965" y="2346417"/>
              <a:ext cx="8159035" cy="3254283"/>
              <a:chOff x="0" y="0"/>
              <a:chExt cx="2432937" cy="1180518"/>
            </a:xfrm>
          </p:grpSpPr>
          <p:sp>
            <p:nvSpPr>
              <p:cNvPr id="29" name="Freeform 4"/>
              <p:cNvSpPr/>
              <p:nvPr/>
            </p:nvSpPr>
            <p:spPr>
              <a:xfrm>
                <a:off x="0" y="0"/>
                <a:ext cx="2432937" cy="1180518"/>
              </a:xfrm>
              <a:custGeom>
                <a:avLst/>
                <a:gdLst/>
                <a:ahLst/>
                <a:cxnLst/>
                <a:rect l="l" t="t" r="r" b="b"/>
                <a:pathLst>
                  <a:path w="2432937" h="1180518">
                    <a:moveTo>
                      <a:pt x="83809" y="0"/>
                    </a:moveTo>
                    <a:lnTo>
                      <a:pt x="2349128" y="0"/>
                    </a:lnTo>
                    <a:cubicBezTo>
                      <a:pt x="2371355" y="0"/>
                      <a:pt x="2392673" y="8830"/>
                      <a:pt x="2408390" y="24547"/>
                    </a:cubicBezTo>
                    <a:cubicBezTo>
                      <a:pt x="2424107" y="40264"/>
                      <a:pt x="2432937" y="61582"/>
                      <a:pt x="2432937" y="83809"/>
                    </a:cubicBezTo>
                    <a:lnTo>
                      <a:pt x="2432937" y="1096709"/>
                    </a:lnTo>
                    <a:cubicBezTo>
                      <a:pt x="2432937" y="1118937"/>
                      <a:pt x="2424107" y="1140254"/>
                      <a:pt x="2408390" y="1155971"/>
                    </a:cubicBezTo>
                    <a:cubicBezTo>
                      <a:pt x="2392673" y="1171688"/>
                      <a:pt x="2371355" y="1180518"/>
                      <a:pt x="2349128" y="1180518"/>
                    </a:cubicBezTo>
                    <a:lnTo>
                      <a:pt x="83809" y="1180518"/>
                    </a:lnTo>
                    <a:cubicBezTo>
                      <a:pt x="61582" y="1180518"/>
                      <a:pt x="40264" y="1171688"/>
                      <a:pt x="24547" y="1155971"/>
                    </a:cubicBezTo>
                    <a:cubicBezTo>
                      <a:pt x="8830" y="1140254"/>
                      <a:pt x="0" y="1118937"/>
                      <a:pt x="0" y="1096709"/>
                    </a:cubicBezTo>
                    <a:lnTo>
                      <a:pt x="0" y="83809"/>
                    </a:lnTo>
                    <a:cubicBezTo>
                      <a:pt x="0" y="61582"/>
                      <a:pt x="8830" y="40264"/>
                      <a:pt x="24547" y="24547"/>
                    </a:cubicBezTo>
                    <a:cubicBezTo>
                      <a:pt x="40264" y="8830"/>
                      <a:pt x="61582" y="0"/>
                      <a:pt x="83809" y="0"/>
                    </a:cubicBezTo>
                    <a:close/>
                  </a:path>
                </a:pathLst>
              </a:custGeom>
              <a:solidFill>
                <a:srgbClr val="EBEBEB"/>
              </a:solidFill>
            </p:spPr>
          </p:sp>
          <p:sp>
            <p:nvSpPr>
              <p:cNvPr id="30" name="TextBox 5"/>
              <p:cNvSpPr txBox="1"/>
              <p:nvPr/>
            </p:nvSpPr>
            <p:spPr>
              <a:xfrm>
                <a:off x="0" y="-38100"/>
                <a:ext cx="2432937" cy="121861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1" name="Group 6"/>
            <p:cNvGrpSpPr/>
            <p:nvPr/>
          </p:nvGrpSpPr>
          <p:grpSpPr>
            <a:xfrm>
              <a:off x="11005197" y="3536082"/>
              <a:ext cx="494556" cy="494556"/>
              <a:chOff x="0" y="0"/>
              <a:chExt cx="130253" cy="130253"/>
            </a:xfrm>
          </p:grpSpPr>
          <p:sp>
            <p:nvSpPr>
              <p:cNvPr id="27" name="Freeform 7"/>
              <p:cNvSpPr/>
              <p:nvPr/>
            </p:nvSpPr>
            <p:spPr>
              <a:xfrm>
                <a:off x="0" y="0"/>
                <a:ext cx="130253" cy="130253"/>
              </a:xfrm>
              <a:custGeom>
                <a:avLst/>
                <a:gdLst/>
                <a:ahLst/>
                <a:cxnLst/>
                <a:rect l="l" t="t" r="r" b="b"/>
                <a:pathLst>
                  <a:path w="130253" h="130253">
                    <a:moveTo>
                      <a:pt x="65127" y="0"/>
                    </a:moveTo>
                    <a:lnTo>
                      <a:pt x="65127" y="0"/>
                    </a:lnTo>
                    <a:cubicBezTo>
                      <a:pt x="101095" y="0"/>
                      <a:pt x="130253" y="29158"/>
                      <a:pt x="130253" y="65127"/>
                    </a:cubicBezTo>
                    <a:lnTo>
                      <a:pt x="130253" y="65127"/>
                    </a:lnTo>
                    <a:cubicBezTo>
                      <a:pt x="130253" y="101095"/>
                      <a:pt x="101095" y="130253"/>
                      <a:pt x="65127" y="130253"/>
                    </a:cubicBezTo>
                    <a:lnTo>
                      <a:pt x="65127" y="130253"/>
                    </a:lnTo>
                    <a:cubicBezTo>
                      <a:pt x="29158" y="130253"/>
                      <a:pt x="0" y="101095"/>
                      <a:pt x="0" y="65127"/>
                    </a:cubicBezTo>
                    <a:lnTo>
                      <a:pt x="0" y="65127"/>
                    </a:lnTo>
                    <a:cubicBezTo>
                      <a:pt x="0" y="29158"/>
                      <a:pt x="29158" y="0"/>
                      <a:pt x="65127" y="0"/>
                    </a:cubicBezTo>
                    <a:close/>
                  </a:path>
                </a:pathLst>
              </a:custGeom>
              <a:solidFill>
                <a:srgbClr val="EFCECB"/>
              </a:solidFill>
            </p:spPr>
          </p:sp>
          <p:sp>
            <p:nvSpPr>
              <p:cNvPr id="28" name="TextBox 8"/>
              <p:cNvSpPr txBox="1"/>
              <p:nvPr/>
            </p:nvSpPr>
            <p:spPr>
              <a:xfrm>
                <a:off x="0" y="-38100"/>
                <a:ext cx="130253" cy="1683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2" name="Group 9"/>
            <p:cNvGrpSpPr/>
            <p:nvPr/>
          </p:nvGrpSpPr>
          <p:grpSpPr>
            <a:xfrm>
              <a:off x="11005197" y="4344353"/>
              <a:ext cx="494556" cy="494556"/>
              <a:chOff x="0" y="0"/>
              <a:chExt cx="130253" cy="130253"/>
            </a:xfrm>
          </p:grpSpPr>
          <p:sp>
            <p:nvSpPr>
              <p:cNvPr id="25" name="Freeform 10"/>
              <p:cNvSpPr/>
              <p:nvPr/>
            </p:nvSpPr>
            <p:spPr>
              <a:xfrm>
                <a:off x="0" y="0"/>
                <a:ext cx="130253" cy="130253"/>
              </a:xfrm>
              <a:custGeom>
                <a:avLst/>
                <a:gdLst/>
                <a:ahLst/>
                <a:cxnLst/>
                <a:rect l="l" t="t" r="r" b="b"/>
                <a:pathLst>
                  <a:path w="130253" h="130253">
                    <a:moveTo>
                      <a:pt x="65127" y="0"/>
                    </a:moveTo>
                    <a:lnTo>
                      <a:pt x="65127" y="0"/>
                    </a:lnTo>
                    <a:cubicBezTo>
                      <a:pt x="101095" y="0"/>
                      <a:pt x="130253" y="29158"/>
                      <a:pt x="130253" y="65127"/>
                    </a:cubicBezTo>
                    <a:lnTo>
                      <a:pt x="130253" y="65127"/>
                    </a:lnTo>
                    <a:cubicBezTo>
                      <a:pt x="130253" y="101095"/>
                      <a:pt x="101095" y="130253"/>
                      <a:pt x="65127" y="130253"/>
                    </a:cubicBezTo>
                    <a:lnTo>
                      <a:pt x="65127" y="130253"/>
                    </a:lnTo>
                    <a:cubicBezTo>
                      <a:pt x="29158" y="130253"/>
                      <a:pt x="0" y="101095"/>
                      <a:pt x="0" y="65127"/>
                    </a:cubicBezTo>
                    <a:lnTo>
                      <a:pt x="0" y="65127"/>
                    </a:lnTo>
                    <a:cubicBezTo>
                      <a:pt x="0" y="29158"/>
                      <a:pt x="29158" y="0"/>
                      <a:pt x="65127" y="0"/>
                    </a:cubicBezTo>
                    <a:close/>
                  </a:path>
                </a:pathLst>
              </a:custGeom>
              <a:solidFill>
                <a:srgbClr val="EFCECB"/>
              </a:solidFill>
            </p:spPr>
          </p:sp>
          <p:sp>
            <p:nvSpPr>
              <p:cNvPr id="26" name="TextBox 11"/>
              <p:cNvSpPr txBox="1"/>
              <p:nvPr/>
            </p:nvSpPr>
            <p:spPr>
              <a:xfrm>
                <a:off x="0" y="-38100"/>
                <a:ext cx="130253" cy="1683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3" name="Прямоугольник 22"/>
            <p:cNvSpPr/>
            <p:nvPr/>
          </p:nvSpPr>
          <p:spPr>
            <a:xfrm>
              <a:off x="11613024" y="3526245"/>
              <a:ext cx="667497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800" dirty="0">
                  <a:latin typeface="Cormorant Garamond" charset="-52"/>
                </a:rPr>
                <a:t>Получение </a:t>
              </a:r>
              <a:r>
                <a:rPr lang="ru-RU" sz="2800" dirty="0" smtClean="0">
                  <a:latin typeface="Cormorant Garamond" charset="-52"/>
                </a:rPr>
                <a:t>разрешений</a:t>
              </a:r>
              <a:endParaRPr lang="en-US" sz="2800" dirty="0" smtClean="0">
                <a:latin typeface="Cormorant Garamond" charset="-52"/>
              </a:endParaRPr>
            </a:p>
            <a:p>
              <a:endParaRPr lang="en-US" sz="2800" dirty="0">
                <a:latin typeface="Cormorant Garamond" charset="-52"/>
              </a:endParaRPr>
            </a:p>
            <a:p>
              <a:r>
                <a:rPr lang="ru-RU" sz="2800" dirty="0" smtClean="0">
                  <a:latin typeface="Cormorant Garamond" charset="-52"/>
                </a:rPr>
                <a:t>Клинические </a:t>
              </a:r>
              <a:r>
                <a:rPr lang="ru-RU" sz="2800" dirty="0">
                  <a:latin typeface="Cormorant Garamond" charset="-52"/>
                </a:rPr>
                <a:t>испытания</a:t>
              </a: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0607977" y="2658378"/>
              <a:ext cx="720101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i="1" dirty="0">
                  <a:latin typeface="Cormorant Garamond" charset="-52"/>
                </a:rPr>
                <a:t>Сертификация и соответствие стандартам</a:t>
              </a: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9718997" y="6207074"/>
            <a:ext cx="8159035" cy="3697857"/>
            <a:chOff x="4781110" y="6298756"/>
            <a:chExt cx="8159035" cy="3697857"/>
          </a:xfrm>
        </p:grpSpPr>
        <p:grpSp>
          <p:nvGrpSpPr>
            <p:cNvPr id="31" name="Группа 30"/>
            <p:cNvGrpSpPr/>
            <p:nvPr/>
          </p:nvGrpSpPr>
          <p:grpSpPr>
            <a:xfrm>
              <a:off x="4781110" y="6298756"/>
              <a:ext cx="8159035" cy="3697857"/>
              <a:chOff x="10128965" y="2241388"/>
              <a:chExt cx="8159035" cy="3697857"/>
            </a:xfrm>
          </p:grpSpPr>
          <p:grpSp>
            <p:nvGrpSpPr>
              <p:cNvPr id="32" name="Group 3"/>
              <p:cNvGrpSpPr/>
              <p:nvPr/>
            </p:nvGrpSpPr>
            <p:grpSpPr>
              <a:xfrm>
                <a:off x="10128965" y="2241388"/>
                <a:ext cx="8159035" cy="3697857"/>
                <a:chOff x="0" y="-38100"/>
                <a:chExt cx="2432937" cy="1341428"/>
              </a:xfrm>
            </p:grpSpPr>
            <p:sp>
              <p:nvSpPr>
                <p:cNvPr id="41" name="Freeform 4"/>
                <p:cNvSpPr/>
                <p:nvPr/>
              </p:nvSpPr>
              <p:spPr>
                <a:xfrm>
                  <a:off x="0" y="0"/>
                  <a:ext cx="2432937" cy="13033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2937" h="1180518">
                      <a:moveTo>
                        <a:pt x="83809" y="0"/>
                      </a:moveTo>
                      <a:lnTo>
                        <a:pt x="2349128" y="0"/>
                      </a:lnTo>
                      <a:cubicBezTo>
                        <a:pt x="2371355" y="0"/>
                        <a:pt x="2392673" y="8830"/>
                        <a:pt x="2408390" y="24547"/>
                      </a:cubicBezTo>
                      <a:cubicBezTo>
                        <a:pt x="2424107" y="40264"/>
                        <a:pt x="2432937" y="61582"/>
                        <a:pt x="2432937" y="83809"/>
                      </a:cubicBezTo>
                      <a:lnTo>
                        <a:pt x="2432937" y="1096709"/>
                      </a:lnTo>
                      <a:cubicBezTo>
                        <a:pt x="2432937" y="1118937"/>
                        <a:pt x="2424107" y="1140254"/>
                        <a:pt x="2408390" y="1155971"/>
                      </a:cubicBezTo>
                      <a:cubicBezTo>
                        <a:pt x="2392673" y="1171688"/>
                        <a:pt x="2371355" y="1180518"/>
                        <a:pt x="2349128" y="1180518"/>
                      </a:cubicBezTo>
                      <a:lnTo>
                        <a:pt x="83809" y="1180518"/>
                      </a:lnTo>
                      <a:cubicBezTo>
                        <a:pt x="61582" y="1180518"/>
                        <a:pt x="40264" y="1171688"/>
                        <a:pt x="24547" y="1155971"/>
                      </a:cubicBezTo>
                      <a:cubicBezTo>
                        <a:pt x="8830" y="1140254"/>
                        <a:pt x="0" y="1118937"/>
                        <a:pt x="0" y="1096709"/>
                      </a:cubicBezTo>
                      <a:lnTo>
                        <a:pt x="0" y="83809"/>
                      </a:lnTo>
                      <a:cubicBezTo>
                        <a:pt x="0" y="61582"/>
                        <a:pt x="8830" y="40264"/>
                        <a:pt x="24547" y="24547"/>
                      </a:cubicBezTo>
                      <a:cubicBezTo>
                        <a:pt x="40264" y="8830"/>
                        <a:pt x="61582" y="0"/>
                        <a:pt x="83809" y="0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</p:spPr>
            </p:sp>
            <p:sp>
              <p:nvSpPr>
                <p:cNvPr id="42" name="TextBox 5"/>
                <p:cNvSpPr txBox="1"/>
                <p:nvPr/>
              </p:nvSpPr>
              <p:spPr>
                <a:xfrm>
                  <a:off x="0" y="-38100"/>
                  <a:ext cx="2432937" cy="1218618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33" name="Group 6"/>
              <p:cNvGrpSpPr/>
              <p:nvPr/>
            </p:nvGrpSpPr>
            <p:grpSpPr>
              <a:xfrm>
                <a:off x="11005197" y="3536082"/>
                <a:ext cx="494556" cy="494556"/>
                <a:chOff x="0" y="0"/>
                <a:chExt cx="130253" cy="130253"/>
              </a:xfrm>
            </p:grpSpPr>
            <p:sp>
              <p:nvSpPr>
                <p:cNvPr id="39" name="Freeform 7"/>
                <p:cNvSpPr/>
                <p:nvPr/>
              </p:nvSpPr>
              <p:spPr>
                <a:xfrm>
                  <a:off x="0" y="0"/>
                  <a:ext cx="130253" cy="1302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253" h="130253">
                      <a:moveTo>
                        <a:pt x="65127" y="0"/>
                      </a:moveTo>
                      <a:lnTo>
                        <a:pt x="65127" y="0"/>
                      </a:lnTo>
                      <a:cubicBezTo>
                        <a:pt x="101095" y="0"/>
                        <a:pt x="130253" y="29158"/>
                        <a:pt x="130253" y="65127"/>
                      </a:cubicBezTo>
                      <a:lnTo>
                        <a:pt x="130253" y="65127"/>
                      </a:lnTo>
                      <a:cubicBezTo>
                        <a:pt x="130253" y="101095"/>
                        <a:pt x="101095" y="130253"/>
                        <a:pt x="65127" y="130253"/>
                      </a:cubicBezTo>
                      <a:lnTo>
                        <a:pt x="65127" y="130253"/>
                      </a:lnTo>
                      <a:cubicBezTo>
                        <a:pt x="29158" y="130253"/>
                        <a:pt x="0" y="101095"/>
                        <a:pt x="0" y="65127"/>
                      </a:cubicBezTo>
                      <a:lnTo>
                        <a:pt x="0" y="65127"/>
                      </a:lnTo>
                      <a:cubicBezTo>
                        <a:pt x="0" y="29158"/>
                        <a:pt x="29158" y="0"/>
                        <a:pt x="65127" y="0"/>
                      </a:cubicBezTo>
                      <a:close/>
                    </a:path>
                  </a:pathLst>
                </a:custGeom>
                <a:solidFill>
                  <a:srgbClr val="EFCECB"/>
                </a:solidFill>
              </p:spPr>
            </p:sp>
            <p:sp>
              <p:nvSpPr>
                <p:cNvPr id="40" name="TextBox 8"/>
                <p:cNvSpPr txBox="1"/>
                <p:nvPr/>
              </p:nvSpPr>
              <p:spPr>
                <a:xfrm>
                  <a:off x="0" y="-38100"/>
                  <a:ext cx="130253" cy="16835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34" name="Group 9"/>
              <p:cNvGrpSpPr/>
              <p:nvPr/>
            </p:nvGrpSpPr>
            <p:grpSpPr>
              <a:xfrm>
                <a:off x="11005197" y="4344353"/>
                <a:ext cx="494556" cy="494556"/>
                <a:chOff x="0" y="0"/>
                <a:chExt cx="130253" cy="130253"/>
              </a:xfrm>
            </p:grpSpPr>
            <p:sp>
              <p:nvSpPr>
                <p:cNvPr id="37" name="Freeform 10"/>
                <p:cNvSpPr/>
                <p:nvPr/>
              </p:nvSpPr>
              <p:spPr>
                <a:xfrm>
                  <a:off x="0" y="0"/>
                  <a:ext cx="130253" cy="1302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253" h="130253">
                      <a:moveTo>
                        <a:pt x="65127" y="0"/>
                      </a:moveTo>
                      <a:lnTo>
                        <a:pt x="65127" y="0"/>
                      </a:lnTo>
                      <a:cubicBezTo>
                        <a:pt x="101095" y="0"/>
                        <a:pt x="130253" y="29158"/>
                        <a:pt x="130253" y="65127"/>
                      </a:cubicBezTo>
                      <a:lnTo>
                        <a:pt x="130253" y="65127"/>
                      </a:lnTo>
                      <a:cubicBezTo>
                        <a:pt x="130253" y="101095"/>
                        <a:pt x="101095" y="130253"/>
                        <a:pt x="65127" y="130253"/>
                      </a:cubicBezTo>
                      <a:lnTo>
                        <a:pt x="65127" y="130253"/>
                      </a:lnTo>
                      <a:cubicBezTo>
                        <a:pt x="29158" y="130253"/>
                        <a:pt x="0" y="101095"/>
                        <a:pt x="0" y="65127"/>
                      </a:cubicBezTo>
                      <a:lnTo>
                        <a:pt x="0" y="65127"/>
                      </a:lnTo>
                      <a:cubicBezTo>
                        <a:pt x="0" y="29158"/>
                        <a:pt x="29158" y="0"/>
                        <a:pt x="65127" y="0"/>
                      </a:cubicBezTo>
                      <a:close/>
                    </a:path>
                  </a:pathLst>
                </a:custGeom>
                <a:solidFill>
                  <a:srgbClr val="EFCECB"/>
                </a:solidFill>
              </p:spPr>
            </p:sp>
            <p:sp>
              <p:nvSpPr>
                <p:cNvPr id="38" name="TextBox 11"/>
                <p:cNvSpPr txBox="1"/>
                <p:nvPr/>
              </p:nvSpPr>
              <p:spPr>
                <a:xfrm>
                  <a:off x="0" y="-38100"/>
                  <a:ext cx="130253" cy="16835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35" name="Прямоугольник 34"/>
              <p:cNvSpPr/>
              <p:nvPr/>
            </p:nvSpPr>
            <p:spPr>
              <a:xfrm>
                <a:off x="11613024" y="3526245"/>
                <a:ext cx="6674976" cy="2246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800" dirty="0">
                    <a:latin typeface="Cormorant Garamond" charset="-52"/>
                  </a:rPr>
                  <a:t>Разработка бренда и </a:t>
                </a:r>
                <a:r>
                  <a:rPr lang="ru-RU" sz="2800" dirty="0" smtClean="0">
                    <a:latin typeface="Cormorant Garamond" charset="-52"/>
                  </a:rPr>
                  <a:t>упаковки</a:t>
                </a:r>
                <a:endParaRPr lang="en-US" sz="2800" dirty="0" smtClean="0">
                  <a:latin typeface="Cormorant Garamond" charset="-52"/>
                </a:endParaRPr>
              </a:p>
              <a:p>
                <a:endParaRPr lang="en-US" sz="2800" dirty="0">
                  <a:latin typeface="Cormorant Garamond" charset="-52"/>
                </a:endParaRPr>
              </a:p>
              <a:p>
                <a:r>
                  <a:rPr lang="ru-RU" sz="2800" dirty="0" smtClean="0">
                    <a:latin typeface="Cormorant Garamond" charset="-52"/>
                  </a:rPr>
                  <a:t>Маркетинговые кампании</a:t>
                </a:r>
                <a:endParaRPr lang="en-US" sz="2800" dirty="0" smtClean="0">
                  <a:latin typeface="Cormorant Garamond" charset="-52"/>
                </a:endParaRPr>
              </a:p>
              <a:p>
                <a:pPr marL="457200" indent="-457200">
                  <a:buFontTx/>
                  <a:buChar char="-"/>
                </a:pPr>
                <a:endParaRPr lang="en-US" sz="2800" dirty="0">
                  <a:latin typeface="Cormorant Garamond" charset="-52"/>
                </a:endParaRPr>
              </a:p>
              <a:p>
                <a:r>
                  <a:rPr lang="ru-RU" sz="2800" dirty="0" smtClean="0">
                    <a:latin typeface="Cormorant Garamond" charset="-52"/>
                  </a:rPr>
                  <a:t>Клиентская </a:t>
                </a:r>
                <a:r>
                  <a:rPr lang="ru-RU" sz="2800" dirty="0">
                    <a:latin typeface="Cormorant Garamond" charset="-52"/>
                  </a:rPr>
                  <a:t>поддержка:</a:t>
                </a:r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12515088" y="2650437"/>
                <a:ext cx="388439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3200" b="1" i="1" dirty="0">
                    <a:latin typeface="Cormorant Garamond" charset="-52"/>
                  </a:rPr>
                  <a:t>Маркетинг и продажи</a:t>
                </a:r>
              </a:p>
            </p:txBody>
          </p:sp>
        </p:grpSp>
        <p:sp>
          <p:nvSpPr>
            <p:cNvPr id="43" name="Freeform 10"/>
            <p:cNvSpPr/>
            <p:nvPr/>
          </p:nvSpPr>
          <p:spPr>
            <a:xfrm>
              <a:off x="5657342" y="9245910"/>
              <a:ext cx="494556" cy="494556"/>
            </a:xfrm>
            <a:custGeom>
              <a:avLst/>
              <a:gdLst/>
              <a:ahLst/>
              <a:cxnLst/>
              <a:rect l="l" t="t" r="r" b="b"/>
              <a:pathLst>
                <a:path w="130253" h="130253">
                  <a:moveTo>
                    <a:pt x="65127" y="0"/>
                  </a:moveTo>
                  <a:lnTo>
                    <a:pt x="65127" y="0"/>
                  </a:lnTo>
                  <a:cubicBezTo>
                    <a:pt x="101095" y="0"/>
                    <a:pt x="130253" y="29158"/>
                    <a:pt x="130253" y="65127"/>
                  </a:cubicBezTo>
                  <a:lnTo>
                    <a:pt x="130253" y="65127"/>
                  </a:lnTo>
                  <a:cubicBezTo>
                    <a:pt x="130253" y="101095"/>
                    <a:pt x="101095" y="130253"/>
                    <a:pt x="65127" y="130253"/>
                  </a:cubicBezTo>
                  <a:lnTo>
                    <a:pt x="65127" y="130253"/>
                  </a:lnTo>
                  <a:cubicBezTo>
                    <a:pt x="29158" y="130253"/>
                    <a:pt x="0" y="101095"/>
                    <a:pt x="0" y="65127"/>
                  </a:cubicBezTo>
                  <a:lnTo>
                    <a:pt x="0" y="65127"/>
                  </a:lnTo>
                  <a:cubicBezTo>
                    <a:pt x="0" y="29158"/>
                    <a:pt x="29158" y="0"/>
                    <a:pt x="65127" y="0"/>
                  </a:cubicBezTo>
                  <a:close/>
                </a:path>
              </a:pathLst>
            </a:custGeom>
            <a:solidFill>
              <a:srgbClr val="EFCECB"/>
            </a:solidFill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85801" y="419100"/>
            <a:ext cx="7848600" cy="2971800"/>
            <a:chOff x="0" y="0"/>
            <a:chExt cx="2432937" cy="11805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2937" cy="1180518"/>
            </a:xfrm>
            <a:custGeom>
              <a:avLst/>
              <a:gdLst/>
              <a:ahLst/>
              <a:cxnLst/>
              <a:rect l="l" t="t" r="r" b="b"/>
              <a:pathLst>
                <a:path w="2432937" h="1180518">
                  <a:moveTo>
                    <a:pt x="83809" y="0"/>
                  </a:moveTo>
                  <a:lnTo>
                    <a:pt x="2349128" y="0"/>
                  </a:lnTo>
                  <a:cubicBezTo>
                    <a:pt x="2371355" y="0"/>
                    <a:pt x="2392673" y="8830"/>
                    <a:pt x="2408390" y="24547"/>
                  </a:cubicBezTo>
                  <a:cubicBezTo>
                    <a:pt x="2424107" y="40264"/>
                    <a:pt x="2432937" y="61582"/>
                    <a:pt x="2432937" y="83809"/>
                  </a:cubicBezTo>
                  <a:lnTo>
                    <a:pt x="2432937" y="1096709"/>
                  </a:lnTo>
                  <a:cubicBezTo>
                    <a:pt x="2432937" y="1118937"/>
                    <a:pt x="2424107" y="1140254"/>
                    <a:pt x="2408390" y="1155971"/>
                  </a:cubicBezTo>
                  <a:cubicBezTo>
                    <a:pt x="2392673" y="1171688"/>
                    <a:pt x="2371355" y="1180518"/>
                    <a:pt x="2349128" y="1180518"/>
                  </a:cubicBezTo>
                  <a:lnTo>
                    <a:pt x="83809" y="1180518"/>
                  </a:lnTo>
                  <a:cubicBezTo>
                    <a:pt x="61582" y="1180518"/>
                    <a:pt x="40264" y="1171688"/>
                    <a:pt x="24547" y="1155971"/>
                  </a:cubicBezTo>
                  <a:cubicBezTo>
                    <a:pt x="8830" y="1140254"/>
                    <a:pt x="0" y="1118937"/>
                    <a:pt x="0" y="1096709"/>
                  </a:cubicBezTo>
                  <a:lnTo>
                    <a:pt x="0" y="83809"/>
                  </a:lnTo>
                  <a:cubicBezTo>
                    <a:pt x="0" y="61582"/>
                    <a:pt x="8830" y="40264"/>
                    <a:pt x="24547" y="24547"/>
                  </a:cubicBezTo>
                  <a:cubicBezTo>
                    <a:pt x="40264" y="8830"/>
                    <a:pt x="61582" y="0"/>
                    <a:pt x="83809" y="0"/>
                  </a:cubicBezTo>
                  <a:close/>
                </a:path>
              </a:pathLst>
            </a:custGeom>
            <a:solidFill>
              <a:srgbClr val="EBEBEB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32937" cy="12186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" name="TextBox 2"/>
          <p:cNvSpPr txBox="1"/>
          <p:nvPr/>
        </p:nvSpPr>
        <p:spPr>
          <a:xfrm>
            <a:off x="1028700" y="881937"/>
            <a:ext cx="12136745" cy="2280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40"/>
              </a:lnSpc>
            </a:pPr>
            <a:r>
              <a:rPr lang="ru-RU" sz="9600" b="1" dirty="0" smtClean="0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Благодарим за внимание!</a:t>
            </a:r>
            <a:endParaRPr lang="en-US" sz="9600" b="1" dirty="0">
              <a:solidFill>
                <a:srgbClr val="000000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  <p:sp>
        <p:nvSpPr>
          <p:cNvPr id="15" name="Freeform 15"/>
          <p:cNvSpPr/>
          <p:nvPr/>
        </p:nvSpPr>
        <p:spPr>
          <a:xfrm rot="-5399999">
            <a:off x="7553702" y="2468662"/>
            <a:ext cx="1046929" cy="1219132"/>
          </a:xfrm>
          <a:custGeom>
            <a:avLst/>
            <a:gdLst/>
            <a:ahLst/>
            <a:cxnLst/>
            <a:rect l="l" t="t" r="r" b="b"/>
            <a:pathLst>
              <a:path w="1046929" h="1219132">
                <a:moveTo>
                  <a:pt x="0" y="0"/>
                </a:moveTo>
                <a:lnTo>
                  <a:pt x="1046930" y="0"/>
                </a:lnTo>
                <a:lnTo>
                  <a:pt x="1046930" y="1219132"/>
                </a:lnTo>
                <a:lnTo>
                  <a:pt x="0" y="12191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26" b="9673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432255"/>
            <a:ext cx="10286263" cy="685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0192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301</Words>
  <Application>Microsoft Office PowerPoint</Application>
  <PresentationFormat>Произвольный</PresentationFormat>
  <Paragraphs>86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Cormorant Garamond</vt:lpstr>
      <vt:lpstr>Forum</vt:lpstr>
      <vt:lpstr>Cormorant Garamond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White, Grey, and Pink Modern Minimal Skincare Product Presentation</dc:title>
  <cp:lastModifiedBy>ДОМ</cp:lastModifiedBy>
  <cp:revision>11</cp:revision>
  <dcterms:created xsi:type="dcterms:W3CDTF">2006-08-16T00:00:00Z</dcterms:created>
  <dcterms:modified xsi:type="dcterms:W3CDTF">2024-11-19T17:37:23Z</dcterms:modified>
  <dc:identifier>DAGUmXsVPUU</dc:identifier>
</cp:coreProperties>
</file>