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94" r:id="rId2"/>
    <p:sldId id="295" r:id="rId3"/>
    <p:sldId id="296" r:id="rId4"/>
    <p:sldId id="297" r:id="rId5"/>
    <p:sldId id="298" r:id="rId6"/>
    <p:sldId id="301" r:id="rId7"/>
    <p:sldId id="302" r:id="rId8"/>
    <p:sldId id="303" r:id="rId9"/>
    <p:sldId id="304" r:id="rId10"/>
    <p:sldId id="307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884D14"/>
    <a:srgbClr val="173277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60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8" y="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8DD2E2-A717-4F5D-8992-F7EACDE983BD}" type="datetimeFigureOut">
              <a:rPr lang="ru-RU" smtClean="0"/>
              <a:t>19.10.2025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168C63-FAB0-4C44-BEDF-ED8D5849A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711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77F12C-42DE-4C1B-85AC-5D7B5894778D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586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1C710-BDBA-427A-AECE-E4CE98A11BC3}" type="datetime1">
              <a:rPr lang="ru-RU" smtClean="0"/>
              <a:t>19.10.2025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27E2-28C0-4983-BAB4-3FB806D42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38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82F72-BECC-4506-86DC-8EE2EF6611CE}" type="datetime1">
              <a:rPr lang="ru-RU" smtClean="0"/>
              <a:t>19.10.2025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27E2-28C0-4983-BAB4-3FB806D42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940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3719F-E0A9-47CE-AC05-6580A8573FD2}" type="datetime1">
              <a:rPr lang="ru-RU" smtClean="0"/>
              <a:t>19.10.2025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27E2-28C0-4983-BAB4-3FB806D42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475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7173A-033F-497C-B5FF-832A5C5732D1}" type="datetime1">
              <a:rPr lang="ru-RU" smtClean="0"/>
              <a:t>19.10.2025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27E2-28C0-4983-BAB4-3FB806D42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545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EF84D-4184-434A-BB7D-A03483AD28DA}" type="datetime1">
              <a:rPr lang="ru-RU" smtClean="0"/>
              <a:t>19.10.2025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27E2-28C0-4983-BAB4-3FB806D42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272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811CF-FA18-4D1E-B9D9-9748FFE9182C}" type="datetime1">
              <a:rPr lang="ru-RU" smtClean="0"/>
              <a:t>19.10.2025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27E2-28C0-4983-BAB4-3FB806D42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283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4650-D1AD-47FF-BADF-BA863D1BB5EE}" type="datetime1">
              <a:rPr lang="ru-RU" smtClean="0"/>
              <a:t>19.10.2025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27E2-28C0-4983-BAB4-3FB806D42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501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0183A-B97D-4CFE-B7C3-E8C56F98F5FC}" type="datetime1">
              <a:rPr lang="ru-RU" smtClean="0"/>
              <a:t>19.10.2025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27E2-28C0-4983-BAB4-3FB806D42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940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2B4F-7FC3-4179-A48A-326253A000C2}" type="datetime1">
              <a:rPr lang="ru-RU" smtClean="0"/>
              <a:t>19.10.2025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27E2-28C0-4983-BAB4-3FB806D42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837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2ECBA-425C-46F1-A50E-AC6F356240E7}" type="datetime1">
              <a:rPr lang="ru-RU" smtClean="0"/>
              <a:t>19.10.2025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27E2-28C0-4983-BAB4-3FB806D42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198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3BB92-B654-4F5E-A374-83C6DCA7128F}" type="datetime1">
              <a:rPr lang="ru-RU" smtClean="0"/>
              <a:t>19.10.2025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27E2-28C0-4983-BAB4-3FB806D42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119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8318B-A8F2-4536-8CE1-5C1B4C351D8A}" type="datetime1">
              <a:rPr lang="ru-RU" smtClean="0"/>
              <a:t>19.10.2025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A627E2-28C0-4983-BAB4-3FB806D42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697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orozova\Desktop\новый стиль\угол сети1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1366" y="3568"/>
            <a:ext cx="3290634" cy="471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morozova\Desktop\новый стиль\угол сети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30649"/>
            <a:ext cx="3503139" cy="522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Box 4"/>
          <p:cNvSpPr txBox="1">
            <a:spLocks noChangeArrowheads="1"/>
          </p:cNvSpPr>
          <p:nvPr/>
        </p:nvSpPr>
        <p:spPr bwMode="auto">
          <a:xfrm>
            <a:off x="10548" y="3746605"/>
            <a:ext cx="1219200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4000" dirty="0">
                <a:solidFill>
                  <a:srgbClr val="173277"/>
                </a:solidFill>
                <a:latin typeface="Geometria" pitchFamily="34" charset="-52"/>
              </a:rPr>
              <a:t>Программа «Акселератор КИУ - 2025»</a:t>
            </a:r>
            <a:br>
              <a:rPr lang="ru-RU" altLang="ru-RU" sz="4000" dirty="0">
                <a:solidFill>
                  <a:srgbClr val="173277"/>
                </a:solidFill>
                <a:latin typeface="Geometria" pitchFamily="34" charset="-52"/>
              </a:rPr>
            </a:br>
            <a:endParaRPr lang="ru-RU" altLang="ru-RU" sz="4000" b="1" dirty="0">
              <a:solidFill>
                <a:srgbClr val="173277"/>
              </a:solidFill>
              <a:latin typeface="Geometria" pitchFamily="34" charset="-52"/>
            </a:endParaRPr>
          </a:p>
          <a:p>
            <a:pPr algn="ctr" eaLnBrk="1" hangingPunct="1"/>
            <a:r>
              <a:rPr lang="ru-RU" altLang="ru-RU" sz="2400" b="1" dirty="0">
                <a:solidFill>
                  <a:srgbClr val="173277"/>
                </a:solidFill>
                <a:latin typeface="Geometria" pitchFamily="34" charset="-52"/>
              </a:rPr>
              <a:t>КАЗАНСКИЙ ИННОВАЦИОННЫЙ </a:t>
            </a:r>
          </a:p>
          <a:p>
            <a:pPr algn="ctr" eaLnBrk="1" hangingPunct="1"/>
            <a:r>
              <a:rPr lang="ru-RU" altLang="ru-RU" sz="2400" b="1" dirty="0">
                <a:solidFill>
                  <a:srgbClr val="173277"/>
                </a:solidFill>
                <a:latin typeface="Geometria" pitchFamily="34" charset="-52"/>
              </a:rPr>
              <a:t>УНИВЕРСИТЕТ</a:t>
            </a:r>
          </a:p>
          <a:p>
            <a:pPr algn="ctr" eaLnBrk="1" hangingPunct="1"/>
            <a:r>
              <a:rPr lang="ru-RU" altLang="ru-RU" sz="2400" dirty="0">
                <a:solidFill>
                  <a:srgbClr val="173277"/>
                </a:solidFill>
                <a:latin typeface="Geometria" pitchFamily="34" charset="-52"/>
              </a:rPr>
              <a:t>имени В.Г. ТИМИРЯСОВА</a:t>
            </a:r>
            <a:endParaRPr lang="ru-RU" altLang="ru-RU" sz="2400" b="1" dirty="0">
              <a:solidFill>
                <a:srgbClr val="173277"/>
              </a:solidFill>
              <a:latin typeface="Geometria" pitchFamily="34" charset="-52"/>
            </a:endParaRPr>
          </a:p>
        </p:txBody>
      </p:sp>
      <p:pic>
        <p:nvPicPr>
          <p:cNvPr id="1026" name="Picture 2" descr="C:\Users\gabidullin\Downloads\logo_KI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917" y="957990"/>
            <a:ext cx="2005884" cy="124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7569B1-29FD-458F-B1EA-3DB67FF8FB12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9398" y="1008803"/>
            <a:ext cx="2738747" cy="114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082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C147E2C-800A-4322-A913-4DD41445F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" y="0"/>
            <a:ext cx="12182535" cy="6858000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C53C077-E544-4D36-9D7C-6644180EA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27E2-28C0-4983-BAB4-3FB806D42198}" type="slidenum">
              <a:rPr lang="ru-RU" smtClean="0"/>
              <a:t>10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88D287D-5AB9-44C2-AD2F-79B616860C61}"/>
              </a:ext>
            </a:extLst>
          </p:cNvPr>
          <p:cNvSpPr/>
          <p:nvPr/>
        </p:nvSpPr>
        <p:spPr>
          <a:xfrm>
            <a:off x="1674409" y="2521705"/>
            <a:ext cx="8883064" cy="1002345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1312220-9387-4014-BE25-0BF6A8B4B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2161668"/>
            <a:ext cx="12204700" cy="1702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006475">
              <a:lnSpc>
                <a:spcPct val="90000"/>
              </a:lnSpc>
              <a:spcBef>
                <a:spcPts val="11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Geometria light"/>
              </a:defRPr>
            </a:lvl1pPr>
            <a:lvl2pPr marL="742950" indent="-285750" defTabSz="1006475">
              <a:lnSpc>
                <a:spcPct val="90000"/>
              </a:lnSpc>
              <a:spcBef>
                <a:spcPts val="550"/>
              </a:spcBef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Geometria light"/>
              </a:defRPr>
            </a:lvl2pPr>
            <a:lvl3pPr marL="1143000" indent="-228600" defTabSz="1006475">
              <a:lnSpc>
                <a:spcPct val="90000"/>
              </a:lnSpc>
              <a:spcBef>
                <a:spcPts val="55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Geometria light"/>
              </a:defRPr>
            </a:lvl3pPr>
            <a:lvl4pPr marL="1600200" indent="-228600" defTabSz="1006475">
              <a:lnSpc>
                <a:spcPct val="90000"/>
              </a:lnSpc>
              <a:spcBef>
                <a:spcPts val="550"/>
              </a:spcBef>
              <a:buFont typeface="Arial" pitchFamily="34" charset="0"/>
              <a:buChar char="•"/>
              <a:defRPr sz="1900">
                <a:solidFill>
                  <a:schemeClr val="tx1"/>
                </a:solidFill>
                <a:latin typeface="Geometria light"/>
              </a:defRPr>
            </a:lvl4pPr>
            <a:lvl5pPr marL="2057400" indent="-228600" defTabSz="1006475">
              <a:lnSpc>
                <a:spcPct val="90000"/>
              </a:lnSpc>
              <a:spcBef>
                <a:spcPts val="550"/>
              </a:spcBef>
              <a:buFont typeface="Arial" pitchFamily="34" charset="0"/>
              <a:buChar char="•"/>
              <a:defRPr sz="1900">
                <a:solidFill>
                  <a:schemeClr val="tx1"/>
                </a:solidFill>
                <a:latin typeface="Geometria light"/>
              </a:defRPr>
            </a:lvl5pPr>
            <a:lvl6pPr marL="2514600" indent="-228600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itchFamily="34" charset="0"/>
              <a:buChar char="•"/>
              <a:defRPr sz="1900">
                <a:solidFill>
                  <a:schemeClr val="tx1"/>
                </a:solidFill>
                <a:latin typeface="Geometria light"/>
              </a:defRPr>
            </a:lvl6pPr>
            <a:lvl7pPr marL="2971800" indent="-228600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itchFamily="34" charset="0"/>
              <a:buChar char="•"/>
              <a:defRPr sz="1900">
                <a:solidFill>
                  <a:schemeClr val="tx1"/>
                </a:solidFill>
                <a:latin typeface="Geometria light"/>
              </a:defRPr>
            </a:lvl7pPr>
            <a:lvl8pPr marL="3429000" indent="-228600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itchFamily="34" charset="0"/>
              <a:buChar char="•"/>
              <a:defRPr sz="1900">
                <a:solidFill>
                  <a:schemeClr val="tx1"/>
                </a:solidFill>
                <a:latin typeface="Geometria light"/>
              </a:defRPr>
            </a:lvl8pPr>
            <a:lvl9pPr marL="3886200" indent="-228600" defTabSz="1006475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itchFamily="34" charset="0"/>
              <a:buChar char="•"/>
              <a:defRPr sz="1900">
                <a:solidFill>
                  <a:schemeClr val="tx1"/>
                </a:solidFill>
                <a:latin typeface="Geometria light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4800" b="1" dirty="0">
                <a:solidFill>
                  <a:srgbClr val="173277"/>
                </a:solidFill>
                <a:latin typeface="Geometria" pitchFamily="34" charset="-52"/>
                <a:cs typeface="Arial" charset="0"/>
              </a:rPr>
              <a:t>Спасибо за внимание!</a:t>
            </a:r>
          </a:p>
        </p:txBody>
      </p:sp>
      <p:pic>
        <p:nvPicPr>
          <p:cNvPr id="7" name="Рисунок 12">
            <a:extLst>
              <a:ext uri="{FF2B5EF4-FFF2-40B4-BE49-F238E27FC236}">
                <a16:creationId xmlns:a16="http://schemas.microsoft.com/office/drawing/2014/main" id="{586ECB58-BF7B-4B97-B11E-0CA723BE4F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230" y="5033344"/>
            <a:ext cx="216024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F650F201-5422-4C0E-B3FE-4BEE77468030}"/>
              </a:ext>
            </a:extLst>
          </p:cNvPr>
          <p:cNvSpPr txBox="1">
            <a:spLocks/>
          </p:cNvSpPr>
          <p:nvPr/>
        </p:nvSpPr>
        <p:spPr bwMode="auto">
          <a:xfrm>
            <a:off x="2346710" y="4293096"/>
            <a:ext cx="7632694" cy="748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eometria" pitchFamily="34" charset="-52"/>
                <a:ea typeface="+mj-ea"/>
                <a:cs typeface="+mj-cs"/>
              </a:rPr>
              <a:t>К</a:t>
            </a:r>
            <a:r>
              <a:rPr kumimoji="0" lang="ru-RU" altLang="ru-RU" sz="32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eometria" pitchFamily="34" charset="-52"/>
                <a:ea typeface="+mj-ea"/>
                <a:cs typeface="+mj-cs"/>
              </a:rPr>
              <a:t>реатив. </a:t>
            </a:r>
            <a:r>
              <a:rPr kumimoji="0" lang="ru-RU" altLang="ru-RU" sz="32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eometria" pitchFamily="34" charset="-52"/>
                <a:ea typeface="+mj-ea"/>
                <a:cs typeface="+mj-cs"/>
              </a:rPr>
              <a:t>И</a:t>
            </a:r>
            <a:r>
              <a:rPr kumimoji="0" lang="ru-RU" altLang="ru-RU" sz="32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eometria" pitchFamily="34" charset="-52"/>
                <a:ea typeface="+mj-ea"/>
                <a:cs typeface="+mj-cs"/>
              </a:rPr>
              <a:t>нициатива. </a:t>
            </a:r>
            <a:r>
              <a:rPr kumimoji="0" lang="ru-RU" altLang="ru-RU" sz="32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eometria" pitchFamily="34" charset="-52"/>
                <a:ea typeface="+mj-ea"/>
                <a:cs typeface="+mj-cs"/>
              </a:rPr>
              <a:t>У</a:t>
            </a:r>
            <a:r>
              <a:rPr kumimoji="0" lang="ru-RU" altLang="ru-RU" sz="32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eometria" pitchFamily="34" charset="-52"/>
                <a:ea typeface="+mj-ea"/>
                <a:cs typeface="+mj-cs"/>
              </a:rPr>
              <a:t>спех.</a:t>
            </a:r>
          </a:p>
        </p:txBody>
      </p:sp>
    </p:spTree>
    <p:extLst>
      <p:ext uri="{BB962C8B-B14F-4D97-AF65-F5344CB8AC3E}">
        <p14:creationId xmlns:p14="http://schemas.microsoft.com/office/powerpoint/2010/main" val="853366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C6B0B1-B4B6-45F7-83B5-F5524FD3D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33B1E3E-D1A7-47EC-B7AB-FDEC89DF8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27E2-28C0-4983-BAB4-3FB806D42198}" type="slidenum">
              <a:rPr lang="ru-RU" smtClean="0"/>
              <a:t>2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4746A9-C293-4367-8238-7E2ECDE9C729}"/>
              </a:ext>
            </a:extLst>
          </p:cNvPr>
          <p:cNvSpPr txBox="1"/>
          <p:nvPr/>
        </p:nvSpPr>
        <p:spPr>
          <a:xfrm>
            <a:off x="1580971" y="1096586"/>
            <a:ext cx="106110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dirty="0">
                <a:solidFill>
                  <a:srgbClr val="173277"/>
                </a:solidFill>
                <a:latin typeface="Geometria"/>
              </a:rPr>
              <a:t>ПромОбмен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6AEB71-FBA4-4BD6-AA1B-A04556B7A4CE}"/>
              </a:ext>
            </a:extLst>
          </p:cNvPr>
          <p:cNvSpPr txBox="1"/>
          <p:nvPr/>
        </p:nvSpPr>
        <p:spPr>
          <a:xfrm>
            <a:off x="803304" y="2387577"/>
            <a:ext cx="103831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173277"/>
                </a:solidFill>
                <a:latin typeface="Geometria"/>
              </a:rPr>
              <a:t>Проект использует веб-платформу с системой умного подбора совпадений (</a:t>
            </a:r>
            <a:r>
              <a:rPr lang="ru-RU" dirty="0" err="1">
                <a:solidFill>
                  <a:srgbClr val="173277"/>
                </a:solidFill>
                <a:latin typeface="Geometria"/>
              </a:rPr>
              <a:t>matchmaking</a:t>
            </a:r>
            <a:r>
              <a:rPr lang="ru-RU" dirty="0">
                <a:solidFill>
                  <a:srgbClr val="173277"/>
                </a:solidFill>
                <a:latin typeface="Geometria"/>
              </a:rPr>
              <a:t>) на основе искусственного интеллекта. Компании-доноры размещают описание материалов (от древесных обрезков до бракованной продукции), а система автоматически подбирает релевантных получателей — производителей, ремесленников, сельхозпредприятий.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AC6573-2ADA-46DD-9878-AEE4A433E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83" y="212093"/>
            <a:ext cx="1555801" cy="96469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4E1EBE8-EFE8-4C43-9914-91CA57BE46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0167" y="248503"/>
            <a:ext cx="2221950" cy="92828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8ACDC9-8E10-46B0-8AFA-A381FEA29B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538" r="20112"/>
          <a:stretch/>
        </p:blipFill>
        <p:spPr>
          <a:xfrm>
            <a:off x="6886485" y="3724171"/>
            <a:ext cx="2743200" cy="259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087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2AF2D3-A292-41AF-AFDE-B186B82BF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1"/>
            <a:ext cx="12192001" cy="6858000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F3392BD-8A70-444B-81AF-EC4869685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27E2-28C0-4983-BAB4-3FB806D42198}" type="slidenum">
              <a:rPr lang="ru-RU" smtClean="0"/>
              <a:t>3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C253A3-4394-45A9-8ABB-C9EFC14FEA19}"/>
              </a:ext>
            </a:extLst>
          </p:cNvPr>
          <p:cNvSpPr txBox="1"/>
          <p:nvPr/>
        </p:nvSpPr>
        <p:spPr>
          <a:xfrm>
            <a:off x="1484851" y="1467504"/>
            <a:ext cx="98689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b="0" i="0" u="none" strike="noStrike" dirty="0">
                <a:solidFill>
                  <a:srgbClr val="173277"/>
                </a:solidFill>
                <a:effectLst/>
                <a:latin typeface="Geometria"/>
              </a:rPr>
              <a:t>Продукт решает системную проблему неэффективного управления материальными потоками вторичных ресурсов, которая проявляется в виде трех взаимосвязанных проблем</a:t>
            </a:r>
            <a:endParaRPr lang="ru-RU" b="0" dirty="0">
              <a:solidFill>
                <a:srgbClr val="173277"/>
              </a:solidFill>
              <a:effectLst/>
              <a:latin typeface="Geometri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590A38-3F7A-47B6-AA35-D2C369084702}"/>
              </a:ext>
            </a:extLst>
          </p:cNvPr>
          <p:cNvSpPr txBox="1"/>
          <p:nvPr/>
        </p:nvSpPr>
        <p:spPr>
          <a:xfrm>
            <a:off x="0" y="794212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173277"/>
                </a:solidFill>
                <a:latin typeface="Geometria"/>
              </a:rPr>
              <a:t>Проблемы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4AFB2F-3F5C-4842-B2AF-54CF3398C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2954"/>
            <a:ext cx="1492163" cy="92523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1D6FC2-E12A-4FD8-8F34-8D418E6AF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076" y="227250"/>
            <a:ext cx="2412724" cy="100798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9F698F5-C2D6-4D4A-BC12-AB1F242F72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6052" y="2549636"/>
            <a:ext cx="646331" cy="646331"/>
          </a:xfrm>
          <a:prstGeom prst="ellipse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6588D8C-0EC5-4EA9-B6FF-47E84E3EA0BE}"/>
              </a:ext>
            </a:extLst>
          </p:cNvPr>
          <p:cNvSpPr txBox="1"/>
          <p:nvPr/>
        </p:nvSpPr>
        <p:spPr>
          <a:xfrm>
            <a:off x="3012383" y="2690166"/>
            <a:ext cx="6167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173277"/>
                </a:solidFill>
                <a:effectLst/>
                <a:uLnTx/>
                <a:uFillTx/>
                <a:latin typeface="Geometria"/>
                <a:ea typeface="+mn-ea"/>
                <a:cs typeface="+mn-cs"/>
              </a:rPr>
              <a:t>Проблема информационной непрозрачности рынка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80B3FD-B0B0-4F93-AC7F-9DD788BBC3B2}"/>
              </a:ext>
            </a:extLst>
          </p:cNvPr>
          <p:cNvSpPr txBox="1"/>
          <p:nvPr/>
        </p:nvSpPr>
        <p:spPr>
          <a:xfrm>
            <a:off x="3980208" y="3635829"/>
            <a:ext cx="6167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173277"/>
                </a:solidFill>
                <a:effectLst/>
                <a:uLnTx/>
                <a:uFillTx/>
                <a:latin typeface="Geometria"/>
                <a:ea typeface="+mn-ea"/>
                <a:cs typeface="+mn-cs"/>
              </a:rPr>
              <a:t>Проблема высоких транзакционных издержек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E3464B-6F25-4D36-BFE1-76109BE7733B}"/>
              </a:ext>
            </a:extLst>
          </p:cNvPr>
          <p:cNvSpPr txBox="1"/>
          <p:nvPr/>
        </p:nvSpPr>
        <p:spPr>
          <a:xfrm>
            <a:off x="4940576" y="4583390"/>
            <a:ext cx="6167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173277"/>
                </a:solidFill>
                <a:effectLst/>
                <a:uLnTx/>
                <a:uFillTx/>
                <a:latin typeface="Geometria"/>
                <a:ea typeface="+mn-ea"/>
                <a:cs typeface="+mn-cs"/>
              </a:rPr>
              <a:t>Проблема кризиса доверия и отсутствия гарантий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25114C4-46F3-4EBD-90A0-B6B8B59A6E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976" y="3497379"/>
            <a:ext cx="646232" cy="64623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3F2083F-AAEE-4236-85FE-2E7AD4AF3F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4344" y="4444940"/>
            <a:ext cx="646232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050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7FE2B4-1423-4DDC-A04B-80341C703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2200" y="64494"/>
            <a:ext cx="2170037" cy="906593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899D370-D818-4B3F-BDF7-92AEFB503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27E2-28C0-4983-BAB4-3FB806D42198}" type="slidenum">
              <a:rPr lang="ru-RU" smtClean="0"/>
              <a:t>4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F7B217-9343-4B59-BA29-CE3D3D770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00" y="220571"/>
            <a:ext cx="1462103" cy="90659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47014F7-09EF-44E0-B1A0-E877825FF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EEC15B-4787-403B-8A02-40075EEDF2AB}"/>
              </a:ext>
            </a:extLst>
          </p:cNvPr>
          <p:cNvSpPr txBox="1"/>
          <p:nvPr/>
        </p:nvSpPr>
        <p:spPr>
          <a:xfrm>
            <a:off x="4283765" y="6156295"/>
            <a:ext cx="41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Geometria"/>
              </a:rPr>
              <a:t>Целевая аудитория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56426C-A750-48E0-9918-67ADCC25BAD7}"/>
              </a:ext>
            </a:extLst>
          </p:cNvPr>
          <p:cNvSpPr txBox="1"/>
          <p:nvPr/>
        </p:nvSpPr>
        <p:spPr>
          <a:xfrm>
            <a:off x="9780104" y="2073189"/>
            <a:ext cx="21700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metria"/>
                <a:ea typeface="+mn-ea"/>
                <a:cs typeface="+mn-cs"/>
              </a:rPr>
              <a:t>Промышленные предприятия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F9EDBF-A339-4133-9A91-9F7B1CE8B56B}"/>
              </a:ext>
            </a:extLst>
          </p:cNvPr>
          <p:cNvSpPr txBox="1"/>
          <p:nvPr/>
        </p:nvSpPr>
        <p:spPr>
          <a:xfrm>
            <a:off x="241859" y="2555123"/>
            <a:ext cx="27895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metria"/>
                <a:ea typeface="+mn-ea"/>
                <a:cs typeface="+mn-cs"/>
              </a:rPr>
              <a:t>Торговые сети и ритейл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metria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A83125-6056-4DD6-9702-6937121C8B7A}"/>
              </a:ext>
            </a:extLst>
          </p:cNvPr>
          <p:cNvSpPr txBox="1"/>
          <p:nvPr/>
        </p:nvSpPr>
        <p:spPr>
          <a:xfrm>
            <a:off x="1970303" y="1174691"/>
            <a:ext cx="29694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metria"/>
                <a:ea typeface="+mn-ea"/>
                <a:cs typeface="+mn-cs"/>
              </a:rPr>
              <a:t>Малый и средний бизнес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D61CB3-57F1-4F38-9FDE-4910CF733EC2}"/>
              </a:ext>
            </a:extLst>
          </p:cNvPr>
          <p:cNvSpPr txBox="1"/>
          <p:nvPr/>
        </p:nvSpPr>
        <p:spPr>
          <a:xfrm>
            <a:off x="8010617" y="966753"/>
            <a:ext cx="25046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metria"/>
                <a:ea typeface="+mn-ea"/>
                <a:cs typeface="+mn-cs"/>
              </a:rPr>
              <a:t>Перерабатывающие компании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620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ECA94109-0783-4F28-AA8C-3E8D9AF85F29}"/>
              </a:ext>
            </a:extLst>
          </p:cNvPr>
          <p:cNvSpPr/>
          <p:nvPr/>
        </p:nvSpPr>
        <p:spPr>
          <a:xfrm>
            <a:off x="1768137" y="2965387"/>
            <a:ext cx="695739" cy="3002071"/>
          </a:xfrm>
          <a:custGeom>
            <a:avLst/>
            <a:gdLst>
              <a:gd name="connsiteX0" fmla="*/ 616226 w 695739"/>
              <a:gd name="connsiteY0" fmla="*/ 2941983 h 3002071"/>
              <a:gd name="connsiteX1" fmla="*/ 596348 w 695739"/>
              <a:gd name="connsiteY1" fmla="*/ 2862470 h 3002071"/>
              <a:gd name="connsiteX2" fmla="*/ 566530 w 695739"/>
              <a:gd name="connsiteY2" fmla="*/ 2832653 h 3002071"/>
              <a:gd name="connsiteX3" fmla="*/ 526774 w 695739"/>
              <a:gd name="connsiteY3" fmla="*/ 2763079 h 3002071"/>
              <a:gd name="connsiteX4" fmla="*/ 516835 w 695739"/>
              <a:gd name="connsiteY4" fmla="*/ 2713383 h 3002071"/>
              <a:gd name="connsiteX5" fmla="*/ 496956 w 695739"/>
              <a:gd name="connsiteY5" fmla="*/ 2693505 h 3002071"/>
              <a:gd name="connsiteX6" fmla="*/ 467139 w 695739"/>
              <a:gd name="connsiteY6" fmla="*/ 2564296 h 3002071"/>
              <a:gd name="connsiteX7" fmla="*/ 457200 w 695739"/>
              <a:gd name="connsiteY7" fmla="*/ 2534479 h 3002071"/>
              <a:gd name="connsiteX8" fmla="*/ 437322 w 695739"/>
              <a:gd name="connsiteY8" fmla="*/ 2464905 h 3002071"/>
              <a:gd name="connsiteX9" fmla="*/ 417443 w 695739"/>
              <a:gd name="connsiteY9" fmla="*/ 2425148 h 3002071"/>
              <a:gd name="connsiteX10" fmla="*/ 407504 w 695739"/>
              <a:gd name="connsiteY10" fmla="*/ 2315818 h 3002071"/>
              <a:gd name="connsiteX11" fmla="*/ 387626 w 695739"/>
              <a:gd name="connsiteY11" fmla="*/ 2226366 h 3002071"/>
              <a:gd name="connsiteX12" fmla="*/ 387626 w 695739"/>
              <a:gd name="connsiteY12" fmla="*/ 1480931 h 3002071"/>
              <a:gd name="connsiteX13" fmla="*/ 397565 w 695739"/>
              <a:gd name="connsiteY13" fmla="*/ 1441174 h 3002071"/>
              <a:gd name="connsiteX14" fmla="*/ 407504 w 695739"/>
              <a:gd name="connsiteY14" fmla="*/ 1391479 h 3002071"/>
              <a:gd name="connsiteX15" fmla="*/ 417443 w 695739"/>
              <a:gd name="connsiteY15" fmla="*/ 1232453 h 3002071"/>
              <a:gd name="connsiteX16" fmla="*/ 427383 w 695739"/>
              <a:gd name="connsiteY16" fmla="*/ 1182757 h 3002071"/>
              <a:gd name="connsiteX17" fmla="*/ 437322 w 695739"/>
              <a:gd name="connsiteY17" fmla="*/ 1123122 h 3002071"/>
              <a:gd name="connsiteX18" fmla="*/ 447261 w 695739"/>
              <a:gd name="connsiteY18" fmla="*/ 1073426 h 3002071"/>
              <a:gd name="connsiteX19" fmla="*/ 457200 w 695739"/>
              <a:gd name="connsiteY19" fmla="*/ 993913 h 3002071"/>
              <a:gd name="connsiteX20" fmla="*/ 467139 w 695739"/>
              <a:gd name="connsiteY20" fmla="*/ 934279 h 3002071"/>
              <a:gd name="connsiteX21" fmla="*/ 487017 w 695739"/>
              <a:gd name="connsiteY21" fmla="*/ 775253 h 3002071"/>
              <a:gd name="connsiteX22" fmla="*/ 506896 w 695739"/>
              <a:gd name="connsiteY22" fmla="*/ 695739 h 3002071"/>
              <a:gd name="connsiteX23" fmla="*/ 526774 w 695739"/>
              <a:gd name="connsiteY23" fmla="*/ 526774 h 3002071"/>
              <a:gd name="connsiteX24" fmla="*/ 556591 w 695739"/>
              <a:gd name="connsiteY24" fmla="*/ 427383 h 3002071"/>
              <a:gd name="connsiteX25" fmla="*/ 586409 w 695739"/>
              <a:gd name="connsiteY25" fmla="*/ 347870 h 3002071"/>
              <a:gd name="connsiteX26" fmla="*/ 596348 w 695739"/>
              <a:gd name="connsiteY26" fmla="*/ 308113 h 3002071"/>
              <a:gd name="connsiteX27" fmla="*/ 636104 w 695739"/>
              <a:gd name="connsiteY27" fmla="*/ 238539 h 3002071"/>
              <a:gd name="connsiteX28" fmla="*/ 655983 w 695739"/>
              <a:gd name="connsiteY28" fmla="*/ 129209 h 3002071"/>
              <a:gd name="connsiteX29" fmla="*/ 675861 w 695739"/>
              <a:gd name="connsiteY29" fmla="*/ 89453 h 3002071"/>
              <a:gd name="connsiteX30" fmla="*/ 695739 w 695739"/>
              <a:gd name="connsiteY30" fmla="*/ 29818 h 3002071"/>
              <a:gd name="connsiteX31" fmla="*/ 655983 w 695739"/>
              <a:gd name="connsiteY31" fmla="*/ 19879 h 3002071"/>
              <a:gd name="connsiteX32" fmla="*/ 626165 w 695739"/>
              <a:gd name="connsiteY32" fmla="*/ 9939 h 3002071"/>
              <a:gd name="connsiteX33" fmla="*/ 278296 w 695739"/>
              <a:gd name="connsiteY33" fmla="*/ 0 h 3002071"/>
              <a:gd name="connsiteX34" fmla="*/ 109330 w 695739"/>
              <a:gd name="connsiteY34" fmla="*/ 9939 h 3002071"/>
              <a:gd name="connsiteX35" fmla="*/ 119270 w 695739"/>
              <a:gd name="connsiteY35" fmla="*/ 39757 h 3002071"/>
              <a:gd name="connsiteX36" fmla="*/ 159026 w 695739"/>
              <a:gd name="connsiteY36" fmla="*/ 59635 h 3002071"/>
              <a:gd name="connsiteX37" fmla="*/ 178904 w 695739"/>
              <a:gd name="connsiteY37" fmla="*/ 89453 h 3002071"/>
              <a:gd name="connsiteX38" fmla="*/ 188843 w 695739"/>
              <a:gd name="connsiteY38" fmla="*/ 129209 h 3002071"/>
              <a:gd name="connsiteX39" fmla="*/ 208722 w 695739"/>
              <a:gd name="connsiteY39" fmla="*/ 208722 h 3002071"/>
              <a:gd name="connsiteX40" fmla="*/ 218661 w 695739"/>
              <a:gd name="connsiteY40" fmla="*/ 288235 h 3002071"/>
              <a:gd name="connsiteX41" fmla="*/ 228600 w 695739"/>
              <a:gd name="connsiteY41" fmla="*/ 337931 h 3002071"/>
              <a:gd name="connsiteX42" fmla="*/ 238539 w 695739"/>
              <a:gd name="connsiteY42" fmla="*/ 467139 h 3002071"/>
              <a:gd name="connsiteX43" fmla="*/ 228600 w 695739"/>
              <a:gd name="connsiteY43" fmla="*/ 606287 h 3002071"/>
              <a:gd name="connsiteX44" fmla="*/ 208722 w 695739"/>
              <a:gd name="connsiteY44" fmla="*/ 665922 h 3002071"/>
              <a:gd name="connsiteX45" fmla="*/ 188843 w 695739"/>
              <a:gd name="connsiteY45" fmla="*/ 735496 h 3002071"/>
              <a:gd name="connsiteX46" fmla="*/ 168965 w 695739"/>
              <a:gd name="connsiteY46" fmla="*/ 785192 h 3002071"/>
              <a:gd name="connsiteX47" fmla="*/ 149087 w 695739"/>
              <a:gd name="connsiteY47" fmla="*/ 864705 h 3002071"/>
              <a:gd name="connsiteX48" fmla="*/ 139148 w 695739"/>
              <a:gd name="connsiteY48" fmla="*/ 904461 h 3002071"/>
              <a:gd name="connsiteX49" fmla="*/ 129209 w 695739"/>
              <a:gd name="connsiteY49" fmla="*/ 944218 h 3002071"/>
              <a:gd name="connsiteX50" fmla="*/ 119270 w 695739"/>
              <a:gd name="connsiteY50" fmla="*/ 1033670 h 3002071"/>
              <a:gd name="connsiteX51" fmla="*/ 109330 w 695739"/>
              <a:gd name="connsiteY51" fmla="*/ 1133061 h 3002071"/>
              <a:gd name="connsiteX52" fmla="*/ 99391 w 695739"/>
              <a:gd name="connsiteY52" fmla="*/ 1182757 h 3002071"/>
              <a:gd name="connsiteX53" fmla="*/ 89452 w 695739"/>
              <a:gd name="connsiteY53" fmla="*/ 1242392 h 3002071"/>
              <a:gd name="connsiteX54" fmla="*/ 79513 w 695739"/>
              <a:gd name="connsiteY54" fmla="*/ 1292087 h 3002071"/>
              <a:gd name="connsiteX55" fmla="*/ 59635 w 695739"/>
              <a:gd name="connsiteY55" fmla="*/ 1421296 h 3002071"/>
              <a:gd name="connsiteX56" fmla="*/ 49696 w 695739"/>
              <a:gd name="connsiteY56" fmla="*/ 1451113 h 3002071"/>
              <a:gd name="connsiteX57" fmla="*/ 39756 w 695739"/>
              <a:gd name="connsiteY57" fmla="*/ 1769166 h 3002071"/>
              <a:gd name="connsiteX58" fmla="*/ 29817 w 695739"/>
              <a:gd name="connsiteY58" fmla="*/ 1798983 h 3002071"/>
              <a:gd name="connsiteX59" fmla="*/ 0 w 695739"/>
              <a:gd name="connsiteY59" fmla="*/ 1938131 h 3002071"/>
              <a:gd name="connsiteX60" fmla="*/ 9939 w 695739"/>
              <a:gd name="connsiteY60" fmla="*/ 2514600 h 3002071"/>
              <a:gd name="connsiteX61" fmla="*/ 29817 w 695739"/>
              <a:gd name="connsiteY61" fmla="*/ 2594113 h 3002071"/>
              <a:gd name="connsiteX62" fmla="*/ 49696 w 695739"/>
              <a:gd name="connsiteY62" fmla="*/ 2643809 h 3002071"/>
              <a:gd name="connsiteX63" fmla="*/ 59635 w 695739"/>
              <a:gd name="connsiteY63" fmla="*/ 2683566 h 3002071"/>
              <a:gd name="connsiteX64" fmla="*/ 69574 w 695739"/>
              <a:gd name="connsiteY64" fmla="*/ 2713383 h 3002071"/>
              <a:gd name="connsiteX65" fmla="*/ 79513 w 695739"/>
              <a:gd name="connsiteY65" fmla="*/ 2763079 h 3002071"/>
              <a:gd name="connsiteX66" fmla="*/ 109330 w 695739"/>
              <a:gd name="connsiteY66" fmla="*/ 2802835 h 3002071"/>
              <a:gd name="connsiteX67" fmla="*/ 129209 w 695739"/>
              <a:gd name="connsiteY67" fmla="*/ 2902226 h 3002071"/>
              <a:gd name="connsiteX68" fmla="*/ 139148 w 695739"/>
              <a:gd name="connsiteY68" fmla="*/ 2932044 h 3002071"/>
              <a:gd name="connsiteX69" fmla="*/ 198783 w 695739"/>
              <a:gd name="connsiteY69" fmla="*/ 2961861 h 3002071"/>
              <a:gd name="connsiteX70" fmla="*/ 337930 w 695739"/>
              <a:gd name="connsiteY70" fmla="*/ 2971800 h 3002071"/>
              <a:gd name="connsiteX71" fmla="*/ 407504 w 695739"/>
              <a:gd name="connsiteY71" fmla="*/ 2981739 h 3002071"/>
              <a:gd name="connsiteX72" fmla="*/ 546652 w 695739"/>
              <a:gd name="connsiteY72" fmla="*/ 2991679 h 3002071"/>
              <a:gd name="connsiteX73" fmla="*/ 586409 w 695739"/>
              <a:gd name="connsiteY73" fmla="*/ 2981739 h 3002071"/>
              <a:gd name="connsiteX74" fmla="*/ 616226 w 695739"/>
              <a:gd name="connsiteY74" fmla="*/ 2971800 h 3002071"/>
              <a:gd name="connsiteX75" fmla="*/ 616226 w 695739"/>
              <a:gd name="connsiteY75" fmla="*/ 2941983 h 3002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695739" h="3002071">
                <a:moveTo>
                  <a:pt x="616226" y="2941983"/>
                </a:moveTo>
                <a:cubicBezTo>
                  <a:pt x="612913" y="2923761"/>
                  <a:pt x="605080" y="2875568"/>
                  <a:pt x="596348" y="2862470"/>
                </a:cubicBezTo>
                <a:cubicBezTo>
                  <a:pt x="588551" y="2850775"/>
                  <a:pt x="575529" y="2843451"/>
                  <a:pt x="566530" y="2832653"/>
                </a:cubicBezTo>
                <a:cubicBezTo>
                  <a:pt x="548972" y="2811583"/>
                  <a:pt x="538924" y="2787378"/>
                  <a:pt x="526774" y="2763079"/>
                </a:cubicBezTo>
                <a:cubicBezTo>
                  <a:pt x="523461" y="2746514"/>
                  <a:pt x="523490" y="2728910"/>
                  <a:pt x="516835" y="2713383"/>
                </a:cubicBezTo>
                <a:cubicBezTo>
                  <a:pt x="513144" y="2704770"/>
                  <a:pt x="500436" y="2702206"/>
                  <a:pt x="496956" y="2693505"/>
                </a:cubicBezTo>
                <a:cubicBezTo>
                  <a:pt x="480464" y="2652276"/>
                  <a:pt x="477808" y="2606974"/>
                  <a:pt x="467139" y="2564296"/>
                </a:cubicBezTo>
                <a:cubicBezTo>
                  <a:pt x="464598" y="2554132"/>
                  <a:pt x="460078" y="2544553"/>
                  <a:pt x="457200" y="2534479"/>
                </a:cubicBezTo>
                <a:cubicBezTo>
                  <a:pt x="449995" y="2509261"/>
                  <a:pt x="447535" y="2488735"/>
                  <a:pt x="437322" y="2464905"/>
                </a:cubicBezTo>
                <a:cubicBezTo>
                  <a:pt x="431485" y="2451286"/>
                  <a:pt x="424069" y="2438400"/>
                  <a:pt x="417443" y="2425148"/>
                </a:cubicBezTo>
                <a:cubicBezTo>
                  <a:pt x="414130" y="2388705"/>
                  <a:pt x="412043" y="2352129"/>
                  <a:pt x="407504" y="2315818"/>
                </a:cubicBezTo>
                <a:cubicBezTo>
                  <a:pt x="404349" y="2290580"/>
                  <a:pt x="394010" y="2251904"/>
                  <a:pt x="387626" y="2226366"/>
                </a:cubicBezTo>
                <a:cubicBezTo>
                  <a:pt x="375766" y="1870571"/>
                  <a:pt x="370908" y="1890526"/>
                  <a:pt x="387626" y="1480931"/>
                </a:cubicBezTo>
                <a:cubicBezTo>
                  <a:pt x="388183" y="1467282"/>
                  <a:pt x="394602" y="1454509"/>
                  <a:pt x="397565" y="1441174"/>
                </a:cubicBezTo>
                <a:cubicBezTo>
                  <a:pt x="401230" y="1424683"/>
                  <a:pt x="404191" y="1408044"/>
                  <a:pt x="407504" y="1391479"/>
                </a:cubicBezTo>
                <a:cubicBezTo>
                  <a:pt x="410817" y="1338470"/>
                  <a:pt x="412407" y="1285326"/>
                  <a:pt x="417443" y="1232453"/>
                </a:cubicBezTo>
                <a:cubicBezTo>
                  <a:pt x="419045" y="1215636"/>
                  <a:pt x="424361" y="1199378"/>
                  <a:pt x="427383" y="1182757"/>
                </a:cubicBezTo>
                <a:cubicBezTo>
                  <a:pt x="430988" y="1162930"/>
                  <a:pt x="433717" y="1142949"/>
                  <a:pt x="437322" y="1123122"/>
                </a:cubicBezTo>
                <a:cubicBezTo>
                  <a:pt x="440344" y="1106501"/>
                  <a:pt x="444692" y="1090123"/>
                  <a:pt x="447261" y="1073426"/>
                </a:cubicBezTo>
                <a:cubicBezTo>
                  <a:pt x="451322" y="1047026"/>
                  <a:pt x="453423" y="1020355"/>
                  <a:pt x="457200" y="993913"/>
                </a:cubicBezTo>
                <a:cubicBezTo>
                  <a:pt x="460050" y="973963"/>
                  <a:pt x="464476" y="954254"/>
                  <a:pt x="467139" y="934279"/>
                </a:cubicBezTo>
                <a:cubicBezTo>
                  <a:pt x="472652" y="892931"/>
                  <a:pt x="478311" y="818782"/>
                  <a:pt x="487017" y="775253"/>
                </a:cubicBezTo>
                <a:cubicBezTo>
                  <a:pt x="510140" y="659635"/>
                  <a:pt x="482256" y="868214"/>
                  <a:pt x="506896" y="695739"/>
                </a:cubicBezTo>
                <a:cubicBezTo>
                  <a:pt x="514879" y="639862"/>
                  <a:pt x="517482" y="582528"/>
                  <a:pt x="526774" y="526774"/>
                </a:cubicBezTo>
                <a:cubicBezTo>
                  <a:pt x="534661" y="479451"/>
                  <a:pt x="543336" y="480403"/>
                  <a:pt x="556591" y="427383"/>
                </a:cubicBezTo>
                <a:cubicBezTo>
                  <a:pt x="570123" y="373252"/>
                  <a:pt x="560421" y="399844"/>
                  <a:pt x="586409" y="347870"/>
                </a:cubicBezTo>
                <a:cubicBezTo>
                  <a:pt x="589722" y="334618"/>
                  <a:pt x="590239" y="320331"/>
                  <a:pt x="596348" y="308113"/>
                </a:cubicBezTo>
                <a:cubicBezTo>
                  <a:pt x="627682" y="245445"/>
                  <a:pt x="623943" y="293262"/>
                  <a:pt x="636104" y="238539"/>
                </a:cubicBezTo>
                <a:cubicBezTo>
                  <a:pt x="639444" y="223508"/>
                  <a:pt x="649951" y="147306"/>
                  <a:pt x="655983" y="129209"/>
                </a:cubicBezTo>
                <a:cubicBezTo>
                  <a:pt x="660668" y="115153"/>
                  <a:pt x="670358" y="103210"/>
                  <a:pt x="675861" y="89453"/>
                </a:cubicBezTo>
                <a:cubicBezTo>
                  <a:pt x="683643" y="69998"/>
                  <a:pt x="695739" y="29818"/>
                  <a:pt x="695739" y="29818"/>
                </a:cubicBezTo>
                <a:cubicBezTo>
                  <a:pt x="682487" y="26505"/>
                  <a:pt x="669117" y="23632"/>
                  <a:pt x="655983" y="19879"/>
                </a:cubicBezTo>
                <a:cubicBezTo>
                  <a:pt x="645909" y="17001"/>
                  <a:pt x="636628" y="10490"/>
                  <a:pt x="626165" y="9939"/>
                </a:cubicBezTo>
                <a:cubicBezTo>
                  <a:pt x="510322" y="3842"/>
                  <a:pt x="394252" y="3313"/>
                  <a:pt x="278296" y="0"/>
                </a:cubicBezTo>
                <a:cubicBezTo>
                  <a:pt x="221974" y="3313"/>
                  <a:pt x="164065" y="-3745"/>
                  <a:pt x="109330" y="9939"/>
                </a:cubicBezTo>
                <a:cubicBezTo>
                  <a:pt x="99166" y="12480"/>
                  <a:pt x="111862" y="32349"/>
                  <a:pt x="119270" y="39757"/>
                </a:cubicBezTo>
                <a:cubicBezTo>
                  <a:pt x="129747" y="50234"/>
                  <a:pt x="145774" y="53009"/>
                  <a:pt x="159026" y="59635"/>
                </a:cubicBezTo>
                <a:cubicBezTo>
                  <a:pt x="165652" y="69574"/>
                  <a:pt x="174199" y="78473"/>
                  <a:pt x="178904" y="89453"/>
                </a:cubicBezTo>
                <a:cubicBezTo>
                  <a:pt x="184285" y="102008"/>
                  <a:pt x="185880" y="115874"/>
                  <a:pt x="188843" y="129209"/>
                </a:cubicBezTo>
                <a:cubicBezTo>
                  <a:pt x="204835" y="201169"/>
                  <a:pt x="190962" y="155442"/>
                  <a:pt x="208722" y="208722"/>
                </a:cubicBezTo>
                <a:cubicBezTo>
                  <a:pt x="212035" y="235226"/>
                  <a:pt x="214600" y="261835"/>
                  <a:pt x="218661" y="288235"/>
                </a:cubicBezTo>
                <a:cubicBezTo>
                  <a:pt x="221230" y="304932"/>
                  <a:pt x="226734" y="321141"/>
                  <a:pt x="228600" y="337931"/>
                </a:cubicBezTo>
                <a:cubicBezTo>
                  <a:pt x="233370" y="380863"/>
                  <a:pt x="235226" y="424070"/>
                  <a:pt x="238539" y="467139"/>
                </a:cubicBezTo>
                <a:cubicBezTo>
                  <a:pt x="235226" y="513522"/>
                  <a:pt x="235498" y="560301"/>
                  <a:pt x="228600" y="606287"/>
                </a:cubicBezTo>
                <a:cubicBezTo>
                  <a:pt x="225492" y="627009"/>
                  <a:pt x="214743" y="645852"/>
                  <a:pt x="208722" y="665922"/>
                </a:cubicBezTo>
                <a:cubicBezTo>
                  <a:pt x="193052" y="718157"/>
                  <a:pt x="205550" y="690945"/>
                  <a:pt x="188843" y="735496"/>
                </a:cubicBezTo>
                <a:cubicBezTo>
                  <a:pt x="182578" y="752201"/>
                  <a:pt x="174212" y="768140"/>
                  <a:pt x="168965" y="785192"/>
                </a:cubicBezTo>
                <a:cubicBezTo>
                  <a:pt x="160931" y="811304"/>
                  <a:pt x="155713" y="838201"/>
                  <a:pt x="149087" y="864705"/>
                </a:cubicBezTo>
                <a:lnTo>
                  <a:pt x="139148" y="904461"/>
                </a:lnTo>
                <a:lnTo>
                  <a:pt x="129209" y="944218"/>
                </a:lnTo>
                <a:cubicBezTo>
                  <a:pt x="125896" y="974035"/>
                  <a:pt x="122411" y="1003834"/>
                  <a:pt x="119270" y="1033670"/>
                </a:cubicBezTo>
                <a:cubicBezTo>
                  <a:pt x="115784" y="1066783"/>
                  <a:pt x="113731" y="1100057"/>
                  <a:pt x="109330" y="1133061"/>
                </a:cubicBezTo>
                <a:cubicBezTo>
                  <a:pt x="107097" y="1149806"/>
                  <a:pt x="102413" y="1166136"/>
                  <a:pt x="99391" y="1182757"/>
                </a:cubicBezTo>
                <a:cubicBezTo>
                  <a:pt x="95786" y="1202584"/>
                  <a:pt x="93057" y="1222565"/>
                  <a:pt x="89452" y="1242392"/>
                </a:cubicBezTo>
                <a:cubicBezTo>
                  <a:pt x="86430" y="1259013"/>
                  <a:pt x="82290" y="1275424"/>
                  <a:pt x="79513" y="1292087"/>
                </a:cubicBezTo>
                <a:cubicBezTo>
                  <a:pt x="74229" y="1323791"/>
                  <a:pt x="66969" y="1388292"/>
                  <a:pt x="59635" y="1421296"/>
                </a:cubicBezTo>
                <a:cubicBezTo>
                  <a:pt x="57362" y="1431523"/>
                  <a:pt x="53009" y="1441174"/>
                  <a:pt x="49696" y="1451113"/>
                </a:cubicBezTo>
                <a:cubicBezTo>
                  <a:pt x="46383" y="1557131"/>
                  <a:pt x="45807" y="1663269"/>
                  <a:pt x="39756" y="1769166"/>
                </a:cubicBezTo>
                <a:cubicBezTo>
                  <a:pt x="39158" y="1779626"/>
                  <a:pt x="31539" y="1788649"/>
                  <a:pt x="29817" y="1798983"/>
                </a:cubicBezTo>
                <a:cubicBezTo>
                  <a:pt x="7700" y="1931688"/>
                  <a:pt x="37091" y="1845403"/>
                  <a:pt x="0" y="1938131"/>
                </a:cubicBezTo>
                <a:cubicBezTo>
                  <a:pt x="3313" y="2130287"/>
                  <a:pt x="1212" y="2322613"/>
                  <a:pt x="9939" y="2514600"/>
                </a:cubicBezTo>
                <a:cubicBezTo>
                  <a:pt x="11180" y="2541892"/>
                  <a:pt x="19670" y="2568747"/>
                  <a:pt x="29817" y="2594113"/>
                </a:cubicBezTo>
                <a:cubicBezTo>
                  <a:pt x="36443" y="2610678"/>
                  <a:pt x="44054" y="2626883"/>
                  <a:pt x="49696" y="2643809"/>
                </a:cubicBezTo>
                <a:cubicBezTo>
                  <a:pt x="54016" y="2656768"/>
                  <a:pt x="55882" y="2670431"/>
                  <a:pt x="59635" y="2683566"/>
                </a:cubicBezTo>
                <a:cubicBezTo>
                  <a:pt x="62513" y="2693640"/>
                  <a:pt x="67033" y="2703219"/>
                  <a:pt x="69574" y="2713383"/>
                </a:cubicBezTo>
                <a:cubicBezTo>
                  <a:pt x="73671" y="2729772"/>
                  <a:pt x="72652" y="2747642"/>
                  <a:pt x="79513" y="2763079"/>
                </a:cubicBezTo>
                <a:cubicBezTo>
                  <a:pt x="86241" y="2778216"/>
                  <a:pt x="99391" y="2789583"/>
                  <a:pt x="109330" y="2802835"/>
                </a:cubicBezTo>
                <a:cubicBezTo>
                  <a:pt x="115956" y="2835965"/>
                  <a:pt x="118525" y="2870173"/>
                  <a:pt x="129209" y="2902226"/>
                </a:cubicBezTo>
                <a:cubicBezTo>
                  <a:pt x="132522" y="2912165"/>
                  <a:pt x="132603" y="2923863"/>
                  <a:pt x="139148" y="2932044"/>
                </a:cubicBezTo>
                <a:cubicBezTo>
                  <a:pt x="148895" y="2944228"/>
                  <a:pt x="182882" y="2959990"/>
                  <a:pt x="198783" y="2961861"/>
                </a:cubicBezTo>
                <a:cubicBezTo>
                  <a:pt x="244965" y="2967294"/>
                  <a:pt x="291639" y="2967391"/>
                  <a:pt x="337930" y="2971800"/>
                </a:cubicBezTo>
                <a:cubicBezTo>
                  <a:pt x="361251" y="2974021"/>
                  <a:pt x="384313" y="2978426"/>
                  <a:pt x="407504" y="2981739"/>
                </a:cubicBezTo>
                <a:cubicBezTo>
                  <a:pt x="492479" y="3010065"/>
                  <a:pt x="446347" y="3004217"/>
                  <a:pt x="546652" y="2991679"/>
                </a:cubicBezTo>
                <a:cubicBezTo>
                  <a:pt x="559904" y="2988366"/>
                  <a:pt x="573274" y="2985492"/>
                  <a:pt x="586409" y="2981739"/>
                </a:cubicBezTo>
                <a:cubicBezTo>
                  <a:pt x="596482" y="2978861"/>
                  <a:pt x="611541" y="2981171"/>
                  <a:pt x="616226" y="2971800"/>
                </a:cubicBezTo>
                <a:cubicBezTo>
                  <a:pt x="623634" y="2956984"/>
                  <a:pt x="619539" y="2960205"/>
                  <a:pt x="616226" y="2941983"/>
                </a:cubicBezTo>
                <a:close/>
              </a:path>
            </a:pathLst>
          </a:custGeom>
          <a:solidFill>
            <a:srgbClr val="884D14"/>
          </a:solidFill>
          <a:ln>
            <a:solidFill>
              <a:srgbClr val="884D14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3D275E0-BD21-49C7-8A1E-B9BA9B06C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8675" y="2277322"/>
            <a:ext cx="3072650" cy="407857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159E9C-43B3-47F6-951F-924792DCA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189" y="2277323"/>
            <a:ext cx="3072650" cy="407857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CC692CA-3AD1-409A-AE3F-7488F100C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688"/>
            <a:ext cx="12192000" cy="6933726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3EA628D-6FC7-4A4F-A1D7-E9A6855B9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27E2-28C0-4983-BAB4-3FB806D42198}" type="slidenum">
              <a:rPr lang="ru-RU" smtClean="0"/>
              <a:t>5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0EB3B3-59F3-447C-82DD-2484B1AAEA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700" y="160026"/>
            <a:ext cx="1492431" cy="92539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4A3085-DA17-4DE2-BD6D-80E774C10D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4731" y="341449"/>
            <a:ext cx="1780792" cy="743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66445A-749A-4FB4-9FE8-FE855AAAB432}"/>
              </a:ext>
            </a:extLst>
          </p:cNvPr>
          <p:cNvSpPr txBox="1"/>
          <p:nvPr/>
        </p:nvSpPr>
        <p:spPr>
          <a:xfrm>
            <a:off x="0" y="360207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173277"/>
                </a:solidFill>
                <a:latin typeface="Geometria"/>
              </a:rPr>
              <a:t>Решения</a:t>
            </a:r>
          </a:p>
        </p:txBody>
      </p:sp>
      <p:sp>
        <p:nvSpPr>
          <p:cNvPr id="18" name="Полилиния: фигура 17">
            <a:extLst>
              <a:ext uri="{FF2B5EF4-FFF2-40B4-BE49-F238E27FC236}">
                <a16:creationId xmlns:a16="http://schemas.microsoft.com/office/drawing/2014/main" id="{5D21059E-F1DE-4445-A7D6-8253481A56F0}"/>
              </a:ext>
            </a:extLst>
          </p:cNvPr>
          <p:cNvSpPr/>
          <p:nvPr/>
        </p:nvSpPr>
        <p:spPr>
          <a:xfrm>
            <a:off x="1613549" y="3695903"/>
            <a:ext cx="695739" cy="3002071"/>
          </a:xfrm>
          <a:custGeom>
            <a:avLst/>
            <a:gdLst>
              <a:gd name="connsiteX0" fmla="*/ 616226 w 695739"/>
              <a:gd name="connsiteY0" fmla="*/ 2941983 h 3002071"/>
              <a:gd name="connsiteX1" fmla="*/ 596348 w 695739"/>
              <a:gd name="connsiteY1" fmla="*/ 2862470 h 3002071"/>
              <a:gd name="connsiteX2" fmla="*/ 566530 w 695739"/>
              <a:gd name="connsiteY2" fmla="*/ 2832653 h 3002071"/>
              <a:gd name="connsiteX3" fmla="*/ 526774 w 695739"/>
              <a:gd name="connsiteY3" fmla="*/ 2763079 h 3002071"/>
              <a:gd name="connsiteX4" fmla="*/ 516835 w 695739"/>
              <a:gd name="connsiteY4" fmla="*/ 2713383 h 3002071"/>
              <a:gd name="connsiteX5" fmla="*/ 496956 w 695739"/>
              <a:gd name="connsiteY5" fmla="*/ 2693505 h 3002071"/>
              <a:gd name="connsiteX6" fmla="*/ 467139 w 695739"/>
              <a:gd name="connsiteY6" fmla="*/ 2564296 h 3002071"/>
              <a:gd name="connsiteX7" fmla="*/ 457200 w 695739"/>
              <a:gd name="connsiteY7" fmla="*/ 2534479 h 3002071"/>
              <a:gd name="connsiteX8" fmla="*/ 437322 w 695739"/>
              <a:gd name="connsiteY8" fmla="*/ 2464905 h 3002071"/>
              <a:gd name="connsiteX9" fmla="*/ 417443 w 695739"/>
              <a:gd name="connsiteY9" fmla="*/ 2425148 h 3002071"/>
              <a:gd name="connsiteX10" fmla="*/ 407504 w 695739"/>
              <a:gd name="connsiteY10" fmla="*/ 2315818 h 3002071"/>
              <a:gd name="connsiteX11" fmla="*/ 387626 w 695739"/>
              <a:gd name="connsiteY11" fmla="*/ 2226366 h 3002071"/>
              <a:gd name="connsiteX12" fmla="*/ 387626 w 695739"/>
              <a:gd name="connsiteY12" fmla="*/ 1480931 h 3002071"/>
              <a:gd name="connsiteX13" fmla="*/ 397565 w 695739"/>
              <a:gd name="connsiteY13" fmla="*/ 1441174 h 3002071"/>
              <a:gd name="connsiteX14" fmla="*/ 407504 w 695739"/>
              <a:gd name="connsiteY14" fmla="*/ 1391479 h 3002071"/>
              <a:gd name="connsiteX15" fmla="*/ 417443 w 695739"/>
              <a:gd name="connsiteY15" fmla="*/ 1232453 h 3002071"/>
              <a:gd name="connsiteX16" fmla="*/ 427383 w 695739"/>
              <a:gd name="connsiteY16" fmla="*/ 1182757 h 3002071"/>
              <a:gd name="connsiteX17" fmla="*/ 437322 w 695739"/>
              <a:gd name="connsiteY17" fmla="*/ 1123122 h 3002071"/>
              <a:gd name="connsiteX18" fmla="*/ 447261 w 695739"/>
              <a:gd name="connsiteY18" fmla="*/ 1073426 h 3002071"/>
              <a:gd name="connsiteX19" fmla="*/ 457200 w 695739"/>
              <a:gd name="connsiteY19" fmla="*/ 993913 h 3002071"/>
              <a:gd name="connsiteX20" fmla="*/ 467139 w 695739"/>
              <a:gd name="connsiteY20" fmla="*/ 934279 h 3002071"/>
              <a:gd name="connsiteX21" fmla="*/ 487017 w 695739"/>
              <a:gd name="connsiteY21" fmla="*/ 775253 h 3002071"/>
              <a:gd name="connsiteX22" fmla="*/ 506896 w 695739"/>
              <a:gd name="connsiteY22" fmla="*/ 695739 h 3002071"/>
              <a:gd name="connsiteX23" fmla="*/ 526774 w 695739"/>
              <a:gd name="connsiteY23" fmla="*/ 526774 h 3002071"/>
              <a:gd name="connsiteX24" fmla="*/ 556591 w 695739"/>
              <a:gd name="connsiteY24" fmla="*/ 427383 h 3002071"/>
              <a:gd name="connsiteX25" fmla="*/ 586409 w 695739"/>
              <a:gd name="connsiteY25" fmla="*/ 347870 h 3002071"/>
              <a:gd name="connsiteX26" fmla="*/ 596348 w 695739"/>
              <a:gd name="connsiteY26" fmla="*/ 308113 h 3002071"/>
              <a:gd name="connsiteX27" fmla="*/ 636104 w 695739"/>
              <a:gd name="connsiteY27" fmla="*/ 238539 h 3002071"/>
              <a:gd name="connsiteX28" fmla="*/ 655983 w 695739"/>
              <a:gd name="connsiteY28" fmla="*/ 129209 h 3002071"/>
              <a:gd name="connsiteX29" fmla="*/ 675861 w 695739"/>
              <a:gd name="connsiteY29" fmla="*/ 89453 h 3002071"/>
              <a:gd name="connsiteX30" fmla="*/ 695739 w 695739"/>
              <a:gd name="connsiteY30" fmla="*/ 29818 h 3002071"/>
              <a:gd name="connsiteX31" fmla="*/ 655983 w 695739"/>
              <a:gd name="connsiteY31" fmla="*/ 19879 h 3002071"/>
              <a:gd name="connsiteX32" fmla="*/ 626165 w 695739"/>
              <a:gd name="connsiteY32" fmla="*/ 9939 h 3002071"/>
              <a:gd name="connsiteX33" fmla="*/ 278296 w 695739"/>
              <a:gd name="connsiteY33" fmla="*/ 0 h 3002071"/>
              <a:gd name="connsiteX34" fmla="*/ 109330 w 695739"/>
              <a:gd name="connsiteY34" fmla="*/ 9939 h 3002071"/>
              <a:gd name="connsiteX35" fmla="*/ 119270 w 695739"/>
              <a:gd name="connsiteY35" fmla="*/ 39757 h 3002071"/>
              <a:gd name="connsiteX36" fmla="*/ 159026 w 695739"/>
              <a:gd name="connsiteY36" fmla="*/ 59635 h 3002071"/>
              <a:gd name="connsiteX37" fmla="*/ 178904 w 695739"/>
              <a:gd name="connsiteY37" fmla="*/ 89453 h 3002071"/>
              <a:gd name="connsiteX38" fmla="*/ 188843 w 695739"/>
              <a:gd name="connsiteY38" fmla="*/ 129209 h 3002071"/>
              <a:gd name="connsiteX39" fmla="*/ 208722 w 695739"/>
              <a:gd name="connsiteY39" fmla="*/ 208722 h 3002071"/>
              <a:gd name="connsiteX40" fmla="*/ 218661 w 695739"/>
              <a:gd name="connsiteY40" fmla="*/ 288235 h 3002071"/>
              <a:gd name="connsiteX41" fmla="*/ 228600 w 695739"/>
              <a:gd name="connsiteY41" fmla="*/ 337931 h 3002071"/>
              <a:gd name="connsiteX42" fmla="*/ 238539 w 695739"/>
              <a:gd name="connsiteY42" fmla="*/ 467139 h 3002071"/>
              <a:gd name="connsiteX43" fmla="*/ 228600 w 695739"/>
              <a:gd name="connsiteY43" fmla="*/ 606287 h 3002071"/>
              <a:gd name="connsiteX44" fmla="*/ 208722 w 695739"/>
              <a:gd name="connsiteY44" fmla="*/ 665922 h 3002071"/>
              <a:gd name="connsiteX45" fmla="*/ 188843 w 695739"/>
              <a:gd name="connsiteY45" fmla="*/ 735496 h 3002071"/>
              <a:gd name="connsiteX46" fmla="*/ 168965 w 695739"/>
              <a:gd name="connsiteY46" fmla="*/ 785192 h 3002071"/>
              <a:gd name="connsiteX47" fmla="*/ 149087 w 695739"/>
              <a:gd name="connsiteY47" fmla="*/ 864705 h 3002071"/>
              <a:gd name="connsiteX48" fmla="*/ 139148 w 695739"/>
              <a:gd name="connsiteY48" fmla="*/ 904461 h 3002071"/>
              <a:gd name="connsiteX49" fmla="*/ 129209 w 695739"/>
              <a:gd name="connsiteY49" fmla="*/ 944218 h 3002071"/>
              <a:gd name="connsiteX50" fmla="*/ 119270 w 695739"/>
              <a:gd name="connsiteY50" fmla="*/ 1033670 h 3002071"/>
              <a:gd name="connsiteX51" fmla="*/ 109330 w 695739"/>
              <a:gd name="connsiteY51" fmla="*/ 1133061 h 3002071"/>
              <a:gd name="connsiteX52" fmla="*/ 99391 w 695739"/>
              <a:gd name="connsiteY52" fmla="*/ 1182757 h 3002071"/>
              <a:gd name="connsiteX53" fmla="*/ 89452 w 695739"/>
              <a:gd name="connsiteY53" fmla="*/ 1242392 h 3002071"/>
              <a:gd name="connsiteX54" fmla="*/ 79513 w 695739"/>
              <a:gd name="connsiteY54" fmla="*/ 1292087 h 3002071"/>
              <a:gd name="connsiteX55" fmla="*/ 59635 w 695739"/>
              <a:gd name="connsiteY55" fmla="*/ 1421296 h 3002071"/>
              <a:gd name="connsiteX56" fmla="*/ 49696 w 695739"/>
              <a:gd name="connsiteY56" fmla="*/ 1451113 h 3002071"/>
              <a:gd name="connsiteX57" fmla="*/ 39756 w 695739"/>
              <a:gd name="connsiteY57" fmla="*/ 1769166 h 3002071"/>
              <a:gd name="connsiteX58" fmla="*/ 29817 w 695739"/>
              <a:gd name="connsiteY58" fmla="*/ 1798983 h 3002071"/>
              <a:gd name="connsiteX59" fmla="*/ 0 w 695739"/>
              <a:gd name="connsiteY59" fmla="*/ 1938131 h 3002071"/>
              <a:gd name="connsiteX60" fmla="*/ 9939 w 695739"/>
              <a:gd name="connsiteY60" fmla="*/ 2514600 h 3002071"/>
              <a:gd name="connsiteX61" fmla="*/ 29817 w 695739"/>
              <a:gd name="connsiteY61" fmla="*/ 2594113 h 3002071"/>
              <a:gd name="connsiteX62" fmla="*/ 49696 w 695739"/>
              <a:gd name="connsiteY62" fmla="*/ 2643809 h 3002071"/>
              <a:gd name="connsiteX63" fmla="*/ 59635 w 695739"/>
              <a:gd name="connsiteY63" fmla="*/ 2683566 h 3002071"/>
              <a:gd name="connsiteX64" fmla="*/ 69574 w 695739"/>
              <a:gd name="connsiteY64" fmla="*/ 2713383 h 3002071"/>
              <a:gd name="connsiteX65" fmla="*/ 79513 w 695739"/>
              <a:gd name="connsiteY65" fmla="*/ 2763079 h 3002071"/>
              <a:gd name="connsiteX66" fmla="*/ 109330 w 695739"/>
              <a:gd name="connsiteY66" fmla="*/ 2802835 h 3002071"/>
              <a:gd name="connsiteX67" fmla="*/ 129209 w 695739"/>
              <a:gd name="connsiteY67" fmla="*/ 2902226 h 3002071"/>
              <a:gd name="connsiteX68" fmla="*/ 139148 w 695739"/>
              <a:gd name="connsiteY68" fmla="*/ 2932044 h 3002071"/>
              <a:gd name="connsiteX69" fmla="*/ 198783 w 695739"/>
              <a:gd name="connsiteY69" fmla="*/ 2961861 h 3002071"/>
              <a:gd name="connsiteX70" fmla="*/ 337930 w 695739"/>
              <a:gd name="connsiteY70" fmla="*/ 2971800 h 3002071"/>
              <a:gd name="connsiteX71" fmla="*/ 407504 w 695739"/>
              <a:gd name="connsiteY71" fmla="*/ 2981739 h 3002071"/>
              <a:gd name="connsiteX72" fmla="*/ 546652 w 695739"/>
              <a:gd name="connsiteY72" fmla="*/ 2991679 h 3002071"/>
              <a:gd name="connsiteX73" fmla="*/ 586409 w 695739"/>
              <a:gd name="connsiteY73" fmla="*/ 2981739 h 3002071"/>
              <a:gd name="connsiteX74" fmla="*/ 616226 w 695739"/>
              <a:gd name="connsiteY74" fmla="*/ 2971800 h 3002071"/>
              <a:gd name="connsiteX75" fmla="*/ 616226 w 695739"/>
              <a:gd name="connsiteY75" fmla="*/ 2941983 h 3002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695739" h="3002071">
                <a:moveTo>
                  <a:pt x="616226" y="2941983"/>
                </a:moveTo>
                <a:cubicBezTo>
                  <a:pt x="612913" y="2923761"/>
                  <a:pt x="605080" y="2875568"/>
                  <a:pt x="596348" y="2862470"/>
                </a:cubicBezTo>
                <a:cubicBezTo>
                  <a:pt x="588551" y="2850775"/>
                  <a:pt x="575529" y="2843451"/>
                  <a:pt x="566530" y="2832653"/>
                </a:cubicBezTo>
                <a:cubicBezTo>
                  <a:pt x="548972" y="2811583"/>
                  <a:pt x="538924" y="2787378"/>
                  <a:pt x="526774" y="2763079"/>
                </a:cubicBezTo>
                <a:cubicBezTo>
                  <a:pt x="523461" y="2746514"/>
                  <a:pt x="523490" y="2728910"/>
                  <a:pt x="516835" y="2713383"/>
                </a:cubicBezTo>
                <a:cubicBezTo>
                  <a:pt x="513144" y="2704770"/>
                  <a:pt x="500436" y="2702206"/>
                  <a:pt x="496956" y="2693505"/>
                </a:cubicBezTo>
                <a:cubicBezTo>
                  <a:pt x="480464" y="2652276"/>
                  <a:pt x="477808" y="2606974"/>
                  <a:pt x="467139" y="2564296"/>
                </a:cubicBezTo>
                <a:cubicBezTo>
                  <a:pt x="464598" y="2554132"/>
                  <a:pt x="460078" y="2544553"/>
                  <a:pt x="457200" y="2534479"/>
                </a:cubicBezTo>
                <a:cubicBezTo>
                  <a:pt x="449995" y="2509261"/>
                  <a:pt x="447535" y="2488735"/>
                  <a:pt x="437322" y="2464905"/>
                </a:cubicBezTo>
                <a:cubicBezTo>
                  <a:pt x="431485" y="2451286"/>
                  <a:pt x="424069" y="2438400"/>
                  <a:pt x="417443" y="2425148"/>
                </a:cubicBezTo>
                <a:cubicBezTo>
                  <a:pt x="414130" y="2388705"/>
                  <a:pt x="412043" y="2352129"/>
                  <a:pt x="407504" y="2315818"/>
                </a:cubicBezTo>
                <a:cubicBezTo>
                  <a:pt x="404349" y="2290580"/>
                  <a:pt x="394010" y="2251904"/>
                  <a:pt x="387626" y="2226366"/>
                </a:cubicBezTo>
                <a:cubicBezTo>
                  <a:pt x="375766" y="1870571"/>
                  <a:pt x="370908" y="1890526"/>
                  <a:pt x="387626" y="1480931"/>
                </a:cubicBezTo>
                <a:cubicBezTo>
                  <a:pt x="388183" y="1467282"/>
                  <a:pt x="394602" y="1454509"/>
                  <a:pt x="397565" y="1441174"/>
                </a:cubicBezTo>
                <a:cubicBezTo>
                  <a:pt x="401230" y="1424683"/>
                  <a:pt x="404191" y="1408044"/>
                  <a:pt x="407504" y="1391479"/>
                </a:cubicBezTo>
                <a:cubicBezTo>
                  <a:pt x="410817" y="1338470"/>
                  <a:pt x="412407" y="1285326"/>
                  <a:pt x="417443" y="1232453"/>
                </a:cubicBezTo>
                <a:cubicBezTo>
                  <a:pt x="419045" y="1215636"/>
                  <a:pt x="424361" y="1199378"/>
                  <a:pt x="427383" y="1182757"/>
                </a:cubicBezTo>
                <a:cubicBezTo>
                  <a:pt x="430988" y="1162930"/>
                  <a:pt x="433717" y="1142949"/>
                  <a:pt x="437322" y="1123122"/>
                </a:cubicBezTo>
                <a:cubicBezTo>
                  <a:pt x="440344" y="1106501"/>
                  <a:pt x="444692" y="1090123"/>
                  <a:pt x="447261" y="1073426"/>
                </a:cubicBezTo>
                <a:cubicBezTo>
                  <a:pt x="451322" y="1047026"/>
                  <a:pt x="453423" y="1020355"/>
                  <a:pt x="457200" y="993913"/>
                </a:cubicBezTo>
                <a:cubicBezTo>
                  <a:pt x="460050" y="973963"/>
                  <a:pt x="464476" y="954254"/>
                  <a:pt x="467139" y="934279"/>
                </a:cubicBezTo>
                <a:cubicBezTo>
                  <a:pt x="472652" y="892931"/>
                  <a:pt x="478311" y="818782"/>
                  <a:pt x="487017" y="775253"/>
                </a:cubicBezTo>
                <a:cubicBezTo>
                  <a:pt x="510140" y="659635"/>
                  <a:pt x="482256" y="868214"/>
                  <a:pt x="506896" y="695739"/>
                </a:cubicBezTo>
                <a:cubicBezTo>
                  <a:pt x="514879" y="639862"/>
                  <a:pt x="517482" y="582528"/>
                  <a:pt x="526774" y="526774"/>
                </a:cubicBezTo>
                <a:cubicBezTo>
                  <a:pt x="534661" y="479451"/>
                  <a:pt x="543336" y="480403"/>
                  <a:pt x="556591" y="427383"/>
                </a:cubicBezTo>
                <a:cubicBezTo>
                  <a:pt x="570123" y="373252"/>
                  <a:pt x="560421" y="399844"/>
                  <a:pt x="586409" y="347870"/>
                </a:cubicBezTo>
                <a:cubicBezTo>
                  <a:pt x="589722" y="334618"/>
                  <a:pt x="590239" y="320331"/>
                  <a:pt x="596348" y="308113"/>
                </a:cubicBezTo>
                <a:cubicBezTo>
                  <a:pt x="627682" y="245445"/>
                  <a:pt x="623943" y="293262"/>
                  <a:pt x="636104" y="238539"/>
                </a:cubicBezTo>
                <a:cubicBezTo>
                  <a:pt x="639444" y="223508"/>
                  <a:pt x="649951" y="147306"/>
                  <a:pt x="655983" y="129209"/>
                </a:cubicBezTo>
                <a:cubicBezTo>
                  <a:pt x="660668" y="115153"/>
                  <a:pt x="670358" y="103210"/>
                  <a:pt x="675861" y="89453"/>
                </a:cubicBezTo>
                <a:cubicBezTo>
                  <a:pt x="683643" y="69998"/>
                  <a:pt x="695739" y="29818"/>
                  <a:pt x="695739" y="29818"/>
                </a:cubicBezTo>
                <a:cubicBezTo>
                  <a:pt x="682487" y="26505"/>
                  <a:pt x="669117" y="23632"/>
                  <a:pt x="655983" y="19879"/>
                </a:cubicBezTo>
                <a:cubicBezTo>
                  <a:pt x="645909" y="17001"/>
                  <a:pt x="636628" y="10490"/>
                  <a:pt x="626165" y="9939"/>
                </a:cubicBezTo>
                <a:cubicBezTo>
                  <a:pt x="510322" y="3842"/>
                  <a:pt x="394252" y="3313"/>
                  <a:pt x="278296" y="0"/>
                </a:cubicBezTo>
                <a:cubicBezTo>
                  <a:pt x="221974" y="3313"/>
                  <a:pt x="164065" y="-3745"/>
                  <a:pt x="109330" y="9939"/>
                </a:cubicBezTo>
                <a:cubicBezTo>
                  <a:pt x="99166" y="12480"/>
                  <a:pt x="111862" y="32349"/>
                  <a:pt x="119270" y="39757"/>
                </a:cubicBezTo>
                <a:cubicBezTo>
                  <a:pt x="129747" y="50234"/>
                  <a:pt x="145774" y="53009"/>
                  <a:pt x="159026" y="59635"/>
                </a:cubicBezTo>
                <a:cubicBezTo>
                  <a:pt x="165652" y="69574"/>
                  <a:pt x="174199" y="78473"/>
                  <a:pt x="178904" y="89453"/>
                </a:cubicBezTo>
                <a:cubicBezTo>
                  <a:pt x="184285" y="102008"/>
                  <a:pt x="185880" y="115874"/>
                  <a:pt x="188843" y="129209"/>
                </a:cubicBezTo>
                <a:cubicBezTo>
                  <a:pt x="204835" y="201169"/>
                  <a:pt x="190962" y="155442"/>
                  <a:pt x="208722" y="208722"/>
                </a:cubicBezTo>
                <a:cubicBezTo>
                  <a:pt x="212035" y="235226"/>
                  <a:pt x="214600" y="261835"/>
                  <a:pt x="218661" y="288235"/>
                </a:cubicBezTo>
                <a:cubicBezTo>
                  <a:pt x="221230" y="304932"/>
                  <a:pt x="226734" y="321141"/>
                  <a:pt x="228600" y="337931"/>
                </a:cubicBezTo>
                <a:cubicBezTo>
                  <a:pt x="233370" y="380863"/>
                  <a:pt x="235226" y="424070"/>
                  <a:pt x="238539" y="467139"/>
                </a:cubicBezTo>
                <a:cubicBezTo>
                  <a:pt x="235226" y="513522"/>
                  <a:pt x="235498" y="560301"/>
                  <a:pt x="228600" y="606287"/>
                </a:cubicBezTo>
                <a:cubicBezTo>
                  <a:pt x="225492" y="627009"/>
                  <a:pt x="214743" y="645852"/>
                  <a:pt x="208722" y="665922"/>
                </a:cubicBezTo>
                <a:cubicBezTo>
                  <a:pt x="193052" y="718157"/>
                  <a:pt x="205550" y="690945"/>
                  <a:pt x="188843" y="735496"/>
                </a:cubicBezTo>
                <a:cubicBezTo>
                  <a:pt x="182578" y="752201"/>
                  <a:pt x="174212" y="768140"/>
                  <a:pt x="168965" y="785192"/>
                </a:cubicBezTo>
                <a:cubicBezTo>
                  <a:pt x="160931" y="811304"/>
                  <a:pt x="155713" y="838201"/>
                  <a:pt x="149087" y="864705"/>
                </a:cubicBezTo>
                <a:lnTo>
                  <a:pt x="139148" y="904461"/>
                </a:lnTo>
                <a:lnTo>
                  <a:pt x="129209" y="944218"/>
                </a:lnTo>
                <a:cubicBezTo>
                  <a:pt x="125896" y="974035"/>
                  <a:pt x="122411" y="1003834"/>
                  <a:pt x="119270" y="1033670"/>
                </a:cubicBezTo>
                <a:cubicBezTo>
                  <a:pt x="115784" y="1066783"/>
                  <a:pt x="113731" y="1100057"/>
                  <a:pt x="109330" y="1133061"/>
                </a:cubicBezTo>
                <a:cubicBezTo>
                  <a:pt x="107097" y="1149806"/>
                  <a:pt x="102413" y="1166136"/>
                  <a:pt x="99391" y="1182757"/>
                </a:cubicBezTo>
                <a:cubicBezTo>
                  <a:pt x="95786" y="1202584"/>
                  <a:pt x="93057" y="1222565"/>
                  <a:pt x="89452" y="1242392"/>
                </a:cubicBezTo>
                <a:cubicBezTo>
                  <a:pt x="86430" y="1259013"/>
                  <a:pt x="82290" y="1275424"/>
                  <a:pt x="79513" y="1292087"/>
                </a:cubicBezTo>
                <a:cubicBezTo>
                  <a:pt x="74229" y="1323791"/>
                  <a:pt x="66969" y="1388292"/>
                  <a:pt x="59635" y="1421296"/>
                </a:cubicBezTo>
                <a:cubicBezTo>
                  <a:pt x="57362" y="1431523"/>
                  <a:pt x="53009" y="1441174"/>
                  <a:pt x="49696" y="1451113"/>
                </a:cubicBezTo>
                <a:cubicBezTo>
                  <a:pt x="46383" y="1557131"/>
                  <a:pt x="45807" y="1663269"/>
                  <a:pt x="39756" y="1769166"/>
                </a:cubicBezTo>
                <a:cubicBezTo>
                  <a:pt x="39158" y="1779626"/>
                  <a:pt x="31539" y="1788649"/>
                  <a:pt x="29817" y="1798983"/>
                </a:cubicBezTo>
                <a:cubicBezTo>
                  <a:pt x="7700" y="1931688"/>
                  <a:pt x="37091" y="1845403"/>
                  <a:pt x="0" y="1938131"/>
                </a:cubicBezTo>
                <a:cubicBezTo>
                  <a:pt x="3313" y="2130287"/>
                  <a:pt x="1212" y="2322613"/>
                  <a:pt x="9939" y="2514600"/>
                </a:cubicBezTo>
                <a:cubicBezTo>
                  <a:pt x="11180" y="2541892"/>
                  <a:pt x="19670" y="2568747"/>
                  <a:pt x="29817" y="2594113"/>
                </a:cubicBezTo>
                <a:cubicBezTo>
                  <a:pt x="36443" y="2610678"/>
                  <a:pt x="44054" y="2626883"/>
                  <a:pt x="49696" y="2643809"/>
                </a:cubicBezTo>
                <a:cubicBezTo>
                  <a:pt x="54016" y="2656768"/>
                  <a:pt x="55882" y="2670431"/>
                  <a:pt x="59635" y="2683566"/>
                </a:cubicBezTo>
                <a:cubicBezTo>
                  <a:pt x="62513" y="2693640"/>
                  <a:pt x="67033" y="2703219"/>
                  <a:pt x="69574" y="2713383"/>
                </a:cubicBezTo>
                <a:cubicBezTo>
                  <a:pt x="73671" y="2729772"/>
                  <a:pt x="72652" y="2747642"/>
                  <a:pt x="79513" y="2763079"/>
                </a:cubicBezTo>
                <a:cubicBezTo>
                  <a:pt x="86241" y="2778216"/>
                  <a:pt x="99391" y="2789583"/>
                  <a:pt x="109330" y="2802835"/>
                </a:cubicBezTo>
                <a:cubicBezTo>
                  <a:pt x="115956" y="2835965"/>
                  <a:pt x="118525" y="2870173"/>
                  <a:pt x="129209" y="2902226"/>
                </a:cubicBezTo>
                <a:cubicBezTo>
                  <a:pt x="132522" y="2912165"/>
                  <a:pt x="132603" y="2923863"/>
                  <a:pt x="139148" y="2932044"/>
                </a:cubicBezTo>
                <a:cubicBezTo>
                  <a:pt x="148895" y="2944228"/>
                  <a:pt x="182882" y="2959990"/>
                  <a:pt x="198783" y="2961861"/>
                </a:cubicBezTo>
                <a:cubicBezTo>
                  <a:pt x="244965" y="2967294"/>
                  <a:pt x="291639" y="2967391"/>
                  <a:pt x="337930" y="2971800"/>
                </a:cubicBezTo>
                <a:cubicBezTo>
                  <a:pt x="361251" y="2974021"/>
                  <a:pt x="384313" y="2978426"/>
                  <a:pt x="407504" y="2981739"/>
                </a:cubicBezTo>
                <a:cubicBezTo>
                  <a:pt x="492479" y="3010065"/>
                  <a:pt x="446347" y="3004217"/>
                  <a:pt x="546652" y="2991679"/>
                </a:cubicBezTo>
                <a:cubicBezTo>
                  <a:pt x="559904" y="2988366"/>
                  <a:pt x="573274" y="2985492"/>
                  <a:pt x="586409" y="2981739"/>
                </a:cubicBezTo>
                <a:cubicBezTo>
                  <a:pt x="596482" y="2978861"/>
                  <a:pt x="611541" y="2981171"/>
                  <a:pt x="616226" y="2971800"/>
                </a:cubicBezTo>
                <a:cubicBezTo>
                  <a:pt x="623634" y="2956984"/>
                  <a:pt x="619539" y="2960205"/>
                  <a:pt x="616226" y="2941983"/>
                </a:cubicBezTo>
                <a:close/>
              </a:path>
            </a:pathLst>
          </a:custGeom>
          <a:solidFill>
            <a:srgbClr val="884D14"/>
          </a:solidFill>
          <a:ln>
            <a:solidFill>
              <a:srgbClr val="884D14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блако 5">
            <a:extLst>
              <a:ext uri="{FF2B5EF4-FFF2-40B4-BE49-F238E27FC236}">
                <a16:creationId xmlns:a16="http://schemas.microsoft.com/office/drawing/2014/main" id="{8EE6EA02-1333-438C-96F6-2AD850A56157}"/>
              </a:ext>
            </a:extLst>
          </p:cNvPr>
          <p:cNvSpPr/>
          <p:nvPr/>
        </p:nvSpPr>
        <p:spPr>
          <a:xfrm>
            <a:off x="166471" y="1085425"/>
            <a:ext cx="3773066" cy="2829040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5BBF6AE-7364-4CC1-93ED-17F4E7619C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4185" y="3703693"/>
            <a:ext cx="713294" cy="3017782"/>
          </a:xfrm>
          <a:prstGeom prst="rect">
            <a:avLst/>
          </a:prstGeom>
        </p:spPr>
      </p:pic>
      <p:sp>
        <p:nvSpPr>
          <p:cNvPr id="8" name="Облако 7">
            <a:extLst>
              <a:ext uri="{FF2B5EF4-FFF2-40B4-BE49-F238E27FC236}">
                <a16:creationId xmlns:a16="http://schemas.microsoft.com/office/drawing/2014/main" id="{B550E145-9276-4EE9-81EB-50D4FE06361E}"/>
              </a:ext>
            </a:extLst>
          </p:cNvPr>
          <p:cNvSpPr/>
          <p:nvPr/>
        </p:nvSpPr>
        <p:spPr>
          <a:xfrm>
            <a:off x="4232012" y="960498"/>
            <a:ext cx="4127885" cy="3158773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6C97129-253A-4A75-B61D-852E4FF5ED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6114" y="3628875"/>
            <a:ext cx="713294" cy="3017782"/>
          </a:xfrm>
          <a:prstGeom prst="rect">
            <a:avLst/>
          </a:prstGeom>
        </p:spPr>
      </p:pic>
      <p:sp>
        <p:nvSpPr>
          <p:cNvPr id="9" name="Облако 8">
            <a:extLst>
              <a:ext uri="{FF2B5EF4-FFF2-40B4-BE49-F238E27FC236}">
                <a16:creationId xmlns:a16="http://schemas.microsoft.com/office/drawing/2014/main" id="{9495418B-7394-47ED-BD5A-34EAA4E9162F}"/>
              </a:ext>
            </a:extLst>
          </p:cNvPr>
          <p:cNvSpPr/>
          <p:nvPr/>
        </p:nvSpPr>
        <p:spPr>
          <a:xfrm>
            <a:off x="8584157" y="1104181"/>
            <a:ext cx="3511765" cy="3015089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247D668-BEB6-4954-92D5-67CDC3044E7C}"/>
              </a:ext>
            </a:extLst>
          </p:cNvPr>
          <p:cNvSpPr txBox="1"/>
          <p:nvPr/>
        </p:nvSpPr>
        <p:spPr>
          <a:xfrm>
            <a:off x="612244" y="1572199"/>
            <a:ext cx="28266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metria"/>
                <a:ea typeface="+mn-ea"/>
                <a:cs typeface="+mn-cs"/>
              </a:rPr>
              <a:t>Собственные разработки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metria"/>
                <a:ea typeface="+mn-ea"/>
                <a:cs typeface="+mn-cs"/>
              </a:rPr>
              <a:t>: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D267E9B-B605-497C-B64D-0D4BEEBD7AB0}"/>
              </a:ext>
            </a:extLst>
          </p:cNvPr>
          <p:cNvSpPr txBox="1"/>
          <p:nvPr/>
        </p:nvSpPr>
        <p:spPr>
          <a:xfrm>
            <a:off x="690171" y="1941531"/>
            <a:ext cx="254249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metria"/>
                <a:ea typeface="+mn-ea"/>
                <a:cs typeface="+mn-cs"/>
              </a:rPr>
              <a:t>AI-алгоритм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173277"/>
                </a:solidFill>
                <a:effectLst/>
                <a:uLnTx/>
                <a:uFillTx/>
                <a:latin typeface="Geometria"/>
                <a:ea typeface="+mn-ea"/>
                <a:cs typeface="+mn-cs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metria"/>
                <a:ea typeface="+mn-ea"/>
                <a:cs typeface="+mn-cs"/>
              </a:rPr>
              <a:t>NLP-система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metria"/>
                <a:ea typeface="+mn-ea"/>
                <a:cs typeface="+mn-cs"/>
              </a:rPr>
              <a:t>Модуль компьютерного зрения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EF43F79-AB65-4DA9-A5C4-4C3F9FC7F282}"/>
              </a:ext>
            </a:extLst>
          </p:cNvPr>
          <p:cNvSpPr txBox="1"/>
          <p:nvPr/>
        </p:nvSpPr>
        <p:spPr>
          <a:xfrm>
            <a:off x="4869099" y="1523057"/>
            <a:ext cx="330245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metria"/>
                <a:ea typeface="+mn-ea"/>
                <a:cs typeface="+mn-cs"/>
              </a:rPr>
              <a:t>Адаптация существующих технологий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metria"/>
                <a:ea typeface="+mn-ea"/>
                <a:cs typeface="+mn-cs"/>
              </a:rPr>
              <a:t>: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173277"/>
              </a:solidFill>
              <a:effectLst/>
              <a:uLnTx/>
              <a:uFillTx/>
              <a:latin typeface="Geometria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metria"/>
                <a:ea typeface="+mn-ea"/>
                <a:cs typeface="+mn-cs"/>
              </a:rPr>
              <a:t>Микросервисная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metria"/>
                <a:ea typeface="+mn-ea"/>
                <a:cs typeface="+mn-cs"/>
              </a:rPr>
              <a:t> архитектура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metria"/>
                <a:ea typeface="+mn-ea"/>
                <a:cs typeface="+mn-cs"/>
              </a:rPr>
              <a:t>Блокчейн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metria"/>
                <a:ea typeface="+mn-ea"/>
                <a:cs typeface="+mn-cs"/>
              </a:rPr>
              <a:t>-решения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metria"/>
                <a:ea typeface="+mn-ea"/>
                <a:cs typeface="+mn-cs"/>
              </a:rPr>
              <a:t>API-интеграции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metria"/>
                <a:ea typeface="+mn-ea"/>
                <a:cs typeface="+mn-cs"/>
              </a:rPr>
              <a:t>Облачная аналитика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3783CC0-6D28-4089-A37F-0D6E550BF882}"/>
              </a:ext>
            </a:extLst>
          </p:cNvPr>
          <p:cNvSpPr txBox="1"/>
          <p:nvPr/>
        </p:nvSpPr>
        <p:spPr>
          <a:xfrm>
            <a:off x="9223959" y="1564126"/>
            <a:ext cx="251760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metria"/>
                <a:ea typeface="+mn-ea"/>
                <a:cs typeface="+mn-cs"/>
              </a:rPr>
              <a:t>Научная основа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metria"/>
                <a:ea typeface="+mn-ea"/>
                <a:cs typeface="+mn-cs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metria"/>
                <a:ea typeface="+mn-ea"/>
                <a:cs typeface="+mn-cs"/>
              </a:rPr>
              <a:t>Методы обработки больших данных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metria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metria"/>
                <a:ea typeface="+mn-ea"/>
                <a:cs typeface="+mn-cs"/>
              </a:rPr>
              <a:t>Принципы экономики замкнутого цикла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metria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metria"/>
                <a:ea typeface="+mn-ea"/>
                <a:cs typeface="+mn-cs"/>
              </a:rPr>
              <a:t>ESG-методологии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287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0028801-30C7-4EFF-B597-0A881BD26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27E2-28C0-4983-BAB4-3FB806D42198}" type="slidenum">
              <a:rPr lang="ru-RU" smtClean="0"/>
              <a:t>6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248CC1-5962-4FB0-9CF0-49510B047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84" y="195223"/>
            <a:ext cx="2005758" cy="124369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50667E-CB18-4AF7-9405-A6CEBD8E7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8239" y="328863"/>
            <a:ext cx="2743438" cy="11461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9C8065-5F48-44EE-9761-405DB353EA82}"/>
              </a:ext>
            </a:extLst>
          </p:cNvPr>
          <p:cNvSpPr txBox="1"/>
          <p:nvPr/>
        </p:nvSpPr>
        <p:spPr>
          <a:xfrm>
            <a:off x="0" y="32886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173277"/>
                </a:solidFill>
                <a:latin typeface="Geometria"/>
              </a:rPr>
              <a:t>Конкуренты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C51879-C452-4A78-A747-20FF040460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62" t="15271" r="80327" b="80290"/>
          <a:stretch/>
        </p:blipFill>
        <p:spPr>
          <a:xfrm>
            <a:off x="213814" y="3789885"/>
            <a:ext cx="5034047" cy="102390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D9DF032-68FF-4F0F-9D6B-96CBEB6F2E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966" y="1415271"/>
            <a:ext cx="4660856" cy="177595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A9AC378-33A3-4156-9C9D-3CB1DC4C0F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73" t="11474" r="92496" b="84729"/>
          <a:stretch/>
        </p:blipFill>
        <p:spPr>
          <a:xfrm>
            <a:off x="7524793" y="3674325"/>
            <a:ext cx="4015410" cy="125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70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4A8B8B2-A953-46D9-87CD-6CF8D906B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27E2-28C0-4983-BAB4-3FB806D42198}" type="slidenum">
              <a:rPr lang="ru-RU" smtClean="0"/>
              <a:t>7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B81D64-9806-44AE-BEE8-4FBCDD09E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62" y="279876"/>
            <a:ext cx="2005758" cy="124369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46589D-5DFA-4B5F-9710-5A40381FE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377421"/>
            <a:ext cx="2743438" cy="11461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0B80AD-3DE5-43F5-83BE-385630BFC66F}"/>
              </a:ext>
            </a:extLst>
          </p:cNvPr>
          <p:cNvSpPr txBox="1"/>
          <p:nvPr/>
        </p:nvSpPr>
        <p:spPr>
          <a:xfrm>
            <a:off x="-1" y="501612"/>
            <a:ext cx="12192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173277"/>
                </a:solidFill>
                <a:latin typeface="Geometria"/>
              </a:rPr>
              <a:t>Рынки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0CCEFFE-7EE6-4DF2-B710-0C9E1AD20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4707" y="1840998"/>
            <a:ext cx="4102584" cy="171077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ACEEC9D-BB41-40BA-BA71-DF878EF40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252" y="3741101"/>
            <a:ext cx="4365213" cy="245543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5F9ADE6-DFD3-428B-96AB-6C45FA1E2A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900" t="38926" r="20311" b="37525"/>
          <a:stretch/>
        </p:blipFill>
        <p:spPr>
          <a:xfrm>
            <a:off x="6629401" y="4306387"/>
            <a:ext cx="5168347" cy="155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76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2430D69-34BC-4F22-AB96-92FC3A7B4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A863C51-66C2-4219-AC8C-AAAD47204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27E2-28C0-4983-BAB4-3FB806D42198}" type="slidenum">
              <a:rPr lang="ru-RU" smtClean="0"/>
              <a:t>8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9D7662-2474-4FF9-AAA5-4BC71A54E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482" y="87752"/>
            <a:ext cx="2005758" cy="124369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F0148B-7254-4E4A-A5A1-5AB396BF7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1903" y="136525"/>
            <a:ext cx="2743438" cy="11461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0EFA5F-ECAA-4524-BC87-0BFF4523EFAC}"/>
              </a:ext>
            </a:extLst>
          </p:cNvPr>
          <p:cNvSpPr txBox="1"/>
          <p:nvPr/>
        </p:nvSpPr>
        <p:spPr>
          <a:xfrm>
            <a:off x="0" y="418545"/>
            <a:ext cx="12191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Geometria"/>
              </a:rPr>
              <a:t>Монетизация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B1F27D-F71A-4DC4-80C7-629EDCCBBC24}"/>
              </a:ext>
            </a:extLst>
          </p:cNvPr>
          <p:cNvSpPr txBox="1"/>
          <p:nvPr/>
        </p:nvSpPr>
        <p:spPr>
          <a:xfrm>
            <a:off x="3481179" y="1587240"/>
            <a:ext cx="61672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u="none" strike="noStrike" dirty="0">
                <a:solidFill>
                  <a:schemeClr val="bg1"/>
                </a:solidFill>
                <a:effectLst/>
                <a:latin typeface="Geometria" panose="020B0503020204020204"/>
              </a:rPr>
              <a:t>Расчет TAM (потенциальный годовой доход со всего рынка):</a:t>
            </a:r>
            <a:br>
              <a:rPr lang="ru-RU" b="0" i="0" u="none" strike="noStrike" dirty="0">
                <a:solidFill>
                  <a:schemeClr val="bg1"/>
                </a:solidFill>
                <a:effectLst/>
                <a:latin typeface="Geometria" panose="020B0503020204020204"/>
              </a:rPr>
            </a:br>
            <a:r>
              <a:rPr lang="ru-RU" b="0" i="0" u="none" strike="noStrike" dirty="0">
                <a:solidFill>
                  <a:schemeClr val="bg1"/>
                </a:solidFill>
                <a:effectLst/>
                <a:latin typeface="Geometria" panose="020B0503020204020204"/>
              </a:rPr>
              <a:t>170 млрд руб. (GMV) * 6% (Комиссия) = **10.2 млрд руб./год**</a:t>
            </a:r>
            <a:endParaRPr lang="ru-RU" dirty="0">
              <a:solidFill>
                <a:schemeClr val="bg1"/>
              </a:solidFill>
              <a:latin typeface="Geometria" panose="020B050302020402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19DB31-3D84-46EA-BE6F-56D5BE783E80}"/>
              </a:ext>
            </a:extLst>
          </p:cNvPr>
          <p:cNvSpPr txBox="1"/>
          <p:nvPr/>
        </p:nvSpPr>
        <p:spPr>
          <a:xfrm>
            <a:off x="4504911" y="2815138"/>
            <a:ext cx="61672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1200"/>
              </a:spcBef>
              <a:spcAft>
                <a:spcPts val="1200"/>
              </a:spcAft>
            </a:pPr>
            <a:r>
              <a:rPr lang="ru-RU" b="0" i="0" u="none" strike="noStrike" dirty="0">
                <a:solidFill>
                  <a:schemeClr val="bg1"/>
                </a:solidFill>
                <a:effectLst/>
                <a:latin typeface="Geometria" panose="020B0503020204020204"/>
              </a:rPr>
              <a:t>Расчет SAM (потенциальный годовой доход в целевых сегментах):</a:t>
            </a:r>
            <a:br>
              <a:rPr lang="ru-RU" b="0" i="0" u="none" strike="noStrike" dirty="0">
                <a:solidFill>
                  <a:schemeClr val="bg1"/>
                </a:solidFill>
                <a:effectLst/>
                <a:latin typeface="Geometria" panose="020B0503020204020204"/>
              </a:rPr>
            </a:br>
            <a:r>
              <a:rPr lang="ru-RU" b="0" i="0" u="none" strike="noStrike" dirty="0">
                <a:solidFill>
                  <a:schemeClr val="bg1"/>
                </a:solidFill>
                <a:effectLst/>
                <a:latin typeface="Geometria" panose="020B0503020204020204"/>
              </a:rPr>
              <a:t>10.2 млрд руб. (TAM) * 70% * 50% = **3.57 млрд руб./год**</a:t>
            </a:r>
            <a:endParaRPr lang="ru-RU" b="0" dirty="0">
              <a:solidFill>
                <a:schemeClr val="bg1"/>
              </a:solidFill>
              <a:effectLst/>
              <a:latin typeface="Geometria" panose="020B050302020402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917463-9A6E-43D9-8611-EF0F369F6AED}"/>
              </a:ext>
            </a:extLst>
          </p:cNvPr>
          <p:cNvSpPr txBox="1"/>
          <p:nvPr/>
        </p:nvSpPr>
        <p:spPr>
          <a:xfrm>
            <a:off x="5807385" y="4181521"/>
            <a:ext cx="616723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1200"/>
              </a:spcBef>
              <a:spcAft>
                <a:spcPts val="1200"/>
              </a:spcAft>
            </a:pPr>
            <a:r>
              <a:rPr lang="ru-RU" b="0" i="0" u="none" strike="noStrike" dirty="0">
                <a:solidFill>
                  <a:schemeClr val="bg1"/>
                </a:solidFill>
                <a:effectLst/>
                <a:latin typeface="Geometria" panose="020B0503020204020204"/>
              </a:rPr>
              <a:t>Расчет SOM (наша реалистичная выручка через 3-5 лет):</a:t>
            </a:r>
            <a:endParaRPr lang="en-US" dirty="0">
              <a:solidFill>
                <a:schemeClr val="bg1"/>
              </a:solidFill>
              <a:latin typeface="Geometria" panose="020B0503020204020204"/>
            </a:endParaRPr>
          </a:p>
          <a:p>
            <a:pPr rtl="0">
              <a:spcBef>
                <a:spcPts val="1200"/>
              </a:spcBef>
              <a:spcAft>
                <a:spcPts val="1200"/>
              </a:spcAft>
            </a:pPr>
            <a:r>
              <a:rPr lang="ru-RU" b="0" i="0" u="none" strike="noStrike" dirty="0">
                <a:solidFill>
                  <a:schemeClr val="bg1"/>
                </a:solidFill>
                <a:effectLst/>
                <a:latin typeface="Geometria" panose="020B0503020204020204"/>
              </a:rPr>
              <a:t>Пессимистичный (1.5%): 3.57 млрд руб. * 1.5% = **53.6 млн руб./год**</a:t>
            </a:r>
          </a:p>
          <a:p>
            <a:r>
              <a:rPr lang="ru-RU" b="0" i="0" u="none" strike="noStrike" dirty="0">
                <a:solidFill>
                  <a:schemeClr val="bg1"/>
                </a:solidFill>
                <a:effectLst/>
                <a:latin typeface="Geometria" panose="020B0503020204020204"/>
              </a:rPr>
              <a:t>Оптимистичный (2%): 3.57 млрд руб. * 2% = **71.4 млн руб./год**</a:t>
            </a:r>
            <a:endParaRPr lang="ru-RU" dirty="0">
              <a:solidFill>
                <a:schemeClr val="bg1"/>
              </a:solidFill>
              <a:latin typeface="Geometria" panose="020B0503020204020204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FD11AEB-CB8D-4D1C-88B9-D694075476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9482" y="1725789"/>
            <a:ext cx="646232" cy="64623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556691C-85CA-43BB-BD54-752CC6F1EA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2361" y="2953687"/>
            <a:ext cx="646232" cy="64623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F36E223-7D77-41A8-A17F-37906ACD07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1165" y="4181521"/>
            <a:ext cx="646232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609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32052A-9A2B-40CD-8E1E-20223F15C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2200" y="1445579"/>
            <a:ext cx="1905000" cy="1905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087EEAD-7B4F-4C57-9F14-9A154F5392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23" r="10012"/>
          <a:stretch/>
        </p:blipFill>
        <p:spPr>
          <a:xfrm>
            <a:off x="0" y="0"/>
            <a:ext cx="6097656" cy="6858000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DD9C54E-026A-468A-8173-804808881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627E2-28C0-4983-BAB4-3FB806D42198}" type="slidenum">
              <a:rPr lang="ru-RU" smtClean="0"/>
              <a:t>9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904D6C-B643-4811-8DB9-FAC7EE7E5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953" y="222500"/>
            <a:ext cx="1599786" cy="99196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D4F276-8296-4A7E-AE28-540E7FE2D3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9406" y="5359175"/>
            <a:ext cx="2068502" cy="8641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1D094B-0E44-4951-BA52-ED71575A617F}"/>
              </a:ext>
            </a:extLst>
          </p:cNvPr>
          <p:cNvSpPr txBox="1"/>
          <p:nvPr/>
        </p:nvSpPr>
        <p:spPr>
          <a:xfrm>
            <a:off x="6096000" y="318372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0CC"/>
                </a:solidFill>
                <a:latin typeface="Geometria" panose="020B0503020204020204"/>
              </a:rPr>
              <a:t>Ценностное предложение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06218B-2262-4419-BAD9-1913A1F52B51}"/>
              </a:ext>
            </a:extLst>
          </p:cNvPr>
          <p:cNvSpPr txBox="1"/>
          <p:nvPr/>
        </p:nvSpPr>
        <p:spPr>
          <a:xfrm>
            <a:off x="6094344" y="832081"/>
            <a:ext cx="609765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ru-RU" b="1" i="0" u="none" strike="noStrike" dirty="0">
                <a:solidFill>
                  <a:srgbClr val="0000CC"/>
                </a:solidFill>
                <a:effectLst/>
                <a:latin typeface="Geometria" panose="020B0503020204020204"/>
              </a:rPr>
              <a:t>Ключевые выгоды для разных сегментов:</a:t>
            </a:r>
            <a:endParaRPr lang="ru-RU" b="1" dirty="0">
              <a:solidFill>
                <a:srgbClr val="0000CC"/>
              </a:solidFill>
              <a:effectLst/>
              <a:latin typeface="Geometria" panose="020B0503020204020204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ru-RU" b="1" i="0" u="none" strike="noStrike" dirty="0">
                <a:solidFill>
                  <a:srgbClr val="0000CC"/>
                </a:solidFill>
                <a:effectLst/>
                <a:latin typeface="Geometria" panose="020B0503020204020204"/>
              </a:rPr>
              <a:t>1. Для компаний, которые платят за утилизацию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b="0" i="0" u="none" strike="noStrike" dirty="0">
                <a:solidFill>
                  <a:srgbClr val="0000CC"/>
                </a:solidFill>
                <a:effectLst/>
                <a:latin typeface="Geometria" panose="020B0503020204020204"/>
              </a:rPr>
              <a:t>Прямая экономия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b="0" i="0" u="none" strike="noStrike" dirty="0">
                <a:solidFill>
                  <a:srgbClr val="0000CC"/>
                </a:solidFill>
                <a:effectLst/>
                <a:latin typeface="Geometria" panose="020B0503020204020204"/>
              </a:rPr>
              <a:t>Дополнительный доход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b="0" i="0" u="none" strike="noStrike" dirty="0">
                <a:solidFill>
                  <a:srgbClr val="0000CC"/>
                </a:solidFill>
                <a:effectLst/>
                <a:latin typeface="Geometria" panose="020B0503020204020204"/>
              </a:rPr>
              <a:t>Юридическая безопасность</a:t>
            </a:r>
            <a:endParaRPr lang="ru-RU" b="1" i="0" u="none" strike="noStrike" dirty="0">
              <a:solidFill>
                <a:srgbClr val="0000CC"/>
              </a:solidFill>
              <a:latin typeface="Geometria" panose="020B0503020204020204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ru-RU" sz="1800" b="1" i="0" u="none" strike="noStrike" dirty="0">
                <a:solidFill>
                  <a:srgbClr val="0000CC"/>
                </a:solidFill>
                <a:effectLst/>
                <a:latin typeface="Geometria" panose="020B0503020204020204"/>
              </a:rPr>
              <a:t>2. Для компаний, которые ищут сырье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800" b="0" i="0" u="none" strike="noStrike" dirty="0">
                <a:solidFill>
                  <a:srgbClr val="0000CC"/>
                </a:solidFill>
                <a:effectLst/>
                <a:latin typeface="Geometria" panose="020B0503020204020204"/>
              </a:rPr>
              <a:t>Доступ к дешевому сырью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800" b="0" i="0" u="none" strike="noStrike" dirty="0">
                <a:solidFill>
                  <a:srgbClr val="0000CC"/>
                </a:solidFill>
                <a:effectLst/>
                <a:latin typeface="Geometria" panose="020B0503020204020204"/>
              </a:rPr>
              <a:t>Гарантии качества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800" b="0" i="0" u="none" strike="noStrike" dirty="0">
                <a:solidFill>
                  <a:srgbClr val="0000CC"/>
                </a:solidFill>
                <a:effectLst/>
                <a:latin typeface="Geometria" panose="020B0503020204020204"/>
              </a:rPr>
              <a:t>Стабильность поставок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1" i="0" u="none" strike="noStrike" dirty="0">
                <a:solidFill>
                  <a:srgbClr val="0000CC"/>
                </a:solidFill>
                <a:effectLst/>
                <a:latin typeface="Geometria" panose="020B0503020204020204"/>
              </a:rPr>
              <a:t>3. Для </a:t>
            </a:r>
            <a:r>
              <a:rPr lang="en-US" sz="1800" b="1" i="0" u="none" strike="noStrike" dirty="0"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ESG-</a:t>
            </a:r>
            <a:r>
              <a:rPr lang="ru-RU" sz="1800" b="1" i="0" u="none" strike="noStrike" dirty="0">
                <a:solidFill>
                  <a:srgbClr val="0000CC"/>
                </a:solidFill>
                <a:effectLst/>
                <a:latin typeface="Geometria" panose="020B0503020204020204"/>
              </a:rPr>
              <a:t>ориентированных компаний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800" b="0" i="0" u="none" strike="noStrike" dirty="0">
                <a:solidFill>
                  <a:srgbClr val="0000CC"/>
                </a:solidFill>
                <a:effectLst/>
                <a:latin typeface="Geometria" panose="020B0503020204020204"/>
              </a:rPr>
              <a:t>Готовая ESG-отчетность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800" b="0" i="0" u="none" strike="noStrike" dirty="0">
                <a:solidFill>
                  <a:srgbClr val="0000CC"/>
                </a:solidFill>
                <a:effectLst/>
                <a:latin typeface="Geometria" panose="020B0503020204020204"/>
              </a:rPr>
              <a:t>Улучшение экологического имиджа</a:t>
            </a:r>
          </a:p>
        </p:txBody>
      </p:sp>
    </p:spTree>
    <p:extLst>
      <p:ext uri="{BB962C8B-B14F-4D97-AF65-F5344CB8AC3E}">
        <p14:creationId xmlns:p14="http://schemas.microsoft.com/office/powerpoint/2010/main" val="42885336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7330</TotalTime>
  <Words>324</Words>
  <Application>Microsoft Office PowerPoint</Application>
  <PresentationFormat>Широкоэкранный</PresentationFormat>
  <Paragraphs>65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Geometria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Customer development (развитие потребителя)</dc:title>
  <dc:creator>Пользователь Windows</dc:creator>
  <cp:lastModifiedBy>БулькаБарабулька</cp:lastModifiedBy>
  <cp:revision>86</cp:revision>
  <dcterms:created xsi:type="dcterms:W3CDTF">2022-10-08T06:27:39Z</dcterms:created>
  <dcterms:modified xsi:type="dcterms:W3CDTF">2025-10-19T11:01:12Z</dcterms:modified>
</cp:coreProperties>
</file>