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  <p:sldMasterId id="2147483668" r:id="rId2"/>
    <p:sldMasterId id="2147483660" r:id="rId3"/>
    <p:sldMasterId id="2147483674" r:id="rId4"/>
    <p:sldMasterId id="2147483676" r:id="rId5"/>
    <p:sldMasterId id="2147483688" r:id="rId6"/>
  </p:sldMasterIdLst>
  <p:notesMasterIdLst>
    <p:notesMasterId r:id="rId32"/>
  </p:notesMasterIdLst>
  <p:handoutMasterIdLst>
    <p:handoutMasterId r:id="rId33"/>
  </p:handoutMasterIdLst>
  <p:sldIdLst>
    <p:sldId id="428" r:id="rId7"/>
    <p:sldId id="502" r:id="rId8"/>
    <p:sldId id="470" r:id="rId9"/>
    <p:sldId id="510" r:id="rId10"/>
    <p:sldId id="473" r:id="rId11"/>
    <p:sldId id="488" r:id="rId12"/>
    <p:sldId id="476" r:id="rId13"/>
    <p:sldId id="457" r:id="rId14"/>
    <p:sldId id="489" r:id="rId15"/>
    <p:sldId id="479" r:id="rId16"/>
    <p:sldId id="481" r:id="rId17"/>
    <p:sldId id="492" r:id="rId18"/>
    <p:sldId id="509" r:id="rId19"/>
    <p:sldId id="482" r:id="rId20"/>
    <p:sldId id="513" r:id="rId21"/>
    <p:sldId id="514" r:id="rId22"/>
    <p:sldId id="512" r:id="rId23"/>
    <p:sldId id="515" r:id="rId24"/>
    <p:sldId id="516" r:id="rId25"/>
    <p:sldId id="520" r:id="rId26"/>
    <p:sldId id="517" r:id="rId27"/>
    <p:sldId id="518" r:id="rId28"/>
    <p:sldId id="519" r:id="rId29"/>
    <p:sldId id="521" r:id="rId30"/>
    <p:sldId id="511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6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7F9"/>
    <a:srgbClr val="B9B8FF"/>
    <a:srgbClr val="6B41E0"/>
    <a:srgbClr val="FDFDFD"/>
    <a:srgbClr val="FEFEFE"/>
    <a:srgbClr val="6B41DF"/>
    <a:srgbClr val="767676"/>
    <a:srgbClr val="6E41D8"/>
    <a:srgbClr val="6C41DE"/>
    <a:srgbClr val="6F42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730" y="62"/>
      </p:cViewPr>
      <p:guideLst>
        <p:guide orient="horz" pos="1869"/>
        <p:guide pos="2880"/>
        <p:guide orient="horz" pos="26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A0730C8-850D-1C48-B053-5D5E6EAC7B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137CAF-C330-A543-A47E-E9D686DE8F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19CB2-297A-0741-93A0-8FED0DCEC8DE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5C1880-CA83-5744-A8AC-E5000AB166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347F9A0-E1AA-7745-8C06-FAD40CFE61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0B8D0-1413-2343-AFBD-3ED37A4BF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908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8370982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946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3670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527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158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469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902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454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897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176801E-83A1-9640-954D-4E98EA4246E7}"/>
              </a:ext>
            </a:extLst>
          </p:cNvPr>
          <p:cNvSpPr txBox="1">
            <a:spLocks/>
          </p:cNvSpPr>
          <p:nvPr userDrawn="1"/>
        </p:nvSpPr>
        <p:spPr>
          <a:xfrm>
            <a:off x="709721" y="62889"/>
            <a:ext cx="4603497" cy="451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400" b="1" i="0" u="none" strike="noStrike" cap="none">
                <a:solidFill>
                  <a:schemeClr val="bg1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47A649E-5FD2-A44A-B100-ACE2B187BA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1" i="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defRPr>
            </a:lvl1pPr>
          </a:lstStyle>
          <a:p>
            <a:fld id="{D33B36B4-9D92-E841-A258-58CA72F475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userDrawn="1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36A1499-3A54-B440-86A4-A9EE51E0B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09249608-772B-7E4B-B47F-B86560927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1" i="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defRPr>
            </a:lvl1pPr>
          </a:lstStyle>
          <a:p>
            <a:fld id="{D33B36B4-9D92-E841-A258-58CA72F475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C1B7FB1-9578-9B47-89DA-43E32D1D7A05}"/>
              </a:ext>
            </a:extLst>
          </p:cNvPr>
          <p:cNvSpPr txBox="1">
            <a:spLocks/>
          </p:cNvSpPr>
          <p:nvPr userDrawn="1"/>
        </p:nvSpPr>
        <p:spPr>
          <a:xfrm>
            <a:off x="709721" y="62889"/>
            <a:ext cx="4603497" cy="451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6B41DF"/>
                </a:solidFill>
                <a:latin typeface="SF Pro Display Medium" pitchFamily="2" charset="0"/>
                <a:ea typeface="SF Pro Display Medium" pitchFamily="2" charset="0"/>
                <a:cs typeface="SF Pro Display Medium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6E3D06F3-016E-744D-B7C8-6947F8E8E2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00" b="0" i="0">
                <a:solidFill>
                  <a:srgbClr val="6B41DF"/>
                </a:solidFill>
                <a:latin typeface="SF Pro Display Light" pitchFamily="2" charset="0"/>
                <a:ea typeface="SF Pro Display Light" pitchFamily="2" charset="0"/>
                <a:cs typeface="SF Pro Display Light" pitchFamily="2" charset="0"/>
              </a:defRPr>
            </a:lvl1pPr>
          </a:lstStyle>
          <a:p>
            <a:fld id="{D33B36B4-9D92-E841-A258-58CA72F475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849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5451B38-51AC-ED4F-AFA3-C00D3EC63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01CB2FBE-CD6B-8541-AC57-3BC774E7F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00" b="0" i="0">
                <a:solidFill>
                  <a:srgbClr val="6B41DF"/>
                </a:solidFill>
                <a:latin typeface="SF Pro Display Light" pitchFamily="2" charset="0"/>
                <a:ea typeface="SF Pro Display Light" pitchFamily="2" charset="0"/>
                <a:cs typeface="SF Pro Display Light" pitchFamily="2" charset="0"/>
              </a:defRPr>
            </a:lvl1pPr>
          </a:lstStyle>
          <a:p>
            <a:fld id="{D33B36B4-9D92-E841-A258-58CA72F475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283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 userDrawn="1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EC14450-DEAB-CA45-AEA8-81F7CA313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572C1694-246A-AF4D-A109-D6576D859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00" b="0" i="0">
                <a:solidFill>
                  <a:srgbClr val="6B41DF"/>
                </a:solidFill>
                <a:latin typeface="SF Pro Display Light" pitchFamily="2" charset="0"/>
                <a:ea typeface="SF Pro Display Light" pitchFamily="2" charset="0"/>
                <a:cs typeface="SF Pro Display Light" pitchFamily="2" charset="0"/>
              </a:defRPr>
            </a:lvl1pPr>
          </a:lstStyle>
          <a:p>
            <a:fld id="{D33B36B4-9D92-E841-A258-58CA72F475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36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9CB94CB-D095-0545-B3AA-9109C7F39CBA}"/>
              </a:ext>
            </a:extLst>
          </p:cNvPr>
          <p:cNvSpPr txBox="1">
            <a:spLocks/>
          </p:cNvSpPr>
          <p:nvPr userDrawn="1"/>
        </p:nvSpPr>
        <p:spPr>
          <a:xfrm>
            <a:off x="709721" y="62889"/>
            <a:ext cx="4603497" cy="451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6B41DF"/>
                </a:solidFill>
                <a:latin typeface="SF Pro Display Medium" pitchFamily="2" charset="0"/>
                <a:ea typeface="SF Pro Display Medium" pitchFamily="2" charset="0"/>
                <a:cs typeface="SF Pro Display Medium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6A1E2BA7-7923-4147-947F-3F851B7E6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00" b="0" i="0">
                <a:solidFill>
                  <a:srgbClr val="6B41DF"/>
                </a:solidFill>
                <a:latin typeface="SF Pro Display Light" pitchFamily="2" charset="0"/>
                <a:ea typeface="SF Pro Display Light" pitchFamily="2" charset="0"/>
                <a:cs typeface="SF Pro Display Light" pitchFamily="2" charset="0"/>
              </a:defRPr>
            </a:lvl1pPr>
          </a:lstStyle>
          <a:p>
            <a:fld id="{D33B36B4-9D92-E841-A258-58CA72F475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89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B43547-32C9-C24A-959B-7D3473B65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B4491B-1E47-0C41-A7A3-D9CB3859B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00" b="0" i="0">
                <a:solidFill>
                  <a:srgbClr val="6B41DF"/>
                </a:solidFill>
                <a:latin typeface="SF Pro Display Light" pitchFamily="2" charset="0"/>
                <a:ea typeface="SF Pro Display Light" pitchFamily="2" charset="0"/>
                <a:cs typeface="SF Pro Display Light" pitchFamily="2" charset="0"/>
              </a:defRPr>
            </a:lvl1pPr>
          </a:lstStyle>
          <a:p>
            <a:fld id="{D33B36B4-9D92-E841-A258-58CA72F475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39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4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2638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80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420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7699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sv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17F84D7-E562-C640-BA22-B3DA1A123D43}"/>
              </a:ext>
            </a:extLst>
          </p:cNvPr>
          <p:cNvSpPr/>
          <p:nvPr userDrawn="1"/>
        </p:nvSpPr>
        <p:spPr>
          <a:xfrm>
            <a:off x="-222283" y="62891"/>
            <a:ext cx="5535501" cy="451884"/>
          </a:xfrm>
          <a:prstGeom prst="roundRect">
            <a:avLst>
              <a:gd name="adj" fmla="val 17135"/>
            </a:avLst>
          </a:prstGeom>
          <a:solidFill>
            <a:srgbClr val="6B4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6B42DE"/>
              </a:solidFill>
              <a:latin typeface="Montserrat" pitchFamily="2" charset="0"/>
            </a:endParaRPr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08C3E-5FB8-B448-AEB3-6FBBB6082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B3577D46-DABA-024C-B35A-59E97024F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1" i="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defRPr>
            </a:lvl1pPr>
          </a:lstStyle>
          <a:p>
            <a:fld id="{D33B36B4-9D92-E841-A258-58CA72F475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CA2D646-BC5E-F549-92B8-3886DA4DCEE9}"/>
              </a:ext>
            </a:extLst>
          </p:cNvPr>
          <p:cNvSpPr/>
          <p:nvPr userDrawn="1"/>
        </p:nvSpPr>
        <p:spPr>
          <a:xfrm>
            <a:off x="655721" y="2205"/>
            <a:ext cx="54000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latin typeface="Montserrat" pitchFamily="2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8C4E00-3EA6-F444-9F04-2C74B91B83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8638" y="147692"/>
            <a:ext cx="1828801" cy="270242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8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>
          <a:solidFill>
            <a:schemeClr val="bg1"/>
          </a:solidFill>
          <a:latin typeface="Montserrat" pitchFamily="2" charset="0"/>
          <a:ea typeface="SF Pro Display Medium" pitchFamily="2" charset="0"/>
          <a:cs typeface="SF Pro Display Medium" pitchFamily="2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B42DE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7205E7F-D536-724B-A21A-822CEB03E8B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55378" y="147692"/>
            <a:ext cx="1828801" cy="270242"/>
          </a:xfrm>
          <a:prstGeom prst="rect">
            <a:avLst/>
          </a:prstGeom>
        </p:spPr>
      </p:pic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C63428B3-BC6C-994E-BD38-ACBEB0B02558}"/>
              </a:ext>
            </a:extLst>
          </p:cNvPr>
          <p:cNvSpPr/>
          <p:nvPr userDrawn="1"/>
        </p:nvSpPr>
        <p:spPr>
          <a:xfrm>
            <a:off x="-222283" y="62891"/>
            <a:ext cx="5535501" cy="451884"/>
          </a:xfrm>
          <a:prstGeom prst="roundRect">
            <a:avLst>
              <a:gd name="adj" fmla="val 171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6B41DF"/>
              </a:solidFill>
              <a:latin typeface="Montserrat" pitchFamily="2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E1BBB0A3-06D2-B549-8A75-7A660C57B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91FDC008-43C4-1040-ABE9-23DA8511B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rgbClr val="6B41DF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defRPr>
            </a:lvl1pPr>
          </a:lstStyle>
          <a:p>
            <a:fld id="{D33B36B4-9D92-E841-A258-58CA72F475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CAF8C53-867F-1941-B80A-684427B30217}"/>
              </a:ext>
            </a:extLst>
          </p:cNvPr>
          <p:cNvSpPr/>
          <p:nvPr userDrawn="1"/>
        </p:nvSpPr>
        <p:spPr>
          <a:xfrm>
            <a:off x="655721" y="62886"/>
            <a:ext cx="54000" cy="451884"/>
          </a:xfrm>
          <a:prstGeom prst="rect">
            <a:avLst/>
          </a:prstGeom>
          <a:solidFill>
            <a:srgbClr val="6B4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6B41DF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947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6B41DF"/>
          </a:solidFill>
          <a:latin typeface="Montserrat" pitchFamily="2" charset="0"/>
          <a:ea typeface="SF Pro Display Medium" pitchFamily="2" charset="0"/>
          <a:cs typeface="SF Pro Display Medium" pitchFamily="2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76109D-5B17-1443-A848-1A234C37952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75789" y="147170"/>
            <a:ext cx="401990" cy="43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3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9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B4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F91F14-DDEA-AE4C-9CC5-27B24AE52C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75789" y="147170"/>
            <a:ext cx="401990" cy="43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904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B4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97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877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sv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emf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jpeg"/><Relationship Id="rId20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24" Type="http://schemas.microsoft.com/office/2007/relationships/hdphoto" Target="../media/hdphoto1.wdp"/><Relationship Id="rId5" Type="http://schemas.openxmlformats.org/officeDocument/2006/relationships/image" Target="../media/image18.jpeg"/><Relationship Id="rId15" Type="http://schemas.openxmlformats.org/officeDocument/2006/relationships/image" Target="../media/image28.jpeg"/><Relationship Id="rId23" Type="http://schemas.openxmlformats.org/officeDocument/2006/relationships/image" Target="../media/image35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1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5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7.jpe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2.svg"/><Relationship Id="rId20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11.png"/><Relationship Id="rId10" Type="http://schemas.openxmlformats.org/officeDocument/2006/relationships/image" Target="../media/image46.svg"/><Relationship Id="rId19" Type="http://schemas.openxmlformats.org/officeDocument/2006/relationships/image" Target="../media/image55.pn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50.svg"/><Relationship Id="rId22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sv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12" Type="http://schemas.openxmlformats.org/officeDocument/2006/relationships/image" Target="../media/image72.png"/><Relationship Id="rId17" Type="http://schemas.openxmlformats.org/officeDocument/2006/relationships/image" Target="../media/image11.png"/><Relationship Id="rId2" Type="http://schemas.openxmlformats.org/officeDocument/2006/relationships/image" Target="../media/image62.png"/><Relationship Id="rId16" Type="http://schemas.openxmlformats.org/officeDocument/2006/relationships/image" Target="../media/image6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svg"/><Relationship Id="rId5" Type="http://schemas.openxmlformats.org/officeDocument/2006/relationships/image" Target="../media/image65.svg"/><Relationship Id="rId15" Type="http://schemas.openxmlformats.org/officeDocument/2006/relationships/image" Target="../media/image60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svg"/><Relationship Id="rId14" Type="http://schemas.openxmlformats.org/officeDocument/2006/relationships/image" Target="../media/image5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11.png"/><Relationship Id="rId3" Type="http://schemas.openxmlformats.org/officeDocument/2006/relationships/image" Target="../media/image75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5.png"/><Relationship Id="rId5" Type="http://schemas.openxmlformats.org/officeDocument/2006/relationships/image" Target="../media/image80.png"/><Relationship Id="rId10" Type="http://schemas.openxmlformats.org/officeDocument/2006/relationships/image" Target="../media/image84.png"/><Relationship Id="rId4" Type="http://schemas.openxmlformats.org/officeDocument/2006/relationships/image" Target="../media/image76.png"/><Relationship Id="rId9" Type="http://schemas.openxmlformats.org/officeDocument/2006/relationships/image" Target="../media/image8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91.png"/><Relationship Id="rId3" Type="http://schemas.openxmlformats.org/officeDocument/2006/relationships/image" Target="../media/image87.svg"/><Relationship Id="rId7" Type="http://schemas.openxmlformats.org/officeDocument/2006/relationships/image" Target="../media/image89.svg"/><Relationship Id="rId12" Type="http://schemas.openxmlformats.org/officeDocument/2006/relationships/image" Target="../media/image7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71.svg"/><Relationship Id="rId5" Type="http://schemas.openxmlformats.org/officeDocument/2006/relationships/image" Target="../media/image88.svg"/><Relationship Id="rId15" Type="http://schemas.openxmlformats.org/officeDocument/2006/relationships/image" Target="../media/image11.png"/><Relationship Id="rId10" Type="http://schemas.openxmlformats.org/officeDocument/2006/relationships/image" Target="../media/image70.png"/><Relationship Id="rId4" Type="http://schemas.openxmlformats.org/officeDocument/2006/relationships/image" Target="../media/image62.png"/><Relationship Id="rId9" Type="http://schemas.openxmlformats.org/officeDocument/2006/relationships/image" Target="../media/image90.svg"/><Relationship Id="rId14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96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11" Type="http://schemas.openxmlformats.org/officeDocument/2006/relationships/image" Target="../media/image95.png"/><Relationship Id="rId5" Type="http://schemas.openxmlformats.org/officeDocument/2006/relationships/image" Target="../media/image56.jpeg"/><Relationship Id="rId10" Type="http://schemas.openxmlformats.org/officeDocument/2006/relationships/image" Target="../media/image94.svg"/><Relationship Id="rId4" Type="http://schemas.openxmlformats.org/officeDocument/2006/relationships/image" Target="../media/image55.png"/><Relationship Id="rId9" Type="http://schemas.openxmlformats.org/officeDocument/2006/relationships/image" Target="../media/image93.png"/><Relationship Id="rId1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svg"/><Relationship Id="rId7" Type="http://schemas.openxmlformats.org/officeDocument/2006/relationships/image" Target="../media/image103.sv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svg"/><Relationship Id="rId10" Type="http://schemas.openxmlformats.org/officeDocument/2006/relationships/image" Target="../media/image11.png"/><Relationship Id="rId4" Type="http://schemas.openxmlformats.org/officeDocument/2006/relationships/image" Target="../media/image100.png"/><Relationship Id="rId9" Type="http://schemas.openxmlformats.org/officeDocument/2006/relationships/image" Target="../media/image10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8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svg"/><Relationship Id="rId5" Type="http://schemas.openxmlformats.org/officeDocument/2006/relationships/image" Target="../media/image7.png"/><Relationship Id="rId4" Type="http://schemas.openxmlformats.org/officeDocument/2006/relationships/image" Target="../media/image111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sv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55">
            <a:extLst>
              <a:ext uri="{FF2B5EF4-FFF2-40B4-BE49-F238E27FC236}">
                <a16:creationId xmlns:a16="http://schemas.microsoft.com/office/drawing/2014/main" id="{A1E95D20-20A2-DD4C-B15E-7E121EDDAB10}"/>
              </a:ext>
            </a:extLst>
          </p:cNvPr>
          <p:cNvSpPr txBox="1">
            <a:spLocks/>
          </p:cNvSpPr>
          <p:nvPr/>
        </p:nvSpPr>
        <p:spPr>
          <a:xfrm>
            <a:off x="4664771" y="3535576"/>
            <a:ext cx="3568390" cy="9048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en-US" sz="3600">
                <a:solidFill>
                  <a:srgbClr val="6B42DE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Earn to create</a:t>
            </a:r>
            <a:endParaRPr lang="ru" sz="3600">
              <a:solidFill>
                <a:srgbClr val="6B42DE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ru-RU" sz="1600"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Зарабатывай, чтобы творить</a:t>
            </a:r>
            <a:endParaRPr lang="en-US" sz="1600"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4BA05F-1E2A-B14B-9FBE-BB5CCB4BE4A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0840" y="2030741"/>
            <a:ext cx="7322321" cy="1082020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">
            <a:extLst>
              <a:ext uri="{FF2B5EF4-FFF2-40B4-BE49-F238E27FC236}">
                <a16:creationId xmlns:a16="http://schemas.microsoft.com/office/drawing/2014/main" id="{89BB9068-4937-68A6-49A9-D56F9B349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16" y="108828"/>
            <a:ext cx="2586040" cy="934916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BD057414-938F-062E-7CCD-F4194833E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831" y="108828"/>
            <a:ext cx="1809515" cy="93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56;p13">
            <a:extLst>
              <a:ext uri="{FF2B5EF4-FFF2-40B4-BE49-F238E27FC236}">
                <a16:creationId xmlns:a16="http://schemas.microsoft.com/office/drawing/2014/main" id="{7728FDEE-5938-76EC-1435-815549831BDD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4771" y="108828"/>
            <a:ext cx="1210721" cy="1032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9B483E-FC6D-1B1C-7EE9-01B10874C5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6221" y="71136"/>
            <a:ext cx="1733011" cy="97260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D40F6967-5BF0-AB65-450F-40766F815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450" y="4735181"/>
            <a:ext cx="1313517" cy="23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781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20F7E6-7F04-E51E-7348-472B1C0FF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Ключевые члены команды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65DE4C3-72F4-1E06-2740-93963617E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1" name="Рисунок 40" descr="Изображение выглядит как человек, мужчина, передний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C5F9CD18-EED2-E849-9168-4DD9B12FFD56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2545" y="668151"/>
            <a:ext cx="990000" cy="990000"/>
          </a:xfrm>
          <a:prstGeom prst="ellipse">
            <a:avLst/>
          </a:prstGeom>
          <a:ln w="25400">
            <a:solidFill>
              <a:srgbClr val="6B42DE"/>
            </a:solidFill>
          </a:ln>
        </p:spPr>
      </p:pic>
      <p:sp>
        <p:nvSpPr>
          <p:cNvPr id="42" name="Shape 134">
            <a:extLst>
              <a:ext uri="{FF2B5EF4-FFF2-40B4-BE49-F238E27FC236}">
                <a16:creationId xmlns:a16="http://schemas.microsoft.com/office/drawing/2014/main" id="{3C402071-787C-7F4B-BEED-DE2B06D8898F}"/>
              </a:ext>
            </a:extLst>
          </p:cNvPr>
          <p:cNvSpPr txBox="1"/>
          <p:nvPr/>
        </p:nvSpPr>
        <p:spPr>
          <a:xfrm>
            <a:off x="1415243" y="2337818"/>
            <a:ext cx="3146831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27000"/>
            <a:r>
              <a:rPr lang="en-US" sz="800" b="1" dirty="0">
                <a:solidFill>
                  <a:srgbClr val="6B41DF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CBDO, </a:t>
            </a:r>
            <a:r>
              <a:rPr lang="en-US" sz="800" b="1" dirty="0">
                <a:solidFill>
                  <a:srgbClr val="6B41DF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Co-founder</a:t>
            </a:r>
            <a:endParaRPr lang="ru-RU" sz="800" b="1" dirty="0">
              <a:solidFill>
                <a:srgbClr val="6B41DF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Co-founder @ LABADVANCE</a:t>
            </a:r>
            <a:r>
              <a:rPr lang="ru-RU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 (Резидент Сколково</a:t>
            </a:r>
            <a:r>
              <a:rPr lang="en-US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, </a:t>
            </a:r>
            <a:r>
              <a:rPr lang="ru-RU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гранты ФСИ)</a:t>
            </a:r>
            <a:endParaRPr lang="en-US" sz="800" dirty="0">
              <a:solidFill>
                <a:schemeClr val="tx1"/>
              </a:solidFill>
              <a:latin typeface="Montserrat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Руководил индустриальными проектами</a:t>
            </a:r>
            <a:r>
              <a:rPr lang="en-US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 </a:t>
            </a:r>
            <a:r>
              <a:rPr lang="ru-RU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на сумму более </a:t>
            </a:r>
            <a:r>
              <a:rPr lang="en-US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5</a:t>
            </a:r>
            <a:r>
              <a:rPr lang="ru-RU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0 млн рублей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Привлек более 15 млн рублей на НИОКР проекты</a:t>
            </a:r>
            <a:endParaRPr lang="en-US" sz="800" dirty="0">
              <a:solidFill>
                <a:schemeClr val="tx1"/>
              </a:solidFill>
              <a:latin typeface="Montserrat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43" name="Рисунок 42" descr="Изображение выглядит как человек, стена, внутренний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AA2DD08E-ACAD-9B49-9A36-EE9AE3EEDF9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184" y="2211484"/>
            <a:ext cx="990000" cy="990000"/>
          </a:xfrm>
          <a:prstGeom prst="ellipse">
            <a:avLst/>
          </a:prstGeom>
          <a:noFill/>
          <a:ln w="25400">
            <a:solidFill>
              <a:srgbClr val="6B41DE"/>
            </a:solidFill>
          </a:ln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4A04CB0-637C-094A-AF14-5636868605A0}"/>
              </a:ext>
            </a:extLst>
          </p:cNvPr>
          <p:cNvSpPr/>
          <p:nvPr/>
        </p:nvSpPr>
        <p:spPr>
          <a:xfrm>
            <a:off x="1412664" y="2098973"/>
            <a:ext cx="16161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Evgeny</a:t>
            </a:r>
            <a:r>
              <a:rPr lang="en-US" sz="16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Shilov</a:t>
            </a:r>
          </a:p>
        </p:txBody>
      </p:sp>
      <p:sp>
        <p:nvSpPr>
          <p:cNvPr id="45" name="Shape 134">
            <a:extLst>
              <a:ext uri="{FF2B5EF4-FFF2-40B4-BE49-F238E27FC236}">
                <a16:creationId xmlns:a16="http://schemas.microsoft.com/office/drawing/2014/main" id="{A59BA052-AD5F-4C4A-9C36-EF36278E10C9}"/>
              </a:ext>
            </a:extLst>
          </p:cNvPr>
          <p:cNvSpPr txBox="1"/>
          <p:nvPr/>
        </p:nvSpPr>
        <p:spPr>
          <a:xfrm>
            <a:off x="1429335" y="795352"/>
            <a:ext cx="3007625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27000"/>
            <a:r>
              <a:rPr lang="en-US" sz="800" b="1" dirty="0">
                <a:solidFill>
                  <a:srgbClr val="6B41DF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CEO, Co-founder</a:t>
            </a:r>
            <a:endParaRPr lang="ru-RU" sz="800" b="1" dirty="0">
              <a:solidFill>
                <a:srgbClr val="6B41DF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Тимлид в 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Computational Imaging Group, </a:t>
            </a:r>
            <a:r>
              <a:rPr lang="en-US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Skoltech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Руководил более 5 индустриальных 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AI 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проектами</a:t>
            </a:r>
            <a:endParaRPr lang="en-US" sz="8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7 лет в 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AI 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индустрии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Научный сотрудник 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R&amp;D 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Филипса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Аспирант 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@ </a:t>
            </a:r>
            <a:r>
              <a:rPr lang="en-US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Skoltech</a:t>
            </a:r>
            <a:endParaRPr lang="en-US" sz="8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171450" indent="-127000"/>
            <a:endParaRPr lang="en-US" sz="800" dirty="0">
              <a:solidFill>
                <a:srgbClr val="6B41DF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ABCBF826-86E1-5141-B5E7-1766CBE2135F}"/>
              </a:ext>
            </a:extLst>
          </p:cNvPr>
          <p:cNvSpPr/>
          <p:nvPr/>
        </p:nvSpPr>
        <p:spPr>
          <a:xfrm>
            <a:off x="1426757" y="556507"/>
            <a:ext cx="1955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Iaroslav</a:t>
            </a:r>
            <a:r>
              <a:rPr lang="en-US" sz="16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Bespalov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4718C333-C5AB-F041-AC71-FA46FD172E09}"/>
              </a:ext>
            </a:extLst>
          </p:cNvPr>
          <p:cNvSpPr/>
          <p:nvPr/>
        </p:nvSpPr>
        <p:spPr>
          <a:xfrm>
            <a:off x="6014193" y="555735"/>
            <a:ext cx="18790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Vladimir Zhukov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205CF62-C026-B143-8D07-21D4AAA43D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7721" y="1716852"/>
            <a:ext cx="377842" cy="355095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2360CB2-E2B4-AD47-BE4F-F9DDC7FDA6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8394" y="1812483"/>
            <a:ext cx="537134" cy="165617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EF01D31-D461-624F-BF83-8AF58BC0840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64" t="25659" r="14868" b="35386"/>
          <a:stretch/>
        </p:blipFill>
        <p:spPr>
          <a:xfrm>
            <a:off x="6190156" y="1739751"/>
            <a:ext cx="821070" cy="240916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FE7047B0-907D-F54D-A26E-4D24C8ADE4B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1805" y="1722266"/>
            <a:ext cx="841719" cy="355101"/>
          </a:xfrm>
          <a:prstGeom prst="rect">
            <a:avLst/>
          </a:prstGeom>
        </p:spPr>
      </p:pic>
      <p:sp>
        <p:nvSpPr>
          <p:cNvPr id="52" name="Shape 134">
            <a:extLst>
              <a:ext uri="{FF2B5EF4-FFF2-40B4-BE49-F238E27FC236}">
                <a16:creationId xmlns:a16="http://schemas.microsoft.com/office/drawing/2014/main" id="{30362088-E061-C746-8530-079BC205E624}"/>
              </a:ext>
            </a:extLst>
          </p:cNvPr>
          <p:cNvSpPr txBox="1"/>
          <p:nvPr/>
        </p:nvSpPr>
        <p:spPr>
          <a:xfrm>
            <a:off x="6086890" y="2332118"/>
            <a:ext cx="2986584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27000"/>
            <a:r>
              <a:rPr lang="en-US" sz="800" b="1" dirty="0">
                <a:solidFill>
                  <a:srgbClr val="6B41DF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Full stack Developer</a:t>
            </a:r>
            <a:endParaRPr lang="ru-RU" sz="800" b="1" dirty="0">
              <a:solidFill>
                <a:srgbClr val="6B41DF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9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лет в разработке и проектировании программного обеспечения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Тимлид по разработке ПО в компании </a:t>
            </a:r>
            <a:r>
              <a:rPr lang="en-US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GeoAlert</a:t>
            </a:r>
            <a:endParaRPr lang="ru-RU" sz="8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Главный системный аналитик, проектирование 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CRM 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системы для подключения к эквайрингу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, </a:t>
            </a:r>
            <a:r>
              <a:rPr lang="ru-RU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АльфаБанк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  <a:endParaRPr lang="ru-RU" sz="8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Ex co-founder “</a:t>
            </a:r>
            <a:r>
              <a:rPr lang="en-US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Cleverbots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”. 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Цифровизация и автоматизация бизнес процессов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. </a:t>
            </a:r>
            <a:endParaRPr lang="ru-RU" sz="8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C384704B-8D41-F04D-9234-23563CE9008D}"/>
              </a:ext>
            </a:extLst>
          </p:cNvPr>
          <p:cNvSpPr/>
          <p:nvPr/>
        </p:nvSpPr>
        <p:spPr>
          <a:xfrm>
            <a:off x="6094921" y="2093273"/>
            <a:ext cx="19127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Tigran </a:t>
            </a:r>
            <a:r>
              <a:rPr lang="en-US" sz="160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Grigoryan</a:t>
            </a:r>
            <a:endParaRPr lang="en-US" sz="160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2F120AE2-1FC7-414A-9671-8049212702A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091" y="1778523"/>
            <a:ext cx="924350" cy="215855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029E1264-A1FA-F247-BDED-89842339EEDD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7166" y="1665087"/>
            <a:ext cx="822102" cy="389746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143A03F2-5ADE-0A4A-BFE1-D06E71E031A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590" y="3281279"/>
            <a:ext cx="821070" cy="215855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15D284E-3FDA-5546-BE09-28882DAEE827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35099" y="3281278"/>
            <a:ext cx="1219703" cy="2196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9F03575-C129-FF49-A8F2-E2F96A4A280D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936" y="1786471"/>
            <a:ext cx="821070" cy="215855"/>
          </a:xfrm>
          <a:prstGeom prst="rect">
            <a:avLst/>
          </a:prstGeom>
        </p:spPr>
      </p:pic>
      <p:pic>
        <p:nvPicPr>
          <p:cNvPr id="59" name="Рисунок 58" descr="Изображение выглядит как текст, человек, внутренний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EB65B544-BA86-044E-9B18-022863A8932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590" y="647854"/>
            <a:ext cx="990000" cy="989194"/>
          </a:xfrm>
          <a:prstGeom prst="ellipse">
            <a:avLst/>
          </a:prstGeom>
          <a:ln w="19050">
            <a:solidFill>
              <a:srgbClr val="6B41DF"/>
            </a:solidFill>
          </a:ln>
        </p:spPr>
      </p:pic>
      <p:sp>
        <p:nvSpPr>
          <p:cNvPr id="60" name="Shape 134">
            <a:extLst>
              <a:ext uri="{FF2B5EF4-FFF2-40B4-BE49-F238E27FC236}">
                <a16:creationId xmlns:a16="http://schemas.microsoft.com/office/drawing/2014/main" id="{3F407383-1C27-4747-BA94-780875EB30BF}"/>
              </a:ext>
            </a:extLst>
          </p:cNvPr>
          <p:cNvSpPr txBox="1"/>
          <p:nvPr/>
        </p:nvSpPr>
        <p:spPr>
          <a:xfrm>
            <a:off x="6019647" y="793296"/>
            <a:ext cx="2986584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27000"/>
            <a:r>
              <a:rPr lang="en-US" sz="800" b="1" dirty="0">
                <a:solidFill>
                  <a:srgbClr val="6B41DF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CTO, Co-founder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10 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лет опыт разработки</a:t>
            </a:r>
            <a:endParaRPr lang="en-US" sz="8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Техлид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@ 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Яндекс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Аспирант 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@ 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МГУ ВМК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Синтез дискретных управляющих систем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Разработка синтеза умножителей для </a:t>
            </a:r>
            <a:r>
              <a:rPr lang="en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FPGA Intel Stratix 10 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и </a:t>
            </a:r>
            <a:r>
              <a:rPr lang="en-US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Agilex</a:t>
            </a:r>
            <a:endParaRPr lang="en-US" sz="8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44450" lvl="1">
              <a:buClr>
                <a:srgbClr val="080CF1"/>
              </a:buClr>
            </a:pPr>
            <a:endParaRPr lang="en-US" sz="800" dirty="0">
              <a:solidFill>
                <a:srgbClr val="3C3C3C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  <a:p>
            <a:pPr marL="171450" lvl="1" indent="-127000">
              <a:buClr>
                <a:srgbClr val="080CF1"/>
              </a:buClr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3C3C3C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pic>
        <p:nvPicPr>
          <p:cNvPr id="68" name="Рисунок 67" descr="Изображение выглядит как небо, человек, мужчин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5F06EBED-1976-ED4F-A885-F96C963A039A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227" t="22982" r="7055" b="5140"/>
          <a:stretch/>
        </p:blipFill>
        <p:spPr>
          <a:xfrm>
            <a:off x="5002545" y="2210984"/>
            <a:ext cx="990000" cy="990000"/>
          </a:xfrm>
          <a:prstGeom prst="ellipse">
            <a:avLst/>
          </a:prstGeom>
          <a:ln w="19050">
            <a:solidFill>
              <a:srgbClr val="6B43DE"/>
            </a:solidFill>
          </a:ln>
        </p:spPr>
      </p:pic>
      <p:pic>
        <p:nvPicPr>
          <p:cNvPr id="69" name="Рисунок 68" descr="Изображение выглядит как текст, человек, внутренний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CD10075A-8B95-DF4E-8814-5F7D21EB713A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1410" t="8234" r="38915" b="42091"/>
          <a:stretch/>
        </p:blipFill>
        <p:spPr>
          <a:xfrm>
            <a:off x="4965128" y="3815834"/>
            <a:ext cx="990000" cy="990000"/>
          </a:xfrm>
          <a:prstGeom prst="ellipse">
            <a:avLst/>
          </a:prstGeom>
          <a:ln w="19050">
            <a:solidFill>
              <a:srgbClr val="6B43DE"/>
            </a:solidFill>
          </a:ln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4F149584-961D-C946-BE42-E325AF1EF899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biLevel thresh="50000"/>
          </a:blip>
          <a:srcRect t="11288"/>
          <a:stretch/>
        </p:blipFill>
        <p:spPr>
          <a:xfrm>
            <a:off x="5102732" y="3426099"/>
            <a:ext cx="784991" cy="254445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71" name="Picture 2" descr="Альфа-банк (Белоруссия) — Википедия">
            <a:extLst>
              <a:ext uri="{FF2B5EF4-FFF2-40B4-BE49-F238E27FC236}">
                <a16:creationId xmlns:a16="http://schemas.microsoft.com/office/drawing/2014/main" id="{A3CC7EA2-956F-084D-8E7A-5F02DE0E7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364" y="3460773"/>
            <a:ext cx="813846" cy="28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Marketplace.Cleverbots on ICT.Moscow">
            <a:extLst>
              <a:ext uri="{FF2B5EF4-FFF2-40B4-BE49-F238E27FC236}">
                <a16:creationId xmlns:a16="http://schemas.microsoft.com/office/drawing/2014/main" id="{12D96417-551E-E743-AD71-CFA98F10B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851" y="3473653"/>
            <a:ext cx="1137385" cy="23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Shape 134">
            <a:extLst>
              <a:ext uri="{FF2B5EF4-FFF2-40B4-BE49-F238E27FC236}">
                <a16:creationId xmlns:a16="http://schemas.microsoft.com/office/drawing/2014/main" id="{C7229FA2-DF69-BD4E-B4B1-7E210318883E}"/>
              </a:ext>
            </a:extLst>
          </p:cNvPr>
          <p:cNvSpPr txBox="1"/>
          <p:nvPr/>
        </p:nvSpPr>
        <p:spPr>
          <a:xfrm>
            <a:off x="6099360" y="3884104"/>
            <a:ext cx="2906872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27000"/>
            <a:r>
              <a:rPr lang="en-US" sz="800" b="1" dirty="0">
                <a:solidFill>
                  <a:srgbClr val="6B41DF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Middle Frontend Developer</a:t>
            </a:r>
            <a:endParaRPr lang="ru-RU" sz="800" b="1" dirty="0">
              <a:solidFill>
                <a:srgbClr val="6B41DF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3 года в разработке приложений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Фронтенд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разработчик в </a:t>
            </a:r>
            <a:r>
              <a:rPr lang="en-US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GeoAlert</a:t>
            </a:r>
            <a:endParaRPr lang="ru-RU" sz="8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Проектирование онлайн платформы </a:t>
            </a:r>
            <a:r>
              <a:rPr lang="en-US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LuxurySystems</a:t>
            </a:r>
            <a:endParaRPr lang="ru-RU" sz="8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Призёр нескольких </a:t>
            </a:r>
            <a:r>
              <a:rPr lang="ru-RU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хакатонов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  <a:r>
              <a:rPr lang="ru-RU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от </a:t>
            </a:r>
            <a:r>
              <a:rPr lang="en-US" sz="8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Phystech</a:t>
            </a:r>
            <a:r>
              <a:rPr lang="en-US" sz="8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Genesis </a:t>
            </a:r>
            <a:endParaRPr lang="ru-RU" sz="8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7641F97F-B372-E243-A787-A36F7A096707}"/>
              </a:ext>
            </a:extLst>
          </p:cNvPr>
          <p:cNvSpPr/>
          <p:nvPr/>
        </p:nvSpPr>
        <p:spPr>
          <a:xfrm>
            <a:off x="6107391" y="3645259"/>
            <a:ext cx="16962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Danil</a:t>
            </a:r>
            <a:r>
              <a:rPr lang="en-US" sz="16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Bakunov</a:t>
            </a:r>
            <a:endParaRPr lang="en-US" sz="16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F231B8F9-7EDE-8047-AE34-99660481719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biLevel thresh="50000"/>
          </a:blip>
          <a:srcRect t="11288"/>
          <a:stretch/>
        </p:blipFill>
        <p:spPr>
          <a:xfrm>
            <a:off x="5108723" y="4857609"/>
            <a:ext cx="784991" cy="254445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76" name="Picture 6" descr="Phystech.Genesis: публикации, вакансии, мероприятия, представители, контакты">
            <a:extLst>
              <a:ext uri="{FF2B5EF4-FFF2-40B4-BE49-F238E27FC236}">
                <a16:creationId xmlns:a16="http://schemas.microsoft.com/office/drawing/2014/main" id="{D3483CD9-2E4C-DF48-B8A0-F9873C23E0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3" r="-650" b="33444"/>
          <a:stretch/>
        </p:blipFill>
        <p:spPr bwMode="auto">
          <a:xfrm>
            <a:off x="6000764" y="4858743"/>
            <a:ext cx="813847" cy="26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8" descr="Luxury-system">
            <a:extLst>
              <a:ext uri="{FF2B5EF4-FFF2-40B4-BE49-F238E27FC236}">
                <a16:creationId xmlns:a16="http://schemas.microsoft.com/office/drawing/2014/main" id="{F2C96A93-C68C-C548-A357-3486046E4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444" y="4833959"/>
            <a:ext cx="1057977" cy="30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18B7B24-C3B8-3643-60D0-C0B66793F18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DBE1860-DE68-ABEA-A1D5-38E59A9A22C2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colorTemperature colorTemp="6788"/>
                    </a14:imgEffect>
                    <a14:imgEffect>
                      <a14:saturation sat="129000"/>
                    </a14:imgEffect>
                    <a14:imgEffect>
                      <a14:brightnessContrast bright="-1000"/>
                    </a14:imgEffect>
                  </a14:imgLayer>
                </a14:imgProps>
              </a:ext>
            </a:extLst>
          </a:blip>
          <a:srcRect l="13098" t="1172" r="12621" b="4408"/>
          <a:stretch/>
        </p:blipFill>
        <p:spPr>
          <a:xfrm>
            <a:off x="242912" y="3675895"/>
            <a:ext cx="1200426" cy="11661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47FA8F-F532-280C-DDB3-13CE371128BE}"/>
              </a:ext>
            </a:extLst>
          </p:cNvPr>
          <p:cNvSpPr txBox="1"/>
          <p:nvPr/>
        </p:nvSpPr>
        <p:spPr>
          <a:xfrm>
            <a:off x="1486166" y="3626352"/>
            <a:ext cx="4681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Anton Solovyov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63FBC5-B4EB-04CB-99CC-00BE6EAAFFD6}"/>
              </a:ext>
            </a:extLst>
          </p:cNvPr>
          <p:cNvSpPr txBox="1"/>
          <p:nvPr/>
        </p:nvSpPr>
        <p:spPr>
          <a:xfrm>
            <a:off x="1446426" y="3878724"/>
            <a:ext cx="33529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27000"/>
            <a:r>
              <a:rPr lang="en-US" sz="800" b="1" dirty="0">
                <a:solidFill>
                  <a:srgbClr val="6B41DF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CMO</a:t>
            </a:r>
            <a:endParaRPr lang="ru-RU" sz="800" b="1" dirty="0">
              <a:solidFill>
                <a:srgbClr val="6B41DF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Юридический факультет МГУ им. Ломоносова</a:t>
            </a:r>
            <a:endParaRPr lang="en-US" sz="800" dirty="0">
              <a:solidFill>
                <a:schemeClr val="tx1"/>
              </a:solidFill>
              <a:latin typeface="Montserrat"/>
              <a:ea typeface="SF Pro Display Light" pitchFamily="2" charset="0"/>
              <a:cs typeface="SF Pro Display Light" pitchFamily="2" charset="0"/>
            </a:endParaRP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Опыт участия в «Студенческом стартапе» с собственным проектом</a:t>
            </a:r>
          </a:p>
          <a:p>
            <a:pPr marL="92075" indent="-92075">
              <a:buClr>
                <a:srgbClr val="6B41D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latin typeface="Montserrat"/>
                <a:ea typeface="SF Pro Display Light" pitchFamily="2" charset="0"/>
                <a:cs typeface="SF Pro Display Light" pitchFamily="2" charset="0"/>
              </a:rPr>
              <a:t>Проходил обучение по программам маркетинга, экономики инноваций на экономическом факультете МГУ им. Ломоносова</a:t>
            </a:r>
            <a:endParaRPr lang="en-US" sz="800" dirty="0">
              <a:solidFill>
                <a:schemeClr val="tx1"/>
              </a:solidFill>
              <a:latin typeface="Montserrat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4044CF-9721-B05F-A5D6-E99A89B9ADE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694" y="4752966"/>
            <a:ext cx="377842" cy="3550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4475B36-EA2B-99EE-68DE-A43A16F8E52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369" y="4918827"/>
            <a:ext cx="537134" cy="165617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894C3B09-40FA-B88A-1F76-89CEFE47C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5" y="4723965"/>
            <a:ext cx="716962" cy="37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214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1754D90-559D-534D-886A-9E6DCB103D47}"/>
              </a:ext>
            </a:extLst>
          </p:cNvPr>
          <p:cNvSpPr/>
          <p:nvPr/>
        </p:nvSpPr>
        <p:spPr>
          <a:xfrm>
            <a:off x="2161537" y="1908131"/>
            <a:ext cx="48209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6B41DE"/>
                </a:solidFill>
                <a:latin typeface="Montserrat" pitchFamily="2" charset="0"/>
              </a:rPr>
              <a:t>CREATOR </a:t>
            </a:r>
          </a:p>
          <a:p>
            <a:pPr algn="ctr"/>
            <a:r>
              <a:rPr lang="en-US" sz="4000" b="1" dirty="0">
                <a:solidFill>
                  <a:srgbClr val="6B41DE"/>
                </a:solidFill>
                <a:latin typeface="Montserrat" pitchFamily="2" charset="0"/>
              </a:rPr>
              <a:t>ECONOMY</a:t>
            </a:r>
            <a:endParaRPr lang="ru-RU" sz="4000" b="1" dirty="0">
              <a:solidFill>
                <a:srgbClr val="6B41DE"/>
              </a:solidFill>
              <a:latin typeface="Montserrat" pitchFamily="2" charset="0"/>
            </a:endParaRPr>
          </a:p>
          <a:p>
            <a:pPr algn="ctr"/>
            <a:r>
              <a:rPr lang="ru-RU" sz="1600" dirty="0"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(РЫНОК СОЗДАТЕЛЕЙ КОНТЕНТА)</a:t>
            </a:r>
            <a:endParaRPr lang="en-US" sz="1600" dirty="0"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53C8A82-08CB-ED41-B4F6-85EA2D6A28B9}"/>
              </a:ext>
            </a:extLst>
          </p:cNvPr>
          <p:cNvSpPr/>
          <p:nvPr/>
        </p:nvSpPr>
        <p:spPr>
          <a:xfrm>
            <a:off x="1751927" y="1285055"/>
            <a:ext cx="14302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err="1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влогеры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1C4267B-F072-844F-8C60-75CE86BCBB7D}"/>
              </a:ext>
            </a:extLst>
          </p:cNvPr>
          <p:cNvSpPr/>
          <p:nvPr/>
        </p:nvSpPr>
        <p:spPr>
          <a:xfrm>
            <a:off x="7191566" y="2094198"/>
            <a:ext cx="13019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комики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75AF621-FB5A-BA40-96A9-94E11BA7D91E}"/>
              </a:ext>
            </a:extLst>
          </p:cNvPr>
          <p:cNvSpPr/>
          <p:nvPr/>
        </p:nvSpPr>
        <p:spPr>
          <a:xfrm>
            <a:off x="2924728" y="872973"/>
            <a:ext cx="232627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 err="1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инфлюенсеры</a:t>
            </a:r>
            <a:endParaRPr lang="en-US" sz="2200" dirty="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377F2B0-4353-FF4F-B9A7-AE5476652923}"/>
              </a:ext>
            </a:extLst>
          </p:cNvPr>
          <p:cNvSpPr/>
          <p:nvPr/>
        </p:nvSpPr>
        <p:spPr>
          <a:xfrm>
            <a:off x="5326027" y="3840345"/>
            <a:ext cx="145264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err="1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блогеры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B6E9AB3-0350-6140-B5A9-30291DBE5DEF}"/>
              </a:ext>
            </a:extLst>
          </p:cNvPr>
          <p:cNvSpPr/>
          <p:nvPr/>
        </p:nvSpPr>
        <p:spPr>
          <a:xfrm>
            <a:off x="366303" y="3657973"/>
            <a:ext cx="31069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создатели контента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1A7E6B94-D586-6D4B-8843-6E9E39AD7044}"/>
              </a:ext>
            </a:extLst>
          </p:cNvPr>
          <p:cNvSpPr/>
          <p:nvPr/>
        </p:nvSpPr>
        <p:spPr>
          <a:xfrm>
            <a:off x="465659" y="2899899"/>
            <a:ext cx="15728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писатели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BDB7805-E607-7547-BBAB-C7F22BEBAF28}"/>
              </a:ext>
            </a:extLst>
          </p:cNvPr>
          <p:cNvSpPr/>
          <p:nvPr/>
        </p:nvSpPr>
        <p:spPr>
          <a:xfrm>
            <a:off x="6636172" y="1496907"/>
            <a:ext cx="11352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певцы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6FAD1CA-775B-2C46-9C7F-D81BE2DB887C}"/>
              </a:ext>
            </a:extLst>
          </p:cNvPr>
          <p:cNvSpPr/>
          <p:nvPr/>
        </p:nvSpPr>
        <p:spPr>
          <a:xfrm>
            <a:off x="3249676" y="3913725"/>
            <a:ext cx="15696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эксперты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C07F97FC-E505-3E47-9979-E14649E6C801}"/>
              </a:ext>
            </a:extLst>
          </p:cNvPr>
          <p:cNvSpPr/>
          <p:nvPr/>
        </p:nvSpPr>
        <p:spPr>
          <a:xfrm>
            <a:off x="6687391" y="3340931"/>
            <a:ext cx="19960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спортсмены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C3DAC67-4681-7648-BBE6-AA8F157D9386}"/>
              </a:ext>
            </a:extLst>
          </p:cNvPr>
          <p:cNvSpPr/>
          <p:nvPr/>
        </p:nvSpPr>
        <p:spPr>
          <a:xfrm>
            <a:off x="7109812" y="4007044"/>
            <a:ext cx="138371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артисты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CC4007C-E2BE-A44C-9595-FDEE1D11707E}"/>
              </a:ext>
            </a:extLst>
          </p:cNvPr>
          <p:cNvSpPr/>
          <p:nvPr/>
        </p:nvSpPr>
        <p:spPr>
          <a:xfrm>
            <a:off x="754463" y="2156856"/>
            <a:ext cx="123623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актеры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B7D485F-7BEB-4C45-AE95-940325E6FBA2}"/>
              </a:ext>
            </a:extLst>
          </p:cNvPr>
          <p:cNvSpPr/>
          <p:nvPr/>
        </p:nvSpPr>
        <p:spPr>
          <a:xfrm>
            <a:off x="5252660" y="1035830"/>
            <a:ext cx="22717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знаменитости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1CE91272-5A78-7544-A5A3-F52BE82057B4}"/>
              </a:ext>
            </a:extLst>
          </p:cNvPr>
          <p:cNvSpPr/>
          <p:nvPr/>
        </p:nvSpPr>
        <p:spPr>
          <a:xfrm>
            <a:off x="4908815" y="4539531"/>
            <a:ext cx="29594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предприниматели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990E2C7-1A2B-6C45-92C2-0FC514E7D10D}"/>
              </a:ext>
            </a:extLst>
          </p:cNvPr>
          <p:cNvSpPr/>
          <p:nvPr/>
        </p:nvSpPr>
        <p:spPr>
          <a:xfrm>
            <a:off x="7182431" y="2695507"/>
            <a:ext cx="18341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фотографы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9034EF46-77AC-8C4A-B658-3E79C0568F5F}"/>
              </a:ext>
            </a:extLst>
          </p:cNvPr>
          <p:cNvSpPr/>
          <p:nvPr/>
        </p:nvSpPr>
        <p:spPr>
          <a:xfrm>
            <a:off x="3268693" y="545680"/>
            <a:ext cx="161133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политики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7F511745-6802-1644-B8DF-3F1F634CBBA5}"/>
              </a:ext>
            </a:extLst>
          </p:cNvPr>
          <p:cNvSpPr/>
          <p:nvPr/>
        </p:nvSpPr>
        <p:spPr>
          <a:xfrm>
            <a:off x="2634712" y="4401016"/>
            <a:ext cx="16738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стримеры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4B1EC90F-0DA4-3C42-AD66-F54F60F00211}"/>
              </a:ext>
            </a:extLst>
          </p:cNvPr>
          <p:cNvSpPr/>
          <p:nvPr/>
        </p:nvSpPr>
        <p:spPr>
          <a:xfrm>
            <a:off x="7488785" y="990192"/>
            <a:ext cx="141897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лекторы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FDEC6E32-EABB-D847-80FA-5673D219B9FB}"/>
              </a:ext>
            </a:extLst>
          </p:cNvPr>
          <p:cNvSpPr/>
          <p:nvPr/>
        </p:nvSpPr>
        <p:spPr>
          <a:xfrm>
            <a:off x="358983" y="1466717"/>
            <a:ext cx="10999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err="1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бьют</a:t>
            </a:r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и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729261F5-B44E-9741-A89C-916EAB5C0DC4}"/>
              </a:ext>
            </a:extLst>
          </p:cNvPr>
          <p:cNvSpPr/>
          <p:nvPr/>
        </p:nvSpPr>
        <p:spPr>
          <a:xfrm>
            <a:off x="5287629" y="624587"/>
            <a:ext cx="194957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err="1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подкастеры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BA798006-EBBF-684A-8385-89153C59235D}"/>
              </a:ext>
            </a:extLst>
          </p:cNvPr>
          <p:cNvSpPr/>
          <p:nvPr/>
        </p:nvSpPr>
        <p:spPr>
          <a:xfrm>
            <a:off x="985716" y="805781"/>
            <a:ext cx="18293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художники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69EC67C7-2F9C-BD46-872A-5C5B73CD666F}"/>
              </a:ext>
            </a:extLst>
          </p:cNvPr>
          <p:cNvSpPr/>
          <p:nvPr/>
        </p:nvSpPr>
        <p:spPr>
          <a:xfrm>
            <a:off x="836501" y="4238264"/>
            <a:ext cx="14670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6B41DE"/>
                </a:solidFill>
                <a:latin typeface="Montserrat" pitchFamily="2" charset="0"/>
                <a:ea typeface="SF Pro Display Thin" pitchFamily="2" charset="0"/>
                <a:cs typeface="SF Pro Display Thin" pitchFamily="2" charset="0"/>
              </a:rPr>
              <a:t>тренеры</a:t>
            </a:r>
            <a:endParaRPr lang="en-US" sz="2200">
              <a:solidFill>
                <a:srgbClr val="6B41DE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DFF8753-9EEC-677B-DD23-28DA76BC4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436" y="173082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77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2DAE9-2F84-7F47-8D7B-26C6AD59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900" dirty="0"/>
              <a:t>Рынок </a:t>
            </a:r>
            <a:r>
              <a:rPr lang="ru-RU" sz="1900" dirty="0" err="1"/>
              <a:t>блогеров</a:t>
            </a:r>
            <a:r>
              <a:rPr lang="ru-RU" sz="1900" dirty="0"/>
              <a:t> в России 2022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CAB8D1E-7204-EA42-A7D1-2D10DB8381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sz="1800" dirty="0"/>
              <a:t>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1B24527-B6AD-AE4D-B970-23FA75A03A9C}"/>
              </a:ext>
            </a:extLst>
          </p:cNvPr>
          <p:cNvSpPr/>
          <p:nvPr/>
        </p:nvSpPr>
        <p:spPr>
          <a:xfrm>
            <a:off x="1120490" y="4711280"/>
            <a:ext cx="72170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Montserrat" pitchFamily="2" charset="0"/>
              </a:rPr>
              <a:t>Помимо </a:t>
            </a:r>
            <a:r>
              <a:rPr lang="en-US" b="1" dirty="0">
                <a:solidFill>
                  <a:schemeClr val="tx1"/>
                </a:solidFill>
                <a:latin typeface="Montserrat" pitchFamily="2" charset="0"/>
              </a:rPr>
              <a:t>social</a:t>
            </a:r>
            <a:r>
              <a:rPr lang="ru-RU" b="1" dirty="0">
                <a:solidFill>
                  <a:schemeClr val="tx1"/>
                </a:solidFill>
                <a:latin typeface="Montserrat" pitchFamily="2" charset="0"/>
              </a:rPr>
              <a:t>+</a:t>
            </a:r>
            <a:r>
              <a:rPr lang="en-US" b="1" dirty="0">
                <a:solidFill>
                  <a:schemeClr val="tx1"/>
                </a:solidFill>
                <a:latin typeface="Montserrat" pitchFamily="2" charset="0"/>
              </a:rPr>
              <a:t>paid </a:t>
            </a:r>
            <a:r>
              <a:rPr lang="ru-RU" b="1" dirty="0">
                <a:solidFill>
                  <a:schemeClr val="tx1"/>
                </a:solidFill>
                <a:latin typeface="Montserrat" pitchFamily="2" charset="0"/>
              </a:rPr>
              <a:t>мы теряем другие возможности для монетизации</a:t>
            </a:r>
            <a:r>
              <a:rPr lang="en-US" b="1" dirty="0">
                <a:solidFill>
                  <a:schemeClr val="tx1"/>
                </a:solidFill>
                <a:latin typeface="Montserrat" pitchFamily="2" charset="0"/>
              </a:rPr>
              <a:t>. </a:t>
            </a:r>
            <a:endParaRPr lang="ru-RU" b="1" dirty="0">
              <a:solidFill>
                <a:schemeClr val="tx1"/>
              </a:solidFill>
              <a:latin typeface="Montserrat" pitchFamily="2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9F73DC9-9054-A34A-802A-67D14DE2979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8675" y="2640335"/>
            <a:ext cx="1010634" cy="1010634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15DF668-CD38-F848-AF38-743F14F592E1}"/>
              </a:ext>
            </a:extLst>
          </p:cNvPr>
          <p:cNvSpPr/>
          <p:nvPr/>
        </p:nvSpPr>
        <p:spPr>
          <a:xfrm>
            <a:off x="1853029" y="3872415"/>
            <a:ext cx="26019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chemeClr val="tx1"/>
                </a:solidFill>
                <a:latin typeface="Montserrat" pitchFamily="2" charset="0"/>
              </a:rPr>
              <a:t>талант / звездный имидж</a:t>
            </a:r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FAEA973-B2F2-0F4B-BD86-7D2D5CE642DF}"/>
              </a:ext>
            </a:extLst>
          </p:cNvPr>
          <p:cNvSpPr/>
          <p:nvPr/>
        </p:nvSpPr>
        <p:spPr>
          <a:xfrm>
            <a:off x="2648709" y="2254392"/>
            <a:ext cx="11801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chemeClr val="tx1"/>
                </a:solidFill>
                <a:latin typeface="Montserrat" pitchFamily="2" charset="0"/>
              </a:rPr>
              <a:t>Органика</a:t>
            </a:r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2355FB4-4730-4949-9EE8-2BBD60890471}"/>
              </a:ext>
            </a:extLst>
          </p:cNvPr>
          <p:cNvSpPr/>
          <p:nvPr/>
        </p:nvSpPr>
        <p:spPr>
          <a:xfrm>
            <a:off x="5162962" y="2254392"/>
            <a:ext cx="6046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/>
                </a:solidFill>
                <a:latin typeface="Montserrat" pitchFamily="2" charset="0"/>
              </a:rPr>
              <a:t>Paid</a:t>
            </a:r>
            <a:endParaRPr lang="ru-RU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CFC9EA1-2DF8-2546-920E-700DECB5D09B}"/>
              </a:ext>
            </a:extLst>
          </p:cNvPr>
          <p:cNvSpPr/>
          <p:nvPr/>
        </p:nvSpPr>
        <p:spPr>
          <a:xfrm>
            <a:off x="4498153" y="3872414"/>
            <a:ext cx="26228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chemeClr val="tx1"/>
                </a:solidFill>
                <a:latin typeface="Montserrat" pitchFamily="2" charset="0"/>
              </a:rPr>
              <a:t>охват / оптимизация </a:t>
            </a:r>
            <a:r>
              <a:rPr lang="en-US" i="1" dirty="0">
                <a:solidFill>
                  <a:schemeClr val="tx1"/>
                </a:solidFill>
                <a:latin typeface="Montserrat" pitchFamily="2" charset="0"/>
              </a:rPr>
              <a:t>CPM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0927C0-BDCA-3B46-94F9-3ED892C8EBC2}"/>
              </a:ext>
            </a:extLst>
          </p:cNvPr>
          <p:cNvSpPr txBox="1"/>
          <p:nvPr/>
        </p:nvSpPr>
        <p:spPr>
          <a:xfrm>
            <a:off x="4278737" y="2960986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/>
              <a:t>+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8D30E6-5E9F-9E47-AE84-BFA3F08EFCA8}"/>
              </a:ext>
            </a:extLst>
          </p:cNvPr>
          <p:cNvSpPr txBox="1"/>
          <p:nvPr/>
        </p:nvSpPr>
        <p:spPr>
          <a:xfrm>
            <a:off x="305066" y="914060"/>
            <a:ext cx="8658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Montserrat" pitchFamily="2" charset="0"/>
              </a:rPr>
              <a:t>После блокировки </a:t>
            </a:r>
            <a:r>
              <a:rPr lang="en-US" dirty="0">
                <a:solidFill>
                  <a:schemeClr val="tx1"/>
                </a:solidFill>
                <a:latin typeface="Montserrat" pitchFamily="2" charset="0"/>
              </a:rPr>
              <a:t>Meta, </a:t>
            </a:r>
            <a:r>
              <a:rPr lang="ru-RU" dirty="0">
                <a:solidFill>
                  <a:schemeClr val="tx1"/>
                </a:solidFill>
                <a:latin typeface="Montserrat" pitchFamily="2" charset="0"/>
              </a:rPr>
              <a:t>приостановки </a:t>
            </a:r>
            <a:r>
              <a:rPr lang="en-US" dirty="0" err="1">
                <a:solidFill>
                  <a:schemeClr val="tx1"/>
                </a:solidFill>
                <a:latin typeface="Montserrat" pitchFamily="2" charset="0"/>
              </a:rPr>
              <a:t>TikTok</a:t>
            </a:r>
            <a:r>
              <a:rPr lang="en-US" dirty="0">
                <a:solidFill>
                  <a:schemeClr val="tx1"/>
                </a:solidFill>
                <a:latin typeface="Montserrat" pitchFamily="2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Montserrat" pitchFamily="2" charset="0"/>
              </a:rPr>
              <a:t>и рекламной монетизации </a:t>
            </a:r>
            <a:r>
              <a:rPr lang="en-US" dirty="0">
                <a:solidFill>
                  <a:schemeClr val="tx1"/>
                </a:solidFill>
                <a:latin typeface="Montserrat" pitchFamily="2" charset="0"/>
              </a:rPr>
              <a:t>YouTube </a:t>
            </a:r>
            <a:r>
              <a:rPr lang="ru-RU" dirty="0">
                <a:solidFill>
                  <a:schemeClr val="tx1"/>
                </a:solidFill>
                <a:latin typeface="Montserrat" pitchFamily="2" charset="0"/>
              </a:rPr>
              <a:t>в России </a:t>
            </a:r>
            <a:r>
              <a:rPr lang="ru-RU" b="1" dirty="0">
                <a:solidFill>
                  <a:schemeClr val="tx1"/>
                </a:solidFill>
                <a:latin typeface="Montserrat" pitchFamily="2" charset="0"/>
              </a:rPr>
              <a:t>охваты у </a:t>
            </a:r>
            <a:r>
              <a:rPr lang="ru-RU" b="1" dirty="0" err="1">
                <a:solidFill>
                  <a:schemeClr val="tx1"/>
                </a:solidFill>
                <a:latin typeface="Montserrat" pitchFamily="2" charset="0"/>
              </a:rPr>
              <a:t>блогеров</a:t>
            </a:r>
            <a:r>
              <a:rPr lang="ru-RU" b="1" dirty="0">
                <a:solidFill>
                  <a:schemeClr val="tx1"/>
                </a:solidFill>
                <a:latin typeface="Montserrat" pitchFamily="2" charset="0"/>
              </a:rPr>
              <a:t> сократились от 10 до </a:t>
            </a:r>
            <a:r>
              <a:rPr lang="en-US" b="1" dirty="0">
                <a:solidFill>
                  <a:schemeClr val="tx1"/>
                </a:solidFill>
                <a:latin typeface="Montserrat" pitchFamily="2" charset="0"/>
              </a:rPr>
              <a:t>7</a:t>
            </a:r>
            <a:r>
              <a:rPr lang="ru-RU" b="1" dirty="0">
                <a:solidFill>
                  <a:schemeClr val="tx1"/>
                </a:solidFill>
                <a:latin typeface="Montserrat" pitchFamily="2" charset="0"/>
              </a:rPr>
              <a:t>0</a:t>
            </a:r>
            <a:r>
              <a:rPr lang="en-US" b="1" dirty="0">
                <a:solidFill>
                  <a:schemeClr val="tx1"/>
                </a:solidFill>
                <a:latin typeface="Montserrat" pitchFamily="2" charset="0"/>
              </a:rPr>
              <a:t>%</a:t>
            </a:r>
            <a:r>
              <a:rPr lang="en-US" dirty="0">
                <a:solidFill>
                  <a:schemeClr val="tx1"/>
                </a:solidFill>
                <a:latin typeface="Montserrat" pitchFamily="2" charset="0"/>
              </a:rPr>
              <a:t>, </a:t>
            </a:r>
            <a:r>
              <a:rPr lang="ru-RU" b="1" dirty="0">
                <a:solidFill>
                  <a:schemeClr val="tx1"/>
                </a:solidFill>
                <a:latin typeface="Montserrat" pitchFamily="2" charset="0"/>
              </a:rPr>
              <a:t>объем инвестиций сократился на 50-90</a:t>
            </a:r>
            <a:r>
              <a:rPr lang="en-US" b="1" dirty="0">
                <a:solidFill>
                  <a:schemeClr val="tx1"/>
                </a:solidFill>
                <a:latin typeface="Montserrat" pitchFamily="2" charset="0"/>
              </a:rPr>
              <a:t>%</a:t>
            </a:r>
            <a:r>
              <a:rPr lang="en-US" dirty="0">
                <a:solidFill>
                  <a:schemeClr val="tx1"/>
                </a:solidFill>
                <a:latin typeface="Montserrat" pitchFamily="2" charset="0"/>
              </a:rPr>
              <a:t>;</a:t>
            </a:r>
            <a:r>
              <a:rPr lang="ru-RU" dirty="0">
                <a:solidFill>
                  <a:schemeClr val="tx1"/>
                </a:solidFill>
                <a:latin typeface="Montserrat" pitchFamily="2" charset="0"/>
              </a:rPr>
              <a:t>  тем не менее большинство игроков продолжают </a:t>
            </a:r>
            <a:r>
              <a:rPr lang="ru-RU" dirty="0" err="1">
                <a:solidFill>
                  <a:schemeClr val="tx1"/>
                </a:solidFill>
                <a:latin typeface="Montserrat" pitchFamily="2" charset="0"/>
              </a:rPr>
              <a:t>монетизировать</a:t>
            </a:r>
            <a:r>
              <a:rPr lang="ru-RU" dirty="0">
                <a:solidFill>
                  <a:schemeClr val="tx1"/>
                </a:solidFill>
                <a:latin typeface="Montserrat" pitchFamily="2" charset="0"/>
              </a:rPr>
              <a:t> популярность своих лиц </a:t>
            </a:r>
            <a:r>
              <a:rPr lang="en-US" dirty="0">
                <a:solidFill>
                  <a:schemeClr val="tx1"/>
                </a:solidFill>
                <a:latin typeface="Montserrat" pitchFamily="2" charset="0"/>
              </a:rPr>
              <a:t>“</a:t>
            </a:r>
            <a:r>
              <a:rPr lang="ru-RU" dirty="0">
                <a:solidFill>
                  <a:schemeClr val="tx1"/>
                </a:solidFill>
                <a:latin typeface="Montserrat" pitchFamily="2" charset="0"/>
              </a:rPr>
              <a:t>как раньше</a:t>
            </a:r>
            <a:r>
              <a:rPr lang="en-US" dirty="0">
                <a:solidFill>
                  <a:schemeClr val="tx1"/>
                </a:solidFill>
                <a:latin typeface="Montserrat" pitchFamily="2" charset="0"/>
              </a:rPr>
              <a:t>”, </a:t>
            </a:r>
            <a:r>
              <a:rPr lang="ru-RU" dirty="0">
                <a:solidFill>
                  <a:schemeClr val="tx1"/>
                </a:solidFill>
                <a:latin typeface="Montserrat" pitchFamily="2" charset="0"/>
              </a:rPr>
              <a:t>лишь подключая </a:t>
            </a:r>
            <a:r>
              <a:rPr lang="ru-RU" dirty="0" err="1">
                <a:solidFill>
                  <a:schemeClr val="tx1"/>
                </a:solidFill>
                <a:latin typeface="Montserrat" pitchFamily="2" charset="0"/>
              </a:rPr>
              <a:t>медийные</a:t>
            </a:r>
            <a:r>
              <a:rPr lang="ru-RU" dirty="0">
                <a:solidFill>
                  <a:schemeClr val="tx1"/>
                </a:solidFill>
                <a:latin typeface="Montserrat" pitchFamily="2" charset="0"/>
              </a:rPr>
              <a:t> инструменты</a:t>
            </a:r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F5ABC3E-A243-7C28-C0E5-7E860C30A64D}"/>
              </a:ext>
            </a:extLst>
          </p:cNvPr>
          <p:cNvGrpSpPr/>
          <p:nvPr/>
        </p:nvGrpSpPr>
        <p:grpSpPr>
          <a:xfrm>
            <a:off x="2648709" y="2640335"/>
            <a:ext cx="1010635" cy="1010635"/>
            <a:chOff x="2648709" y="2640335"/>
            <a:chExt cx="1010635" cy="1010635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9CAF0DA-3B8B-014D-945B-A476D98DC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48709" y="2640335"/>
              <a:ext cx="1010635" cy="1010635"/>
            </a:xfrm>
            <a:prstGeom prst="rect">
              <a:avLst/>
            </a:prstGeom>
          </p:spPr>
        </p:pic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C9D8C51-25A1-8967-F9DA-073539B7C587}"/>
                </a:ext>
              </a:extLst>
            </p:cNvPr>
            <p:cNvSpPr/>
            <p:nvPr/>
          </p:nvSpPr>
          <p:spPr>
            <a:xfrm>
              <a:off x="3079750" y="3455317"/>
              <a:ext cx="146050" cy="146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BAA5D68-AB2A-7E41-AA8A-80E36752C309}"/>
                </a:ext>
              </a:extLst>
            </p:cNvPr>
            <p:cNvPicPr>
              <a:picLocks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610"/>
            <a:stretch/>
          </p:blipFill>
          <p:spPr>
            <a:xfrm>
              <a:off x="2892425" y="2783614"/>
              <a:ext cx="523881" cy="785086"/>
            </a:xfrm>
            <a:prstGeom prst="rect">
              <a:avLst/>
            </a:prstGeom>
          </p:spPr>
        </p:pic>
      </p:grp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EE8F9D3-D410-9449-152C-3875DA2CCB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30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2DAE9-2F84-7F47-8D7B-26C6AD597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</p:spPr>
        <p:txBody>
          <a:bodyPr/>
          <a:lstStyle/>
          <a:p>
            <a:r>
              <a:rPr lang="ru-RU" b="1"/>
              <a:t>Пути монетизации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CAB8D1E-7204-EA42-A7D1-2D10DB8381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</p:spPr>
        <p:txBody>
          <a:bodyPr/>
          <a:lstStyle/>
          <a:p>
            <a:r>
              <a:rPr lang="ru-RU" dirty="0"/>
              <a:t>2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2AF91E-39DF-EF4D-80AD-4334DC048C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8173" b="26175"/>
          <a:stretch/>
        </p:blipFill>
        <p:spPr>
          <a:xfrm>
            <a:off x="1537015" y="3624001"/>
            <a:ext cx="795986" cy="648000"/>
          </a:xfrm>
          <a:prstGeom prst="rect">
            <a:avLst/>
          </a:prstGeom>
          <a:effectLst/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9737ABC-17E1-F14E-A103-68004114CF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26175"/>
          <a:stretch/>
        </p:blipFill>
        <p:spPr>
          <a:xfrm>
            <a:off x="7060111" y="3624001"/>
            <a:ext cx="707862" cy="648000"/>
          </a:xfrm>
          <a:prstGeom prst="rect">
            <a:avLst/>
          </a:prstGeom>
          <a:effectLst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44868A2-AB68-1E40-96DC-D6D47A4F3ED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20539"/>
          <a:stretch/>
        </p:blipFill>
        <p:spPr>
          <a:xfrm>
            <a:off x="1608809" y="2233714"/>
            <a:ext cx="652398" cy="648000"/>
          </a:xfrm>
          <a:prstGeom prst="rect">
            <a:avLst/>
          </a:prstGeom>
          <a:effectLst/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B78A05B-B37A-7048-857D-C1B6AE873CAD}"/>
              </a:ext>
            </a:extLst>
          </p:cNvPr>
          <p:cNvSpPr/>
          <p:nvPr/>
        </p:nvSpPr>
        <p:spPr>
          <a:xfrm>
            <a:off x="1175607" y="3026285"/>
            <a:ext cx="1510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Реклама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D06366E-C77C-FC44-BEFB-EB1F9636B5E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1785" r="12246" b="22652"/>
          <a:stretch/>
        </p:blipFill>
        <p:spPr>
          <a:xfrm>
            <a:off x="4305542" y="3593520"/>
            <a:ext cx="509155" cy="648000"/>
          </a:xfrm>
          <a:prstGeom prst="rect">
            <a:avLst/>
          </a:prstGeom>
          <a:effectLst/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7610084-6CA2-4D47-9B1C-8C1F58DA660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21285"/>
          <a:stretch/>
        </p:blipFill>
        <p:spPr>
          <a:xfrm>
            <a:off x="7084752" y="2230332"/>
            <a:ext cx="658576" cy="648000"/>
          </a:xfrm>
          <a:prstGeom prst="rect">
            <a:avLst/>
          </a:prstGeom>
          <a:effectLst/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A62B026-9964-974A-A508-21BA1FD0B8A8}"/>
              </a:ext>
            </a:extLst>
          </p:cNvPr>
          <p:cNvSpPr/>
          <p:nvPr/>
        </p:nvSpPr>
        <p:spPr>
          <a:xfrm>
            <a:off x="916670" y="4270243"/>
            <a:ext cx="20286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Офлайн встречи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2F810F1-7FBF-904D-90F7-B147561DBF91}"/>
              </a:ext>
            </a:extLst>
          </p:cNvPr>
          <p:cNvSpPr/>
          <p:nvPr/>
        </p:nvSpPr>
        <p:spPr>
          <a:xfrm>
            <a:off x="3557669" y="4424131"/>
            <a:ext cx="20286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 err="1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Донаты</a:t>
            </a:r>
            <a:endParaRPr lang="ru-RU" sz="2000">
              <a:solidFill>
                <a:schemeClr val="tx1"/>
              </a:solidFill>
              <a:latin typeface="Montserrat SemiBold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494C653-CA43-A84F-A0D0-6BCADB849763}"/>
              </a:ext>
            </a:extLst>
          </p:cNvPr>
          <p:cNvSpPr/>
          <p:nvPr/>
        </p:nvSpPr>
        <p:spPr>
          <a:xfrm>
            <a:off x="3557669" y="3026285"/>
            <a:ext cx="20286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Подписки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B62EE02-3636-0B4F-9932-D65BCC20A57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b="18794"/>
          <a:stretch/>
        </p:blipFill>
        <p:spPr>
          <a:xfrm>
            <a:off x="4245768" y="2233714"/>
            <a:ext cx="628702" cy="648000"/>
          </a:xfrm>
          <a:prstGeom prst="rect">
            <a:avLst/>
          </a:prstGeom>
          <a:effectLst/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ECD3F14-466B-274C-A38F-D196D3C8DF73}"/>
              </a:ext>
            </a:extLst>
          </p:cNvPr>
          <p:cNvSpPr/>
          <p:nvPr/>
        </p:nvSpPr>
        <p:spPr>
          <a:xfrm>
            <a:off x="6478961" y="4270243"/>
            <a:ext cx="18701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Онлайн звонки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76CA073-894C-F949-8082-42C3992CF113}"/>
              </a:ext>
            </a:extLst>
          </p:cNvPr>
          <p:cNvSpPr/>
          <p:nvPr/>
        </p:nvSpPr>
        <p:spPr>
          <a:xfrm>
            <a:off x="6025348" y="3026285"/>
            <a:ext cx="27773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Продажа контента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B310621-043D-8845-8B82-057528DD5FE6}"/>
              </a:ext>
            </a:extLst>
          </p:cNvPr>
          <p:cNvSpPr/>
          <p:nvPr/>
        </p:nvSpPr>
        <p:spPr>
          <a:xfrm>
            <a:off x="252000" y="547840"/>
            <a:ext cx="8640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Создатели контента </a:t>
            </a:r>
            <a:r>
              <a:rPr lang="ru-RU" sz="2000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вынуждены использовать разнообразные платформы и сервисы для эффективной монетизации своей популярности</a:t>
            </a:r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, т.к. социальные сети предоставляют ограниченную функциональность монетизации их медиа ресурса.</a:t>
            </a: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6F46FDF-E8F3-F798-2057-C397DCA5DB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7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2AF91E-39DF-EF4D-80AD-4334DC048C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8173" b="26175"/>
          <a:stretch/>
        </p:blipFill>
        <p:spPr>
          <a:xfrm>
            <a:off x="1593657" y="3140477"/>
            <a:ext cx="795986" cy="648000"/>
          </a:xfrm>
          <a:prstGeom prst="rect">
            <a:avLst/>
          </a:prstGeom>
          <a:effectLst/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9737ABC-17E1-F14E-A103-68004114CF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26175"/>
          <a:stretch/>
        </p:blipFill>
        <p:spPr>
          <a:xfrm>
            <a:off x="7116753" y="3140477"/>
            <a:ext cx="707862" cy="648000"/>
          </a:xfrm>
          <a:prstGeom prst="rect">
            <a:avLst/>
          </a:prstGeom>
          <a:effectLst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44868A2-AB68-1E40-96DC-D6D47A4F3ED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20539"/>
          <a:stretch/>
        </p:blipFill>
        <p:spPr>
          <a:xfrm>
            <a:off x="1605629" y="1622004"/>
            <a:ext cx="652398" cy="648000"/>
          </a:xfrm>
          <a:prstGeom prst="rect">
            <a:avLst/>
          </a:prstGeom>
          <a:effectLst/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D06366E-C77C-FC44-BEFB-EB1F9636B5E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1785" r="12246" b="22652"/>
          <a:stretch/>
        </p:blipFill>
        <p:spPr>
          <a:xfrm>
            <a:off x="4362184" y="3109996"/>
            <a:ext cx="509155" cy="648000"/>
          </a:xfrm>
          <a:prstGeom prst="rect">
            <a:avLst/>
          </a:prstGeom>
          <a:effectLst/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7610084-6CA2-4D47-9B1C-8C1F58DA660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21285"/>
          <a:stretch/>
        </p:blipFill>
        <p:spPr>
          <a:xfrm>
            <a:off x="7098664" y="1627168"/>
            <a:ext cx="658576" cy="648000"/>
          </a:xfrm>
          <a:prstGeom prst="rect">
            <a:avLst/>
          </a:prstGeom>
          <a:effectLst/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B62EE02-3636-0B4F-9932-D65BCC20A57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b="18794"/>
          <a:stretch/>
        </p:blipFill>
        <p:spPr>
          <a:xfrm>
            <a:off x="4259680" y="1630550"/>
            <a:ext cx="628702" cy="648000"/>
          </a:xfrm>
          <a:prstGeom prst="rect">
            <a:avLst/>
          </a:prstGeom>
          <a:effectLst/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6F05DA3-30CF-424D-A69F-845426BA41AE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25873" t="16826" r="26452" b="35324"/>
          <a:stretch/>
        </p:blipFill>
        <p:spPr>
          <a:xfrm rot="5400000">
            <a:off x="1062773" y="1340884"/>
            <a:ext cx="1655852" cy="166196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F89B7A0-A503-9A4E-9278-57220585748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25873" t="16826" r="26452" b="35324"/>
          <a:stretch/>
        </p:blipFill>
        <p:spPr>
          <a:xfrm rot="5400000">
            <a:off x="3744074" y="1348570"/>
            <a:ext cx="1655852" cy="166196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BB388F9-0454-5D4D-A1B4-8F461DED1B0E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25873" t="16826" r="26452" b="35324"/>
          <a:stretch/>
        </p:blipFill>
        <p:spPr>
          <a:xfrm rot="5400000">
            <a:off x="6545813" y="1340884"/>
            <a:ext cx="1655852" cy="166196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724F662-CA4D-A34C-968F-5B8797FC752C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25873" t="16826" r="26452" b="35324"/>
          <a:stretch/>
        </p:blipFill>
        <p:spPr>
          <a:xfrm rot="5400000">
            <a:off x="1060079" y="2941746"/>
            <a:ext cx="1655852" cy="166196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D22E46D-4056-E24B-BC2A-86DDC5E0D41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25873" t="16826" r="26452" b="35324"/>
          <a:stretch/>
        </p:blipFill>
        <p:spPr>
          <a:xfrm rot="5400000">
            <a:off x="3744074" y="2940592"/>
            <a:ext cx="1655852" cy="166196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6C386B4-5F8B-FA4B-A5A2-EFFB823DA11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25873" t="16826" r="26452" b="35324"/>
          <a:stretch/>
        </p:blipFill>
        <p:spPr>
          <a:xfrm rot="5400000">
            <a:off x="6545813" y="2918962"/>
            <a:ext cx="1655852" cy="166196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2DAE9-2F84-7F47-8D7B-26C6AD597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</p:spPr>
        <p:txBody>
          <a:bodyPr/>
          <a:lstStyle/>
          <a:p>
            <a:r>
              <a:rPr lang="ru-RU" b="1"/>
              <a:t>Проблема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CAB8D1E-7204-EA42-A7D1-2D10DB8381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</p:spPr>
        <p:txBody>
          <a:bodyPr/>
          <a:lstStyle/>
          <a:p>
            <a:r>
              <a:rPr lang="ru-RU" dirty="0"/>
              <a:t>3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B78A05B-B37A-7048-857D-C1B6AE873CAD}"/>
              </a:ext>
            </a:extLst>
          </p:cNvPr>
          <p:cNvSpPr/>
          <p:nvPr/>
        </p:nvSpPr>
        <p:spPr>
          <a:xfrm>
            <a:off x="1189519" y="2423121"/>
            <a:ext cx="1510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Реклама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A62B026-9964-974A-A508-21BA1FD0B8A8}"/>
              </a:ext>
            </a:extLst>
          </p:cNvPr>
          <p:cNvSpPr/>
          <p:nvPr/>
        </p:nvSpPr>
        <p:spPr>
          <a:xfrm>
            <a:off x="973312" y="3786719"/>
            <a:ext cx="20286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Офлайн встречи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2F810F1-7FBF-904D-90F7-B147561DBF91}"/>
              </a:ext>
            </a:extLst>
          </p:cNvPr>
          <p:cNvSpPr/>
          <p:nvPr/>
        </p:nvSpPr>
        <p:spPr>
          <a:xfrm>
            <a:off x="3614311" y="3940607"/>
            <a:ext cx="20286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Донаты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494C653-CA43-A84F-A0D0-6BCADB849763}"/>
              </a:ext>
            </a:extLst>
          </p:cNvPr>
          <p:cNvSpPr/>
          <p:nvPr/>
        </p:nvSpPr>
        <p:spPr>
          <a:xfrm>
            <a:off x="3571581" y="2423121"/>
            <a:ext cx="20286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Подписки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ECD3F14-466B-274C-A38F-D196D3C8DF73}"/>
              </a:ext>
            </a:extLst>
          </p:cNvPr>
          <p:cNvSpPr/>
          <p:nvPr/>
        </p:nvSpPr>
        <p:spPr>
          <a:xfrm>
            <a:off x="6535603" y="3786719"/>
            <a:ext cx="18701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Онлайн звонки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76CA073-894C-F949-8082-42C3992CF113}"/>
              </a:ext>
            </a:extLst>
          </p:cNvPr>
          <p:cNvSpPr/>
          <p:nvPr/>
        </p:nvSpPr>
        <p:spPr>
          <a:xfrm>
            <a:off x="6039259" y="2184479"/>
            <a:ext cx="2777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Продажа </a:t>
            </a:r>
            <a:endParaRPr lang="en-US" sz="2000">
              <a:solidFill>
                <a:schemeClr val="tx1"/>
              </a:solidFill>
              <a:latin typeface="Montserrat SemiBold" pitchFamily="2" charset="0"/>
              <a:ea typeface="SF Pro Display" pitchFamily="2" charset="0"/>
              <a:cs typeface="SF Pro Display" pitchFamily="2" charset="0"/>
            </a:endParaRPr>
          </a:p>
          <a:p>
            <a:pPr marL="7938" indent="-7938" algn="ctr"/>
            <a:r>
              <a:rPr lang="ru-RU" sz="2000">
                <a:solidFill>
                  <a:schemeClr val="tx1"/>
                </a:solidFill>
                <a:latin typeface="Montserrat SemiBold" pitchFamily="2" charset="0"/>
                <a:ea typeface="SF Pro Display" pitchFamily="2" charset="0"/>
                <a:cs typeface="SF Pro Display" pitchFamily="2" charset="0"/>
              </a:rPr>
              <a:t>контента</a:t>
            </a:r>
          </a:p>
        </p:txBody>
      </p:sp>
      <p:pic>
        <p:nvPicPr>
          <p:cNvPr id="24" name="Picture 2" descr="Не работает Ютуб. Текущие проблемы и статус. | Downdetector">
            <a:extLst>
              <a:ext uri="{FF2B5EF4-FFF2-40B4-BE49-F238E27FC236}">
                <a16:creationId xmlns:a16="http://schemas.microsoft.com/office/drawing/2014/main" id="{50542B3B-7B39-6141-9BC2-C479DC1F5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698" y="4657786"/>
            <a:ext cx="1661966" cy="37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TikTok Lookalike Audiences: What You Need to Know - JungleTopp">
            <a:extLst>
              <a:ext uri="{FF2B5EF4-FFF2-40B4-BE49-F238E27FC236}">
                <a16:creationId xmlns:a16="http://schemas.microsoft.com/office/drawing/2014/main" id="{3DC0A073-5351-6641-BA5D-FC5D0097F2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2" t="11635" r="24143" b="19724"/>
          <a:stretch/>
        </p:blipFill>
        <p:spPr bwMode="auto">
          <a:xfrm>
            <a:off x="3606850" y="4592326"/>
            <a:ext cx="707712" cy="50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88B8321-262A-9646-BF9C-31D0DC437A5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8580" y="4613560"/>
            <a:ext cx="707711" cy="436791"/>
          </a:xfrm>
          <a:prstGeom prst="rect">
            <a:avLst/>
          </a:prstGeom>
        </p:spPr>
      </p:pic>
      <p:pic>
        <p:nvPicPr>
          <p:cNvPr id="27" name="Picture 2" descr="Instagram testing subscription service for creators to sell content">
            <a:extLst>
              <a:ext uri="{FF2B5EF4-FFF2-40B4-BE49-F238E27FC236}">
                <a16:creationId xmlns:a16="http://schemas.microsoft.com/office/drawing/2014/main" id="{65D0634B-7D3F-E640-9C63-608246C873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20" b="29604"/>
          <a:stretch/>
        </p:blipFill>
        <p:spPr bwMode="auto">
          <a:xfrm>
            <a:off x="4685039" y="4623077"/>
            <a:ext cx="1749961" cy="42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ave you already got Snapchat? | How Cool Brands Stay Hot">
            <a:extLst>
              <a:ext uri="{FF2B5EF4-FFF2-40B4-BE49-F238E27FC236}">
                <a16:creationId xmlns:a16="http://schemas.microsoft.com/office/drawing/2014/main" id="{AD2DBDF1-B76D-D742-8BED-E88A7493F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615" y="4623077"/>
            <a:ext cx="740922" cy="44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Список служб и инструментов «ВКонтакте» — Википедия">
            <a:extLst>
              <a:ext uri="{FF2B5EF4-FFF2-40B4-BE49-F238E27FC236}">
                <a16:creationId xmlns:a16="http://schemas.microsoft.com/office/drawing/2014/main" id="{30FCEBA4-EA10-0444-893A-C57FBFD2E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766" y="4608319"/>
            <a:ext cx="469075" cy="46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740C2D6B-6544-7149-B340-7C7DDAFBA4F5}"/>
              </a:ext>
            </a:extLst>
          </p:cNvPr>
          <p:cNvSpPr/>
          <p:nvPr/>
        </p:nvSpPr>
        <p:spPr>
          <a:xfrm>
            <a:off x="252000" y="505810"/>
            <a:ext cx="864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Соц сети не предоставляют </a:t>
            </a:r>
            <a:r>
              <a:rPr lang="ru-RU" sz="2000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необходимые инструменты </a:t>
            </a:r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для монетизации популярности - взаимодействия с платёжеспособными заказчиками и подписчиками.</a:t>
            </a: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B8970F7-531E-42E4-76B7-2C0540BC641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65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A04C0-39A5-8944-A9B4-77251489A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</p:spPr>
        <p:txBody>
          <a:bodyPr/>
          <a:lstStyle/>
          <a:p>
            <a:r>
              <a:rPr lang="ru-RU" b="1"/>
              <a:t>Сейчас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3F2579-4230-A644-8497-B8F7ED41F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</p:spPr>
        <p:txBody>
          <a:bodyPr/>
          <a:lstStyle/>
          <a:p>
            <a:r>
              <a:rPr lang="ru-RU" dirty="0"/>
              <a:t>4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7FA1460C-FEE8-FA47-8D2E-CE3DD48EE024}"/>
              </a:ext>
            </a:extLst>
          </p:cNvPr>
          <p:cNvCxnSpPr>
            <a:cxnSpLocks/>
            <a:endCxn id="35" idx="2"/>
          </p:cNvCxnSpPr>
          <p:nvPr/>
        </p:nvCxnSpPr>
        <p:spPr>
          <a:xfrm>
            <a:off x="3060375" y="2640635"/>
            <a:ext cx="1216035" cy="320342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902244A8-4C5E-7640-A295-6B09D081100E}"/>
              </a:ext>
            </a:extLst>
          </p:cNvPr>
          <p:cNvCxnSpPr>
            <a:cxnSpLocks/>
            <a:stCxn id="34" idx="0"/>
            <a:endCxn id="35" idx="2"/>
          </p:cNvCxnSpPr>
          <p:nvPr/>
        </p:nvCxnSpPr>
        <p:spPr>
          <a:xfrm flipV="1">
            <a:off x="3412576" y="2960977"/>
            <a:ext cx="863834" cy="310145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896E5B06-6A46-684A-AE68-5A0E92277F2E}"/>
              </a:ext>
            </a:extLst>
          </p:cNvPr>
          <p:cNvCxnSpPr>
            <a:cxnSpLocks/>
          </p:cNvCxnSpPr>
          <p:nvPr/>
        </p:nvCxnSpPr>
        <p:spPr>
          <a:xfrm>
            <a:off x="4608513" y="4658472"/>
            <a:ext cx="1242367" cy="187167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D567D2E-2039-9C46-9A5D-DD3AD5B842AD}"/>
              </a:ext>
            </a:extLst>
          </p:cNvPr>
          <p:cNvCxnSpPr>
            <a:cxnSpLocks/>
            <a:stCxn id="34" idx="2"/>
            <a:endCxn id="37" idx="2"/>
          </p:cNvCxnSpPr>
          <p:nvPr/>
        </p:nvCxnSpPr>
        <p:spPr>
          <a:xfrm>
            <a:off x="3412576" y="3732787"/>
            <a:ext cx="1837018" cy="258222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41C68B93-093C-8A40-B5DE-5664C8057168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4038361" y="1717564"/>
            <a:ext cx="238049" cy="781748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4380C889-61BC-5646-B46C-5810093B15C3}"/>
              </a:ext>
            </a:extLst>
          </p:cNvPr>
          <p:cNvCxnSpPr>
            <a:cxnSpLocks/>
            <a:endCxn id="37" idx="0"/>
          </p:cNvCxnSpPr>
          <p:nvPr/>
        </p:nvCxnSpPr>
        <p:spPr>
          <a:xfrm flipH="1">
            <a:off x="5249594" y="1509109"/>
            <a:ext cx="363802" cy="2020235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5831F34-9373-A74D-8611-9CE4296A63FA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5548947" y="1754187"/>
            <a:ext cx="151220" cy="664856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BCA1F074-881D-B745-BDE9-DEEF0649F971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2975425" y="2723741"/>
            <a:ext cx="437151" cy="547381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9D6BE5F6-9022-0643-ADBA-3C9FE52B4D1F}"/>
              </a:ext>
            </a:extLst>
          </p:cNvPr>
          <p:cNvCxnSpPr>
            <a:cxnSpLocks/>
            <a:stCxn id="33" idx="0"/>
            <a:endCxn id="39" idx="0"/>
          </p:cNvCxnSpPr>
          <p:nvPr/>
        </p:nvCxnSpPr>
        <p:spPr>
          <a:xfrm>
            <a:off x="3110356" y="2161240"/>
            <a:ext cx="2589811" cy="257803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CA9164F-749B-854E-8715-EA3981B08260}"/>
              </a:ext>
            </a:extLst>
          </p:cNvPr>
          <p:cNvCxnSpPr>
            <a:cxnSpLocks/>
          </p:cNvCxnSpPr>
          <p:nvPr/>
        </p:nvCxnSpPr>
        <p:spPr>
          <a:xfrm>
            <a:off x="4243784" y="2420028"/>
            <a:ext cx="1482787" cy="385192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DE655793-792F-3F4A-8EDA-1D5EC20BB3C8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5249594" y="2838644"/>
            <a:ext cx="433770" cy="690700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A8A7029-A528-AD45-9F92-F7FBFF80B147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4276410" y="2960977"/>
            <a:ext cx="172001" cy="1764028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F162DC76-1CB9-1341-B03D-784229B8C0D9}"/>
              </a:ext>
            </a:extLst>
          </p:cNvPr>
          <p:cNvCxnSpPr>
            <a:cxnSpLocks/>
          </p:cNvCxnSpPr>
          <p:nvPr/>
        </p:nvCxnSpPr>
        <p:spPr>
          <a:xfrm>
            <a:off x="4136985" y="1404810"/>
            <a:ext cx="410050" cy="3040719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535A0D5-D972-174B-9579-DA58793B06BE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487527" y="3593089"/>
            <a:ext cx="397473" cy="799444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F7EE3CA5-7B7C-1C41-839A-749CAC743D89}"/>
              </a:ext>
            </a:extLst>
          </p:cNvPr>
          <p:cNvCxnSpPr>
            <a:cxnSpLocks/>
          </p:cNvCxnSpPr>
          <p:nvPr/>
        </p:nvCxnSpPr>
        <p:spPr>
          <a:xfrm flipH="1">
            <a:off x="5868322" y="2586668"/>
            <a:ext cx="52527" cy="1825583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7BD3A53-D037-F144-AF8E-84A36DA4E59C}"/>
              </a:ext>
            </a:extLst>
          </p:cNvPr>
          <p:cNvCxnSpPr>
            <a:cxnSpLocks/>
            <a:stCxn id="33" idx="2"/>
            <a:endCxn id="49" idx="0"/>
          </p:cNvCxnSpPr>
          <p:nvPr/>
        </p:nvCxnSpPr>
        <p:spPr>
          <a:xfrm>
            <a:off x="3110356" y="2622905"/>
            <a:ext cx="2774644" cy="1769628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9513D1D2-101A-DE4E-B02A-F6E6E768F5B4}"/>
              </a:ext>
            </a:extLst>
          </p:cNvPr>
          <p:cNvCxnSpPr>
            <a:cxnSpLocks/>
          </p:cNvCxnSpPr>
          <p:nvPr/>
        </p:nvCxnSpPr>
        <p:spPr>
          <a:xfrm flipH="1">
            <a:off x="3135835" y="4615267"/>
            <a:ext cx="1436166" cy="66379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FE498DE8-27E2-E642-8427-9F98F7FF9941}"/>
              </a:ext>
            </a:extLst>
          </p:cNvPr>
          <p:cNvCxnSpPr>
            <a:cxnSpLocks/>
            <a:stCxn id="37" idx="0"/>
          </p:cNvCxnSpPr>
          <p:nvPr/>
        </p:nvCxnSpPr>
        <p:spPr>
          <a:xfrm flipH="1" flipV="1">
            <a:off x="3899500" y="1692338"/>
            <a:ext cx="1350094" cy="1837006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1B64061D-4886-1146-867E-B4F39840CD25}"/>
              </a:ext>
            </a:extLst>
          </p:cNvPr>
          <p:cNvCxnSpPr>
            <a:cxnSpLocks/>
            <a:endCxn id="45" idx="0"/>
          </p:cNvCxnSpPr>
          <p:nvPr/>
        </p:nvCxnSpPr>
        <p:spPr>
          <a:xfrm flipH="1">
            <a:off x="3065663" y="3470300"/>
            <a:ext cx="536402" cy="811236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978298DB-1688-154A-9553-761893C4E3FA}"/>
              </a:ext>
            </a:extLst>
          </p:cNvPr>
          <p:cNvCxnSpPr>
            <a:cxnSpLocks/>
            <a:endCxn id="45" idx="0"/>
          </p:cNvCxnSpPr>
          <p:nvPr/>
        </p:nvCxnSpPr>
        <p:spPr>
          <a:xfrm flipH="1">
            <a:off x="3065663" y="2327880"/>
            <a:ext cx="79794" cy="1953656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E38E0E75-9BE6-D14A-935B-BBC6ABF9DCEC}"/>
              </a:ext>
            </a:extLst>
          </p:cNvPr>
          <p:cNvCxnSpPr>
            <a:cxnSpLocks/>
            <a:endCxn id="45" idx="2"/>
          </p:cNvCxnSpPr>
          <p:nvPr/>
        </p:nvCxnSpPr>
        <p:spPr>
          <a:xfrm flipH="1">
            <a:off x="3065663" y="2551116"/>
            <a:ext cx="2855186" cy="2192085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E1A775FB-AE19-314C-8469-E36663D3DD97}"/>
              </a:ext>
            </a:extLst>
          </p:cNvPr>
          <p:cNvCxnSpPr>
            <a:cxnSpLocks/>
          </p:cNvCxnSpPr>
          <p:nvPr/>
        </p:nvCxnSpPr>
        <p:spPr>
          <a:xfrm flipH="1">
            <a:off x="2974166" y="1116388"/>
            <a:ext cx="951420" cy="1036095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2582EDC5-AC97-EA4A-A322-79695B0D59BE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3412576" y="3732787"/>
            <a:ext cx="950885" cy="1305465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18D25E9E-3D10-714B-82E0-5BB8F477A6FB}"/>
              </a:ext>
            </a:extLst>
          </p:cNvPr>
          <p:cNvCxnSpPr>
            <a:cxnSpLocks/>
          </p:cNvCxnSpPr>
          <p:nvPr/>
        </p:nvCxnSpPr>
        <p:spPr>
          <a:xfrm flipH="1">
            <a:off x="3065663" y="1501573"/>
            <a:ext cx="2785217" cy="3156899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AA980BD7-FD3A-9647-9A1B-14F04B2FACFE}"/>
              </a:ext>
            </a:extLst>
          </p:cNvPr>
          <p:cNvCxnSpPr>
            <a:cxnSpLocks/>
            <a:endCxn id="33" idx="2"/>
          </p:cNvCxnSpPr>
          <p:nvPr/>
        </p:nvCxnSpPr>
        <p:spPr>
          <a:xfrm flipH="1">
            <a:off x="3110356" y="1438832"/>
            <a:ext cx="2691882" cy="1184073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>
            <a:extLst>
              <a:ext uri="{FF2B5EF4-FFF2-40B4-BE49-F238E27FC236}">
                <a16:creationId xmlns:a16="http://schemas.microsoft.com/office/drawing/2014/main" id="{E54E7D7F-8EC8-3C4B-9E9A-A58B6DF24A1B}"/>
              </a:ext>
            </a:extLst>
          </p:cNvPr>
          <p:cNvSpPr/>
          <p:nvPr/>
        </p:nvSpPr>
        <p:spPr>
          <a:xfrm>
            <a:off x="3731187" y="2157541"/>
            <a:ext cx="1075535" cy="1075535"/>
          </a:xfrm>
          <a:prstGeom prst="ellipse">
            <a:avLst/>
          </a:prstGeom>
          <a:solidFill>
            <a:schemeClr val="bg1"/>
          </a:solidFill>
          <a:ln w="25400">
            <a:solidFill>
              <a:srgbClr val="6B41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16C3C334-B00E-5444-8366-AC5EA8DD8406}"/>
              </a:ext>
            </a:extLst>
          </p:cNvPr>
          <p:cNvSpPr/>
          <p:nvPr/>
        </p:nvSpPr>
        <p:spPr>
          <a:xfrm>
            <a:off x="2951002" y="3076214"/>
            <a:ext cx="900000" cy="90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6B41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53C6A5A7-EC66-874F-9ECD-123B41437010}"/>
              </a:ext>
            </a:extLst>
          </p:cNvPr>
          <p:cNvSpPr/>
          <p:nvPr/>
        </p:nvSpPr>
        <p:spPr>
          <a:xfrm>
            <a:off x="2625964" y="1881945"/>
            <a:ext cx="979854" cy="979854"/>
          </a:xfrm>
          <a:prstGeom prst="ellipse">
            <a:avLst/>
          </a:prstGeom>
          <a:solidFill>
            <a:schemeClr val="bg1"/>
          </a:solidFill>
          <a:ln w="25400">
            <a:solidFill>
              <a:srgbClr val="6B41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9134E4B-A5CA-4D49-B6EA-FFD4B3E685F5}"/>
              </a:ext>
            </a:extLst>
          </p:cNvPr>
          <p:cNvSpPr/>
          <p:nvPr/>
        </p:nvSpPr>
        <p:spPr>
          <a:xfrm>
            <a:off x="2521180" y="2161240"/>
            <a:ext cx="1178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Поисковые сервисы</a:t>
            </a:r>
            <a:endParaRPr lang="ru-RU" sz="12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0B5D528-9669-5D49-9966-E5CBA87C2987}"/>
              </a:ext>
            </a:extLst>
          </p:cNvPr>
          <p:cNvSpPr/>
          <p:nvPr/>
        </p:nvSpPr>
        <p:spPr>
          <a:xfrm>
            <a:off x="2791253" y="3271122"/>
            <a:ext cx="1242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err="1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Маркет</a:t>
            </a:r>
            <a:r>
              <a:rPr lang="en-US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-</a:t>
            </a:r>
          </a:p>
          <a:p>
            <a:pPr algn="ctr"/>
            <a:r>
              <a:rPr lang="ru-RU" sz="1200" err="1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плейсы</a:t>
            </a:r>
            <a:endParaRPr lang="ru-RU" sz="12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F5C9B041-7F3A-5642-B8B7-197D3D090908}"/>
              </a:ext>
            </a:extLst>
          </p:cNvPr>
          <p:cNvSpPr/>
          <p:nvPr/>
        </p:nvSpPr>
        <p:spPr>
          <a:xfrm>
            <a:off x="3607692" y="2499312"/>
            <a:ext cx="13374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Социальные</a:t>
            </a:r>
          </a:p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сети</a:t>
            </a:r>
            <a:endParaRPr lang="ru-RU" sz="12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C63327DA-274A-3441-8540-F32371BD6DA5}"/>
              </a:ext>
            </a:extLst>
          </p:cNvPr>
          <p:cNvSpPr/>
          <p:nvPr/>
        </p:nvSpPr>
        <p:spPr>
          <a:xfrm>
            <a:off x="4752480" y="3195063"/>
            <a:ext cx="1019305" cy="1019305"/>
          </a:xfrm>
          <a:prstGeom prst="ellipse">
            <a:avLst/>
          </a:prstGeom>
          <a:solidFill>
            <a:schemeClr val="bg1"/>
          </a:solidFill>
          <a:ln w="25400">
            <a:solidFill>
              <a:srgbClr val="6B41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1C0E5565-0E3D-4E4C-B747-CF4988AC6B0F}"/>
              </a:ext>
            </a:extLst>
          </p:cNvPr>
          <p:cNvSpPr/>
          <p:nvPr/>
        </p:nvSpPr>
        <p:spPr>
          <a:xfrm>
            <a:off x="4628271" y="3529344"/>
            <a:ext cx="1242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Банковские</a:t>
            </a:r>
          </a:p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платежи</a:t>
            </a:r>
            <a:endParaRPr lang="ru-RU" sz="12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8C98F918-A7E0-894F-B348-6EB25B8AD2F7}"/>
              </a:ext>
            </a:extLst>
          </p:cNvPr>
          <p:cNvSpPr/>
          <p:nvPr/>
        </p:nvSpPr>
        <p:spPr>
          <a:xfrm>
            <a:off x="5176285" y="2156063"/>
            <a:ext cx="1019305" cy="1019305"/>
          </a:xfrm>
          <a:prstGeom prst="ellipse">
            <a:avLst/>
          </a:prstGeom>
          <a:solidFill>
            <a:schemeClr val="bg1"/>
          </a:solidFill>
          <a:ln w="25400">
            <a:solidFill>
              <a:srgbClr val="6B41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7E2F5647-1B53-C34F-AB68-4CD061A0803E}"/>
              </a:ext>
            </a:extLst>
          </p:cNvPr>
          <p:cNvSpPr/>
          <p:nvPr/>
        </p:nvSpPr>
        <p:spPr>
          <a:xfrm>
            <a:off x="5078844" y="2419043"/>
            <a:ext cx="1242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Различные</a:t>
            </a:r>
            <a:br>
              <a:rPr lang="en-US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</a:br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соглашения</a:t>
            </a:r>
            <a:endParaRPr lang="ru-RU" sz="12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7BC0D015-7769-234F-BE70-9F469E9B8041}"/>
              </a:ext>
            </a:extLst>
          </p:cNvPr>
          <p:cNvSpPr/>
          <p:nvPr/>
        </p:nvSpPr>
        <p:spPr>
          <a:xfrm>
            <a:off x="4113725" y="4135303"/>
            <a:ext cx="900000" cy="90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6B41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56A5DB1-89C4-8842-BFF9-A0BB0F1D76FF}"/>
              </a:ext>
            </a:extLst>
          </p:cNvPr>
          <p:cNvSpPr/>
          <p:nvPr/>
        </p:nvSpPr>
        <p:spPr>
          <a:xfrm>
            <a:off x="3944730" y="4275420"/>
            <a:ext cx="12426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Сервисы</a:t>
            </a:r>
          </a:p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мульти</a:t>
            </a:r>
          </a:p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ссылок</a:t>
            </a:r>
            <a:endParaRPr lang="ru-RU" sz="12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C486DCF4-4D7D-8F4B-B53D-EDBDC83ED3AE}"/>
              </a:ext>
            </a:extLst>
          </p:cNvPr>
          <p:cNvSpPr/>
          <p:nvPr/>
        </p:nvSpPr>
        <p:spPr>
          <a:xfrm>
            <a:off x="2624721" y="4112597"/>
            <a:ext cx="900000" cy="90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6B41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EEC5EA7-F307-6B4D-9F18-15AECD7B9272}"/>
              </a:ext>
            </a:extLst>
          </p:cNvPr>
          <p:cNvSpPr/>
          <p:nvPr/>
        </p:nvSpPr>
        <p:spPr>
          <a:xfrm>
            <a:off x="2444340" y="4281536"/>
            <a:ext cx="1242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Медиа</a:t>
            </a:r>
          </a:p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агентства</a:t>
            </a:r>
            <a:endParaRPr lang="ru-RU" sz="12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D6B9B5FF-8FBE-5D44-9C2C-075FBD6AA5D4}"/>
              </a:ext>
            </a:extLst>
          </p:cNvPr>
          <p:cNvSpPr/>
          <p:nvPr/>
        </p:nvSpPr>
        <p:spPr>
          <a:xfrm>
            <a:off x="3401095" y="1088883"/>
            <a:ext cx="991240" cy="9912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6B41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3652556B-F288-B54C-8C12-D03AEEDAB3D5}"/>
              </a:ext>
            </a:extLst>
          </p:cNvPr>
          <p:cNvSpPr/>
          <p:nvPr/>
        </p:nvSpPr>
        <p:spPr>
          <a:xfrm>
            <a:off x="3302561" y="1259673"/>
            <a:ext cx="1178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Общение</a:t>
            </a:r>
          </a:p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</a:t>
            </a:r>
          </a:p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фанатами</a:t>
            </a: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B69B8617-1A0C-E345-B276-7316DF0C07B5}"/>
              </a:ext>
            </a:extLst>
          </p:cNvPr>
          <p:cNvSpPr/>
          <p:nvPr/>
        </p:nvSpPr>
        <p:spPr>
          <a:xfrm>
            <a:off x="5392313" y="4111908"/>
            <a:ext cx="979102" cy="979102"/>
          </a:xfrm>
          <a:prstGeom prst="ellipse">
            <a:avLst/>
          </a:prstGeom>
          <a:solidFill>
            <a:schemeClr val="bg1"/>
          </a:solidFill>
          <a:ln w="25400">
            <a:solidFill>
              <a:srgbClr val="6B41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46DD15E5-504A-3B4B-8951-95085F6ADD80}"/>
              </a:ext>
            </a:extLst>
          </p:cNvPr>
          <p:cNvSpPr/>
          <p:nvPr/>
        </p:nvSpPr>
        <p:spPr>
          <a:xfrm>
            <a:off x="5263677" y="4392533"/>
            <a:ext cx="1242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Платформы</a:t>
            </a:r>
          </a:p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Подписок</a:t>
            </a:r>
            <a:endParaRPr lang="ru-RU" sz="12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52D254B2-4F22-8548-92D7-12F493A0467B}"/>
              </a:ext>
            </a:extLst>
          </p:cNvPr>
          <p:cNvSpPr/>
          <p:nvPr/>
        </p:nvSpPr>
        <p:spPr>
          <a:xfrm>
            <a:off x="5223722" y="1132991"/>
            <a:ext cx="900000" cy="90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6B41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8F826A9-5C10-3C40-9B99-29DF626960FD}"/>
              </a:ext>
            </a:extLst>
          </p:cNvPr>
          <p:cNvSpPr/>
          <p:nvPr/>
        </p:nvSpPr>
        <p:spPr>
          <a:xfrm>
            <a:off x="5076871" y="1354369"/>
            <a:ext cx="1178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Третьи </a:t>
            </a:r>
          </a:p>
          <a:p>
            <a:pPr algn="ctr"/>
            <a:r>
              <a:rPr lang="ru-RU" sz="1200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лица</a:t>
            </a:r>
            <a:endParaRPr lang="ru-RU" sz="12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7FA28CD0-8E6D-4A43-BC99-25C850D2C6A4}"/>
              </a:ext>
            </a:extLst>
          </p:cNvPr>
          <p:cNvSpPr/>
          <p:nvPr/>
        </p:nvSpPr>
        <p:spPr>
          <a:xfrm>
            <a:off x="252000" y="589883"/>
            <a:ext cx="864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Рынок </a:t>
            </a:r>
            <a:r>
              <a:rPr lang="ru-RU" sz="2000" i="1" dirty="0" err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инфлюенс</a:t>
            </a:r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маркетинга страдает от дефицита удобных платформ.</a:t>
            </a:r>
            <a:endParaRPr lang="ru-RU" sz="2000" b="1" i="1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2FC4F319-4F6A-9D4A-9B11-B992D812CC4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457" y="2857268"/>
            <a:ext cx="1011215" cy="978120"/>
          </a:xfrm>
          <a:prstGeom prst="ellipse">
            <a:avLst/>
          </a:prstGeom>
          <a:ln w="25400">
            <a:solidFill>
              <a:srgbClr val="6B42DE"/>
            </a:solidFill>
          </a:ln>
        </p:spPr>
      </p:pic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F8D7264C-ABB7-2345-BE2C-803423101D1B}"/>
              </a:ext>
            </a:extLst>
          </p:cNvPr>
          <p:cNvSpPr/>
          <p:nvPr/>
        </p:nvSpPr>
        <p:spPr>
          <a:xfrm>
            <a:off x="285642" y="2001965"/>
            <a:ext cx="19930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Montserrat" pitchFamily="2" charset="0"/>
                <a:ea typeface="SF Pro Text Medium" pitchFamily="2" charset="0"/>
                <a:cs typeface="SF Pro Text Medium" pitchFamily="2" charset="0"/>
              </a:rPr>
              <a:t>Создатель контента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1D30950-4FFC-1545-AC2D-712F0A7BD9D4}"/>
              </a:ext>
            </a:extLst>
          </p:cNvPr>
          <p:cNvSpPr/>
          <p:nvPr/>
        </p:nvSpPr>
        <p:spPr>
          <a:xfrm>
            <a:off x="6716881" y="2192912"/>
            <a:ext cx="19838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Montserrat" pitchFamily="2" charset="0"/>
                <a:ea typeface="SF Pro Text Medium" pitchFamily="2" charset="0"/>
                <a:cs typeface="SF Pro Text Medium" pitchFamily="2" charset="0"/>
              </a:rPr>
              <a:t>Клиент</a:t>
            </a:r>
          </a:p>
        </p:txBody>
      </p: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B91004FA-C18F-3B4A-8337-71201F21BF87}"/>
              </a:ext>
            </a:extLst>
          </p:cNvPr>
          <p:cNvCxnSpPr>
            <a:cxnSpLocks/>
          </p:cNvCxnSpPr>
          <p:nvPr/>
        </p:nvCxnSpPr>
        <p:spPr>
          <a:xfrm>
            <a:off x="6384545" y="3393231"/>
            <a:ext cx="755503" cy="0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51EDB918-1413-AA46-8506-0A0C838A99F0}"/>
              </a:ext>
            </a:extLst>
          </p:cNvPr>
          <p:cNvCxnSpPr>
            <a:cxnSpLocks/>
          </p:cNvCxnSpPr>
          <p:nvPr/>
        </p:nvCxnSpPr>
        <p:spPr>
          <a:xfrm>
            <a:off x="1937551" y="3393231"/>
            <a:ext cx="806122" cy="0"/>
          </a:xfrm>
          <a:prstGeom prst="straightConnector1">
            <a:avLst/>
          </a:prstGeom>
          <a:ln w="508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вал 64">
            <a:extLst>
              <a:ext uri="{FF2B5EF4-FFF2-40B4-BE49-F238E27FC236}">
                <a16:creationId xmlns:a16="http://schemas.microsoft.com/office/drawing/2014/main" id="{F81BC318-090E-AA40-BD35-2B7521CFE26D}"/>
              </a:ext>
            </a:extLst>
          </p:cNvPr>
          <p:cNvSpPr/>
          <p:nvPr/>
        </p:nvSpPr>
        <p:spPr>
          <a:xfrm>
            <a:off x="7263041" y="2815782"/>
            <a:ext cx="1016665" cy="1016665"/>
          </a:xfrm>
          <a:prstGeom prst="ellipse">
            <a:avLst/>
          </a:prstGeom>
          <a:solidFill>
            <a:srgbClr val="6B42DE"/>
          </a:solidFill>
          <a:ln>
            <a:solidFill>
              <a:srgbClr val="6B42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F19A6E88-811A-BB46-9D97-1DB88EFE4B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8807" t="7655" r="6800" b="25629"/>
          <a:stretch/>
        </p:blipFill>
        <p:spPr>
          <a:xfrm>
            <a:off x="7386320" y="2936994"/>
            <a:ext cx="803833" cy="787982"/>
          </a:xfrm>
          <a:prstGeom prst="rect">
            <a:avLst/>
          </a:prstGeom>
        </p:spPr>
      </p:pic>
      <p:pic>
        <p:nvPicPr>
          <p:cNvPr id="40" name="Рисунок 3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B31E451-6B53-E5B9-B1A0-2FC56A3526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05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1581DF99-483B-A54B-8C66-F0E01A5EA316}"/>
              </a:ext>
            </a:extLst>
          </p:cNvPr>
          <p:cNvSpPr/>
          <p:nvPr/>
        </p:nvSpPr>
        <p:spPr>
          <a:xfrm>
            <a:off x="2611036" y="1217232"/>
            <a:ext cx="3921929" cy="2304723"/>
          </a:xfrm>
          <a:prstGeom prst="roundRect">
            <a:avLst/>
          </a:prstGeom>
          <a:solidFill>
            <a:srgbClr val="6B4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10C41B-C5C6-984B-9D1E-6A5FFE779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5054523" cy="451885"/>
          </a:xfrm>
        </p:spPr>
        <p:txBody>
          <a:bodyPr/>
          <a:lstStyle/>
          <a:p>
            <a:r>
              <a:rPr lang="ru-RU"/>
              <a:t>Наше решение</a:t>
            </a:r>
            <a:endParaRPr lang="ru-RU" b="1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1AFED8C-C751-AC42-80B6-8165A15698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</p:spPr>
        <p:txBody>
          <a:bodyPr/>
          <a:lstStyle/>
          <a:p>
            <a:r>
              <a:rPr lang="ru-RU" dirty="0"/>
              <a:t>5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58C539B7-B528-E84D-B26B-4364DD9031F5}"/>
              </a:ext>
            </a:extLst>
          </p:cNvPr>
          <p:cNvCxnSpPr>
            <a:cxnSpLocks/>
          </p:cNvCxnSpPr>
          <p:nvPr/>
        </p:nvCxnSpPr>
        <p:spPr>
          <a:xfrm>
            <a:off x="1997381" y="3812164"/>
            <a:ext cx="5202497" cy="0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C867A1A-BC08-C642-AB6D-9935D014A12B}"/>
              </a:ext>
            </a:extLst>
          </p:cNvPr>
          <p:cNvSpPr/>
          <p:nvPr/>
        </p:nvSpPr>
        <p:spPr>
          <a:xfrm>
            <a:off x="1674250" y="3945871"/>
            <a:ext cx="59009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>
                <a:solidFill>
                  <a:schemeClr val="tx1"/>
                </a:solidFill>
                <a:latin typeface="Montserrat" pitchFamily="2" charset="0"/>
                <a:ea typeface="SF Pro Text Medium" pitchFamily="2" charset="0"/>
                <a:cs typeface="SF Pro Text Medium" pitchFamily="2" charset="0"/>
              </a:rPr>
              <a:t>доверие, безопасность, прозрачность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543C100-70F2-AE4C-A139-11F8D4645B77}"/>
              </a:ext>
            </a:extLst>
          </p:cNvPr>
          <p:cNvSpPr/>
          <p:nvPr/>
        </p:nvSpPr>
        <p:spPr>
          <a:xfrm>
            <a:off x="3157484" y="3595410"/>
            <a:ext cx="281167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rgbClr val="FF0000"/>
                </a:solidFill>
                <a:latin typeface="Montserrat" pitchFamily="2" charset="0"/>
                <a:ea typeface="SF Pro Text Light" pitchFamily="2" charset="0"/>
                <a:cs typeface="SF Pro Text Light" pitchFamily="2" charset="0"/>
              </a:rPr>
              <a:t>(</a:t>
            </a:r>
            <a:r>
              <a:rPr lang="en-US" sz="2000" err="1">
                <a:solidFill>
                  <a:srgbClr val="FF0000"/>
                </a:solidFill>
                <a:latin typeface="Montserrat" pitchFamily="2" charset="0"/>
                <a:ea typeface="SF Pro Text Light" pitchFamily="2" charset="0"/>
                <a:cs typeface="SF Pro Text Light" pitchFamily="2" charset="0"/>
              </a:rPr>
              <a:t>до</a:t>
            </a:r>
            <a:r>
              <a:rPr lang="en-US" sz="2000">
                <a:solidFill>
                  <a:srgbClr val="FF0000"/>
                </a:solidFill>
                <a:latin typeface="Montserrat" pitchFamily="2" charset="0"/>
                <a:ea typeface="SF Pro Text Light" pitchFamily="2" charset="0"/>
                <a:cs typeface="SF Pro Text Light" pitchFamily="2" charset="0"/>
              </a:rPr>
              <a:t> </a:t>
            </a:r>
            <a:r>
              <a:rPr lang="ru-RU" sz="2000">
                <a:solidFill>
                  <a:srgbClr val="FF0000"/>
                </a:solidFill>
                <a:latin typeface="Montserrat" pitchFamily="2" charset="0"/>
                <a:ea typeface="SF Pro Text Light" pitchFamily="2" charset="0"/>
                <a:cs typeface="SF Pro Text Light" pitchFamily="2" charset="0"/>
              </a:rPr>
              <a:t>20</a:t>
            </a:r>
            <a:r>
              <a:rPr lang="en-US" sz="2000">
                <a:solidFill>
                  <a:srgbClr val="FF0000"/>
                </a:solidFill>
                <a:latin typeface="Montserrat" pitchFamily="2" charset="0"/>
                <a:ea typeface="SF Pro Text Light" pitchFamily="2" charset="0"/>
                <a:cs typeface="SF Pro Text Light" pitchFamily="2" charset="0"/>
              </a:rPr>
              <a:t>% </a:t>
            </a:r>
            <a:r>
              <a:rPr lang="ru-RU" sz="2000">
                <a:solidFill>
                  <a:srgbClr val="FF0000"/>
                </a:solidFill>
                <a:latin typeface="Montserrat" pitchFamily="2" charset="0"/>
                <a:ea typeface="SF Pro Text Light" pitchFamily="2" charset="0"/>
                <a:cs typeface="SF Pro Text Light" pitchFamily="2" charset="0"/>
              </a:rPr>
              <a:t>комиссия</a:t>
            </a:r>
            <a:r>
              <a:rPr lang="en-US" sz="2000">
                <a:solidFill>
                  <a:srgbClr val="FF0000"/>
                </a:solidFill>
                <a:latin typeface="Montserrat" pitchFamily="2" charset="0"/>
                <a:ea typeface="SF Pro Text Light" pitchFamily="2" charset="0"/>
                <a:cs typeface="SF Pro Text Light" pitchFamily="2" charset="0"/>
              </a:rPr>
              <a:t>)</a:t>
            </a:r>
            <a:endParaRPr lang="ru-RU" sz="2000">
              <a:solidFill>
                <a:srgbClr val="FF0000"/>
              </a:solidFill>
              <a:latin typeface="Montserrat" pitchFamily="2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FD5433E-DD7B-8B42-BF4D-2BE8A606BC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173" b="26175"/>
          <a:stretch/>
        </p:blipFill>
        <p:spPr>
          <a:xfrm>
            <a:off x="3240102" y="2728212"/>
            <a:ext cx="795986" cy="648000"/>
          </a:xfrm>
          <a:prstGeom prst="rect">
            <a:avLst/>
          </a:prstGeom>
          <a:effectLst/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D07746F-BD02-3347-A560-26B28EAE66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26175"/>
          <a:stretch/>
        </p:blipFill>
        <p:spPr>
          <a:xfrm>
            <a:off x="5303393" y="2720490"/>
            <a:ext cx="707862" cy="648000"/>
          </a:xfrm>
          <a:prstGeom prst="rect">
            <a:avLst/>
          </a:prstGeom>
          <a:effectLst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FB41A5B-0623-D849-AB7A-D86AEDD9CBC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0539"/>
          <a:stretch/>
        </p:blipFill>
        <p:spPr>
          <a:xfrm>
            <a:off x="3311896" y="2033495"/>
            <a:ext cx="652398" cy="648000"/>
          </a:xfrm>
          <a:prstGeom prst="rect">
            <a:avLst/>
          </a:prstGeom>
          <a:effectLst/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B9DBEB6-20FA-664F-99DE-7C7192F41B6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1785" r="12246" b="22652"/>
          <a:stretch/>
        </p:blipFill>
        <p:spPr>
          <a:xfrm>
            <a:off x="4289720" y="2703567"/>
            <a:ext cx="509155" cy="648000"/>
          </a:xfrm>
          <a:prstGeom prst="rect">
            <a:avLst/>
          </a:prstGeom>
          <a:effectLst/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11B627D-35C1-A84A-BF97-4CB0005F696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21285"/>
          <a:stretch/>
        </p:blipFill>
        <p:spPr>
          <a:xfrm>
            <a:off x="5307876" y="2030113"/>
            <a:ext cx="658576" cy="648000"/>
          </a:xfrm>
          <a:prstGeom prst="rect">
            <a:avLst/>
          </a:prstGeom>
          <a:effectLst/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6BAEB2E-C405-1B4E-96F7-E6A5E4CA3C1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8794"/>
          <a:stretch/>
        </p:blipFill>
        <p:spPr>
          <a:xfrm>
            <a:off x="4220286" y="2030113"/>
            <a:ext cx="628702" cy="648000"/>
          </a:xfrm>
          <a:prstGeom prst="rect">
            <a:avLst/>
          </a:prstGeom>
          <a:effectLst/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519F4B7-2966-8A46-A6A3-1D4DE30A1083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287" y="3276201"/>
            <a:ext cx="1011215" cy="978120"/>
          </a:xfrm>
          <a:prstGeom prst="ellipse">
            <a:avLst/>
          </a:prstGeom>
          <a:ln w="25400">
            <a:solidFill>
              <a:srgbClr val="6B42DE"/>
            </a:solidFill>
          </a:ln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DDDD42B-CC39-8941-A2C2-04E7A119968B}"/>
              </a:ext>
            </a:extLst>
          </p:cNvPr>
          <p:cNvSpPr/>
          <p:nvPr/>
        </p:nvSpPr>
        <p:spPr>
          <a:xfrm>
            <a:off x="319182" y="2445204"/>
            <a:ext cx="19930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Montserrat" pitchFamily="2" charset="0"/>
                <a:ea typeface="SF Pro Text Medium" pitchFamily="2" charset="0"/>
                <a:cs typeface="SF Pro Text Medium" pitchFamily="2" charset="0"/>
              </a:rPr>
              <a:t>Создатель контента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FC25C91-3A99-884A-9A4E-75E4F7B29A44}"/>
              </a:ext>
            </a:extLst>
          </p:cNvPr>
          <p:cNvSpPr/>
          <p:nvPr/>
        </p:nvSpPr>
        <p:spPr>
          <a:xfrm>
            <a:off x="6856143" y="2627266"/>
            <a:ext cx="19838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Montserrat" pitchFamily="2" charset="0"/>
                <a:ea typeface="SF Pro Text Medium" pitchFamily="2" charset="0"/>
                <a:cs typeface="SF Pro Text Medium" pitchFamily="2" charset="0"/>
              </a:rPr>
              <a:t>Клиент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CAE2DB5C-E94B-0541-89CC-FFDA479C6142}"/>
              </a:ext>
            </a:extLst>
          </p:cNvPr>
          <p:cNvSpPr/>
          <p:nvPr/>
        </p:nvSpPr>
        <p:spPr>
          <a:xfrm>
            <a:off x="7322871" y="3234715"/>
            <a:ext cx="1016665" cy="1016665"/>
          </a:xfrm>
          <a:prstGeom prst="ellipse">
            <a:avLst/>
          </a:prstGeom>
          <a:solidFill>
            <a:srgbClr val="6B42DE"/>
          </a:solidFill>
          <a:ln>
            <a:solidFill>
              <a:srgbClr val="6B42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  <a:latin typeface="Montserrat" pitchFamily="2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2FB8CD8-348A-D04A-928E-349865C0BBC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8807" t="7655" r="6800" b="25629"/>
          <a:stretch/>
        </p:blipFill>
        <p:spPr>
          <a:xfrm>
            <a:off x="7446150" y="3355927"/>
            <a:ext cx="803833" cy="787982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66A8F32-18E9-2549-8E41-38545EEB3D21}"/>
              </a:ext>
            </a:extLst>
          </p:cNvPr>
          <p:cNvSpPr/>
          <p:nvPr/>
        </p:nvSpPr>
        <p:spPr>
          <a:xfrm>
            <a:off x="1813778" y="1273522"/>
            <a:ext cx="55164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Персональная ссылка </a:t>
            </a:r>
            <a:endParaRPr lang="en-US" sz="2000" b="1">
              <a:solidFill>
                <a:schemeClr val="bg1"/>
              </a:solidFill>
              <a:latin typeface="Montserrat" pitchFamily="2" charset="0"/>
              <a:ea typeface="SF Pro Text" pitchFamily="2" charset="0"/>
              <a:cs typeface="SF Pro Text" pitchFamily="2" charset="0"/>
            </a:endParaRPr>
          </a:p>
          <a:p>
            <a:pPr algn="ctr"/>
            <a:r>
              <a:rPr lang="en-US" sz="2000" b="1" err="1">
                <a:solidFill>
                  <a:schemeClr val="bg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Reachbe</a:t>
            </a:r>
            <a:endParaRPr lang="ru-RU" b="1">
              <a:solidFill>
                <a:schemeClr val="bg1"/>
              </a:solidFill>
              <a:latin typeface="Montserrat" pitchFamily="2" charset="0"/>
              <a:ea typeface="SF Pro Text Light" pitchFamily="2" charset="0"/>
              <a:cs typeface="SF Pro Text Light" pitchFamily="2" charset="0"/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6F34085-AC60-0339-6E18-3CA45637FA0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62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4AE4C-58DF-F04F-8826-247211191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</p:spPr>
        <p:txBody>
          <a:bodyPr/>
          <a:lstStyle/>
          <a:p>
            <a:r>
              <a:rPr lang="ru-RU" b="1"/>
              <a:t>Персональная ссылка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3F926D4-256C-2641-BE8D-ED3CC76C2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</p:spPr>
        <p:txBody>
          <a:bodyPr/>
          <a:lstStyle/>
          <a:p>
            <a:r>
              <a:rPr lang="ru-RU" dirty="0"/>
              <a:t>6</a:t>
            </a:r>
          </a:p>
        </p:txBody>
      </p:sp>
      <p:sp>
        <p:nvSpPr>
          <p:cNvPr id="6" name="Плюс 5">
            <a:extLst>
              <a:ext uri="{FF2B5EF4-FFF2-40B4-BE49-F238E27FC236}">
                <a16:creationId xmlns:a16="http://schemas.microsoft.com/office/drawing/2014/main" id="{3BF47708-F925-9F49-869F-8B72064DEC93}"/>
              </a:ext>
            </a:extLst>
          </p:cNvPr>
          <p:cNvSpPr/>
          <p:nvPr/>
        </p:nvSpPr>
        <p:spPr>
          <a:xfrm>
            <a:off x="2473268" y="2369989"/>
            <a:ext cx="994578" cy="994578"/>
          </a:xfrm>
          <a:prstGeom prst="mathPlus">
            <a:avLst>
              <a:gd name="adj1" fmla="val 5884"/>
            </a:avLst>
          </a:prstGeom>
          <a:gradFill>
            <a:gsLst>
              <a:gs pos="0">
                <a:srgbClr val="6B41DF"/>
              </a:gs>
              <a:gs pos="85000">
                <a:srgbClr val="6B41DF">
                  <a:alpha val="75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DA8784A-18BB-3B4D-AA8D-558C84E38D52}"/>
              </a:ext>
            </a:extLst>
          </p:cNvPr>
          <p:cNvSpPr/>
          <p:nvPr/>
        </p:nvSpPr>
        <p:spPr>
          <a:xfrm>
            <a:off x="31906" y="4428568"/>
            <a:ext cx="25683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Персональная ссылка</a:t>
            </a:r>
            <a:endParaRPr lang="en-US" sz="1600">
              <a:solidFill>
                <a:schemeClr val="tx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  <a:p>
            <a:pPr algn="ctr"/>
            <a:r>
              <a:rPr lang="en-US" sz="1600" b="1" err="1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Reachbe</a:t>
            </a:r>
            <a:endParaRPr lang="ru-RU" sz="1600" b="1">
              <a:solidFill>
                <a:schemeClr val="tx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3F8E618-907A-1741-BB13-A2DD4969DB74}"/>
              </a:ext>
            </a:extLst>
          </p:cNvPr>
          <p:cNvSpPr/>
          <p:nvPr/>
        </p:nvSpPr>
        <p:spPr>
          <a:xfrm>
            <a:off x="2913183" y="4428210"/>
            <a:ext cx="33441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Публикация ссылки </a:t>
            </a:r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на</a:t>
            </a:r>
          </a:p>
          <a:p>
            <a:pPr algn="ctr"/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станицах в социальных сетях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2820DCA-613B-084E-BA2B-A8921463DA59}"/>
              </a:ext>
            </a:extLst>
          </p:cNvPr>
          <p:cNvSpPr/>
          <p:nvPr/>
        </p:nvSpPr>
        <p:spPr>
          <a:xfrm>
            <a:off x="6346371" y="4428210"/>
            <a:ext cx="2807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Ссылка в профилях </a:t>
            </a:r>
            <a:r>
              <a:rPr lang="ru-RU" sz="1600" b="1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социальных сетях</a:t>
            </a:r>
          </a:p>
        </p:txBody>
      </p:sp>
      <p:sp>
        <p:nvSpPr>
          <p:cNvPr id="16" name="Равно 15">
            <a:extLst>
              <a:ext uri="{FF2B5EF4-FFF2-40B4-BE49-F238E27FC236}">
                <a16:creationId xmlns:a16="http://schemas.microsoft.com/office/drawing/2014/main" id="{7567DE49-B9B3-3349-83AD-998CF7A0D03C}"/>
              </a:ext>
            </a:extLst>
          </p:cNvPr>
          <p:cNvSpPr/>
          <p:nvPr/>
        </p:nvSpPr>
        <p:spPr>
          <a:xfrm>
            <a:off x="5671236" y="2540475"/>
            <a:ext cx="981736" cy="632337"/>
          </a:xfrm>
          <a:prstGeom prst="mathEqual">
            <a:avLst>
              <a:gd name="adj1" fmla="val 11679"/>
              <a:gd name="adj2" fmla="val 24916"/>
            </a:avLst>
          </a:prstGeom>
          <a:gradFill>
            <a:gsLst>
              <a:gs pos="0">
                <a:srgbClr val="6B41DF"/>
              </a:gs>
              <a:gs pos="85000">
                <a:srgbClr val="6B41DF">
                  <a:alpha val="75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DD650A3-2E1C-8244-A9F2-53C7FB962F2E}"/>
              </a:ext>
            </a:extLst>
          </p:cNvPr>
          <p:cNvSpPr/>
          <p:nvPr/>
        </p:nvSpPr>
        <p:spPr>
          <a:xfrm>
            <a:off x="252000" y="538763"/>
            <a:ext cx="864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Персональная ссылка </a:t>
            </a:r>
            <a:r>
              <a:rPr lang="en-US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Reachbe </a:t>
            </a:r>
            <a:r>
              <a:rPr lang="ru-RU" sz="2000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расширяет функциональность</a:t>
            </a:r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социальных сетей и </a:t>
            </a:r>
            <a:r>
              <a:rPr lang="ru-RU" sz="2000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не меняет поведение пользователей</a:t>
            </a:r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. </a:t>
            </a:r>
            <a:endParaRPr lang="ru-RU" sz="2000" b="1" i="1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CAEAFCE-5205-2742-AED6-45BB48EFB59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018" y="1548210"/>
            <a:ext cx="1458000" cy="2882936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7C956D9-ACC3-4549-A8B6-24D2E4E3DA03}"/>
              </a:ext>
            </a:extLst>
          </p:cNvPr>
          <p:cNvGrpSpPr/>
          <p:nvPr/>
        </p:nvGrpSpPr>
        <p:grpSpPr>
          <a:xfrm>
            <a:off x="7020915" y="1548210"/>
            <a:ext cx="1458000" cy="2880000"/>
            <a:chOff x="6930626" y="1202048"/>
            <a:chExt cx="1638579" cy="3240000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472AA89B-BA44-3842-8F7C-35B646CAE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0626" y="1202048"/>
              <a:ext cx="1638579" cy="3240000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F958E2F0-A72F-D944-A036-7C0BCE5FF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18622" y="1771132"/>
              <a:ext cx="283844" cy="90000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CE3FA3-9E48-F040-A617-123BB366B6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085" y="1548208"/>
            <a:ext cx="1458001" cy="288000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0042575-645F-3F42-901D-D1EF789FE9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103" t="91592" r="59152" b="5859"/>
          <a:stretch/>
        </p:blipFill>
        <p:spPr>
          <a:xfrm>
            <a:off x="938698" y="4183117"/>
            <a:ext cx="422275" cy="8255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3DD7A02-75D3-C74F-8FC2-A2ABBBD20019}"/>
              </a:ext>
            </a:extLst>
          </p:cNvPr>
          <p:cNvSpPr/>
          <p:nvPr/>
        </p:nvSpPr>
        <p:spPr>
          <a:xfrm>
            <a:off x="1294843" y="4183117"/>
            <a:ext cx="302182" cy="8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22003B2-8708-6741-A6C9-A0CA6A8DC71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435" t="-431" r="-2435" b="21707"/>
          <a:stretch/>
        </p:blipFill>
        <p:spPr>
          <a:xfrm>
            <a:off x="1233408" y="4198634"/>
            <a:ext cx="315004" cy="65127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8152BAE-7AFA-D406-F742-9B4044C728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59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EA69BB-62B7-DA42-AECB-33ED1B9EC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</p:spPr>
        <p:txBody>
          <a:bodyPr/>
          <a:lstStyle/>
          <a:p>
            <a:r>
              <a:rPr lang="ru-RU" b="1"/>
              <a:t>Как это работает?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1E760BE-5447-8A46-966B-76BCC4AFF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</p:spPr>
        <p:txBody>
          <a:bodyPr/>
          <a:lstStyle/>
          <a:p>
            <a:r>
              <a:rPr lang="ru-RU" dirty="0"/>
              <a:t>7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5CF97FF-3890-8942-975A-6F5A780409F2}"/>
              </a:ext>
            </a:extLst>
          </p:cNvPr>
          <p:cNvSpPr/>
          <p:nvPr/>
        </p:nvSpPr>
        <p:spPr>
          <a:xfrm>
            <a:off x="51259" y="4430359"/>
            <a:ext cx="2226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Ссылка </a:t>
            </a:r>
            <a:r>
              <a:rPr lang="en-US" sz="1600" b="1" err="1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Reachbe</a:t>
            </a:r>
            <a:r>
              <a:rPr lang="ru-RU" sz="1600" b="1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 </a:t>
            </a:r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для заказчика</a:t>
            </a:r>
            <a:endParaRPr lang="ru-RU" sz="1600" b="1">
              <a:solidFill>
                <a:schemeClr val="tx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D953FA8-5128-8C41-BB05-A415E7A7E404}"/>
              </a:ext>
            </a:extLst>
          </p:cNvPr>
          <p:cNvSpPr/>
          <p:nvPr/>
        </p:nvSpPr>
        <p:spPr>
          <a:xfrm>
            <a:off x="2576545" y="4541837"/>
            <a:ext cx="17766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Выбор услуги</a:t>
            </a:r>
            <a:endParaRPr lang="ru-RU" sz="1600" b="1">
              <a:solidFill>
                <a:schemeClr val="tx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D06D852-20C1-074F-94ED-3D6FC6633649}"/>
              </a:ext>
            </a:extLst>
          </p:cNvPr>
          <p:cNvSpPr/>
          <p:nvPr/>
        </p:nvSpPr>
        <p:spPr>
          <a:xfrm>
            <a:off x="4585933" y="4414968"/>
            <a:ext cx="2261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Запрос услуги и заморозка средств</a:t>
            </a:r>
            <a:endParaRPr lang="ru-RU" sz="1600" b="1">
              <a:solidFill>
                <a:schemeClr val="tx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29FD158-EAA0-D846-9E53-8A76BBB4B59B}"/>
              </a:ext>
            </a:extLst>
          </p:cNvPr>
          <p:cNvSpPr/>
          <p:nvPr/>
        </p:nvSpPr>
        <p:spPr>
          <a:xfrm>
            <a:off x="7017084" y="4414968"/>
            <a:ext cx="1924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Согласование деталей в чате</a:t>
            </a:r>
            <a:endParaRPr lang="ru-RU" sz="1600" b="1">
              <a:solidFill>
                <a:schemeClr val="tx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B75D2FB-BB79-7546-ADB3-259BA7EC06E9}"/>
              </a:ext>
            </a:extLst>
          </p:cNvPr>
          <p:cNvSpPr/>
          <p:nvPr/>
        </p:nvSpPr>
        <p:spPr>
          <a:xfrm>
            <a:off x="355709" y="551629"/>
            <a:ext cx="85179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sz="2000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Платящий клиент или фанат может </a:t>
            </a:r>
            <a:r>
              <a:rPr lang="ru-RU" sz="2000" b="1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легко связаться</a:t>
            </a:r>
            <a:r>
              <a:rPr lang="ru-RU" sz="2000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с создателем контента </a:t>
            </a:r>
            <a:r>
              <a:rPr lang="ru-RU" sz="2000" b="1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только после заморозки </a:t>
            </a:r>
            <a:r>
              <a:rPr lang="ru-RU" sz="2000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необходимой денежной суммы.</a:t>
            </a:r>
            <a:endParaRPr lang="ru-RU" sz="2000" b="1" i="1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32" name="Стрелка вправо 31">
            <a:extLst>
              <a:ext uri="{FF2B5EF4-FFF2-40B4-BE49-F238E27FC236}">
                <a16:creationId xmlns:a16="http://schemas.microsoft.com/office/drawing/2014/main" id="{0042E4ED-D964-DC4E-85E3-0F89B35B0500}"/>
              </a:ext>
            </a:extLst>
          </p:cNvPr>
          <p:cNvSpPr/>
          <p:nvPr/>
        </p:nvSpPr>
        <p:spPr>
          <a:xfrm>
            <a:off x="2179401" y="2722947"/>
            <a:ext cx="305671" cy="311773"/>
          </a:xfrm>
          <a:prstGeom prst="rightArrow">
            <a:avLst>
              <a:gd name="adj1" fmla="val 14945"/>
              <a:gd name="adj2" fmla="val 40472"/>
            </a:avLst>
          </a:prstGeom>
          <a:gradFill>
            <a:gsLst>
              <a:gs pos="0">
                <a:srgbClr val="6B41DF"/>
              </a:gs>
              <a:gs pos="84000">
                <a:srgbClr val="6B41DF">
                  <a:alpha val="75000"/>
                </a:srgbClr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</a:endParaRPr>
          </a:p>
        </p:txBody>
      </p:sp>
      <p:sp>
        <p:nvSpPr>
          <p:cNvPr id="34" name="Стрелка вправо 33">
            <a:extLst>
              <a:ext uri="{FF2B5EF4-FFF2-40B4-BE49-F238E27FC236}">
                <a16:creationId xmlns:a16="http://schemas.microsoft.com/office/drawing/2014/main" id="{0C4880DC-98DD-C54D-AC6C-F8B17689276A}"/>
              </a:ext>
            </a:extLst>
          </p:cNvPr>
          <p:cNvSpPr/>
          <p:nvPr/>
        </p:nvSpPr>
        <p:spPr>
          <a:xfrm>
            <a:off x="4430721" y="2722946"/>
            <a:ext cx="305671" cy="311773"/>
          </a:xfrm>
          <a:prstGeom prst="rightArrow">
            <a:avLst>
              <a:gd name="adj1" fmla="val 14945"/>
              <a:gd name="adj2" fmla="val 40472"/>
            </a:avLst>
          </a:prstGeom>
          <a:gradFill>
            <a:gsLst>
              <a:gs pos="0">
                <a:srgbClr val="6B41DF"/>
              </a:gs>
              <a:gs pos="84000">
                <a:srgbClr val="6B41DF">
                  <a:alpha val="75000"/>
                </a:srgbClr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</a:endParaRPr>
          </a:p>
        </p:txBody>
      </p:sp>
      <p:sp>
        <p:nvSpPr>
          <p:cNvPr id="35" name="Стрелка вправо 34">
            <a:extLst>
              <a:ext uri="{FF2B5EF4-FFF2-40B4-BE49-F238E27FC236}">
                <a16:creationId xmlns:a16="http://schemas.microsoft.com/office/drawing/2014/main" id="{5B0F81E8-1E71-DA4D-8E93-5C6D5A5B5C09}"/>
              </a:ext>
            </a:extLst>
          </p:cNvPr>
          <p:cNvSpPr/>
          <p:nvPr/>
        </p:nvSpPr>
        <p:spPr>
          <a:xfrm>
            <a:off x="6679645" y="2722945"/>
            <a:ext cx="305671" cy="311773"/>
          </a:xfrm>
          <a:prstGeom prst="rightArrow">
            <a:avLst>
              <a:gd name="adj1" fmla="val 14945"/>
              <a:gd name="adj2" fmla="val 40472"/>
            </a:avLst>
          </a:prstGeom>
          <a:gradFill>
            <a:gsLst>
              <a:gs pos="0">
                <a:srgbClr val="6B41DF"/>
              </a:gs>
              <a:gs pos="84000">
                <a:srgbClr val="6B41DF">
                  <a:alpha val="75000"/>
                </a:srgbClr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42DE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1769829-AD78-DB4D-9B02-8D9A3283C4B5}"/>
              </a:ext>
            </a:extLst>
          </p:cNvPr>
          <p:cNvGrpSpPr>
            <a:grpSpLocks noChangeAspect="1"/>
          </p:cNvGrpSpPr>
          <p:nvPr/>
        </p:nvGrpSpPr>
        <p:grpSpPr>
          <a:xfrm>
            <a:off x="442235" y="1563161"/>
            <a:ext cx="1456515" cy="2880000"/>
            <a:chOff x="6930626" y="1202048"/>
            <a:chExt cx="1638579" cy="3240000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EB8698E0-15D2-5B4F-896E-79BFB7647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0626" y="1202048"/>
              <a:ext cx="1638579" cy="3240000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3AC5437D-96F1-4847-8F97-C5A694CDB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18622" y="1771132"/>
              <a:ext cx="283844" cy="90000"/>
            </a:xfrm>
            <a:prstGeom prst="rect">
              <a:avLst/>
            </a:prstGeom>
          </p:spPr>
        </p:pic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F98C524-E852-BFB2-C74A-375A77133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8715" y="1562400"/>
            <a:ext cx="1458000" cy="2880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49E2D73-41C8-9A47-9ECD-DB830A74A11B}"/>
              </a:ext>
            </a:extLst>
          </p:cNvPr>
          <p:cNvSpPr/>
          <p:nvPr/>
        </p:nvSpPr>
        <p:spPr>
          <a:xfrm>
            <a:off x="3275082" y="4197714"/>
            <a:ext cx="400733" cy="65127"/>
          </a:xfrm>
          <a:prstGeom prst="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D6D8C9C-A7A9-5F45-90F1-9F5C9DEA297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35" t="-431" r="-2435" b="21707"/>
          <a:stretch/>
        </p:blipFill>
        <p:spPr>
          <a:xfrm>
            <a:off x="3309334" y="4210862"/>
            <a:ext cx="315004" cy="651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EA6873-031B-E8E9-9486-62E8B6C375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0349" y="1562400"/>
            <a:ext cx="1458000" cy="288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0CFF2E-3DC7-0E50-CE41-20715F2E47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9865" y="1562400"/>
            <a:ext cx="1456514" cy="288000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F4AF775-BCA7-4746-8440-502082FB1133}"/>
              </a:ext>
            </a:extLst>
          </p:cNvPr>
          <p:cNvSpPr/>
          <p:nvPr/>
        </p:nvSpPr>
        <p:spPr>
          <a:xfrm>
            <a:off x="5502468" y="4214376"/>
            <a:ext cx="400733" cy="65127"/>
          </a:xfrm>
          <a:prstGeom prst="rect">
            <a:avLst/>
          </a:prstGeom>
          <a:solidFill>
            <a:srgbClr val="FDFDFD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277A86A-480B-774B-96FC-8AEB7CB1A7A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35" t="-431" r="-2435" b="21707"/>
          <a:stretch/>
        </p:blipFill>
        <p:spPr>
          <a:xfrm>
            <a:off x="5561592" y="4215300"/>
            <a:ext cx="315004" cy="6512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DD604E0-8F40-5D46-B18B-EF519C13B14B}"/>
              </a:ext>
            </a:extLst>
          </p:cNvPr>
          <p:cNvSpPr/>
          <p:nvPr/>
        </p:nvSpPr>
        <p:spPr>
          <a:xfrm>
            <a:off x="7734300" y="3971925"/>
            <a:ext cx="487805" cy="82914"/>
          </a:xfrm>
          <a:prstGeom prst="rect">
            <a:avLst/>
          </a:prstGeom>
          <a:solidFill>
            <a:srgbClr val="767676"/>
          </a:solidFill>
          <a:ln>
            <a:solidFill>
              <a:srgbClr val="7676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D2885-2EEA-2548-BA85-C291014689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8654" y="3949203"/>
            <a:ext cx="347576" cy="10563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007FBE-9499-B244-8132-E28A90AB17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1760" y="3960425"/>
            <a:ext cx="62901" cy="8291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62375CB-8C33-2244-8DFD-B10FC502476E}"/>
              </a:ext>
            </a:extLst>
          </p:cNvPr>
          <p:cNvSpPr/>
          <p:nvPr/>
        </p:nvSpPr>
        <p:spPr>
          <a:xfrm>
            <a:off x="8222105" y="2109013"/>
            <a:ext cx="150370" cy="183337"/>
          </a:xfrm>
          <a:prstGeom prst="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3D8574-55EF-2E41-82F0-FB6B8641F9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01061" y="2149013"/>
            <a:ext cx="85676" cy="809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A7B8AA-F4BA-364B-9EA6-305C424A3AE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" t="2" r="3670" b="6915"/>
          <a:stretch/>
        </p:blipFill>
        <p:spPr>
          <a:xfrm>
            <a:off x="8138976" y="2144560"/>
            <a:ext cx="182700" cy="80916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EE51CEF-8249-8881-31E2-34C618F9DD3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26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E8BFC-17F7-C848-A604-0A146FDA3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21" y="62889"/>
            <a:ext cx="4603497" cy="451885"/>
          </a:xfrm>
        </p:spPr>
        <p:txBody>
          <a:bodyPr/>
          <a:lstStyle/>
          <a:p>
            <a:r>
              <a:rPr lang="ru-RU" b="1"/>
              <a:t>Типы услуг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A08FD98-031D-E545-8779-01A611A9D8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2888"/>
            <a:ext cx="655721" cy="451885"/>
          </a:xfrm>
        </p:spPr>
        <p:txBody>
          <a:bodyPr/>
          <a:lstStyle/>
          <a:p>
            <a:r>
              <a:rPr lang="ru-RU" dirty="0"/>
              <a:t>8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A7C3927E-285D-7C48-A62B-F07F0DEA0BC0}"/>
              </a:ext>
            </a:extLst>
          </p:cNvPr>
          <p:cNvSpPr/>
          <p:nvPr/>
        </p:nvSpPr>
        <p:spPr>
          <a:xfrm>
            <a:off x="918676" y="1314379"/>
            <a:ext cx="2700000" cy="629791"/>
          </a:xfrm>
          <a:prstGeom prst="roundRect">
            <a:avLst/>
          </a:prstGeom>
          <a:gradFill>
            <a:gsLst>
              <a:gs pos="0">
                <a:srgbClr val="6B41DF"/>
              </a:gs>
              <a:gs pos="100000">
                <a:srgbClr val="6B41DF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tserrat" pitchFamily="2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DDCB9CD-8E9C-4A48-8143-EF050CFB91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0539"/>
          <a:stretch/>
        </p:blipFill>
        <p:spPr>
          <a:xfrm>
            <a:off x="2940362" y="1359944"/>
            <a:ext cx="544294" cy="5406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2C6FC87-EBB6-6740-8665-E6BF9CEF1964}"/>
              </a:ext>
            </a:extLst>
          </p:cNvPr>
          <p:cNvSpPr/>
          <p:nvPr/>
        </p:nvSpPr>
        <p:spPr>
          <a:xfrm>
            <a:off x="925387" y="1473883"/>
            <a:ext cx="19455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ontserrat" pitchFamily="2" charset="0"/>
                <a:ea typeface="SF Pro Display" pitchFamily="2" charset="0"/>
                <a:cs typeface="SF Pro Display" pitchFamily="2" charset="0"/>
              </a:rPr>
              <a:t>Реклама</a:t>
            </a: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62B80FF1-9554-3747-805F-C5ACB8E381A2}"/>
              </a:ext>
            </a:extLst>
          </p:cNvPr>
          <p:cNvSpPr/>
          <p:nvPr/>
        </p:nvSpPr>
        <p:spPr>
          <a:xfrm>
            <a:off x="944113" y="1999285"/>
            <a:ext cx="2700000" cy="629791"/>
          </a:xfrm>
          <a:prstGeom prst="roundRect">
            <a:avLst/>
          </a:prstGeom>
          <a:gradFill>
            <a:gsLst>
              <a:gs pos="0">
                <a:srgbClr val="E47E79"/>
              </a:gs>
              <a:gs pos="85000">
                <a:srgbClr val="E47E79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tserrat" pitchFamily="2" charset="0"/>
            </a:endParaRP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30AFBECC-E1B9-C746-A8E6-67DA2B6EA1F7}"/>
              </a:ext>
            </a:extLst>
          </p:cNvPr>
          <p:cNvSpPr/>
          <p:nvPr/>
        </p:nvSpPr>
        <p:spPr>
          <a:xfrm>
            <a:off x="944113" y="3377813"/>
            <a:ext cx="2700000" cy="629791"/>
          </a:xfrm>
          <a:prstGeom prst="roundRect">
            <a:avLst/>
          </a:prstGeom>
          <a:gradFill>
            <a:gsLst>
              <a:gs pos="0">
                <a:srgbClr val="5AAE6E"/>
              </a:gs>
              <a:gs pos="85000">
                <a:srgbClr val="5AAE6E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tserrat" pitchFamily="2" charset="0"/>
            </a:endParaRP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8A50C373-72B7-EC4D-8A60-0FAAFEC6092B}"/>
              </a:ext>
            </a:extLst>
          </p:cNvPr>
          <p:cNvSpPr/>
          <p:nvPr/>
        </p:nvSpPr>
        <p:spPr>
          <a:xfrm>
            <a:off x="944113" y="2689902"/>
            <a:ext cx="2700000" cy="629791"/>
          </a:xfrm>
          <a:prstGeom prst="roundRect">
            <a:avLst/>
          </a:prstGeom>
          <a:gradFill>
            <a:gsLst>
              <a:gs pos="0">
                <a:srgbClr val="ED8506"/>
              </a:gs>
              <a:gs pos="85000">
                <a:srgbClr val="ED850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tserrat" pitchFamily="2" charset="0"/>
            </a:endParaRPr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80DD4151-9BE3-EA48-94C3-95890B7945C3}"/>
              </a:ext>
            </a:extLst>
          </p:cNvPr>
          <p:cNvSpPr/>
          <p:nvPr/>
        </p:nvSpPr>
        <p:spPr>
          <a:xfrm>
            <a:off x="944113" y="4075037"/>
            <a:ext cx="2700000" cy="629791"/>
          </a:xfrm>
          <a:prstGeom prst="roundRect">
            <a:avLst/>
          </a:prstGeom>
          <a:gradFill>
            <a:gsLst>
              <a:gs pos="0">
                <a:srgbClr val="777777"/>
              </a:gs>
              <a:gs pos="85000">
                <a:srgbClr val="777777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tserrat" pitchFamily="2" charset="0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3AC23FB-A936-B841-B90C-B80FB07C24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7124" b="26175"/>
          <a:stretch/>
        </p:blipFill>
        <p:spPr>
          <a:xfrm>
            <a:off x="2857216" y="3387126"/>
            <a:ext cx="761460" cy="6297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B9FE1F6B-F8F3-A147-AB0D-A56CD6688E6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6175"/>
          <a:stretch/>
        </p:blipFill>
        <p:spPr>
          <a:xfrm>
            <a:off x="2889686" y="1985364"/>
            <a:ext cx="665999" cy="6096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A539D57-2A2B-B04F-89A4-66FA0344BD06}"/>
              </a:ext>
            </a:extLst>
          </p:cNvPr>
          <p:cNvSpPr/>
          <p:nvPr/>
        </p:nvSpPr>
        <p:spPr>
          <a:xfrm>
            <a:off x="944113" y="2160127"/>
            <a:ext cx="19455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ontserrat" pitchFamily="2" charset="0"/>
                <a:ea typeface="SF Pro Display" pitchFamily="2" charset="0"/>
                <a:cs typeface="SF Pro Display" pitchFamily="2" charset="0"/>
              </a:rPr>
              <a:t>Онлайн звонки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42AC2623-6825-1848-BDF8-1899F308BBFA}"/>
              </a:ext>
            </a:extLst>
          </p:cNvPr>
          <p:cNvSpPr/>
          <p:nvPr/>
        </p:nvSpPr>
        <p:spPr>
          <a:xfrm>
            <a:off x="951743" y="3544609"/>
            <a:ext cx="22350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ontserrat" pitchFamily="2" charset="0"/>
                <a:ea typeface="SF Pro Display" pitchFamily="2" charset="0"/>
                <a:cs typeface="SF Pro Display" pitchFamily="2" charset="0"/>
              </a:rPr>
              <a:t>Офлайн встречи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178A481-7753-3D49-A9AB-836CE8D3F256}"/>
              </a:ext>
            </a:extLst>
          </p:cNvPr>
          <p:cNvSpPr/>
          <p:nvPr/>
        </p:nvSpPr>
        <p:spPr>
          <a:xfrm>
            <a:off x="944113" y="2830737"/>
            <a:ext cx="19455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err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ontserrat" pitchFamily="2" charset="0"/>
                <a:ea typeface="SF Pro Display" pitchFamily="2" charset="0"/>
                <a:cs typeface="SF Pro Display" pitchFamily="2" charset="0"/>
              </a:rPr>
              <a:t>Донаты</a:t>
            </a:r>
            <a:endParaRPr lang="ru-RU" b="1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EA4FE7FB-7D2A-3449-B8DD-2D6A7498C328}"/>
              </a:ext>
            </a:extLst>
          </p:cNvPr>
          <p:cNvSpPr/>
          <p:nvPr/>
        </p:nvSpPr>
        <p:spPr>
          <a:xfrm>
            <a:off x="935240" y="4220655"/>
            <a:ext cx="21184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ontserrat" pitchFamily="2" charset="0"/>
                <a:ea typeface="SF Pro Display" pitchFamily="2" charset="0"/>
                <a:cs typeface="SF Pro Display" pitchFamily="2" charset="0"/>
              </a:rPr>
              <a:t>Продажа контента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D486BBB-52F5-8B44-BB72-22F48B48943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b="22652"/>
          <a:stretch/>
        </p:blipFill>
        <p:spPr>
          <a:xfrm>
            <a:off x="2941526" y="2725168"/>
            <a:ext cx="577578" cy="5584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E396FFD-1F4C-1040-AA16-DE1B9564FA3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21285"/>
          <a:stretch/>
        </p:blipFill>
        <p:spPr>
          <a:xfrm>
            <a:off x="3026441" y="4166891"/>
            <a:ext cx="467148" cy="45964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35D28BB7-68FF-A942-B78E-B93348CE794C}"/>
              </a:ext>
            </a:extLst>
          </p:cNvPr>
          <p:cNvSpPr/>
          <p:nvPr/>
        </p:nvSpPr>
        <p:spPr>
          <a:xfrm>
            <a:off x="4084101" y="4508887"/>
            <a:ext cx="2305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Создать услугу и назначить цену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0CE804DA-2F57-514E-806E-DBF626F8573D}"/>
              </a:ext>
            </a:extLst>
          </p:cNvPr>
          <p:cNvSpPr/>
          <p:nvPr/>
        </p:nvSpPr>
        <p:spPr>
          <a:xfrm>
            <a:off x="6578373" y="4508888"/>
            <a:ext cx="2305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Скопировать ссылку на профиль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AC8E5B4-849D-1548-87B6-B8AF011B0955}"/>
              </a:ext>
            </a:extLst>
          </p:cNvPr>
          <p:cNvSpPr/>
          <p:nvPr/>
        </p:nvSpPr>
        <p:spPr>
          <a:xfrm>
            <a:off x="96858" y="565387"/>
            <a:ext cx="864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8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Создатели контента сами выбирают типы услуг</a:t>
            </a:r>
            <a:r>
              <a:rPr lang="en-US" sz="18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,</a:t>
            </a:r>
            <a:r>
              <a:rPr lang="ru-RU" sz="18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которые они готовы продавать своей аудитории</a:t>
            </a:r>
            <a:r>
              <a:rPr lang="en-US" sz="18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.</a:t>
            </a:r>
            <a:endParaRPr lang="ru-RU" sz="1800" i="1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90F6E2-67EB-AED9-D639-15AACA88F8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6858" y="1286875"/>
            <a:ext cx="1640250" cy="324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C15DAC-ABAB-636E-9803-B89EDC0741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1130" y="1286875"/>
            <a:ext cx="1640250" cy="3240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C3324E-261D-D946-8586-3BDEC0D0311E}"/>
              </a:ext>
            </a:extLst>
          </p:cNvPr>
          <p:cNvSpPr/>
          <p:nvPr/>
        </p:nvSpPr>
        <p:spPr>
          <a:xfrm>
            <a:off x="5035826" y="4269229"/>
            <a:ext cx="463826" cy="56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92156DC-117B-D146-8BEF-AA8AE2FD0B9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435" t="-431" r="-2435" b="21707"/>
          <a:stretch/>
        </p:blipFill>
        <p:spPr>
          <a:xfrm>
            <a:off x="5090786" y="4273651"/>
            <a:ext cx="315004" cy="6512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A32383-AA5B-6549-8AED-0CA305BD79D8}"/>
              </a:ext>
            </a:extLst>
          </p:cNvPr>
          <p:cNvSpPr/>
          <p:nvPr/>
        </p:nvSpPr>
        <p:spPr>
          <a:xfrm>
            <a:off x="7537450" y="4269229"/>
            <a:ext cx="415925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8907B28-2196-8141-A13F-7F29B0B762F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435" t="-431" r="-2435" b="21707"/>
          <a:stretch/>
        </p:blipFill>
        <p:spPr>
          <a:xfrm>
            <a:off x="7578885" y="4272463"/>
            <a:ext cx="315004" cy="65127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65101CB-AD04-6D6F-19B0-2A489534828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7224" y="4741483"/>
            <a:ext cx="818155" cy="295783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2DBB7E4-0B0D-3B9E-8104-44B975DFF5B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29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7BFCB8-30AE-8CFB-4452-5027120E5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CRM </a:t>
            </a:r>
            <a:r>
              <a:rPr lang="ru-RU"/>
              <a:t>составляющая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E3EF9E3-32F4-8A04-401F-18B098344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dirty="0"/>
              <a:t>9</a:t>
            </a:r>
          </a:p>
        </p:txBody>
      </p:sp>
      <p:pic>
        <p:nvPicPr>
          <p:cNvPr id="6" name="Picture 2" descr="Не работает Ютуб. Текущие проблемы и статус. | Downdetector">
            <a:extLst>
              <a:ext uri="{FF2B5EF4-FFF2-40B4-BE49-F238E27FC236}">
                <a16:creationId xmlns:a16="http://schemas.microsoft.com/office/drawing/2014/main" id="{83428E7B-CE54-7AD5-71A6-72A842879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602" y="4642885"/>
            <a:ext cx="1661966" cy="37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ikTok Lookalike Audiences: What You Need to Know - JungleTopp">
            <a:extLst>
              <a:ext uri="{FF2B5EF4-FFF2-40B4-BE49-F238E27FC236}">
                <a16:creationId xmlns:a16="http://schemas.microsoft.com/office/drawing/2014/main" id="{8C8CDCC0-B3E2-8AFA-DB60-24CB9ADDBD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2" t="11635" r="24143" b="19724"/>
          <a:stretch/>
        </p:blipFill>
        <p:spPr bwMode="auto">
          <a:xfrm>
            <a:off x="2221703" y="3471067"/>
            <a:ext cx="880143" cy="62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051D52-637B-DF3F-E7B9-6575831B3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5609" y="4420667"/>
            <a:ext cx="961723" cy="593564"/>
          </a:xfrm>
          <a:prstGeom prst="rect">
            <a:avLst/>
          </a:prstGeom>
        </p:spPr>
      </p:pic>
      <p:pic>
        <p:nvPicPr>
          <p:cNvPr id="9" name="Picture 2" descr="Instagram testing subscription service for creators to sell content">
            <a:extLst>
              <a:ext uri="{FF2B5EF4-FFF2-40B4-BE49-F238E27FC236}">
                <a16:creationId xmlns:a16="http://schemas.microsoft.com/office/drawing/2014/main" id="{7E5E5009-CB76-EAF0-19D8-55713E232E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20" b="29604"/>
          <a:stretch/>
        </p:blipFill>
        <p:spPr bwMode="auto">
          <a:xfrm>
            <a:off x="1605244" y="4218518"/>
            <a:ext cx="1749961" cy="42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ave you already got Snapchat? | How Cool Brands Stay Hot">
            <a:extLst>
              <a:ext uri="{FF2B5EF4-FFF2-40B4-BE49-F238E27FC236}">
                <a16:creationId xmlns:a16="http://schemas.microsoft.com/office/drawing/2014/main" id="{99C4FF76-5D6C-11C2-9495-C6EB06FCB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257" y="3012980"/>
            <a:ext cx="1052106" cy="63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Список служб и инструментов «ВКонтакте» — Википедия">
            <a:extLst>
              <a:ext uri="{FF2B5EF4-FFF2-40B4-BE49-F238E27FC236}">
                <a16:creationId xmlns:a16="http://schemas.microsoft.com/office/drawing/2014/main" id="{41231E52-AADA-FFED-F132-634ADA899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956" y="3782638"/>
            <a:ext cx="712472" cy="71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95F03F3-7F99-B185-7473-342D7B18DE56}"/>
              </a:ext>
            </a:extLst>
          </p:cNvPr>
          <p:cNvCxnSpPr>
            <a:cxnSpLocks/>
          </p:cNvCxnSpPr>
          <p:nvPr/>
        </p:nvCxnSpPr>
        <p:spPr>
          <a:xfrm flipV="1">
            <a:off x="4066416" y="4126727"/>
            <a:ext cx="171629" cy="426961"/>
          </a:xfrm>
          <a:prstGeom prst="straightConnector1">
            <a:avLst/>
          </a:prstGeom>
          <a:ln w="50800">
            <a:solidFill>
              <a:srgbClr val="6B41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AE4499E5-44A7-ADA9-6079-0D247B6812CC}"/>
              </a:ext>
            </a:extLst>
          </p:cNvPr>
          <p:cNvCxnSpPr>
            <a:cxnSpLocks/>
          </p:cNvCxnSpPr>
          <p:nvPr/>
        </p:nvCxnSpPr>
        <p:spPr>
          <a:xfrm flipV="1">
            <a:off x="3355205" y="3862743"/>
            <a:ext cx="494892" cy="431581"/>
          </a:xfrm>
          <a:prstGeom prst="straightConnector1">
            <a:avLst/>
          </a:prstGeom>
          <a:ln w="50800">
            <a:solidFill>
              <a:srgbClr val="6B41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FE76FC5-62E9-D255-7DE5-84DB901DBA79}"/>
              </a:ext>
            </a:extLst>
          </p:cNvPr>
          <p:cNvCxnSpPr>
            <a:cxnSpLocks/>
          </p:cNvCxnSpPr>
          <p:nvPr/>
        </p:nvCxnSpPr>
        <p:spPr>
          <a:xfrm flipV="1">
            <a:off x="3023866" y="3381926"/>
            <a:ext cx="633600" cy="341991"/>
          </a:xfrm>
          <a:prstGeom prst="straightConnector1">
            <a:avLst/>
          </a:prstGeom>
          <a:ln w="50800">
            <a:solidFill>
              <a:srgbClr val="6B41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6FF443EE-B311-E766-B4BD-C82FB7F971D9}"/>
              </a:ext>
            </a:extLst>
          </p:cNvPr>
          <p:cNvCxnSpPr>
            <a:cxnSpLocks/>
          </p:cNvCxnSpPr>
          <p:nvPr/>
        </p:nvCxnSpPr>
        <p:spPr>
          <a:xfrm flipH="1" flipV="1">
            <a:off x="4999269" y="4049912"/>
            <a:ext cx="151928" cy="503776"/>
          </a:xfrm>
          <a:prstGeom prst="straightConnector1">
            <a:avLst/>
          </a:prstGeom>
          <a:ln w="50800">
            <a:solidFill>
              <a:srgbClr val="6B41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E82D5499-8CB8-0561-04D3-C1C0D42DF0D8}"/>
              </a:ext>
            </a:extLst>
          </p:cNvPr>
          <p:cNvCxnSpPr>
            <a:cxnSpLocks/>
          </p:cNvCxnSpPr>
          <p:nvPr/>
        </p:nvCxnSpPr>
        <p:spPr>
          <a:xfrm flipH="1" flipV="1">
            <a:off x="5318791" y="3813248"/>
            <a:ext cx="617475" cy="265286"/>
          </a:xfrm>
          <a:prstGeom prst="straightConnector1">
            <a:avLst/>
          </a:prstGeom>
          <a:ln w="50800">
            <a:solidFill>
              <a:srgbClr val="6B41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A38D9B6A-C863-BD77-238A-C0049179E777}"/>
              </a:ext>
            </a:extLst>
          </p:cNvPr>
          <p:cNvCxnSpPr>
            <a:cxnSpLocks/>
          </p:cNvCxnSpPr>
          <p:nvPr/>
        </p:nvCxnSpPr>
        <p:spPr>
          <a:xfrm flipH="1">
            <a:off x="5534169" y="3334431"/>
            <a:ext cx="680197" cy="0"/>
          </a:xfrm>
          <a:prstGeom prst="straightConnector1">
            <a:avLst/>
          </a:prstGeom>
          <a:ln w="50800">
            <a:solidFill>
              <a:srgbClr val="6B41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3957519-0BAD-4D28-D3B2-DDCA409AB4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913" y="2029853"/>
            <a:ext cx="705807" cy="705807"/>
          </a:xfrm>
          <a:prstGeom prst="rect">
            <a:avLst/>
          </a:prstGeom>
        </p:spPr>
      </p:pic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90A74645-7455-D138-324E-06E313D2988A}"/>
              </a:ext>
            </a:extLst>
          </p:cNvPr>
          <p:cNvCxnSpPr>
            <a:cxnSpLocks/>
          </p:cNvCxnSpPr>
          <p:nvPr/>
        </p:nvCxnSpPr>
        <p:spPr>
          <a:xfrm flipV="1">
            <a:off x="3036604" y="3093574"/>
            <a:ext cx="553438" cy="29577"/>
          </a:xfrm>
          <a:prstGeom prst="straightConnector1">
            <a:avLst/>
          </a:prstGeom>
          <a:ln w="50800">
            <a:solidFill>
              <a:srgbClr val="6B41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F51F2484-52AE-9C36-0E14-EB318E56D8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82452" y="2265405"/>
            <a:ext cx="1661966" cy="366196"/>
          </a:xfrm>
          <a:prstGeom prst="rect">
            <a:avLst/>
          </a:prstGeom>
        </p:spPr>
      </p:pic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931F0D58-2BE4-E8B5-B1A0-ACD1CDFA3BED}"/>
              </a:ext>
            </a:extLst>
          </p:cNvPr>
          <p:cNvCxnSpPr>
            <a:cxnSpLocks/>
          </p:cNvCxnSpPr>
          <p:nvPr/>
        </p:nvCxnSpPr>
        <p:spPr>
          <a:xfrm>
            <a:off x="3185983" y="2490991"/>
            <a:ext cx="510466" cy="209755"/>
          </a:xfrm>
          <a:prstGeom prst="straightConnector1">
            <a:avLst/>
          </a:prstGeom>
          <a:ln w="50800">
            <a:solidFill>
              <a:srgbClr val="6B41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99FD30-E945-B5AD-B934-3728B66FDA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79668" y="2899545"/>
            <a:ext cx="1749961" cy="447212"/>
          </a:xfrm>
          <a:prstGeom prst="rect">
            <a:avLst/>
          </a:prstGeom>
        </p:spPr>
      </p:pic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BDCFECDC-6C43-3469-F4AC-02F91AB53534}"/>
              </a:ext>
            </a:extLst>
          </p:cNvPr>
          <p:cNvCxnSpPr>
            <a:cxnSpLocks/>
          </p:cNvCxnSpPr>
          <p:nvPr/>
        </p:nvCxnSpPr>
        <p:spPr>
          <a:xfrm flipH="1">
            <a:off x="5486284" y="2574735"/>
            <a:ext cx="520602" cy="237371"/>
          </a:xfrm>
          <a:prstGeom prst="straightConnector1">
            <a:avLst/>
          </a:prstGeom>
          <a:ln w="50800">
            <a:solidFill>
              <a:srgbClr val="6B41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EACC8A44-C209-B1C8-AC91-65063421D99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97017" y="2319769"/>
            <a:ext cx="1749961" cy="174996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0D6C15C-5D75-6E47-8095-7A7B9108F3E3}"/>
              </a:ext>
            </a:extLst>
          </p:cNvPr>
          <p:cNvSpPr txBox="1"/>
          <p:nvPr/>
        </p:nvSpPr>
        <p:spPr>
          <a:xfrm>
            <a:off x="196665" y="561784"/>
            <a:ext cx="85121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5600" algn="just"/>
            <a:r>
              <a:rPr lang="en-US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Reachbe </a:t>
            </a:r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даёт возможность создателям контента зарабатывать</a:t>
            </a:r>
            <a:r>
              <a:rPr lang="en-US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, </a:t>
            </a:r>
            <a:r>
              <a:rPr lang="ru-RU" sz="2000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работая исключительно с коммерческими предложениями </a:t>
            </a:r>
            <a:r>
              <a:rPr lang="ru-RU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из своих  социальных сетей</a:t>
            </a:r>
            <a:r>
              <a:rPr lang="en-US" sz="2000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, </a:t>
            </a:r>
            <a:r>
              <a:rPr lang="ru-RU" sz="2000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в одном месте.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C28A709-2FA8-6FB7-93E0-0E05E6C91BD5}"/>
              </a:ext>
            </a:extLst>
          </p:cNvPr>
          <p:cNvSpPr/>
          <p:nvPr/>
        </p:nvSpPr>
        <p:spPr>
          <a:xfrm>
            <a:off x="1813775" y="1934722"/>
            <a:ext cx="55164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sz="1000" b="1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http://</a:t>
            </a:r>
            <a:r>
              <a:rPr lang="en" sz="1000" b="1" err="1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reachbe</a:t>
            </a:r>
            <a:r>
              <a:rPr lang="en" sz="1000" b="1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.</a:t>
            </a:r>
            <a:r>
              <a:rPr lang="en-US" sz="1000" b="1" err="1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ru</a:t>
            </a:r>
            <a:r>
              <a:rPr lang="en" sz="1000" b="1">
                <a:solidFill>
                  <a:schemeClr val="tx1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/</a:t>
            </a:r>
            <a:r>
              <a:rPr lang="ru-RU" sz="1000" b="1" err="1">
                <a:solidFill>
                  <a:srgbClr val="6E41D8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персональная_ссылка</a:t>
            </a:r>
            <a:endParaRPr lang="ru-RU" sz="1000" b="1">
              <a:solidFill>
                <a:srgbClr val="6E41D8"/>
              </a:solidFill>
              <a:latin typeface="Montserrat" pitchFamily="2" charset="0"/>
              <a:ea typeface="SF Pro Text Light" pitchFamily="2" charset="0"/>
              <a:cs typeface="SF Pro Text Light" pitchFamily="2" charset="0"/>
            </a:endParaRP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33028BB-708A-E5DC-5CB1-6B75023AB35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45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1FCF1-24BC-AD19-128B-A300C3BF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Сбор данных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52FCC3-68DE-9E09-9242-1B2B73882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dirty="0"/>
              <a:t>10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38704E6-FB1C-371A-4935-E13717C422F3}"/>
              </a:ext>
            </a:extLst>
          </p:cNvPr>
          <p:cNvSpPr/>
          <p:nvPr/>
        </p:nvSpPr>
        <p:spPr>
          <a:xfrm>
            <a:off x="144691" y="1692000"/>
            <a:ext cx="43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938" algn="just"/>
            <a:r>
              <a:rPr lang="ru-RU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Автоматический</a:t>
            </a:r>
            <a:r>
              <a:rPr lang="en-US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  <a:r>
              <a:rPr lang="ru-RU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сбор и обработка данных</a:t>
            </a:r>
            <a:r>
              <a:rPr lang="ru-RU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со всех</a:t>
            </a:r>
            <a:r>
              <a:rPr lang="en-US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  <a:r>
              <a:rPr lang="ru-RU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креаторов в одном месте</a:t>
            </a:r>
            <a:r>
              <a:rPr lang="en-US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. </a:t>
            </a:r>
            <a:r>
              <a:rPr lang="ru-RU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Время на обработку данных </a:t>
            </a:r>
            <a:r>
              <a:rPr lang="ru-RU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сокращается более чем в 10 раз</a:t>
            </a:r>
            <a:r>
              <a:rPr lang="en-US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.</a:t>
            </a:r>
            <a:endParaRPr lang="ru-RU" b="1" i="1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13AE957-FCBE-2DEC-0FC9-39A335FB99C2}"/>
              </a:ext>
            </a:extLst>
          </p:cNvPr>
          <p:cNvSpPr/>
          <p:nvPr/>
        </p:nvSpPr>
        <p:spPr>
          <a:xfrm>
            <a:off x="144691" y="3848400"/>
            <a:ext cx="432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Прогнозирование востребованности услуг </a:t>
            </a:r>
            <a:r>
              <a:rPr lang="ru-RU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для креаторов с помощью алгоритмов глубокого обучения</a:t>
            </a:r>
            <a:r>
              <a:rPr lang="en-US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. </a:t>
            </a:r>
            <a:r>
              <a:rPr lang="ru-RU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Увеличение заработка </a:t>
            </a:r>
            <a:r>
              <a:rPr lang="ru-RU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 отдельных креаторов </a:t>
            </a:r>
            <a:r>
              <a:rPr lang="ru-RU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на 50</a:t>
            </a:r>
            <a:r>
              <a:rPr lang="en-US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%</a:t>
            </a:r>
            <a:r>
              <a:rPr lang="ru-RU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  <a:r>
              <a:rPr lang="ru-RU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и более</a:t>
            </a:r>
            <a:r>
              <a:rPr lang="en-US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.</a:t>
            </a:r>
            <a:endParaRPr lang="ru-RU" i="1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871381-B218-77ED-D2FE-C32F558322E9}"/>
              </a:ext>
            </a:extLst>
          </p:cNvPr>
          <p:cNvSpPr/>
          <p:nvPr/>
        </p:nvSpPr>
        <p:spPr>
          <a:xfrm>
            <a:off x="4809413" y="1692000"/>
            <a:ext cx="43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Постоянная </a:t>
            </a:r>
            <a:r>
              <a:rPr lang="ru-RU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оценка темпов роста популярности</a:t>
            </a:r>
            <a:r>
              <a:rPr lang="ru-RU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для креаторов на основе алгоритмов </a:t>
            </a:r>
            <a:r>
              <a:rPr lang="ru-RU" b="1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искусственного интеллекта</a:t>
            </a:r>
            <a:r>
              <a:rPr lang="ru-RU" i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A085FC-EEE7-7A2F-84F1-4C2A964CD3A0}"/>
              </a:ext>
            </a:extLst>
          </p:cNvPr>
          <p:cNvSpPr/>
          <p:nvPr/>
        </p:nvSpPr>
        <p:spPr>
          <a:xfrm>
            <a:off x="4809413" y="3848400"/>
            <a:ext cx="43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 помощью </a:t>
            </a:r>
            <a:r>
              <a:rPr lang="ru-RU" b="1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машинного обучения </a:t>
            </a:r>
            <a:r>
              <a:rPr lang="ru-RU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находить тренды на рынке, </a:t>
            </a:r>
            <a:r>
              <a:rPr lang="ru-RU" b="1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оценивать и предсказывать поведение </a:t>
            </a:r>
            <a:r>
              <a:rPr lang="ru-RU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заказчиков</a:t>
            </a:r>
            <a:r>
              <a:rPr lang="en-US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. </a:t>
            </a:r>
            <a:r>
              <a:rPr lang="ru-RU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2512CBD-E829-0296-97B3-1817EBB27E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301" t="1" r="7795" b="18755"/>
          <a:stretch/>
        </p:blipFill>
        <p:spPr>
          <a:xfrm>
            <a:off x="1414810" y="663583"/>
            <a:ext cx="1116435" cy="104374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E96E058-2E3E-15DC-916B-0AE6406F16DC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7271" t="-2495" r="7467" b="19285"/>
          <a:stretch/>
        </p:blipFill>
        <p:spPr>
          <a:xfrm>
            <a:off x="6345821" y="641930"/>
            <a:ext cx="921545" cy="96338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56AC448-861B-67C1-FC36-32E98F0061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8187" t="4925" r="19747" b="19285"/>
          <a:stretch/>
        </p:blipFill>
        <p:spPr>
          <a:xfrm>
            <a:off x="6451390" y="2955379"/>
            <a:ext cx="771278" cy="94181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72FDC7E-A3A1-740B-0476-DC66211FE99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0089" t="10008" r="9668" b="27953"/>
          <a:stretch/>
        </p:blipFill>
        <p:spPr>
          <a:xfrm>
            <a:off x="1414810" y="2947792"/>
            <a:ext cx="1116000" cy="862826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6D4710E-5C00-E531-F800-AC2811C71973}"/>
              </a:ext>
            </a:extLst>
          </p:cNvPr>
          <p:cNvSpPr/>
          <p:nvPr/>
        </p:nvSpPr>
        <p:spPr>
          <a:xfrm>
            <a:off x="144691" y="675869"/>
            <a:ext cx="12765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СБОР ДАННЫХ</a:t>
            </a:r>
            <a:endParaRPr lang="ru-RU" sz="1200" b="1">
              <a:solidFill>
                <a:srgbClr val="6B41E0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001D49A-8501-88D6-00DD-3037B8FECE7E}"/>
              </a:ext>
            </a:extLst>
          </p:cNvPr>
          <p:cNvSpPr/>
          <p:nvPr/>
        </p:nvSpPr>
        <p:spPr>
          <a:xfrm>
            <a:off x="2531245" y="663583"/>
            <a:ext cx="224534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стоимость платежей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статистика запросов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статистика переходов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статистика просмотров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endParaRPr lang="ru-RU" sz="1000">
              <a:solidFill>
                <a:srgbClr val="6B41E0"/>
              </a:solidFill>
              <a:latin typeface="Montserrat" pitchFamily="2" charset="0"/>
              <a:ea typeface="SF Pro Text" pitchFamily="2" charset="0"/>
              <a:cs typeface="SF Pro Text" pitchFamily="2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7C1C513-E6BF-0384-A3F0-6BB4CDE131C1}"/>
              </a:ext>
            </a:extLst>
          </p:cNvPr>
          <p:cNvSpPr/>
          <p:nvPr/>
        </p:nvSpPr>
        <p:spPr>
          <a:xfrm>
            <a:off x="144846" y="2958155"/>
            <a:ext cx="13453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ПРОГНОЗЫ ДЛЯ УСЛУГ</a:t>
            </a:r>
            <a:endParaRPr lang="ru-RU" sz="1200" b="1">
              <a:solidFill>
                <a:srgbClr val="6B41E0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4D229BD-926D-F741-DC9D-9659C59144FB}"/>
              </a:ext>
            </a:extLst>
          </p:cNvPr>
          <p:cNvSpPr/>
          <p:nvPr/>
        </p:nvSpPr>
        <p:spPr>
          <a:xfrm>
            <a:off x="2531245" y="2909213"/>
            <a:ext cx="224534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Рекомендации по созданию  востребованных услуг под каждого креатора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Оптимизация цен на услуги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Увеличение спектра услуг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A51DBA-2B5C-CD04-600C-DAEC0A1183D5}"/>
              </a:ext>
            </a:extLst>
          </p:cNvPr>
          <p:cNvSpPr/>
          <p:nvPr/>
        </p:nvSpPr>
        <p:spPr>
          <a:xfrm>
            <a:off x="4809413" y="675868"/>
            <a:ext cx="18620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ПРОГНОЗЫ ПОПУЛЯРНОСТИ</a:t>
            </a:r>
            <a:endParaRPr lang="ru-RU" sz="1200" b="1">
              <a:solidFill>
                <a:srgbClr val="6B41E0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3594E98-60C4-5E76-5CB3-6D3D0FF7238F}"/>
              </a:ext>
            </a:extLst>
          </p:cNvPr>
          <p:cNvSpPr/>
          <p:nvPr/>
        </p:nvSpPr>
        <p:spPr>
          <a:xfrm>
            <a:off x="4809413" y="2979550"/>
            <a:ext cx="18912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УМНЫЕ РЕКОМЕНДАЦИИ</a:t>
            </a:r>
            <a:endParaRPr lang="ru-RU" sz="1200" b="1">
              <a:solidFill>
                <a:srgbClr val="6B41E0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A6C8488-62D4-E95C-7A27-42101BDC56F6}"/>
              </a:ext>
            </a:extLst>
          </p:cNvPr>
          <p:cNvSpPr/>
          <p:nvPr/>
        </p:nvSpPr>
        <p:spPr>
          <a:xfrm>
            <a:off x="7221136" y="675869"/>
            <a:ext cx="190827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Предсказание роста спроса на креатора на ранней стадии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</a:rPr>
              <a:t>Анализ аудитории креаторов</a:t>
            </a:r>
            <a:endParaRPr lang="ru-RU" sz="1000">
              <a:solidFill>
                <a:srgbClr val="6B41E0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1086AA8-ECAB-D796-E260-614C567AAA63}"/>
              </a:ext>
            </a:extLst>
          </p:cNvPr>
          <p:cNvSpPr/>
          <p:nvPr/>
        </p:nvSpPr>
        <p:spPr>
          <a:xfrm>
            <a:off x="7235282" y="2904153"/>
            <a:ext cx="224534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прогнозирование изменения цен на услуги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данные по поведению фанатов и заказчиков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ru-RU" sz="1000">
                <a:solidFill>
                  <a:srgbClr val="6B41E0"/>
                </a:solidFill>
                <a:latin typeface="Montserrat" pitchFamily="2" charset="0"/>
                <a:ea typeface="SF Pro Text" pitchFamily="2" charset="0"/>
                <a:cs typeface="SF Pro Text" pitchFamily="2" charset="0"/>
              </a:rPr>
              <a:t>выявление аномалий</a:t>
            </a:r>
            <a:endParaRPr lang="ru-RU" sz="1000">
              <a:solidFill>
                <a:srgbClr val="6B41E0"/>
              </a:solidFill>
            </a:endParaRP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DD64A9A-5047-4AA6-907E-75A76E1E5A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666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7A79506B-D227-B54A-9FE1-DDD7AF4426A5}"/>
              </a:ext>
            </a:extLst>
          </p:cNvPr>
          <p:cNvSpPr txBox="1"/>
          <p:nvPr/>
        </p:nvSpPr>
        <p:spPr>
          <a:xfrm>
            <a:off x="249550" y="5632"/>
            <a:ext cx="4284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987CE9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Link in bio</a:t>
            </a:r>
            <a:endParaRPr lang="en-US" sz="1600">
              <a:solidFill>
                <a:srgbClr val="987CE9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  <a:p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Интеграция ссылок </a:t>
            </a:r>
            <a:b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</a:br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в одном месте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B64CA2-1841-734D-8C90-2034F95053C3}"/>
              </a:ext>
            </a:extLst>
          </p:cNvPr>
          <p:cNvSpPr txBox="1"/>
          <p:nvPr/>
        </p:nvSpPr>
        <p:spPr>
          <a:xfrm>
            <a:off x="4988966" y="5632"/>
            <a:ext cx="38779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F5AB63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Membership platform</a:t>
            </a:r>
            <a:endParaRPr lang="en-US" sz="1600">
              <a:solidFill>
                <a:srgbClr val="F5AB63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  <a:p>
            <a:pPr algn="r"/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Проведение продаж и получение подписок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15A1AED-F26F-884F-83BF-A2007557A1DB}"/>
              </a:ext>
            </a:extLst>
          </p:cNvPr>
          <p:cNvSpPr txBox="1"/>
          <p:nvPr/>
        </p:nvSpPr>
        <p:spPr>
          <a:xfrm>
            <a:off x="237472" y="2528187"/>
            <a:ext cx="2313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6BC986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Operations CRM</a:t>
            </a:r>
            <a:endParaRPr lang="en-US" sz="1600">
              <a:solidFill>
                <a:srgbClr val="6BC986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  <a:p>
            <a:r>
              <a:rPr lang="en-US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CRM </a:t>
            </a:r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для создателей контента</a:t>
            </a:r>
            <a:endParaRPr lang="en">
              <a:solidFill>
                <a:schemeClr val="tx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1FFE540-5539-504F-AAED-1CA487A085FF}"/>
              </a:ext>
            </a:extLst>
          </p:cNvPr>
          <p:cNvSpPr txBox="1"/>
          <p:nvPr/>
        </p:nvSpPr>
        <p:spPr>
          <a:xfrm>
            <a:off x="6757004" y="2528187"/>
            <a:ext cx="21099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6CC9F5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Fan Interactions</a:t>
            </a:r>
          </a:p>
          <a:p>
            <a:pPr algn="r"/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Взаимодействие </a:t>
            </a:r>
          </a:p>
          <a:p>
            <a:pPr algn="r"/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с фанатами</a:t>
            </a:r>
          </a:p>
        </p:txBody>
      </p:sp>
      <p:sp>
        <p:nvSpPr>
          <p:cNvPr id="163" name="Овал 162">
            <a:extLst>
              <a:ext uri="{FF2B5EF4-FFF2-40B4-BE49-F238E27FC236}">
                <a16:creationId xmlns:a16="http://schemas.microsoft.com/office/drawing/2014/main" id="{8ADD5DB8-FCF1-B24F-B36D-1D074694A4E1}"/>
              </a:ext>
            </a:extLst>
          </p:cNvPr>
          <p:cNvSpPr/>
          <p:nvPr/>
        </p:nvSpPr>
        <p:spPr>
          <a:xfrm rot="1800000">
            <a:off x="1262515" y="1002040"/>
            <a:ext cx="4333355" cy="1936798"/>
          </a:xfrm>
          <a:prstGeom prst="ellipse">
            <a:avLst/>
          </a:prstGeom>
          <a:solidFill>
            <a:srgbClr val="6B42DE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4" name="Овал 163">
            <a:extLst>
              <a:ext uri="{FF2B5EF4-FFF2-40B4-BE49-F238E27FC236}">
                <a16:creationId xmlns:a16="http://schemas.microsoft.com/office/drawing/2014/main" id="{03873AB8-5FC2-F245-939E-575DE273C8BF}"/>
              </a:ext>
            </a:extLst>
          </p:cNvPr>
          <p:cNvSpPr/>
          <p:nvPr/>
        </p:nvSpPr>
        <p:spPr>
          <a:xfrm rot="19800000">
            <a:off x="3615660" y="949097"/>
            <a:ext cx="4333355" cy="1936798"/>
          </a:xfrm>
          <a:prstGeom prst="ellipse">
            <a:avLst/>
          </a:prstGeom>
          <a:solidFill>
            <a:srgbClr val="FC8F55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5" name="Овал 164">
            <a:extLst>
              <a:ext uri="{FF2B5EF4-FFF2-40B4-BE49-F238E27FC236}">
                <a16:creationId xmlns:a16="http://schemas.microsoft.com/office/drawing/2014/main" id="{6F82EC1B-ED5D-8840-BC9D-D495F70D5E99}"/>
              </a:ext>
            </a:extLst>
          </p:cNvPr>
          <p:cNvSpPr/>
          <p:nvPr/>
        </p:nvSpPr>
        <p:spPr>
          <a:xfrm rot="1800000">
            <a:off x="3623112" y="2541344"/>
            <a:ext cx="4333355" cy="1936798"/>
          </a:xfrm>
          <a:prstGeom prst="ellipse">
            <a:avLst/>
          </a:prstGeom>
          <a:solidFill>
            <a:srgbClr val="6CC9F5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6" name="Овал 165">
            <a:extLst>
              <a:ext uri="{FF2B5EF4-FFF2-40B4-BE49-F238E27FC236}">
                <a16:creationId xmlns:a16="http://schemas.microsoft.com/office/drawing/2014/main" id="{E175DE2B-6340-7649-9890-1C0E0CADBF03}"/>
              </a:ext>
            </a:extLst>
          </p:cNvPr>
          <p:cNvSpPr/>
          <p:nvPr/>
        </p:nvSpPr>
        <p:spPr>
          <a:xfrm rot="19800000">
            <a:off x="1255064" y="2541343"/>
            <a:ext cx="4333355" cy="1936798"/>
          </a:xfrm>
          <a:prstGeom prst="ellipse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6FCA2D3C-5B09-884D-99F1-D1C1E8F2B03C}"/>
              </a:ext>
            </a:extLst>
          </p:cNvPr>
          <p:cNvSpPr txBox="1"/>
          <p:nvPr/>
        </p:nvSpPr>
        <p:spPr>
          <a:xfrm>
            <a:off x="2042539" y="794421"/>
            <a:ext cx="87550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Koji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F1A51C4F-755A-B143-A562-D5F632374DF0}"/>
              </a:ext>
            </a:extLst>
          </p:cNvPr>
          <p:cNvSpPr txBox="1"/>
          <p:nvPr/>
        </p:nvSpPr>
        <p:spPr>
          <a:xfrm>
            <a:off x="2593614" y="1000297"/>
            <a:ext cx="141331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Snipfeed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4DCB2789-3824-9140-9A9C-A5F0833F7E74}"/>
              </a:ext>
            </a:extLst>
          </p:cNvPr>
          <p:cNvSpPr txBox="1"/>
          <p:nvPr/>
        </p:nvSpPr>
        <p:spPr>
          <a:xfrm>
            <a:off x="1678723" y="1418606"/>
            <a:ext cx="108136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Beacons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5FEFC22-0480-2145-B0D1-7765460F65B4}"/>
              </a:ext>
            </a:extLst>
          </p:cNvPr>
          <p:cNvSpPr txBox="1"/>
          <p:nvPr/>
        </p:nvSpPr>
        <p:spPr>
          <a:xfrm>
            <a:off x="1610750" y="1079566"/>
            <a:ext cx="105270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Linktree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D9B0E91-E465-C74A-87F6-896A2BCC9FF6}"/>
              </a:ext>
            </a:extLst>
          </p:cNvPr>
          <p:cNvSpPr txBox="1"/>
          <p:nvPr/>
        </p:nvSpPr>
        <p:spPr>
          <a:xfrm>
            <a:off x="3703439" y="1490295"/>
            <a:ext cx="79679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Minty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EBE7F09E-BE3C-AD4E-99E4-9F7C818449EF}"/>
              </a:ext>
            </a:extLst>
          </p:cNvPr>
          <p:cNvSpPr txBox="1"/>
          <p:nvPr/>
        </p:nvSpPr>
        <p:spPr>
          <a:xfrm>
            <a:off x="2228667" y="1254460"/>
            <a:ext cx="147758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Skedsocial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CCA27324-806D-B548-A1A6-168E6C389AB2}"/>
              </a:ext>
            </a:extLst>
          </p:cNvPr>
          <p:cNvSpPr txBox="1"/>
          <p:nvPr/>
        </p:nvSpPr>
        <p:spPr>
          <a:xfrm>
            <a:off x="2568105" y="1938622"/>
            <a:ext cx="97286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Tap Bio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5BE72920-3D85-FC4E-99D3-9A8E02B9A43E}"/>
              </a:ext>
            </a:extLst>
          </p:cNvPr>
          <p:cNvSpPr txBox="1"/>
          <p:nvPr/>
        </p:nvSpPr>
        <p:spPr>
          <a:xfrm>
            <a:off x="3366055" y="2046909"/>
            <a:ext cx="55726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Yat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D2B9BACD-274E-C54F-B8BF-B1229E1C824A}"/>
              </a:ext>
            </a:extLst>
          </p:cNvPr>
          <p:cNvSpPr txBox="1"/>
          <p:nvPr/>
        </p:nvSpPr>
        <p:spPr>
          <a:xfrm>
            <a:off x="1842441" y="1843651"/>
            <a:ext cx="929867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Shorby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04441F5-7847-2042-B9A1-A5420866CE01}"/>
              </a:ext>
            </a:extLst>
          </p:cNvPr>
          <p:cNvSpPr txBox="1"/>
          <p:nvPr/>
        </p:nvSpPr>
        <p:spPr>
          <a:xfrm>
            <a:off x="3276365" y="1753890"/>
            <a:ext cx="102404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Biolinky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E7D4CEB9-3933-BD45-8F69-EC696AF2F0C9}"/>
              </a:ext>
            </a:extLst>
          </p:cNvPr>
          <p:cNvSpPr txBox="1"/>
          <p:nvPr/>
        </p:nvSpPr>
        <p:spPr>
          <a:xfrm>
            <a:off x="2727220" y="1511749"/>
            <a:ext cx="131796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Everlinks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9AA8360-B201-9749-BBF4-BA51D90462D0}"/>
              </a:ext>
            </a:extLst>
          </p:cNvPr>
          <p:cNvSpPr txBox="1"/>
          <p:nvPr/>
        </p:nvSpPr>
        <p:spPr>
          <a:xfrm>
            <a:off x="2329030" y="1645477"/>
            <a:ext cx="81112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Luma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BB0BF5A7-2339-0D42-A663-62DA2E5B5873}"/>
              </a:ext>
            </a:extLst>
          </p:cNvPr>
          <p:cNvSpPr txBox="1"/>
          <p:nvPr/>
        </p:nvSpPr>
        <p:spPr>
          <a:xfrm>
            <a:off x="2280221" y="2240609"/>
            <a:ext cx="75994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Flooz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180" name="Рисунок 179">
            <a:extLst>
              <a:ext uri="{FF2B5EF4-FFF2-40B4-BE49-F238E27FC236}">
                <a16:creationId xmlns:a16="http://schemas.microsoft.com/office/drawing/2014/main" id="{C89D054B-6E07-5B42-BD27-0D89493B2F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0086" y="2603976"/>
            <a:ext cx="1345935" cy="1989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1" name="TextBox 180">
            <a:extLst>
              <a:ext uri="{FF2B5EF4-FFF2-40B4-BE49-F238E27FC236}">
                <a16:creationId xmlns:a16="http://schemas.microsoft.com/office/drawing/2014/main" id="{2E45ABC0-6485-5D41-AA43-98CC72871B54}"/>
              </a:ext>
            </a:extLst>
          </p:cNvPr>
          <p:cNvSpPr txBox="1"/>
          <p:nvPr/>
        </p:nvSpPr>
        <p:spPr>
          <a:xfrm>
            <a:off x="4610405" y="1545047"/>
            <a:ext cx="135160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Armsprime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D70AB8C8-D5DC-0442-A21C-1A469C911FEF}"/>
              </a:ext>
            </a:extLst>
          </p:cNvPr>
          <p:cNvSpPr txBox="1"/>
          <p:nvPr/>
        </p:nvSpPr>
        <p:spPr>
          <a:xfrm>
            <a:off x="5426175" y="1178177"/>
            <a:ext cx="77632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Clash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DA3ED477-9474-274F-A063-20DF7349BDC2}"/>
              </a:ext>
            </a:extLst>
          </p:cNvPr>
          <p:cNvSpPr txBox="1"/>
          <p:nvPr/>
        </p:nvSpPr>
        <p:spPr>
          <a:xfrm>
            <a:off x="5843774" y="842934"/>
            <a:ext cx="11571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fanhouse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081E40D-A660-C44F-AC6C-99F5253E4867}"/>
              </a:ext>
            </a:extLst>
          </p:cNvPr>
          <p:cNvSpPr txBox="1"/>
          <p:nvPr/>
        </p:nvSpPr>
        <p:spPr>
          <a:xfrm>
            <a:off x="5446519" y="2541429"/>
            <a:ext cx="110797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Onlyfans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91EDD4E-CED7-B449-9A54-50F8EB7DF70E}"/>
              </a:ext>
            </a:extLst>
          </p:cNvPr>
          <p:cNvSpPr txBox="1"/>
          <p:nvPr/>
        </p:nvSpPr>
        <p:spPr>
          <a:xfrm>
            <a:off x="5622987" y="1703886"/>
            <a:ext cx="96876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Fanvue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BCA13E2-2AEB-4246-9CC5-22BB9B2B2216}"/>
              </a:ext>
            </a:extLst>
          </p:cNvPr>
          <p:cNvSpPr txBox="1"/>
          <p:nvPr/>
        </p:nvSpPr>
        <p:spPr>
          <a:xfrm>
            <a:off x="6897713" y="1406020"/>
            <a:ext cx="66986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jemi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3739ED6-3646-7549-8D59-FE6B26D4F584}"/>
              </a:ext>
            </a:extLst>
          </p:cNvPr>
          <p:cNvSpPr txBox="1"/>
          <p:nvPr/>
        </p:nvSpPr>
        <p:spPr>
          <a:xfrm>
            <a:off x="6213063" y="1838845"/>
            <a:ext cx="107112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pearpop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54BA69C-8784-E545-A4E4-79C4536E9728}"/>
              </a:ext>
            </a:extLst>
          </p:cNvPr>
          <p:cNvSpPr txBox="1"/>
          <p:nvPr/>
        </p:nvSpPr>
        <p:spPr>
          <a:xfrm>
            <a:off x="6649703" y="1083006"/>
            <a:ext cx="9953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Zebraiq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701F5842-7B27-9942-A80E-D594184743D3}"/>
              </a:ext>
            </a:extLst>
          </p:cNvPr>
          <p:cNvSpPr txBox="1"/>
          <p:nvPr/>
        </p:nvSpPr>
        <p:spPr>
          <a:xfrm>
            <a:off x="5782701" y="2221052"/>
            <a:ext cx="102608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Patreon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73859F8-F83B-B546-A76B-9C3050BE3866}"/>
              </a:ext>
            </a:extLst>
          </p:cNvPr>
          <p:cNvSpPr txBox="1"/>
          <p:nvPr/>
        </p:nvSpPr>
        <p:spPr>
          <a:xfrm>
            <a:off x="5621368" y="1380188"/>
            <a:ext cx="133522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Memberful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72EBD59C-FE4C-5040-8909-C49765309870}"/>
              </a:ext>
            </a:extLst>
          </p:cNvPr>
          <p:cNvSpPr txBox="1"/>
          <p:nvPr/>
        </p:nvSpPr>
        <p:spPr>
          <a:xfrm>
            <a:off x="6834383" y="712986"/>
            <a:ext cx="69443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Ko-fi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203CD540-F950-3947-BC50-B9672EC35C80}"/>
              </a:ext>
            </a:extLst>
          </p:cNvPr>
          <p:cNvSpPr txBox="1"/>
          <p:nvPr/>
        </p:nvSpPr>
        <p:spPr>
          <a:xfrm>
            <a:off x="5298864" y="1959394"/>
            <a:ext cx="68624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Stan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5C262DE-8087-F24A-9A70-933002115869}"/>
              </a:ext>
            </a:extLst>
          </p:cNvPr>
          <p:cNvSpPr txBox="1"/>
          <p:nvPr/>
        </p:nvSpPr>
        <p:spPr>
          <a:xfrm>
            <a:off x="1753092" y="3615585"/>
            <a:ext cx="66577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Moe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6DBEF0AE-7014-DB4F-AC42-A4CE1C85730A}"/>
              </a:ext>
            </a:extLst>
          </p:cNvPr>
          <p:cNvSpPr txBox="1"/>
          <p:nvPr/>
        </p:nvSpPr>
        <p:spPr>
          <a:xfrm>
            <a:off x="1972404" y="3730263"/>
            <a:ext cx="161365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Creative Juice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13975B77-9604-D14A-9AC9-7B4781ED17B3}"/>
              </a:ext>
            </a:extLst>
          </p:cNvPr>
          <p:cNvSpPr txBox="1"/>
          <p:nvPr/>
        </p:nvSpPr>
        <p:spPr>
          <a:xfrm>
            <a:off x="1522250" y="4068868"/>
            <a:ext cx="86230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Cooby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E192112-B9EE-0945-AE82-A95214748BE0}"/>
              </a:ext>
            </a:extLst>
          </p:cNvPr>
          <p:cNvSpPr txBox="1"/>
          <p:nvPr/>
        </p:nvSpPr>
        <p:spPr>
          <a:xfrm>
            <a:off x="2171689" y="4039068"/>
            <a:ext cx="100561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Wethos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8893238E-CAE8-234D-A448-D13B621928B1}"/>
              </a:ext>
            </a:extLst>
          </p:cNvPr>
          <p:cNvSpPr txBox="1"/>
          <p:nvPr/>
        </p:nvSpPr>
        <p:spPr>
          <a:xfrm>
            <a:off x="3403878" y="3806303"/>
            <a:ext cx="6719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Piko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2261E6D-D8ED-F84E-BEE4-04B962874993}"/>
              </a:ext>
            </a:extLst>
          </p:cNvPr>
          <p:cNvSpPr txBox="1"/>
          <p:nvPr/>
        </p:nvSpPr>
        <p:spPr>
          <a:xfrm>
            <a:off x="1355703" y="4411139"/>
            <a:ext cx="187160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mightynetworks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DADD88E-84EC-FB4A-87DB-81D833DFC4D1}"/>
              </a:ext>
            </a:extLst>
          </p:cNvPr>
          <p:cNvSpPr txBox="1"/>
          <p:nvPr/>
        </p:nvSpPr>
        <p:spPr>
          <a:xfrm>
            <a:off x="2979196" y="4099322"/>
            <a:ext cx="8438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Chord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D113823-7146-924D-9038-050485408CBC}"/>
              </a:ext>
            </a:extLst>
          </p:cNvPr>
          <p:cNvSpPr txBox="1"/>
          <p:nvPr/>
        </p:nvSpPr>
        <p:spPr>
          <a:xfrm>
            <a:off x="2125058" y="3263440"/>
            <a:ext cx="56750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Stir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D87CE52-5114-144C-B78C-9823748AFDFD}"/>
              </a:ext>
            </a:extLst>
          </p:cNvPr>
          <p:cNvSpPr txBox="1"/>
          <p:nvPr/>
        </p:nvSpPr>
        <p:spPr>
          <a:xfrm>
            <a:off x="3280223" y="3236192"/>
            <a:ext cx="76608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Karat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D587323F-DD06-B540-AA7E-08052A8CFFFB}"/>
              </a:ext>
            </a:extLst>
          </p:cNvPr>
          <p:cNvSpPr txBox="1"/>
          <p:nvPr/>
        </p:nvSpPr>
        <p:spPr>
          <a:xfrm>
            <a:off x="3608681" y="3531368"/>
            <a:ext cx="6719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XPO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A50362C6-44B4-B248-8340-97F511F6E6E4}"/>
              </a:ext>
            </a:extLst>
          </p:cNvPr>
          <p:cNvSpPr txBox="1"/>
          <p:nvPr/>
        </p:nvSpPr>
        <p:spPr>
          <a:xfrm>
            <a:off x="2360882" y="2950143"/>
            <a:ext cx="108750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Willapay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16CA03F-9EF2-C449-A121-66D358B82097}"/>
              </a:ext>
            </a:extLst>
          </p:cNvPr>
          <p:cNvSpPr txBox="1"/>
          <p:nvPr/>
        </p:nvSpPr>
        <p:spPr>
          <a:xfrm>
            <a:off x="5836220" y="2930885"/>
            <a:ext cx="94419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Cameo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329DF2F9-93D3-C942-A5E4-EDE2D7B16C98}"/>
              </a:ext>
            </a:extLst>
          </p:cNvPr>
          <p:cNvSpPr txBox="1"/>
          <p:nvPr/>
        </p:nvSpPr>
        <p:spPr>
          <a:xfrm>
            <a:off x="5797150" y="3966849"/>
            <a:ext cx="110388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memmo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4D64C2A-7346-4044-A58F-701BB1A316AC}"/>
              </a:ext>
            </a:extLst>
          </p:cNvPr>
          <p:cNvSpPr txBox="1"/>
          <p:nvPr/>
        </p:nvSpPr>
        <p:spPr>
          <a:xfrm>
            <a:off x="5738810" y="4284375"/>
            <a:ext cx="131475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myfanpark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AFE1E92-D349-B249-95F9-CAD0DEF5BB78}"/>
              </a:ext>
            </a:extLst>
          </p:cNvPr>
          <p:cNvSpPr txBox="1"/>
          <p:nvPr/>
        </p:nvSpPr>
        <p:spPr>
          <a:xfrm>
            <a:off x="4828097" y="3800189"/>
            <a:ext cx="1408927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streamloots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80E8062-0298-2640-B4F5-0A9A23FDA789}"/>
              </a:ext>
            </a:extLst>
          </p:cNvPr>
          <p:cNvSpPr txBox="1"/>
          <p:nvPr/>
        </p:nvSpPr>
        <p:spPr>
          <a:xfrm>
            <a:off x="4808604" y="3473426"/>
            <a:ext cx="8827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Fundo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D6E2ED10-16E9-2141-BF4F-97B50B4794B5}"/>
              </a:ext>
            </a:extLst>
          </p:cNvPr>
          <p:cNvSpPr txBox="1"/>
          <p:nvPr/>
        </p:nvSpPr>
        <p:spPr>
          <a:xfrm>
            <a:off x="5802773" y="3542793"/>
            <a:ext cx="55726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wr1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C28AB865-8F7B-4E43-951B-CF752A31A008}"/>
              </a:ext>
            </a:extLst>
          </p:cNvPr>
          <p:cNvSpPr txBox="1"/>
          <p:nvPr/>
        </p:nvSpPr>
        <p:spPr>
          <a:xfrm>
            <a:off x="6097257" y="3334788"/>
            <a:ext cx="132908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skilledstars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33A49DC0-5780-7F4F-A766-0BD101609997}"/>
              </a:ext>
            </a:extLst>
          </p:cNvPr>
          <p:cNvSpPr txBox="1"/>
          <p:nvPr/>
        </p:nvSpPr>
        <p:spPr>
          <a:xfrm>
            <a:off x="5382495" y="3196251"/>
            <a:ext cx="99333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qoohoo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EF56ADE8-4A5A-AC45-B18E-47587E52D2E6}"/>
              </a:ext>
            </a:extLst>
          </p:cNvPr>
          <p:cNvSpPr txBox="1"/>
          <p:nvPr/>
        </p:nvSpPr>
        <p:spPr>
          <a:xfrm>
            <a:off x="6685551" y="4173540"/>
            <a:ext cx="98309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Looped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B61E59EC-41D4-4942-9954-0974B53F90DA}"/>
              </a:ext>
            </a:extLst>
          </p:cNvPr>
          <p:cNvSpPr txBox="1"/>
          <p:nvPr/>
        </p:nvSpPr>
        <p:spPr>
          <a:xfrm>
            <a:off x="6723687" y="3857703"/>
            <a:ext cx="81112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mana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8AC6CFAB-81A9-5048-B8D1-E707980D1A13}"/>
              </a:ext>
            </a:extLst>
          </p:cNvPr>
          <p:cNvSpPr txBox="1"/>
          <p:nvPr/>
        </p:nvSpPr>
        <p:spPr>
          <a:xfrm>
            <a:off x="2514276" y="3477237"/>
            <a:ext cx="118986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CloutJam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1DE4888-6ADB-A74B-9E48-7C9C08FF10BD}"/>
              </a:ext>
            </a:extLst>
          </p:cNvPr>
          <p:cNvSpPr txBox="1"/>
          <p:nvPr/>
        </p:nvSpPr>
        <p:spPr>
          <a:xfrm>
            <a:off x="2515504" y="3209973"/>
            <a:ext cx="8090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#paid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F81E08EF-8A35-9D40-8135-ADA97F86AFED}"/>
              </a:ext>
            </a:extLst>
          </p:cNvPr>
          <p:cNvSpPr/>
          <p:nvPr/>
        </p:nvSpPr>
        <p:spPr>
          <a:xfrm>
            <a:off x="180234" y="4455627"/>
            <a:ext cx="864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ctr"/>
            <a:r>
              <a:rPr lang="ru-RU" sz="2000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Рынок экономики </a:t>
            </a:r>
          </a:p>
          <a:p>
            <a:pPr indent="355600" algn="ctr"/>
            <a:r>
              <a:rPr lang="ru-RU" sz="2000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создателей</a:t>
            </a:r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C4DB5F5-7507-3DD3-A8B4-96B6701FD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2935" y="4701709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23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7A79506B-D227-B54A-9FE1-DDD7AF4426A5}"/>
              </a:ext>
            </a:extLst>
          </p:cNvPr>
          <p:cNvSpPr txBox="1"/>
          <p:nvPr/>
        </p:nvSpPr>
        <p:spPr>
          <a:xfrm>
            <a:off x="249550" y="5632"/>
            <a:ext cx="4284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987CE9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Link in bio</a:t>
            </a:r>
            <a:endParaRPr lang="en-US" sz="1600">
              <a:solidFill>
                <a:srgbClr val="987CE9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  <a:p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Интеграция ссылок </a:t>
            </a:r>
            <a:b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</a:br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в одном месте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B64CA2-1841-734D-8C90-2034F95053C3}"/>
              </a:ext>
            </a:extLst>
          </p:cNvPr>
          <p:cNvSpPr txBox="1"/>
          <p:nvPr/>
        </p:nvSpPr>
        <p:spPr>
          <a:xfrm>
            <a:off x="4988966" y="5632"/>
            <a:ext cx="38779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F5AB63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Membership platform</a:t>
            </a:r>
            <a:endParaRPr lang="en-US" sz="1600">
              <a:solidFill>
                <a:srgbClr val="F5AB63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  <a:p>
            <a:pPr algn="r"/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Проведение продаж и получение подписок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15A1AED-F26F-884F-83BF-A2007557A1DB}"/>
              </a:ext>
            </a:extLst>
          </p:cNvPr>
          <p:cNvSpPr txBox="1"/>
          <p:nvPr/>
        </p:nvSpPr>
        <p:spPr>
          <a:xfrm>
            <a:off x="237472" y="2528187"/>
            <a:ext cx="2313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6BC986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Operations CRM</a:t>
            </a:r>
            <a:endParaRPr lang="en-US" sz="1600">
              <a:solidFill>
                <a:srgbClr val="6BC986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  <a:p>
            <a:r>
              <a:rPr lang="en-US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CRM </a:t>
            </a:r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для создателей контента</a:t>
            </a:r>
            <a:endParaRPr lang="en">
              <a:solidFill>
                <a:schemeClr val="tx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1FFE540-5539-504F-AAED-1CA487A085FF}"/>
              </a:ext>
            </a:extLst>
          </p:cNvPr>
          <p:cNvSpPr txBox="1"/>
          <p:nvPr/>
        </p:nvSpPr>
        <p:spPr>
          <a:xfrm>
            <a:off x="6757004" y="2528187"/>
            <a:ext cx="21099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6CC9F5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Fan Interactions</a:t>
            </a:r>
          </a:p>
          <a:p>
            <a:pPr algn="r"/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Взаимодействие </a:t>
            </a:r>
          </a:p>
          <a:p>
            <a:pPr algn="r"/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с фанатами</a:t>
            </a:r>
          </a:p>
        </p:txBody>
      </p:sp>
      <p:sp>
        <p:nvSpPr>
          <p:cNvPr id="163" name="Овал 162">
            <a:extLst>
              <a:ext uri="{FF2B5EF4-FFF2-40B4-BE49-F238E27FC236}">
                <a16:creationId xmlns:a16="http://schemas.microsoft.com/office/drawing/2014/main" id="{8ADD5DB8-FCF1-B24F-B36D-1D074694A4E1}"/>
              </a:ext>
            </a:extLst>
          </p:cNvPr>
          <p:cNvSpPr/>
          <p:nvPr/>
        </p:nvSpPr>
        <p:spPr>
          <a:xfrm rot="1800000">
            <a:off x="1262515" y="1002040"/>
            <a:ext cx="4333355" cy="1936798"/>
          </a:xfrm>
          <a:prstGeom prst="ellipse">
            <a:avLst/>
          </a:prstGeom>
          <a:solidFill>
            <a:srgbClr val="6B42DE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4" name="Овал 163">
            <a:extLst>
              <a:ext uri="{FF2B5EF4-FFF2-40B4-BE49-F238E27FC236}">
                <a16:creationId xmlns:a16="http://schemas.microsoft.com/office/drawing/2014/main" id="{03873AB8-5FC2-F245-939E-575DE273C8BF}"/>
              </a:ext>
            </a:extLst>
          </p:cNvPr>
          <p:cNvSpPr/>
          <p:nvPr/>
        </p:nvSpPr>
        <p:spPr>
          <a:xfrm rot="19800000">
            <a:off x="3615660" y="949097"/>
            <a:ext cx="4333355" cy="1936798"/>
          </a:xfrm>
          <a:prstGeom prst="ellipse">
            <a:avLst/>
          </a:prstGeom>
          <a:solidFill>
            <a:srgbClr val="FC8F55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5" name="Овал 164">
            <a:extLst>
              <a:ext uri="{FF2B5EF4-FFF2-40B4-BE49-F238E27FC236}">
                <a16:creationId xmlns:a16="http://schemas.microsoft.com/office/drawing/2014/main" id="{6F82EC1B-ED5D-8840-BC9D-D495F70D5E99}"/>
              </a:ext>
            </a:extLst>
          </p:cNvPr>
          <p:cNvSpPr/>
          <p:nvPr/>
        </p:nvSpPr>
        <p:spPr>
          <a:xfrm rot="1800000">
            <a:off x="3623112" y="2541344"/>
            <a:ext cx="4333355" cy="1936798"/>
          </a:xfrm>
          <a:prstGeom prst="ellipse">
            <a:avLst/>
          </a:prstGeom>
          <a:solidFill>
            <a:srgbClr val="6CC9F5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6" name="Овал 165">
            <a:extLst>
              <a:ext uri="{FF2B5EF4-FFF2-40B4-BE49-F238E27FC236}">
                <a16:creationId xmlns:a16="http://schemas.microsoft.com/office/drawing/2014/main" id="{E175DE2B-6340-7649-9890-1C0E0CADBF03}"/>
              </a:ext>
            </a:extLst>
          </p:cNvPr>
          <p:cNvSpPr/>
          <p:nvPr/>
        </p:nvSpPr>
        <p:spPr>
          <a:xfrm rot="19800000">
            <a:off x="1255064" y="2541343"/>
            <a:ext cx="4333355" cy="1936798"/>
          </a:xfrm>
          <a:prstGeom prst="ellipse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6FCA2D3C-5B09-884D-99F1-D1C1E8F2B03C}"/>
              </a:ext>
            </a:extLst>
          </p:cNvPr>
          <p:cNvSpPr txBox="1"/>
          <p:nvPr/>
        </p:nvSpPr>
        <p:spPr>
          <a:xfrm>
            <a:off x="2042539" y="794421"/>
            <a:ext cx="87550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Koji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F1A51C4F-755A-B143-A562-D5F632374DF0}"/>
              </a:ext>
            </a:extLst>
          </p:cNvPr>
          <p:cNvSpPr txBox="1"/>
          <p:nvPr/>
        </p:nvSpPr>
        <p:spPr>
          <a:xfrm>
            <a:off x="2593614" y="1000297"/>
            <a:ext cx="141331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Snipfeed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4DCB2789-3824-9140-9A9C-A5F0833F7E74}"/>
              </a:ext>
            </a:extLst>
          </p:cNvPr>
          <p:cNvSpPr txBox="1"/>
          <p:nvPr/>
        </p:nvSpPr>
        <p:spPr>
          <a:xfrm>
            <a:off x="1678723" y="1418606"/>
            <a:ext cx="108136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Beacons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5FEFC22-0480-2145-B0D1-7765460F65B4}"/>
              </a:ext>
            </a:extLst>
          </p:cNvPr>
          <p:cNvSpPr txBox="1"/>
          <p:nvPr/>
        </p:nvSpPr>
        <p:spPr>
          <a:xfrm>
            <a:off x="1610750" y="1079566"/>
            <a:ext cx="105270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Linktree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D9B0E91-E465-C74A-87F6-896A2BCC9FF6}"/>
              </a:ext>
            </a:extLst>
          </p:cNvPr>
          <p:cNvSpPr txBox="1"/>
          <p:nvPr/>
        </p:nvSpPr>
        <p:spPr>
          <a:xfrm>
            <a:off x="3703439" y="1490295"/>
            <a:ext cx="79679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Minty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EBE7F09E-BE3C-AD4E-99E4-9F7C818449EF}"/>
              </a:ext>
            </a:extLst>
          </p:cNvPr>
          <p:cNvSpPr txBox="1"/>
          <p:nvPr/>
        </p:nvSpPr>
        <p:spPr>
          <a:xfrm>
            <a:off x="2228667" y="1254460"/>
            <a:ext cx="147758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Skedsocial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CCA27324-806D-B548-A1A6-168E6C389AB2}"/>
              </a:ext>
            </a:extLst>
          </p:cNvPr>
          <p:cNvSpPr txBox="1"/>
          <p:nvPr/>
        </p:nvSpPr>
        <p:spPr>
          <a:xfrm>
            <a:off x="2568105" y="1938622"/>
            <a:ext cx="97286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Tap Bio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5BE72920-3D85-FC4E-99D3-9A8E02B9A43E}"/>
              </a:ext>
            </a:extLst>
          </p:cNvPr>
          <p:cNvSpPr txBox="1"/>
          <p:nvPr/>
        </p:nvSpPr>
        <p:spPr>
          <a:xfrm>
            <a:off x="3366055" y="2046909"/>
            <a:ext cx="55726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Yat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D2B9BACD-274E-C54F-B8BF-B1229E1C824A}"/>
              </a:ext>
            </a:extLst>
          </p:cNvPr>
          <p:cNvSpPr txBox="1"/>
          <p:nvPr/>
        </p:nvSpPr>
        <p:spPr>
          <a:xfrm>
            <a:off x="1842441" y="1843651"/>
            <a:ext cx="929867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Shorby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04441F5-7847-2042-B9A1-A5420866CE01}"/>
              </a:ext>
            </a:extLst>
          </p:cNvPr>
          <p:cNvSpPr txBox="1"/>
          <p:nvPr/>
        </p:nvSpPr>
        <p:spPr>
          <a:xfrm>
            <a:off x="3276365" y="1753890"/>
            <a:ext cx="102404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Biolinky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E7D4CEB9-3933-BD45-8F69-EC696AF2F0C9}"/>
              </a:ext>
            </a:extLst>
          </p:cNvPr>
          <p:cNvSpPr txBox="1"/>
          <p:nvPr/>
        </p:nvSpPr>
        <p:spPr>
          <a:xfrm>
            <a:off x="2727220" y="1511749"/>
            <a:ext cx="131796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Everlinks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9AA8360-B201-9749-BBF4-BA51D90462D0}"/>
              </a:ext>
            </a:extLst>
          </p:cNvPr>
          <p:cNvSpPr txBox="1"/>
          <p:nvPr/>
        </p:nvSpPr>
        <p:spPr>
          <a:xfrm>
            <a:off x="2329030" y="1645477"/>
            <a:ext cx="81112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Luma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BB0BF5A7-2339-0D42-A663-62DA2E5B5873}"/>
              </a:ext>
            </a:extLst>
          </p:cNvPr>
          <p:cNvSpPr txBox="1"/>
          <p:nvPr/>
        </p:nvSpPr>
        <p:spPr>
          <a:xfrm>
            <a:off x="2280221" y="2240609"/>
            <a:ext cx="75994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Flooz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180" name="Рисунок 179">
            <a:extLst>
              <a:ext uri="{FF2B5EF4-FFF2-40B4-BE49-F238E27FC236}">
                <a16:creationId xmlns:a16="http://schemas.microsoft.com/office/drawing/2014/main" id="{C89D054B-6E07-5B42-BD27-0D89493B2F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0086" y="2603976"/>
            <a:ext cx="1345935" cy="1989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1" name="TextBox 180">
            <a:extLst>
              <a:ext uri="{FF2B5EF4-FFF2-40B4-BE49-F238E27FC236}">
                <a16:creationId xmlns:a16="http://schemas.microsoft.com/office/drawing/2014/main" id="{2E45ABC0-6485-5D41-AA43-98CC72871B54}"/>
              </a:ext>
            </a:extLst>
          </p:cNvPr>
          <p:cNvSpPr txBox="1"/>
          <p:nvPr/>
        </p:nvSpPr>
        <p:spPr>
          <a:xfrm>
            <a:off x="4610405" y="1545047"/>
            <a:ext cx="135160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Armsprime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D70AB8C8-D5DC-0442-A21C-1A469C911FEF}"/>
              </a:ext>
            </a:extLst>
          </p:cNvPr>
          <p:cNvSpPr txBox="1"/>
          <p:nvPr/>
        </p:nvSpPr>
        <p:spPr>
          <a:xfrm>
            <a:off x="5426175" y="1178177"/>
            <a:ext cx="77632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Clash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DA3ED477-9474-274F-A063-20DF7349BDC2}"/>
              </a:ext>
            </a:extLst>
          </p:cNvPr>
          <p:cNvSpPr txBox="1"/>
          <p:nvPr/>
        </p:nvSpPr>
        <p:spPr>
          <a:xfrm>
            <a:off x="5843774" y="842934"/>
            <a:ext cx="11571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fanhouse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081E40D-A660-C44F-AC6C-99F5253E4867}"/>
              </a:ext>
            </a:extLst>
          </p:cNvPr>
          <p:cNvSpPr txBox="1"/>
          <p:nvPr/>
        </p:nvSpPr>
        <p:spPr>
          <a:xfrm>
            <a:off x="5446519" y="2541429"/>
            <a:ext cx="110797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Onlyfans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91EDD4E-CED7-B449-9A54-50F8EB7DF70E}"/>
              </a:ext>
            </a:extLst>
          </p:cNvPr>
          <p:cNvSpPr txBox="1"/>
          <p:nvPr/>
        </p:nvSpPr>
        <p:spPr>
          <a:xfrm>
            <a:off x="5622987" y="1703886"/>
            <a:ext cx="96876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Fanvue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BCA13E2-2AEB-4246-9CC5-22BB9B2B2216}"/>
              </a:ext>
            </a:extLst>
          </p:cNvPr>
          <p:cNvSpPr txBox="1"/>
          <p:nvPr/>
        </p:nvSpPr>
        <p:spPr>
          <a:xfrm>
            <a:off x="6897713" y="1406020"/>
            <a:ext cx="66986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jemi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3739ED6-3646-7549-8D59-FE6B26D4F584}"/>
              </a:ext>
            </a:extLst>
          </p:cNvPr>
          <p:cNvSpPr txBox="1"/>
          <p:nvPr/>
        </p:nvSpPr>
        <p:spPr>
          <a:xfrm>
            <a:off x="6213063" y="1838845"/>
            <a:ext cx="107112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pearpop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54BA69C-8784-E545-A4E4-79C4536E9728}"/>
              </a:ext>
            </a:extLst>
          </p:cNvPr>
          <p:cNvSpPr txBox="1"/>
          <p:nvPr/>
        </p:nvSpPr>
        <p:spPr>
          <a:xfrm>
            <a:off x="6649703" y="1083006"/>
            <a:ext cx="9953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Zebraiq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701F5842-7B27-9942-A80E-D594184743D3}"/>
              </a:ext>
            </a:extLst>
          </p:cNvPr>
          <p:cNvSpPr txBox="1"/>
          <p:nvPr/>
        </p:nvSpPr>
        <p:spPr>
          <a:xfrm>
            <a:off x="5782701" y="2221052"/>
            <a:ext cx="102608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Patreon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73859F8-F83B-B546-A76B-9C3050BE3866}"/>
              </a:ext>
            </a:extLst>
          </p:cNvPr>
          <p:cNvSpPr txBox="1"/>
          <p:nvPr/>
        </p:nvSpPr>
        <p:spPr>
          <a:xfrm>
            <a:off x="5621368" y="1380188"/>
            <a:ext cx="133522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Memberful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72EBD59C-FE4C-5040-8909-C49765309870}"/>
              </a:ext>
            </a:extLst>
          </p:cNvPr>
          <p:cNvSpPr txBox="1"/>
          <p:nvPr/>
        </p:nvSpPr>
        <p:spPr>
          <a:xfrm>
            <a:off x="6834383" y="712986"/>
            <a:ext cx="69443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Ko-fi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203CD540-F950-3947-BC50-B9672EC35C80}"/>
              </a:ext>
            </a:extLst>
          </p:cNvPr>
          <p:cNvSpPr txBox="1"/>
          <p:nvPr/>
        </p:nvSpPr>
        <p:spPr>
          <a:xfrm>
            <a:off x="5298864" y="1959394"/>
            <a:ext cx="68624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Stan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5C262DE-8087-F24A-9A70-933002115869}"/>
              </a:ext>
            </a:extLst>
          </p:cNvPr>
          <p:cNvSpPr txBox="1"/>
          <p:nvPr/>
        </p:nvSpPr>
        <p:spPr>
          <a:xfrm>
            <a:off x="1753092" y="3615585"/>
            <a:ext cx="66577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Moe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6DBEF0AE-7014-DB4F-AC42-A4CE1C85730A}"/>
              </a:ext>
            </a:extLst>
          </p:cNvPr>
          <p:cNvSpPr txBox="1"/>
          <p:nvPr/>
        </p:nvSpPr>
        <p:spPr>
          <a:xfrm>
            <a:off x="1972404" y="3730263"/>
            <a:ext cx="161365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Creative Juice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13975B77-9604-D14A-9AC9-7B4781ED17B3}"/>
              </a:ext>
            </a:extLst>
          </p:cNvPr>
          <p:cNvSpPr txBox="1"/>
          <p:nvPr/>
        </p:nvSpPr>
        <p:spPr>
          <a:xfrm>
            <a:off x="1522250" y="4068868"/>
            <a:ext cx="86230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Cooby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E192112-B9EE-0945-AE82-A95214748BE0}"/>
              </a:ext>
            </a:extLst>
          </p:cNvPr>
          <p:cNvSpPr txBox="1"/>
          <p:nvPr/>
        </p:nvSpPr>
        <p:spPr>
          <a:xfrm>
            <a:off x="2171689" y="4039068"/>
            <a:ext cx="100561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Wethos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8893238E-CAE8-234D-A448-D13B621928B1}"/>
              </a:ext>
            </a:extLst>
          </p:cNvPr>
          <p:cNvSpPr txBox="1"/>
          <p:nvPr/>
        </p:nvSpPr>
        <p:spPr>
          <a:xfrm>
            <a:off x="3403878" y="3806303"/>
            <a:ext cx="6719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Piko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2261E6D-D8ED-F84E-BEE4-04B962874993}"/>
              </a:ext>
            </a:extLst>
          </p:cNvPr>
          <p:cNvSpPr txBox="1"/>
          <p:nvPr/>
        </p:nvSpPr>
        <p:spPr>
          <a:xfrm>
            <a:off x="1355703" y="4411139"/>
            <a:ext cx="187160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mightynetworks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DADD88E-84EC-FB4A-87DB-81D833DFC4D1}"/>
              </a:ext>
            </a:extLst>
          </p:cNvPr>
          <p:cNvSpPr txBox="1"/>
          <p:nvPr/>
        </p:nvSpPr>
        <p:spPr>
          <a:xfrm>
            <a:off x="2979196" y="4099322"/>
            <a:ext cx="8438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Chord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D113823-7146-924D-9038-050485408CBC}"/>
              </a:ext>
            </a:extLst>
          </p:cNvPr>
          <p:cNvSpPr txBox="1"/>
          <p:nvPr/>
        </p:nvSpPr>
        <p:spPr>
          <a:xfrm>
            <a:off x="2125058" y="3263440"/>
            <a:ext cx="56750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Stir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D87CE52-5114-144C-B78C-9823748AFDFD}"/>
              </a:ext>
            </a:extLst>
          </p:cNvPr>
          <p:cNvSpPr txBox="1"/>
          <p:nvPr/>
        </p:nvSpPr>
        <p:spPr>
          <a:xfrm>
            <a:off x="3280223" y="3236192"/>
            <a:ext cx="76608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Karat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D587323F-DD06-B540-AA7E-08052A8CFFFB}"/>
              </a:ext>
            </a:extLst>
          </p:cNvPr>
          <p:cNvSpPr txBox="1"/>
          <p:nvPr/>
        </p:nvSpPr>
        <p:spPr>
          <a:xfrm>
            <a:off x="3608681" y="3531368"/>
            <a:ext cx="6719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XPO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A50362C6-44B4-B248-8340-97F511F6E6E4}"/>
              </a:ext>
            </a:extLst>
          </p:cNvPr>
          <p:cNvSpPr txBox="1"/>
          <p:nvPr/>
        </p:nvSpPr>
        <p:spPr>
          <a:xfrm>
            <a:off x="2360882" y="2950143"/>
            <a:ext cx="108750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Willapay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16CA03F-9EF2-C449-A121-66D358B82097}"/>
              </a:ext>
            </a:extLst>
          </p:cNvPr>
          <p:cNvSpPr txBox="1"/>
          <p:nvPr/>
        </p:nvSpPr>
        <p:spPr>
          <a:xfrm>
            <a:off x="5836220" y="2930885"/>
            <a:ext cx="94419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Cameo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329DF2F9-93D3-C942-A5E4-EDE2D7B16C98}"/>
              </a:ext>
            </a:extLst>
          </p:cNvPr>
          <p:cNvSpPr txBox="1"/>
          <p:nvPr/>
        </p:nvSpPr>
        <p:spPr>
          <a:xfrm>
            <a:off x="5797150" y="3966849"/>
            <a:ext cx="110388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memmo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4D64C2A-7346-4044-A58F-701BB1A316AC}"/>
              </a:ext>
            </a:extLst>
          </p:cNvPr>
          <p:cNvSpPr txBox="1"/>
          <p:nvPr/>
        </p:nvSpPr>
        <p:spPr>
          <a:xfrm>
            <a:off x="5738810" y="4284375"/>
            <a:ext cx="131475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myfanpark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AFE1E92-D349-B249-95F9-CAD0DEF5BB78}"/>
              </a:ext>
            </a:extLst>
          </p:cNvPr>
          <p:cNvSpPr txBox="1"/>
          <p:nvPr/>
        </p:nvSpPr>
        <p:spPr>
          <a:xfrm>
            <a:off x="4828097" y="3800189"/>
            <a:ext cx="1408927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streamloots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80E8062-0298-2640-B4F5-0A9A23FDA789}"/>
              </a:ext>
            </a:extLst>
          </p:cNvPr>
          <p:cNvSpPr txBox="1"/>
          <p:nvPr/>
        </p:nvSpPr>
        <p:spPr>
          <a:xfrm>
            <a:off x="4808604" y="3473426"/>
            <a:ext cx="8827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Fundo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D6E2ED10-16E9-2141-BF4F-97B50B4794B5}"/>
              </a:ext>
            </a:extLst>
          </p:cNvPr>
          <p:cNvSpPr txBox="1"/>
          <p:nvPr/>
        </p:nvSpPr>
        <p:spPr>
          <a:xfrm>
            <a:off x="5802773" y="3542793"/>
            <a:ext cx="55726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wr1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C28AB865-8F7B-4E43-951B-CF752A31A008}"/>
              </a:ext>
            </a:extLst>
          </p:cNvPr>
          <p:cNvSpPr txBox="1"/>
          <p:nvPr/>
        </p:nvSpPr>
        <p:spPr>
          <a:xfrm>
            <a:off x="6097257" y="3334788"/>
            <a:ext cx="132908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skilledstars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33A49DC0-5780-7F4F-A766-0BD101609997}"/>
              </a:ext>
            </a:extLst>
          </p:cNvPr>
          <p:cNvSpPr txBox="1"/>
          <p:nvPr/>
        </p:nvSpPr>
        <p:spPr>
          <a:xfrm>
            <a:off x="5382495" y="3196251"/>
            <a:ext cx="99333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qoohoo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EF56ADE8-4A5A-AC45-B18E-47587E52D2E6}"/>
              </a:ext>
            </a:extLst>
          </p:cNvPr>
          <p:cNvSpPr txBox="1"/>
          <p:nvPr/>
        </p:nvSpPr>
        <p:spPr>
          <a:xfrm>
            <a:off x="6685551" y="4173540"/>
            <a:ext cx="98309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Looped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B61E59EC-41D4-4942-9954-0974B53F90DA}"/>
              </a:ext>
            </a:extLst>
          </p:cNvPr>
          <p:cNvSpPr txBox="1"/>
          <p:nvPr/>
        </p:nvSpPr>
        <p:spPr>
          <a:xfrm>
            <a:off x="6723687" y="3857703"/>
            <a:ext cx="81112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mana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8AC6CFAB-81A9-5048-B8D1-E707980D1A13}"/>
              </a:ext>
            </a:extLst>
          </p:cNvPr>
          <p:cNvSpPr txBox="1"/>
          <p:nvPr/>
        </p:nvSpPr>
        <p:spPr>
          <a:xfrm>
            <a:off x="2514276" y="3477237"/>
            <a:ext cx="118986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CloutJam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1DE4888-6ADB-A74B-9E48-7C9C08FF10BD}"/>
              </a:ext>
            </a:extLst>
          </p:cNvPr>
          <p:cNvSpPr txBox="1"/>
          <p:nvPr/>
        </p:nvSpPr>
        <p:spPr>
          <a:xfrm>
            <a:off x="2515504" y="3209973"/>
            <a:ext cx="8090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#paid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F81E08EF-8A35-9D40-8135-ADA97F86AFED}"/>
              </a:ext>
            </a:extLst>
          </p:cNvPr>
          <p:cNvSpPr/>
          <p:nvPr/>
        </p:nvSpPr>
        <p:spPr>
          <a:xfrm>
            <a:off x="180234" y="4455627"/>
            <a:ext cx="864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ctr"/>
            <a:r>
              <a:rPr lang="ru-RU" sz="2000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Рынок экономики </a:t>
            </a:r>
          </a:p>
          <a:p>
            <a:pPr indent="355600" algn="ctr"/>
            <a:r>
              <a:rPr lang="ru-RU" sz="2000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создателей</a:t>
            </a:r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C4DB5F5-7507-3DD3-A8B4-96B6701FD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2935" y="4701709"/>
            <a:ext cx="818155" cy="29578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7DEA16-BCBF-7097-F4D7-012F7E5D66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8" y="0"/>
            <a:ext cx="9140603" cy="514350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F073465-27EB-3C46-33F2-D1A8A80C5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64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7A79506B-D227-B54A-9FE1-DDD7AF4426A5}"/>
              </a:ext>
            </a:extLst>
          </p:cNvPr>
          <p:cNvSpPr txBox="1"/>
          <p:nvPr/>
        </p:nvSpPr>
        <p:spPr>
          <a:xfrm>
            <a:off x="249550" y="5632"/>
            <a:ext cx="4284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987CE9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Link in bio</a:t>
            </a:r>
            <a:endParaRPr lang="en-US" sz="1600">
              <a:solidFill>
                <a:srgbClr val="987CE9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  <a:p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Интеграция ссылок </a:t>
            </a:r>
            <a:b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</a:br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в одном месте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B64CA2-1841-734D-8C90-2034F95053C3}"/>
              </a:ext>
            </a:extLst>
          </p:cNvPr>
          <p:cNvSpPr txBox="1"/>
          <p:nvPr/>
        </p:nvSpPr>
        <p:spPr>
          <a:xfrm>
            <a:off x="4988966" y="5632"/>
            <a:ext cx="38779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F5AB63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Membership platform</a:t>
            </a:r>
            <a:endParaRPr lang="en-US" sz="1600">
              <a:solidFill>
                <a:srgbClr val="F5AB63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  <a:p>
            <a:pPr algn="r"/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Проведение продаж и получение подписок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15A1AED-F26F-884F-83BF-A2007557A1DB}"/>
              </a:ext>
            </a:extLst>
          </p:cNvPr>
          <p:cNvSpPr txBox="1"/>
          <p:nvPr/>
        </p:nvSpPr>
        <p:spPr>
          <a:xfrm>
            <a:off x="237472" y="2528187"/>
            <a:ext cx="2313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6BC986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Operations CRM</a:t>
            </a:r>
            <a:endParaRPr lang="en-US" sz="1600">
              <a:solidFill>
                <a:srgbClr val="6BC986"/>
              </a:solidFill>
              <a:latin typeface="Montserrat" pitchFamily="2" charset="0"/>
              <a:ea typeface="SF Pro Display Thin" pitchFamily="2" charset="0"/>
              <a:cs typeface="SF Pro Display Thin" pitchFamily="2" charset="0"/>
            </a:endParaRPr>
          </a:p>
          <a:p>
            <a:r>
              <a:rPr lang="en-US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CRM </a:t>
            </a:r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для создателей контента</a:t>
            </a:r>
            <a:endParaRPr lang="en">
              <a:solidFill>
                <a:schemeClr val="tx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1FFE540-5539-504F-AAED-1CA487A085FF}"/>
              </a:ext>
            </a:extLst>
          </p:cNvPr>
          <p:cNvSpPr txBox="1"/>
          <p:nvPr/>
        </p:nvSpPr>
        <p:spPr>
          <a:xfrm>
            <a:off x="6757004" y="2528187"/>
            <a:ext cx="21099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6CC9F5"/>
                </a:solidFill>
                <a:latin typeface="Montserrat" pitchFamily="2" charset="0"/>
                <a:ea typeface="SF Pro Display Medium" pitchFamily="2" charset="0"/>
                <a:cs typeface="SF Pro Display Medium" pitchFamily="2" charset="0"/>
              </a:rPr>
              <a:t>Fan Interactions</a:t>
            </a:r>
          </a:p>
          <a:p>
            <a:pPr algn="r"/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Взаимодействие </a:t>
            </a:r>
          </a:p>
          <a:p>
            <a:pPr algn="r"/>
            <a:r>
              <a:rPr lang="ru-RU">
                <a:solidFill>
                  <a:schemeClr val="tx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с фанатами</a:t>
            </a:r>
          </a:p>
        </p:txBody>
      </p:sp>
      <p:sp>
        <p:nvSpPr>
          <p:cNvPr id="163" name="Овал 162">
            <a:extLst>
              <a:ext uri="{FF2B5EF4-FFF2-40B4-BE49-F238E27FC236}">
                <a16:creationId xmlns:a16="http://schemas.microsoft.com/office/drawing/2014/main" id="{8ADD5DB8-FCF1-B24F-B36D-1D074694A4E1}"/>
              </a:ext>
            </a:extLst>
          </p:cNvPr>
          <p:cNvSpPr/>
          <p:nvPr/>
        </p:nvSpPr>
        <p:spPr>
          <a:xfrm rot="1800000">
            <a:off x="1262515" y="1002040"/>
            <a:ext cx="4333355" cy="1936798"/>
          </a:xfrm>
          <a:prstGeom prst="ellipse">
            <a:avLst/>
          </a:prstGeom>
          <a:solidFill>
            <a:srgbClr val="6B42DE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4" name="Овал 163">
            <a:extLst>
              <a:ext uri="{FF2B5EF4-FFF2-40B4-BE49-F238E27FC236}">
                <a16:creationId xmlns:a16="http://schemas.microsoft.com/office/drawing/2014/main" id="{03873AB8-5FC2-F245-939E-575DE273C8BF}"/>
              </a:ext>
            </a:extLst>
          </p:cNvPr>
          <p:cNvSpPr/>
          <p:nvPr/>
        </p:nvSpPr>
        <p:spPr>
          <a:xfrm rot="19800000">
            <a:off x="3615660" y="949097"/>
            <a:ext cx="4333355" cy="1936798"/>
          </a:xfrm>
          <a:prstGeom prst="ellipse">
            <a:avLst/>
          </a:prstGeom>
          <a:solidFill>
            <a:srgbClr val="FC8F55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5" name="Овал 164">
            <a:extLst>
              <a:ext uri="{FF2B5EF4-FFF2-40B4-BE49-F238E27FC236}">
                <a16:creationId xmlns:a16="http://schemas.microsoft.com/office/drawing/2014/main" id="{6F82EC1B-ED5D-8840-BC9D-D495F70D5E99}"/>
              </a:ext>
            </a:extLst>
          </p:cNvPr>
          <p:cNvSpPr/>
          <p:nvPr/>
        </p:nvSpPr>
        <p:spPr>
          <a:xfrm rot="1800000">
            <a:off x="3623112" y="2541344"/>
            <a:ext cx="4333355" cy="1936798"/>
          </a:xfrm>
          <a:prstGeom prst="ellipse">
            <a:avLst/>
          </a:prstGeom>
          <a:solidFill>
            <a:srgbClr val="6CC9F5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6" name="Овал 165">
            <a:extLst>
              <a:ext uri="{FF2B5EF4-FFF2-40B4-BE49-F238E27FC236}">
                <a16:creationId xmlns:a16="http://schemas.microsoft.com/office/drawing/2014/main" id="{E175DE2B-6340-7649-9890-1C0E0CADBF03}"/>
              </a:ext>
            </a:extLst>
          </p:cNvPr>
          <p:cNvSpPr/>
          <p:nvPr/>
        </p:nvSpPr>
        <p:spPr>
          <a:xfrm rot="19800000">
            <a:off x="1255064" y="2541343"/>
            <a:ext cx="4333355" cy="1936798"/>
          </a:xfrm>
          <a:prstGeom prst="ellipse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latin typeface="Montserrat" pitchFamily="2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6FCA2D3C-5B09-884D-99F1-D1C1E8F2B03C}"/>
              </a:ext>
            </a:extLst>
          </p:cNvPr>
          <p:cNvSpPr txBox="1"/>
          <p:nvPr/>
        </p:nvSpPr>
        <p:spPr>
          <a:xfrm>
            <a:off x="2042539" y="794421"/>
            <a:ext cx="87550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Koji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F1A51C4F-755A-B143-A562-D5F632374DF0}"/>
              </a:ext>
            </a:extLst>
          </p:cNvPr>
          <p:cNvSpPr txBox="1"/>
          <p:nvPr/>
        </p:nvSpPr>
        <p:spPr>
          <a:xfrm>
            <a:off x="2593614" y="1000297"/>
            <a:ext cx="141331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Snipfeed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4DCB2789-3824-9140-9A9C-A5F0833F7E74}"/>
              </a:ext>
            </a:extLst>
          </p:cNvPr>
          <p:cNvSpPr txBox="1"/>
          <p:nvPr/>
        </p:nvSpPr>
        <p:spPr>
          <a:xfrm>
            <a:off x="1678723" y="1418606"/>
            <a:ext cx="108136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Beacons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5FEFC22-0480-2145-B0D1-7765460F65B4}"/>
              </a:ext>
            </a:extLst>
          </p:cNvPr>
          <p:cNvSpPr txBox="1"/>
          <p:nvPr/>
        </p:nvSpPr>
        <p:spPr>
          <a:xfrm>
            <a:off x="1610750" y="1079566"/>
            <a:ext cx="105270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Linktree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D9B0E91-E465-C74A-87F6-896A2BCC9FF6}"/>
              </a:ext>
            </a:extLst>
          </p:cNvPr>
          <p:cNvSpPr txBox="1"/>
          <p:nvPr/>
        </p:nvSpPr>
        <p:spPr>
          <a:xfrm>
            <a:off x="3703439" y="1490295"/>
            <a:ext cx="79679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Minty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EBE7F09E-BE3C-AD4E-99E4-9F7C818449EF}"/>
              </a:ext>
            </a:extLst>
          </p:cNvPr>
          <p:cNvSpPr txBox="1"/>
          <p:nvPr/>
        </p:nvSpPr>
        <p:spPr>
          <a:xfrm>
            <a:off x="2228667" y="1254460"/>
            <a:ext cx="147758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Skedsocial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CCA27324-806D-B548-A1A6-168E6C389AB2}"/>
              </a:ext>
            </a:extLst>
          </p:cNvPr>
          <p:cNvSpPr txBox="1"/>
          <p:nvPr/>
        </p:nvSpPr>
        <p:spPr>
          <a:xfrm>
            <a:off x="2568105" y="1938622"/>
            <a:ext cx="97286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Tap Bio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5BE72920-3D85-FC4E-99D3-9A8E02B9A43E}"/>
              </a:ext>
            </a:extLst>
          </p:cNvPr>
          <p:cNvSpPr txBox="1"/>
          <p:nvPr/>
        </p:nvSpPr>
        <p:spPr>
          <a:xfrm>
            <a:off x="3366055" y="2046909"/>
            <a:ext cx="55726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Yat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D2B9BACD-274E-C54F-B8BF-B1229E1C824A}"/>
              </a:ext>
            </a:extLst>
          </p:cNvPr>
          <p:cNvSpPr txBox="1"/>
          <p:nvPr/>
        </p:nvSpPr>
        <p:spPr>
          <a:xfrm>
            <a:off x="1842441" y="1843651"/>
            <a:ext cx="929867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Shorby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04441F5-7847-2042-B9A1-A5420866CE01}"/>
              </a:ext>
            </a:extLst>
          </p:cNvPr>
          <p:cNvSpPr txBox="1"/>
          <p:nvPr/>
        </p:nvSpPr>
        <p:spPr>
          <a:xfrm>
            <a:off x="3276365" y="1753890"/>
            <a:ext cx="102404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Biolinky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E7D4CEB9-3933-BD45-8F69-EC696AF2F0C9}"/>
              </a:ext>
            </a:extLst>
          </p:cNvPr>
          <p:cNvSpPr txBox="1"/>
          <p:nvPr/>
        </p:nvSpPr>
        <p:spPr>
          <a:xfrm>
            <a:off x="2727220" y="1511749"/>
            <a:ext cx="131796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Everlinks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9AA8360-B201-9749-BBF4-BA51D90462D0}"/>
              </a:ext>
            </a:extLst>
          </p:cNvPr>
          <p:cNvSpPr txBox="1"/>
          <p:nvPr/>
        </p:nvSpPr>
        <p:spPr>
          <a:xfrm>
            <a:off x="2329030" y="1645477"/>
            <a:ext cx="81112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Luma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BB0BF5A7-2339-0D42-A663-62DA2E5B5873}"/>
              </a:ext>
            </a:extLst>
          </p:cNvPr>
          <p:cNvSpPr txBox="1"/>
          <p:nvPr/>
        </p:nvSpPr>
        <p:spPr>
          <a:xfrm>
            <a:off x="2280221" y="2240609"/>
            <a:ext cx="75994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Flooz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180" name="Рисунок 179">
            <a:extLst>
              <a:ext uri="{FF2B5EF4-FFF2-40B4-BE49-F238E27FC236}">
                <a16:creationId xmlns:a16="http://schemas.microsoft.com/office/drawing/2014/main" id="{C89D054B-6E07-5B42-BD27-0D89493B2F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0086" y="2603976"/>
            <a:ext cx="1345935" cy="1989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1" name="TextBox 180">
            <a:extLst>
              <a:ext uri="{FF2B5EF4-FFF2-40B4-BE49-F238E27FC236}">
                <a16:creationId xmlns:a16="http://schemas.microsoft.com/office/drawing/2014/main" id="{2E45ABC0-6485-5D41-AA43-98CC72871B54}"/>
              </a:ext>
            </a:extLst>
          </p:cNvPr>
          <p:cNvSpPr txBox="1"/>
          <p:nvPr/>
        </p:nvSpPr>
        <p:spPr>
          <a:xfrm>
            <a:off x="4610405" y="1545047"/>
            <a:ext cx="135160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Armsprime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D70AB8C8-D5DC-0442-A21C-1A469C911FEF}"/>
              </a:ext>
            </a:extLst>
          </p:cNvPr>
          <p:cNvSpPr txBox="1"/>
          <p:nvPr/>
        </p:nvSpPr>
        <p:spPr>
          <a:xfrm>
            <a:off x="5426175" y="1178177"/>
            <a:ext cx="77632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Clash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DA3ED477-9474-274F-A063-20DF7349BDC2}"/>
              </a:ext>
            </a:extLst>
          </p:cNvPr>
          <p:cNvSpPr txBox="1"/>
          <p:nvPr/>
        </p:nvSpPr>
        <p:spPr>
          <a:xfrm>
            <a:off x="5843774" y="842934"/>
            <a:ext cx="11571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fanhouse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081E40D-A660-C44F-AC6C-99F5253E4867}"/>
              </a:ext>
            </a:extLst>
          </p:cNvPr>
          <p:cNvSpPr txBox="1"/>
          <p:nvPr/>
        </p:nvSpPr>
        <p:spPr>
          <a:xfrm>
            <a:off x="5446519" y="2541429"/>
            <a:ext cx="110797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Onlyfans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91EDD4E-CED7-B449-9A54-50F8EB7DF70E}"/>
              </a:ext>
            </a:extLst>
          </p:cNvPr>
          <p:cNvSpPr txBox="1"/>
          <p:nvPr/>
        </p:nvSpPr>
        <p:spPr>
          <a:xfrm>
            <a:off x="5622987" y="1703886"/>
            <a:ext cx="96876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Fanvue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BCA13E2-2AEB-4246-9CC5-22BB9B2B2216}"/>
              </a:ext>
            </a:extLst>
          </p:cNvPr>
          <p:cNvSpPr txBox="1"/>
          <p:nvPr/>
        </p:nvSpPr>
        <p:spPr>
          <a:xfrm>
            <a:off x="6897713" y="1406020"/>
            <a:ext cx="66986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jemi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3739ED6-3646-7549-8D59-FE6B26D4F584}"/>
              </a:ext>
            </a:extLst>
          </p:cNvPr>
          <p:cNvSpPr txBox="1"/>
          <p:nvPr/>
        </p:nvSpPr>
        <p:spPr>
          <a:xfrm>
            <a:off x="6213063" y="1838845"/>
            <a:ext cx="107112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pearpop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54BA69C-8784-E545-A4E4-79C4536E9728}"/>
              </a:ext>
            </a:extLst>
          </p:cNvPr>
          <p:cNvSpPr txBox="1"/>
          <p:nvPr/>
        </p:nvSpPr>
        <p:spPr>
          <a:xfrm>
            <a:off x="6649703" y="1083006"/>
            <a:ext cx="9953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Zebraiq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701F5842-7B27-9942-A80E-D594184743D3}"/>
              </a:ext>
            </a:extLst>
          </p:cNvPr>
          <p:cNvSpPr txBox="1"/>
          <p:nvPr/>
        </p:nvSpPr>
        <p:spPr>
          <a:xfrm>
            <a:off x="5782701" y="2221052"/>
            <a:ext cx="102608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Patreon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73859F8-F83B-B546-A76B-9C3050BE3866}"/>
              </a:ext>
            </a:extLst>
          </p:cNvPr>
          <p:cNvSpPr txBox="1"/>
          <p:nvPr/>
        </p:nvSpPr>
        <p:spPr>
          <a:xfrm>
            <a:off x="5621368" y="1380188"/>
            <a:ext cx="133522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Memberful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72EBD59C-FE4C-5040-8909-C49765309870}"/>
              </a:ext>
            </a:extLst>
          </p:cNvPr>
          <p:cNvSpPr txBox="1"/>
          <p:nvPr/>
        </p:nvSpPr>
        <p:spPr>
          <a:xfrm>
            <a:off x="6834383" y="712986"/>
            <a:ext cx="69443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Ko-fi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203CD540-F950-3947-BC50-B9672EC35C80}"/>
              </a:ext>
            </a:extLst>
          </p:cNvPr>
          <p:cNvSpPr txBox="1"/>
          <p:nvPr/>
        </p:nvSpPr>
        <p:spPr>
          <a:xfrm>
            <a:off x="5298864" y="1959394"/>
            <a:ext cx="68624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Stan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5C262DE-8087-F24A-9A70-933002115869}"/>
              </a:ext>
            </a:extLst>
          </p:cNvPr>
          <p:cNvSpPr txBox="1"/>
          <p:nvPr/>
        </p:nvSpPr>
        <p:spPr>
          <a:xfrm>
            <a:off x="1753092" y="3615585"/>
            <a:ext cx="66577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Moe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6DBEF0AE-7014-DB4F-AC42-A4CE1C85730A}"/>
              </a:ext>
            </a:extLst>
          </p:cNvPr>
          <p:cNvSpPr txBox="1"/>
          <p:nvPr/>
        </p:nvSpPr>
        <p:spPr>
          <a:xfrm>
            <a:off x="1972404" y="3730263"/>
            <a:ext cx="161365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Creative Juice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13975B77-9604-D14A-9AC9-7B4781ED17B3}"/>
              </a:ext>
            </a:extLst>
          </p:cNvPr>
          <p:cNvSpPr txBox="1"/>
          <p:nvPr/>
        </p:nvSpPr>
        <p:spPr>
          <a:xfrm>
            <a:off x="1522250" y="4068868"/>
            <a:ext cx="86230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Cooby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E192112-B9EE-0945-AE82-A95214748BE0}"/>
              </a:ext>
            </a:extLst>
          </p:cNvPr>
          <p:cNvSpPr txBox="1"/>
          <p:nvPr/>
        </p:nvSpPr>
        <p:spPr>
          <a:xfrm>
            <a:off x="2171689" y="4039068"/>
            <a:ext cx="100561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Wethos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8893238E-CAE8-234D-A448-D13B621928B1}"/>
              </a:ext>
            </a:extLst>
          </p:cNvPr>
          <p:cNvSpPr txBox="1"/>
          <p:nvPr/>
        </p:nvSpPr>
        <p:spPr>
          <a:xfrm>
            <a:off x="3403878" y="3806303"/>
            <a:ext cx="6719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Piko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2261E6D-D8ED-F84E-BEE4-04B962874993}"/>
              </a:ext>
            </a:extLst>
          </p:cNvPr>
          <p:cNvSpPr txBox="1"/>
          <p:nvPr/>
        </p:nvSpPr>
        <p:spPr>
          <a:xfrm>
            <a:off x="1355703" y="4411139"/>
            <a:ext cx="187160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mightynetworks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DADD88E-84EC-FB4A-87DB-81D833DFC4D1}"/>
              </a:ext>
            </a:extLst>
          </p:cNvPr>
          <p:cNvSpPr txBox="1"/>
          <p:nvPr/>
        </p:nvSpPr>
        <p:spPr>
          <a:xfrm>
            <a:off x="2979196" y="4099322"/>
            <a:ext cx="8438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Chord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D113823-7146-924D-9038-050485408CBC}"/>
              </a:ext>
            </a:extLst>
          </p:cNvPr>
          <p:cNvSpPr txBox="1"/>
          <p:nvPr/>
        </p:nvSpPr>
        <p:spPr>
          <a:xfrm>
            <a:off x="2125058" y="3263440"/>
            <a:ext cx="56750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Stir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D87CE52-5114-144C-B78C-9823748AFDFD}"/>
              </a:ext>
            </a:extLst>
          </p:cNvPr>
          <p:cNvSpPr txBox="1"/>
          <p:nvPr/>
        </p:nvSpPr>
        <p:spPr>
          <a:xfrm>
            <a:off x="3280223" y="3236192"/>
            <a:ext cx="76608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Karat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D587323F-DD06-B540-AA7E-08052A8CFFFB}"/>
              </a:ext>
            </a:extLst>
          </p:cNvPr>
          <p:cNvSpPr txBox="1"/>
          <p:nvPr/>
        </p:nvSpPr>
        <p:spPr>
          <a:xfrm>
            <a:off x="3608681" y="3531368"/>
            <a:ext cx="6719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XPO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A50362C6-44B4-B248-8340-97F511F6E6E4}"/>
              </a:ext>
            </a:extLst>
          </p:cNvPr>
          <p:cNvSpPr txBox="1"/>
          <p:nvPr/>
        </p:nvSpPr>
        <p:spPr>
          <a:xfrm>
            <a:off x="2360882" y="2950143"/>
            <a:ext cx="108750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Willapay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16CA03F-9EF2-C449-A121-66D358B82097}"/>
              </a:ext>
            </a:extLst>
          </p:cNvPr>
          <p:cNvSpPr txBox="1"/>
          <p:nvPr/>
        </p:nvSpPr>
        <p:spPr>
          <a:xfrm>
            <a:off x="5836220" y="2930885"/>
            <a:ext cx="94419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Cameo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329DF2F9-93D3-C942-A5E4-EDE2D7B16C98}"/>
              </a:ext>
            </a:extLst>
          </p:cNvPr>
          <p:cNvSpPr txBox="1"/>
          <p:nvPr/>
        </p:nvSpPr>
        <p:spPr>
          <a:xfrm>
            <a:off x="5797150" y="3966849"/>
            <a:ext cx="110388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memmo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4D64C2A-7346-4044-A58F-701BB1A316AC}"/>
              </a:ext>
            </a:extLst>
          </p:cNvPr>
          <p:cNvSpPr txBox="1"/>
          <p:nvPr/>
        </p:nvSpPr>
        <p:spPr>
          <a:xfrm>
            <a:off x="5738810" y="4284375"/>
            <a:ext cx="131475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myfanpark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AFE1E92-D349-B249-95F9-CAD0DEF5BB78}"/>
              </a:ext>
            </a:extLst>
          </p:cNvPr>
          <p:cNvSpPr txBox="1"/>
          <p:nvPr/>
        </p:nvSpPr>
        <p:spPr>
          <a:xfrm>
            <a:off x="4828097" y="3800189"/>
            <a:ext cx="1408927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streamloots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80E8062-0298-2640-B4F5-0A9A23FDA789}"/>
              </a:ext>
            </a:extLst>
          </p:cNvPr>
          <p:cNvSpPr txBox="1"/>
          <p:nvPr/>
        </p:nvSpPr>
        <p:spPr>
          <a:xfrm>
            <a:off x="4808604" y="3473426"/>
            <a:ext cx="8827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Fundo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D6E2ED10-16E9-2141-BF4F-97B50B4794B5}"/>
              </a:ext>
            </a:extLst>
          </p:cNvPr>
          <p:cNvSpPr txBox="1"/>
          <p:nvPr/>
        </p:nvSpPr>
        <p:spPr>
          <a:xfrm>
            <a:off x="5802773" y="3542793"/>
            <a:ext cx="55726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wr1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C28AB865-8F7B-4E43-951B-CF752A31A008}"/>
              </a:ext>
            </a:extLst>
          </p:cNvPr>
          <p:cNvSpPr txBox="1"/>
          <p:nvPr/>
        </p:nvSpPr>
        <p:spPr>
          <a:xfrm>
            <a:off x="6097257" y="3334788"/>
            <a:ext cx="132908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skilledstars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33A49DC0-5780-7F4F-A766-0BD101609997}"/>
              </a:ext>
            </a:extLst>
          </p:cNvPr>
          <p:cNvSpPr txBox="1"/>
          <p:nvPr/>
        </p:nvSpPr>
        <p:spPr>
          <a:xfrm>
            <a:off x="5382495" y="3196251"/>
            <a:ext cx="99333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qoohoo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EF56ADE8-4A5A-AC45-B18E-47587E52D2E6}"/>
              </a:ext>
            </a:extLst>
          </p:cNvPr>
          <p:cNvSpPr txBox="1"/>
          <p:nvPr/>
        </p:nvSpPr>
        <p:spPr>
          <a:xfrm>
            <a:off x="6685551" y="4173540"/>
            <a:ext cx="98309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Looped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B61E59EC-41D4-4942-9954-0974B53F90DA}"/>
              </a:ext>
            </a:extLst>
          </p:cNvPr>
          <p:cNvSpPr txBox="1"/>
          <p:nvPr/>
        </p:nvSpPr>
        <p:spPr>
          <a:xfrm>
            <a:off x="6723687" y="3857703"/>
            <a:ext cx="81112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mana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8AC6CFAB-81A9-5048-B8D1-E707980D1A13}"/>
              </a:ext>
            </a:extLst>
          </p:cNvPr>
          <p:cNvSpPr txBox="1"/>
          <p:nvPr/>
        </p:nvSpPr>
        <p:spPr>
          <a:xfrm>
            <a:off x="2514276" y="3477237"/>
            <a:ext cx="118986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CloutJam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1DE4888-6ADB-A74B-9E48-7C9C08FF10BD}"/>
              </a:ext>
            </a:extLst>
          </p:cNvPr>
          <p:cNvSpPr txBox="1"/>
          <p:nvPr/>
        </p:nvSpPr>
        <p:spPr>
          <a:xfrm>
            <a:off x="2515504" y="3209973"/>
            <a:ext cx="80908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#paid</a:t>
            </a:r>
            <a:endParaRPr lang="ru-RU" sz="1200">
              <a:solidFill>
                <a:schemeClr val="bg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F81E08EF-8A35-9D40-8135-ADA97F86AFED}"/>
              </a:ext>
            </a:extLst>
          </p:cNvPr>
          <p:cNvSpPr/>
          <p:nvPr/>
        </p:nvSpPr>
        <p:spPr>
          <a:xfrm>
            <a:off x="180234" y="4455627"/>
            <a:ext cx="864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ctr"/>
            <a:r>
              <a:rPr lang="ru-RU" sz="2000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Рынок экономики </a:t>
            </a:r>
          </a:p>
          <a:p>
            <a:pPr indent="355600" algn="ctr"/>
            <a:r>
              <a:rPr lang="ru-RU" sz="2000" i="1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создателей</a:t>
            </a:r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C4DB5F5-7507-3DD3-A8B4-96B6701FD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2935" y="4701709"/>
            <a:ext cx="818155" cy="29578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7DEA16-BCBF-7097-F4D7-012F7E5D66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8" y="0"/>
            <a:ext cx="9140603" cy="5143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9B3028-4E53-4C3B-1CE0-FE582F786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690"/>
            <a:ext cx="9144000" cy="513012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0F2767D-4782-06BD-4A0A-F02D84574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92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1FCF1-24BC-AD19-128B-A300C3BF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сделано?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52FCC3-68DE-9E09-9242-1B2B73882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15</a:t>
            </a:r>
            <a:endParaRPr lang="ru-RU" dirty="0"/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DD64A9A-5047-4AA6-907E-75A76E1E5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58" y="95494"/>
            <a:ext cx="818155" cy="29578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E72A9D-E389-E49C-4C17-7B2563E18B4B}"/>
              </a:ext>
            </a:extLst>
          </p:cNvPr>
          <p:cNvSpPr/>
          <p:nvPr/>
        </p:nvSpPr>
        <p:spPr>
          <a:xfrm>
            <a:off x="6441585" y="0"/>
            <a:ext cx="2759866" cy="5180014"/>
          </a:xfrm>
          <a:prstGeom prst="rect">
            <a:avLst/>
          </a:prstGeom>
          <a:solidFill>
            <a:srgbClr val="6B4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latin typeface="Montserrat" pitchFamily="2" charset="0"/>
            </a:endParaRPr>
          </a:p>
        </p:txBody>
      </p:sp>
      <p:sp>
        <p:nvSpPr>
          <p:cNvPr id="6" name="Прямоугольный треугольник 5">
            <a:extLst>
              <a:ext uri="{FF2B5EF4-FFF2-40B4-BE49-F238E27FC236}">
                <a16:creationId xmlns:a16="http://schemas.microsoft.com/office/drawing/2014/main" id="{2A56B551-4AC9-8FA0-BFCA-E0E9B34119A5}"/>
              </a:ext>
            </a:extLst>
          </p:cNvPr>
          <p:cNvSpPr/>
          <p:nvPr/>
        </p:nvSpPr>
        <p:spPr>
          <a:xfrm rot="16200000">
            <a:off x="2446632" y="1164100"/>
            <a:ext cx="5180014" cy="2851810"/>
          </a:xfrm>
          <a:prstGeom prst="rtTriangle">
            <a:avLst/>
          </a:prstGeom>
          <a:solidFill>
            <a:srgbClr val="6B4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latin typeface="Montserrat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BCDD9F-6513-E86F-7BDB-AB78A795A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0012" y="1611730"/>
            <a:ext cx="2209800" cy="22098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A64630-69AA-F171-F017-696A785498B0}"/>
              </a:ext>
            </a:extLst>
          </p:cNvPr>
          <p:cNvSpPr txBox="1"/>
          <p:nvPr/>
        </p:nvSpPr>
        <p:spPr>
          <a:xfrm>
            <a:off x="5468373" y="1211620"/>
            <a:ext cx="37431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Montserrat" pitchFamily="2" charset="0"/>
              </a:rPr>
              <a:t>https://</a:t>
            </a:r>
            <a:r>
              <a:rPr lang="en-US" sz="2000" dirty="0" err="1">
                <a:solidFill>
                  <a:schemeClr val="bg1"/>
                </a:solidFill>
                <a:latin typeface="Montserrat" pitchFamily="2" charset="0"/>
              </a:rPr>
              <a:t>reachbe.ru</a:t>
            </a:r>
            <a:endParaRPr lang="ru-RU" sz="2000" dirty="0">
              <a:solidFill>
                <a:schemeClr val="bg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DFC9548-E2F5-6EB5-6440-CDBC481CEDA0}"/>
              </a:ext>
            </a:extLst>
          </p:cNvPr>
          <p:cNvSpPr/>
          <p:nvPr/>
        </p:nvSpPr>
        <p:spPr>
          <a:xfrm>
            <a:off x="180432" y="959208"/>
            <a:ext cx="41789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Готовый продукт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b="1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Первые клиенты и продажи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b="1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Стратегия дальнейшего развития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b="1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Маркетинговые гипотезы</a:t>
            </a:r>
            <a:endParaRPr lang="ru-RU" sz="20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FD97303-38EF-7865-77E8-7BC951472F1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75789" y="147170"/>
            <a:ext cx="401990" cy="43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98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1FCF1-24BC-AD19-128B-A300C3BF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Структура финансирования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52FCC3-68DE-9E09-9242-1B2B73882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ru-RU" dirty="0"/>
              <a:t>6</a:t>
            </a:r>
          </a:p>
        </p:txBody>
      </p:sp>
      <p:graphicFrame>
        <p:nvGraphicFramePr>
          <p:cNvPr id="10" name="Таблица 4">
            <a:extLst>
              <a:ext uri="{FF2B5EF4-FFF2-40B4-BE49-F238E27FC236}">
                <a16:creationId xmlns:a16="http://schemas.microsoft.com/office/drawing/2014/main" id="{451F4D6A-F76A-E6AB-A851-AFB46A1EDC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451255"/>
              </p:ext>
            </p:extLst>
          </p:nvPr>
        </p:nvGraphicFramePr>
        <p:xfrm>
          <a:off x="2675907" y="759692"/>
          <a:ext cx="6397209" cy="4099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403">
                  <a:extLst>
                    <a:ext uri="{9D8B030D-6E8A-4147-A177-3AD203B41FA5}">
                      <a16:colId xmlns:a16="http://schemas.microsoft.com/office/drawing/2014/main" val="3411851370"/>
                    </a:ext>
                  </a:extLst>
                </a:gridCol>
                <a:gridCol w="2132403">
                  <a:extLst>
                    <a:ext uri="{9D8B030D-6E8A-4147-A177-3AD203B41FA5}">
                      <a16:colId xmlns:a16="http://schemas.microsoft.com/office/drawing/2014/main" val="2802610997"/>
                    </a:ext>
                  </a:extLst>
                </a:gridCol>
                <a:gridCol w="2132403">
                  <a:extLst>
                    <a:ext uri="{9D8B030D-6E8A-4147-A177-3AD203B41FA5}">
                      <a16:colId xmlns:a16="http://schemas.microsoft.com/office/drawing/2014/main" val="2964499891"/>
                    </a:ext>
                  </a:extLst>
                </a:gridCol>
              </a:tblGrid>
              <a:tr h="572242">
                <a:tc>
                  <a:txBody>
                    <a:bodyPr/>
                    <a:lstStyle/>
                    <a:p>
                      <a:r>
                        <a:rPr lang="ru-RU" dirty="0"/>
                        <a:t>Название этапа календарного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Длительность этапа (месяцы)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492626"/>
                  </a:ext>
                </a:extLst>
              </a:tr>
              <a:tr h="794474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Составление базовой маркетинговой стратегии, проверка гипотез по привлечению клиентов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 месяца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300.000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513055"/>
                  </a:ext>
                </a:extLst>
              </a:tr>
              <a:tr h="1332665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Реализация маркетинговой кампании, привлечение клиентов, покупка рекламы, </a:t>
                      </a:r>
                      <a:r>
                        <a:rPr lang="ru-RU" sz="12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амбассадоринг</a:t>
                      </a: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участие в профильных мероприятиях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12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15.000.000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59671"/>
                  </a:ext>
                </a:extLst>
              </a:tr>
              <a:tr h="1332665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Продолжение сотрудничества с партнёрами, разработка мобильного приложения, поддержание и развитие работоспособности платформы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12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25.000.000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103628"/>
                  </a:ext>
                </a:extLst>
              </a:tr>
            </a:tbl>
          </a:graphicData>
        </a:graphic>
      </p:graphicFrame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67E1DAD-BDEE-2CE8-0EA5-3DBD0F0C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16D86C6-7679-EF31-B439-C021D92D96EB}"/>
              </a:ext>
            </a:extLst>
          </p:cNvPr>
          <p:cNvSpPr txBox="1"/>
          <p:nvPr/>
        </p:nvSpPr>
        <p:spPr>
          <a:xfrm>
            <a:off x="70884" y="759692"/>
            <a:ext cx="25305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Источники финансирования: </a:t>
            </a:r>
            <a:r>
              <a:rPr lang="ru-RU" sz="1200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личные средства; привлечение венчурных инвесторов; банковский кредит; гранты от фондов, содействующих развитию стартап-индустрии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0C42E8-BE4F-98A4-4C88-A4A87F6C0CEF}"/>
              </a:ext>
            </a:extLst>
          </p:cNvPr>
          <p:cNvSpPr txBox="1"/>
          <p:nvPr/>
        </p:nvSpPr>
        <p:spPr>
          <a:xfrm>
            <a:off x="70884" y="4551382"/>
            <a:ext cx="46818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Итог: 40.300.3000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3113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1FCF1-24BC-AD19-128B-A300C3BF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до 15 декабря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52FCC3-68DE-9E09-9242-1B2B73882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ru-RU" dirty="0"/>
              <a:t>7</a:t>
            </a: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B345931-63A7-F584-DCA4-739E42673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BE04BC-475C-0649-98BA-EE5F2DBE2479}"/>
              </a:ext>
            </a:extLst>
          </p:cNvPr>
          <p:cNvSpPr txBox="1"/>
          <p:nvPr/>
        </p:nvSpPr>
        <p:spPr>
          <a:xfrm>
            <a:off x="258772" y="1121642"/>
            <a:ext cx="2697079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>
                <a:latin typeface="Montserratial"/>
              </a:rPr>
              <a:t>Продукт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Наладить систему увед</a:t>
            </a:r>
            <a:r>
              <a:rPr lang="ru-RU" dirty="0">
                <a:latin typeface="Montserratial"/>
              </a:rPr>
              <a:t>омлений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Исправление багов в рабо</a:t>
            </a:r>
            <a:r>
              <a:rPr lang="ru-RU" dirty="0">
                <a:latin typeface="Montserratial"/>
              </a:rPr>
              <a:t>те платформы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Наладить </a:t>
            </a:r>
            <a:r>
              <a:rPr lang="ru-RU" sz="1400" dirty="0" err="1">
                <a:latin typeface="Montserratial"/>
              </a:rPr>
              <a:t>трекшн</a:t>
            </a:r>
            <a:endParaRPr lang="ru-RU" sz="1400" dirty="0">
              <a:latin typeface="Montserratial"/>
            </a:endParaRPr>
          </a:p>
          <a:p>
            <a:pPr>
              <a:buFontTx/>
              <a:buChar char="-"/>
            </a:pPr>
            <a:r>
              <a:rPr lang="ru-RU" dirty="0">
                <a:latin typeface="Montserratial"/>
              </a:rPr>
              <a:t>Работа над </a:t>
            </a:r>
            <a:r>
              <a:rPr lang="en-US" dirty="0">
                <a:latin typeface="Montserratial"/>
              </a:rPr>
              <a:t>Visibility </a:t>
            </a:r>
            <a:endParaRPr lang="ru-RU" sz="1400" dirty="0">
              <a:latin typeface="Montserratial"/>
            </a:endParaRPr>
          </a:p>
          <a:p>
            <a:pPr marL="0" indent="0">
              <a:buNone/>
            </a:pPr>
            <a:endParaRPr lang="ru-RU" sz="1400" dirty="0">
              <a:latin typeface="Montserratial"/>
            </a:endParaRP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Для этого необходимо: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Обновить техническое задание</a:t>
            </a:r>
          </a:p>
          <a:p>
            <a:pPr>
              <a:buFontTx/>
              <a:buChar char="-"/>
            </a:pPr>
            <a:r>
              <a:rPr lang="ru-RU" dirty="0">
                <a:latin typeface="Montserratial"/>
              </a:rPr>
              <a:t>Определить показатели, способные повлиять на выручку и её размеры, наиболее релевантные для данной модели бизнеса (для того, чтобы включить эти показатели в </a:t>
            </a:r>
            <a:r>
              <a:rPr lang="ru-RU" dirty="0" err="1">
                <a:latin typeface="Montserratial"/>
              </a:rPr>
              <a:t>трекшн</a:t>
            </a:r>
            <a:r>
              <a:rPr lang="ru-RU" dirty="0">
                <a:latin typeface="Montserratial"/>
              </a:rPr>
              <a:t>)</a:t>
            </a:r>
            <a:endParaRPr lang="en-US" sz="1400" dirty="0">
              <a:latin typeface="Montserrat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637DDA-9AF5-659F-34CB-6627A2B4834D}"/>
              </a:ext>
            </a:extLst>
          </p:cNvPr>
          <p:cNvSpPr txBox="1"/>
          <p:nvPr/>
        </p:nvSpPr>
        <p:spPr>
          <a:xfrm>
            <a:off x="3099390" y="1088907"/>
            <a:ext cx="3464443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>
                <a:latin typeface="Montserratial"/>
              </a:rPr>
              <a:t>Продажи и клиенты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Привлечь 100</a:t>
            </a:r>
            <a:r>
              <a:rPr lang="en-US" sz="1400" dirty="0">
                <a:latin typeface="Montserratial"/>
              </a:rPr>
              <a:t> </a:t>
            </a:r>
            <a:r>
              <a:rPr lang="ru-RU" sz="1400" dirty="0">
                <a:latin typeface="Montserratial"/>
              </a:rPr>
              <a:t>новых посетителей </a:t>
            </a:r>
            <a:r>
              <a:rPr lang="en-US" sz="1400" dirty="0">
                <a:latin typeface="Montserratial"/>
              </a:rPr>
              <a:t>(</a:t>
            </a:r>
            <a:r>
              <a:rPr lang="ru-RU" sz="1400" dirty="0">
                <a:latin typeface="Montserratial"/>
              </a:rPr>
              <a:t>охват)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Сделать 300</a:t>
            </a:r>
            <a:r>
              <a:rPr lang="en-US" sz="1400" dirty="0">
                <a:latin typeface="Montserratial"/>
              </a:rPr>
              <a:t> </a:t>
            </a:r>
            <a:r>
              <a:rPr lang="ru-RU" sz="1400" dirty="0">
                <a:latin typeface="Montserratial"/>
              </a:rPr>
              <a:t>продаж </a:t>
            </a:r>
            <a:r>
              <a:rPr lang="en-US" sz="1400" dirty="0">
                <a:latin typeface="Montserratial"/>
              </a:rPr>
              <a:t>(</a:t>
            </a:r>
            <a:r>
              <a:rPr lang="ru-RU" sz="1400" dirty="0">
                <a:latin typeface="Montserratial"/>
              </a:rPr>
              <a:t>продажи)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Выйти на рынок создателей контента</a:t>
            </a:r>
          </a:p>
          <a:p>
            <a:pPr>
              <a:buFontTx/>
              <a:buChar char="-"/>
            </a:pPr>
            <a:endParaRPr lang="ru-RU" sz="1400" dirty="0">
              <a:latin typeface="Montserratial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>
                <a:latin typeface="Montserratial"/>
              </a:rPr>
              <a:t>Для этого необходимо: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Провести маркетинговую кампанию </a:t>
            </a:r>
          </a:p>
          <a:p>
            <a:pPr>
              <a:buFontTx/>
              <a:buChar char="-"/>
            </a:pPr>
            <a:r>
              <a:rPr lang="ru-RU" dirty="0">
                <a:latin typeface="Montserratial"/>
              </a:rPr>
              <a:t>Наладить </a:t>
            </a:r>
            <a:r>
              <a:rPr lang="ru-RU" dirty="0" err="1">
                <a:latin typeface="Montserratial"/>
              </a:rPr>
              <a:t>трекшн</a:t>
            </a:r>
            <a:r>
              <a:rPr lang="ru-RU" dirty="0">
                <a:latin typeface="Montserratial"/>
              </a:rPr>
              <a:t> </a:t>
            </a:r>
          </a:p>
          <a:p>
            <a:pPr>
              <a:buFontTx/>
              <a:buChar char="-"/>
            </a:pPr>
            <a:r>
              <a:rPr lang="ru-RU" dirty="0">
                <a:latin typeface="Montserratial"/>
              </a:rPr>
              <a:t>Написание публикаций в интернете </a:t>
            </a:r>
          </a:p>
          <a:p>
            <a:pPr>
              <a:buFontTx/>
              <a:buChar char="-"/>
            </a:pPr>
            <a:r>
              <a:rPr lang="ru-RU" dirty="0">
                <a:latin typeface="Montserratial"/>
              </a:rPr>
              <a:t>Привлечение наставников, амбассадоров</a:t>
            </a:r>
          </a:p>
          <a:p>
            <a:pPr>
              <a:buFontTx/>
              <a:buChar char="-"/>
            </a:pPr>
            <a:r>
              <a:rPr lang="ru-RU" dirty="0" err="1">
                <a:latin typeface="Montserratial"/>
              </a:rPr>
              <a:t>Таргет</a:t>
            </a:r>
            <a:endParaRPr lang="ru-RU" dirty="0">
              <a:latin typeface="Montserrat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CB9EE-2541-7091-231C-712CFE55344D}"/>
              </a:ext>
            </a:extLst>
          </p:cNvPr>
          <p:cNvSpPr txBox="1"/>
          <p:nvPr/>
        </p:nvSpPr>
        <p:spPr>
          <a:xfrm>
            <a:off x="6707372" y="1088907"/>
            <a:ext cx="2177856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>
                <a:latin typeface="Montserratial"/>
              </a:rPr>
              <a:t>Стратегия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Привлечь 3.000.000</a:t>
            </a:r>
            <a:r>
              <a:rPr lang="en-US" sz="1400" dirty="0">
                <a:latin typeface="Montserratial"/>
              </a:rPr>
              <a:t> </a:t>
            </a:r>
            <a:r>
              <a:rPr lang="ru-RU" sz="1400" dirty="0">
                <a:latin typeface="Montserratial"/>
              </a:rPr>
              <a:t>грантовых средств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Выйти на безубыточность к 15 ноября</a:t>
            </a:r>
          </a:p>
          <a:p>
            <a:pPr marL="0" indent="0">
              <a:buNone/>
            </a:pPr>
            <a:endParaRPr lang="en-US" sz="1400" dirty="0">
              <a:latin typeface="Montserratial"/>
            </a:endParaRPr>
          </a:p>
          <a:p>
            <a:pPr marL="0" indent="0">
              <a:buNone/>
            </a:pPr>
            <a:endParaRPr lang="ru-RU" sz="1400" dirty="0">
              <a:latin typeface="Montserratial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>
                <a:latin typeface="Montserratial"/>
              </a:rPr>
              <a:t>Для этого необходимо: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Подготовить документы на грант до 1 декабря</a:t>
            </a:r>
          </a:p>
          <a:p>
            <a:pPr>
              <a:buFontTx/>
              <a:buChar char="-"/>
            </a:pPr>
            <a:r>
              <a:rPr lang="ru-RU" sz="1400" dirty="0">
                <a:latin typeface="Montserratial"/>
              </a:rPr>
              <a:t>Сократить расходы на 20</a:t>
            </a:r>
            <a:r>
              <a:rPr lang="en-US" sz="1400" dirty="0">
                <a:latin typeface="Montserratial"/>
              </a:rPr>
              <a:t>% </a:t>
            </a:r>
            <a:r>
              <a:rPr lang="ru-RU" sz="1400" dirty="0">
                <a:latin typeface="Montserratial"/>
              </a:rPr>
              <a:t>не потеряв в доходах</a:t>
            </a:r>
          </a:p>
        </p:txBody>
      </p:sp>
    </p:spTree>
    <p:extLst>
      <p:ext uri="{BB962C8B-B14F-4D97-AF65-F5344CB8AC3E}">
        <p14:creationId xmlns:p14="http://schemas.microsoft.com/office/powerpoint/2010/main" val="1477850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1FCF1-24BC-AD19-128B-A300C3BF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Дневник проекта (25.10)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52FCC3-68DE-9E09-9242-1B2B73882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ru-RU" dirty="0"/>
              <a:t>8</a:t>
            </a: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B345931-63A7-F584-DCA4-739E42673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A0F4E6-9463-0343-BE18-10478EEE486D}"/>
              </a:ext>
            </a:extLst>
          </p:cNvPr>
          <p:cNvSpPr txBox="1"/>
          <p:nvPr/>
        </p:nvSpPr>
        <p:spPr>
          <a:xfrm>
            <a:off x="108099" y="1371563"/>
            <a:ext cx="90359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ru-RU" sz="5400" b="1" dirty="0">
              <a:latin typeface="Montserratial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>
                <a:latin typeface="Montserratial"/>
              </a:rPr>
              <a:t>Первая встреча</a:t>
            </a:r>
            <a:endParaRPr lang="ru-RU" sz="5400" dirty="0">
              <a:latin typeface="Montserratial"/>
            </a:endParaRPr>
          </a:p>
        </p:txBody>
      </p:sp>
    </p:spTree>
    <p:extLst>
      <p:ext uri="{BB962C8B-B14F-4D97-AF65-F5344CB8AC3E}">
        <p14:creationId xmlns:p14="http://schemas.microsoft.com/office/powerpoint/2010/main" val="1497021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1FCF1-24BC-AD19-128B-A300C3BF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Дневник проекта (01.11)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52FCC3-68DE-9E09-9242-1B2B73882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ru-RU" dirty="0"/>
              <a:t>8</a:t>
            </a: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B345931-63A7-F584-DCA4-739E42673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637DDA-9AF5-659F-34CB-6627A2B4834D}"/>
              </a:ext>
            </a:extLst>
          </p:cNvPr>
          <p:cNvSpPr txBox="1"/>
          <p:nvPr/>
        </p:nvSpPr>
        <p:spPr>
          <a:xfrm>
            <a:off x="108098" y="1180389"/>
            <a:ext cx="3464443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Что было запланировано на прошедшую неделю?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1.Определиться с путями повышения узнаваемости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2.Узнать у команды по поводу </a:t>
            </a:r>
            <a:r>
              <a:rPr lang="ru-RU" sz="1200" dirty="0" err="1">
                <a:latin typeface="Montserratial"/>
              </a:rPr>
              <a:t>кастдева</a:t>
            </a:r>
            <a:endParaRPr lang="ru-RU" sz="1200" dirty="0">
              <a:latin typeface="Montserratial"/>
            </a:endParaRP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3.Проанализировать </a:t>
            </a:r>
            <a:r>
              <a:rPr lang="ru-RU" sz="1200" dirty="0" err="1">
                <a:latin typeface="Montserratial"/>
              </a:rPr>
              <a:t>Бусти</a:t>
            </a:r>
            <a:r>
              <a:rPr lang="ru-RU" sz="1200" dirty="0">
                <a:latin typeface="Montserratial"/>
              </a:rPr>
              <a:t> 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4.Проверить себя по шаблону самодиагностики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5.*Опционально: ознакомиться с материалами про </a:t>
            </a:r>
            <a:r>
              <a:rPr lang="ru-RU" sz="1200" dirty="0" err="1">
                <a:latin typeface="Montserratial"/>
              </a:rPr>
              <a:t>кастдев</a:t>
            </a:r>
            <a:endParaRPr lang="ru-RU" sz="1200" dirty="0">
              <a:latin typeface="Montserrat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AF45B-3A55-AA83-D78B-EDE3A6E23C8F}"/>
              </a:ext>
            </a:extLst>
          </p:cNvPr>
          <p:cNvSpPr txBox="1"/>
          <p:nvPr/>
        </p:nvSpPr>
        <p:spPr>
          <a:xfrm>
            <a:off x="3572541" y="1180389"/>
            <a:ext cx="4681870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Что было сделано?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900" b="1" dirty="0">
              <a:latin typeface="Montserratial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dirty="0">
                <a:latin typeface="Montserratial"/>
              </a:rPr>
              <a:t>1.Ознакомился с деталями проведения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dirty="0" err="1">
                <a:latin typeface="Montserratial"/>
              </a:rPr>
              <a:t>кастдева</a:t>
            </a:r>
            <a:endParaRPr lang="ru-RU" sz="1200" dirty="0">
              <a:latin typeface="Montserratial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dirty="0">
                <a:latin typeface="Montserratial"/>
              </a:rPr>
              <a:t>2. Проведён анализ </a:t>
            </a:r>
            <a:r>
              <a:rPr lang="ru-RU" sz="1200" dirty="0" err="1">
                <a:latin typeface="Montserratial"/>
              </a:rPr>
              <a:t>Бусти</a:t>
            </a:r>
            <a:r>
              <a:rPr lang="ru-RU" sz="1200" dirty="0">
                <a:latin typeface="Montserratial"/>
              </a:rPr>
              <a:t> и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dirty="0">
                <a:latin typeface="Montserratial"/>
              </a:rPr>
              <a:t>Сопоставление с </a:t>
            </a:r>
            <a:r>
              <a:rPr lang="en-US" sz="1200" dirty="0">
                <a:latin typeface="Montserratial"/>
              </a:rPr>
              <a:t>Reachbe</a:t>
            </a:r>
            <a:endParaRPr lang="ru-RU" sz="1200" dirty="0">
              <a:latin typeface="Montserratial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dirty="0">
                <a:latin typeface="Montserratial"/>
              </a:rPr>
              <a:t>3. Проверка по шаблону самодиагностики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dirty="0">
                <a:latin typeface="Montserratial"/>
              </a:rPr>
              <a:t>4.Собрана информация по </a:t>
            </a:r>
            <a:r>
              <a:rPr lang="ru-RU" sz="1200" dirty="0" err="1">
                <a:latin typeface="Montserratial"/>
              </a:rPr>
              <a:t>кастдеву</a:t>
            </a:r>
            <a:endParaRPr lang="ru-RU" sz="1200" dirty="0">
              <a:latin typeface="Montserrat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latin typeface="Montserrat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E66726-6520-E277-2198-B95D8B169BD9}"/>
              </a:ext>
            </a:extLst>
          </p:cNvPr>
          <p:cNvSpPr txBox="1"/>
          <p:nvPr/>
        </p:nvSpPr>
        <p:spPr>
          <a:xfrm>
            <a:off x="6413120" y="1180389"/>
            <a:ext cx="2931717" cy="176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Выводы/инсайты недели</a:t>
            </a:r>
          </a:p>
          <a:p>
            <a:pPr marL="0" indent="0">
              <a:buNone/>
            </a:pPr>
            <a:endParaRPr lang="ru-RU" sz="900" dirty="0">
              <a:latin typeface="Montserratial"/>
            </a:endParaRP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1.Трекеру не совсем понятна концепция нашей платформы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2.Бусти предлагает более выгодные условия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3.Работаем на конкретный «пласт» аудитории – создателей контента до 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250к подписчиков</a:t>
            </a:r>
            <a:endParaRPr lang="ru-RU" sz="1600" dirty="0">
              <a:latin typeface="Montserratial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CA4BDE1-6F14-2B0E-CAB6-104EDCF14BA8}"/>
              </a:ext>
            </a:extLst>
          </p:cNvPr>
          <p:cNvSpPr txBox="1">
            <a:spLocks/>
          </p:cNvSpPr>
          <p:nvPr/>
        </p:nvSpPr>
        <p:spPr>
          <a:xfrm>
            <a:off x="108098" y="3011660"/>
            <a:ext cx="2932384" cy="2153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Планы на следующую неделю</a:t>
            </a: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1.Выяснить «боли» аудитории до 250к</a:t>
            </a: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2.Утончить наше предложение</a:t>
            </a: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3.Протестировать возможные способы связи с ЦА – </a:t>
            </a:r>
            <a:r>
              <a:rPr lang="en-US" sz="1400" dirty="0">
                <a:latin typeface="Montserratial"/>
              </a:rPr>
              <a:t>Instagram, </a:t>
            </a:r>
            <a:r>
              <a:rPr lang="ru-RU" sz="1400" dirty="0">
                <a:latin typeface="Montserratial"/>
              </a:rPr>
              <a:t>почта, ВК и тд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366558BA-0ADC-6B48-80F4-D5E44826BB19}"/>
              </a:ext>
            </a:extLst>
          </p:cNvPr>
          <p:cNvSpPr txBox="1">
            <a:spLocks/>
          </p:cNvSpPr>
          <p:nvPr/>
        </p:nvSpPr>
        <p:spPr>
          <a:xfrm>
            <a:off x="3378014" y="2943539"/>
            <a:ext cx="2776871" cy="203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«Узкое» место - что тормозит?</a:t>
            </a:r>
          </a:p>
          <a:p>
            <a:pPr marL="0" indent="0">
              <a:buNone/>
            </a:pPr>
            <a:r>
              <a:rPr lang="ru-RU" sz="1400" dirty="0"/>
              <a:t>1.Нет рекламного бюджета</a:t>
            </a:r>
          </a:p>
          <a:p>
            <a:pPr marL="0" indent="0">
              <a:buNone/>
            </a:pPr>
            <a:r>
              <a:rPr lang="ru-RU" sz="1400" dirty="0"/>
              <a:t>2.Бесплатные способы распространения информации о платформе не дают конверсии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3FA5A8CD-2BE9-FBFF-DCA3-6E587FAA774E}"/>
              </a:ext>
            </a:extLst>
          </p:cNvPr>
          <p:cNvSpPr txBox="1">
            <a:spLocks/>
          </p:cNvSpPr>
          <p:nvPr/>
        </p:nvSpPr>
        <p:spPr>
          <a:xfrm>
            <a:off x="6154885" y="2897734"/>
            <a:ext cx="2776871" cy="19867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Запрос к </a:t>
            </a:r>
            <a:r>
              <a:rPr lang="ru-RU" sz="1600" b="1" dirty="0" err="1"/>
              <a:t>трекеру</a:t>
            </a:r>
            <a:r>
              <a:rPr lang="ru-RU" sz="1600" b="1" dirty="0"/>
              <a:t>/экспертам</a:t>
            </a:r>
          </a:p>
          <a:p>
            <a:pPr marL="0" indent="0">
              <a:buNone/>
            </a:pPr>
            <a:r>
              <a:rPr lang="ru-RU" sz="1400" dirty="0"/>
              <a:t>1. Определить наиболее эффективные бесплатные способы повышения узнаваемости платформы в интернете</a:t>
            </a:r>
          </a:p>
          <a:p>
            <a:pPr marL="0" indent="0">
              <a:buNone/>
            </a:pPr>
            <a:r>
              <a:rPr lang="ru-RU" sz="1400" dirty="0"/>
              <a:t>2.Определить наименее затратные способы привлечения клиентов на платформу</a:t>
            </a:r>
          </a:p>
          <a:p>
            <a:pPr>
              <a:buFontTx/>
              <a:buChar char="-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49590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1FCF1-24BC-AD19-128B-A300C3BF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Дневник проекта (08.11)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52FCC3-68DE-9E09-9242-1B2B73882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ru-RU" dirty="0"/>
              <a:t>8</a:t>
            </a: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B345931-63A7-F584-DCA4-739E42673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637DDA-9AF5-659F-34CB-6627A2B4834D}"/>
              </a:ext>
            </a:extLst>
          </p:cNvPr>
          <p:cNvSpPr txBox="1"/>
          <p:nvPr/>
        </p:nvSpPr>
        <p:spPr>
          <a:xfrm>
            <a:off x="108099" y="946286"/>
            <a:ext cx="34644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Что было запланировано на прошедшую неделю?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1.Выяснить «боли» аудитории до 250к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2.Утончить наше предложение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3.Протестировать возможные способы связи с ЦА – </a:t>
            </a:r>
            <a:r>
              <a:rPr lang="en-US" sz="1200" dirty="0">
                <a:latin typeface="Montserratial"/>
              </a:rPr>
              <a:t>Instagram, </a:t>
            </a:r>
            <a:r>
              <a:rPr lang="ru-RU" sz="1200" dirty="0">
                <a:latin typeface="Montserratial"/>
              </a:rPr>
              <a:t>почта, ВК и тд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AF45B-3A55-AA83-D78B-EDE3A6E23C8F}"/>
              </a:ext>
            </a:extLst>
          </p:cNvPr>
          <p:cNvSpPr txBox="1"/>
          <p:nvPr/>
        </p:nvSpPr>
        <p:spPr>
          <a:xfrm>
            <a:off x="3572542" y="930225"/>
            <a:ext cx="2840579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Что было сделано?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900" b="1" dirty="0">
              <a:latin typeface="Montserratial"/>
            </a:endParaRP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ru-RU" sz="1200" dirty="0">
                <a:latin typeface="Montserratial"/>
              </a:rPr>
              <a:t>Выяснены «боли» аудитории до 250к подписчиков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ru-RU" sz="1200" dirty="0">
                <a:latin typeface="Montserratial"/>
              </a:rPr>
              <a:t>Уточнено наше предложение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dirty="0">
                <a:latin typeface="Montserratial"/>
              </a:rPr>
              <a:t>3. Осуществлена проверка различных способов связи с ЦА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latin typeface="Montserrat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E66726-6520-E277-2198-B95D8B169BD9}"/>
              </a:ext>
            </a:extLst>
          </p:cNvPr>
          <p:cNvSpPr txBox="1"/>
          <p:nvPr/>
        </p:nvSpPr>
        <p:spPr>
          <a:xfrm>
            <a:off x="6413121" y="872613"/>
            <a:ext cx="2730880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Выводы/инсайты недели</a:t>
            </a:r>
          </a:p>
          <a:p>
            <a:pPr marL="0" indent="0">
              <a:buNone/>
            </a:pPr>
            <a:endParaRPr lang="ru-RU" sz="900" dirty="0">
              <a:latin typeface="Montserratial"/>
            </a:endParaRP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1. Для различных пластов ЦА предлагаемая нами ценность значительно отличается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2.Мы конкурируем не с другими платформами, а с персональным менеджером</a:t>
            </a:r>
          </a:p>
          <a:p>
            <a:pPr marL="0" indent="0">
              <a:buNone/>
            </a:pPr>
            <a:endParaRPr lang="ru-RU" sz="1600" dirty="0">
              <a:latin typeface="Montserratial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CA4BDE1-6F14-2B0E-CAB6-104EDCF14BA8}"/>
              </a:ext>
            </a:extLst>
          </p:cNvPr>
          <p:cNvSpPr txBox="1">
            <a:spLocks/>
          </p:cNvSpPr>
          <p:nvPr/>
        </p:nvSpPr>
        <p:spPr>
          <a:xfrm>
            <a:off x="108098" y="3011660"/>
            <a:ext cx="2932384" cy="2153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Планы на следующую неделю</a:t>
            </a: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1.Попытаться лично связаться с создателями контента, привлечь на платформу</a:t>
            </a: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2.Сделать КП, рассчитанное на аудиторию до 250к</a:t>
            </a: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366558BA-0ADC-6B48-80F4-D5E44826BB19}"/>
              </a:ext>
            </a:extLst>
          </p:cNvPr>
          <p:cNvSpPr txBox="1">
            <a:spLocks/>
          </p:cNvSpPr>
          <p:nvPr/>
        </p:nvSpPr>
        <p:spPr>
          <a:xfrm>
            <a:off x="3378014" y="2943539"/>
            <a:ext cx="2776871" cy="2039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«Узкое» место - что тормозит?</a:t>
            </a:r>
          </a:p>
          <a:p>
            <a:pPr marL="0" indent="0">
              <a:buNone/>
            </a:pPr>
            <a:r>
              <a:rPr lang="ru-RU" sz="1400" dirty="0"/>
              <a:t>1.Нет рекламного бюджета</a:t>
            </a:r>
          </a:p>
          <a:p>
            <a:pPr marL="0" indent="0">
              <a:buNone/>
            </a:pPr>
            <a:r>
              <a:rPr lang="ru-RU" sz="1400" dirty="0"/>
              <a:t>2.Бесплатные способы распространения информации о платформе не дают конверсии</a:t>
            </a:r>
          </a:p>
          <a:p>
            <a:pPr marL="0" indent="0">
              <a:buNone/>
            </a:pPr>
            <a:r>
              <a:rPr lang="ru-RU" sz="1400" dirty="0"/>
              <a:t>3.Отсутствие узнаваемости платформы в интернете негативно сказывается на переговорах с потенциальными клиентами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3FA5A8CD-2BE9-FBFF-DCA3-6E587FAA774E}"/>
              </a:ext>
            </a:extLst>
          </p:cNvPr>
          <p:cNvSpPr txBox="1">
            <a:spLocks/>
          </p:cNvSpPr>
          <p:nvPr/>
        </p:nvSpPr>
        <p:spPr>
          <a:xfrm>
            <a:off x="6154885" y="2897734"/>
            <a:ext cx="2776871" cy="19867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Запрос к </a:t>
            </a:r>
            <a:r>
              <a:rPr lang="ru-RU" sz="1600" b="1" dirty="0" err="1"/>
              <a:t>трекеру</a:t>
            </a:r>
            <a:r>
              <a:rPr lang="ru-RU" sz="1600" b="1" dirty="0"/>
              <a:t>/экспертам</a:t>
            </a:r>
          </a:p>
          <a:p>
            <a:pPr marL="0" indent="0">
              <a:buNone/>
            </a:pPr>
            <a:r>
              <a:rPr lang="ru-RU" sz="1400" dirty="0"/>
              <a:t>1. Определить наиболее эффективные бесплатные способы повышения узнаваемости платформы в интернете</a:t>
            </a:r>
          </a:p>
          <a:p>
            <a:pPr marL="0" indent="0">
              <a:buNone/>
            </a:pPr>
            <a:r>
              <a:rPr lang="ru-RU" sz="1400" dirty="0"/>
              <a:t>2.Определить наименее затратные способы привлечения клиентов на платформу</a:t>
            </a:r>
          </a:p>
          <a:p>
            <a:pPr>
              <a:buFontTx/>
              <a:buChar char="-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47022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1FCF1-24BC-AD19-128B-A300C3BF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Дневник проекта (1</a:t>
            </a:r>
            <a:r>
              <a:rPr lang="en-US" dirty="0"/>
              <a:t>5</a:t>
            </a:r>
            <a:r>
              <a:rPr lang="ru-RU" dirty="0"/>
              <a:t>.11)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52FCC3-68DE-9E09-9242-1B2B73882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ru-RU" dirty="0"/>
              <a:t>8</a:t>
            </a: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B345931-63A7-F584-DCA4-739E42673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637DDA-9AF5-659F-34CB-6627A2B4834D}"/>
              </a:ext>
            </a:extLst>
          </p:cNvPr>
          <p:cNvSpPr txBox="1"/>
          <p:nvPr/>
        </p:nvSpPr>
        <p:spPr>
          <a:xfrm>
            <a:off x="108099" y="946286"/>
            <a:ext cx="34644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Что было запланировано на прошедшую неделю?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1.Попытаться лично связаться с создателями контента, привлечь на платформу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2.Сделать КП, рассчитанное на аудиторию до 250к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AF45B-3A55-AA83-D78B-EDE3A6E23C8F}"/>
              </a:ext>
            </a:extLst>
          </p:cNvPr>
          <p:cNvSpPr txBox="1"/>
          <p:nvPr/>
        </p:nvSpPr>
        <p:spPr>
          <a:xfrm>
            <a:off x="3572542" y="930225"/>
            <a:ext cx="2840579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Что было сделано?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900" b="1" dirty="0">
              <a:latin typeface="Montserratial"/>
            </a:endParaRP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ru-RU" sz="1200" dirty="0">
                <a:latin typeface="Montserratial"/>
              </a:rPr>
              <a:t>Осуществлены попытки связи с потенциальными клиентами через почту/</a:t>
            </a:r>
            <a:r>
              <a:rPr lang="ru-RU" sz="1200" dirty="0" err="1">
                <a:latin typeface="Montserratial"/>
              </a:rPr>
              <a:t>вк</a:t>
            </a:r>
            <a:r>
              <a:rPr lang="ru-RU" sz="1200" dirty="0">
                <a:latin typeface="Montserratial"/>
              </a:rPr>
              <a:t>/</a:t>
            </a:r>
            <a:r>
              <a:rPr lang="en-US" sz="1200" dirty="0">
                <a:latin typeface="Montserratial"/>
              </a:rPr>
              <a:t>Instagram </a:t>
            </a:r>
            <a:endParaRPr lang="ru-RU" sz="1200" dirty="0">
              <a:latin typeface="Montserratial"/>
            </a:endParaRP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ru-RU" sz="1200" dirty="0">
                <a:latin typeface="Montserratial"/>
              </a:rPr>
              <a:t>Сформировано 2 вариации КП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dirty="0">
                <a:latin typeface="Montserratial"/>
              </a:rPr>
              <a:t>3. Тестирование рассылки КП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latin typeface="Montserrat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E66726-6520-E277-2198-B95D8B169BD9}"/>
              </a:ext>
            </a:extLst>
          </p:cNvPr>
          <p:cNvSpPr txBox="1"/>
          <p:nvPr/>
        </p:nvSpPr>
        <p:spPr>
          <a:xfrm>
            <a:off x="6413121" y="872613"/>
            <a:ext cx="2730880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Выводы/инсайты недели</a:t>
            </a:r>
          </a:p>
          <a:p>
            <a:pPr marL="0" indent="0">
              <a:buNone/>
            </a:pPr>
            <a:endParaRPr lang="ru-RU" sz="900" dirty="0">
              <a:latin typeface="Montserratial"/>
            </a:endParaRP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1. Низкий процент обратной связи при прямом контакте с потенциальным клиентом</a:t>
            </a:r>
          </a:p>
          <a:p>
            <a:pPr marL="0" indent="0">
              <a:buNone/>
            </a:pPr>
            <a:endParaRPr lang="ru-RU" sz="1200" dirty="0">
              <a:latin typeface="Montserratial"/>
            </a:endParaRPr>
          </a:p>
          <a:p>
            <a:pPr marL="0" indent="0">
              <a:buNone/>
            </a:pPr>
            <a:endParaRPr lang="ru-RU" sz="1600" dirty="0">
              <a:latin typeface="Montserratial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CA4BDE1-6F14-2B0E-CAB6-104EDCF14BA8}"/>
              </a:ext>
            </a:extLst>
          </p:cNvPr>
          <p:cNvSpPr txBox="1">
            <a:spLocks/>
          </p:cNvSpPr>
          <p:nvPr/>
        </p:nvSpPr>
        <p:spPr>
          <a:xfrm>
            <a:off x="108098" y="3011660"/>
            <a:ext cx="2932384" cy="2153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Планы на следующую неделю</a:t>
            </a: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1.Привлечь 10 человек на платформу</a:t>
            </a: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2.Осуществить рассылку КП по адресам электронных почт</a:t>
            </a: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3.Собрать базу данных по ЦА</a:t>
            </a: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366558BA-0ADC-6B48-80F4-D5E44826BB19}"/>
              </a:ext>
            </a:extLst>
          </p:cNvPr>
          <p:cNvSpPr txBox="1">
            <a:spLocks/>
          </p:cNvSpPr>
          <p:nvPr/>
        </p:nvSpPr>
        <p:spPr>
          <a:xfrm>
            <a:off x="3378014" y="2943539"/>
            <a:ext cx="2776871" cy="2039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«Узкое» место - что тормозит?</a:t>
            </a:r>
          </a:p>
          <a:p>
            <a:pPr marL="0" indent="0">
              <a:buNone/>
            </a:pPr>
            <a:r>
              <a:rPr lang="ru-RU" sz="1400" dirty="0"/>
              <a:t>1.Нет рекламного бюджета</a:t>
            </a:r>
          </a:p>
          <a:p>
            <a:pPr marL="0" indent="0">
              <a:buNone/>
            </a:pPr>
            <a:r>
              <a:rPr lang="ru-RU" sz="1400" dirty="0"/>
              <a:t>2.Бесплатные способы распространения информации о платформе не дают конверсии</a:t>
            </a:r>
          </a:p>
          <a:p>
            <a:pPr marL="0" indent="0">
              <a:buNone/>
            </a:pPr>
            <a:r>
              <a:rPr lang="ru-RU" sz="1400" dirty="0"/>
              <a:t>3.Отсутствие узнаваемости платформы в интернете негативно сказывается на переговорах с потенциальными клиентами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3FA5A8CD-2BE9-FBFF-DCA3-6E587FAA774E}"/>
              </a:ext>
            </a:extLst>
          </p:cNvPr>
          <p:cNvSpPr txBox="1">
            <a:spLocks/>
          </p:cNvSpPr>
          <p:nvPr/>
        </p:nvSpPr>
        <p:spPr>
          <a:xfrm>
            <a:off x="6154885" y="2897734"/>
            <a:ext cx="2776871" cy="19867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Запрос к </a:t>
            </a:r>
            <a:r>
              <a:rPr lang="ru-RU" sz="1600" b="1" dirty="0" err="1"/>
              <a:t>трекеру</a:t>
            </a:r>
            <a:r>
              <a:rPr lang="ru-RU" sz="1600" b="1" dirty="0"/>
              <a:t>/экспертам</a:t>
            </a:r>
          </a:p>
          <a:p>
            <a:pPr marL="0" indent="0">
              <a:buNone/>
            </a:pPr>
            <a:r>
              <a:rPr lang="ru-RU" sz="1400" dirty="0"/>
              <a:t>1. Определить наиболее эффективные бесплатные способы повышения узнаваемости платформы в интернете</a:t>
            </a:r>
          </a:p>
          <a:p>
            <a:pPr marL="0" indent="0">
              <a:buNone/>
            </a:pPr>
            <a:r>
              <a:rPr lang="ru-RU" sz="1400" dirty="0"/>
              <a:t>2.Определить наименее затратные способы привлечения клиентов на платформу</a:t>
            </a:r>
          </a:p>
          <a:p>
            <a:pPr>
              <a:buFontTx/>
              <a:buChar char="-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33755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1FCF1-24BC-AD19-128B-A300C3BF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Дневник проекта (</a:t>
            </a:r>
            <a:r>
              <a:rPr lang="en-US" dirty="0"/>
              <a:t>22</a:t>
            </a:r>
            <a:r>
              <a:rPr lang="ru-RU" dirty="0"/>
              <a:t>.11)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52FCC3-68DE-9E09-9242-1B2B73882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ru-RU" dirty="0"/>
              <a:t>8</a:t>
            </a: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B345931-63A7-F584-DCA4-739E42673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570" y="124443"/>
            <a:ext cx="818155" cy="2957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637DDA-9AF5-659F-34CB-6627A2B4834D}"/>
              </a:ext>
            </a:extLst>
          </p:cNvPr>
          <p:cNvSpPr txBox="1"/>
          <p:nvPr/>
        </p:nvSpPr>
        <p:spPr>
          <a:xfrm>
            <a:off x="108099" y="1067436"/>
            <a:ext cx="34644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Что было запланировано на прошедшую неделю?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1.Привлечь 10 человек на платформу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2.Осуществить рассылку КП по адресам электронных почт</a:t>
            </a:r>
          </a:p>
          <a:p>
            <a:pPr marL="0" indent="0">
              <a:buNone/>
            </a:pPr>
            <a:r>
              <a:rPr lang="ru-RU" sz="1200" dirty="0">
                <a:latin typeface="Montserratial"/>
              </a:rPr>
              <a:t>3.Собрать базу данных по ЦА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AF45B-3A55-AA83-D78B-EDE3A6E23C8F}"/>
              </a:ext>
            </a:extLst>
          </p:cNvPr>
          <p:cNvSpPr txBox="1"/>
          <p:nvPr/>
        </p:nvSpPr>
        <p:spPr>
          <a:xfrm>
            <a:off x="3572542" y="930225"/>
            <a:ext cx="2840579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Что было сделано?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900" b="1" dirty="0">
              <a:latin typeface="Montserratial"/>
            </a:endParaRP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ru-RU" sz="1200" dirty="0">
                <a:latin typeface="Montserratial"/>
              </a:rPr>
              <a:t>Привлечено 7 пользователей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ru-RU" sz="1200" dirty="0">
                <a:latin typeface="Montserratial"/>
              </a:rPr>
              <a:t>Произведена рассылка в тестовом режиме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dirty="0">
                <a:latin typeface="Montserratial"/>
              </a:rPr>
              <a:t>3. Протестированы различные способы прямого взаимодействия с потенциальным клиентом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latin typeface="Montserrat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E66726-6520-E277-2198-B95D8B169BD9}"/>
              </a:ext>
            </a:extLst>
          </p:cNvPr>
          <p:cNvSpPr txBox="1"/>
          <p:nvPr/>
        </p:nvSpPr>
        <p:spPr>
          <a:xfrm>
            <a:off x="6413121" y="872613"/>
            <a:ext cx="2730880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Выводы/инсайты недели</a:t>
            </a:r>
          </a:p>
          <a:p>
            <a:pPr marL="0" indent="0">
              <a:buNone/>
            </a:pPr>
            <a:endParaRPr lang="ru-RU" sz="900" dirty="0">
              <a:latin typeface="Montserratial"/>
            </a:endParaRPr>
          </a:p>
          <a:p>
            <a:pPr marL="228600" indent="-228600">
              <a:buAutoNum type="arabicPeriod"/>
            </a:pPr>
            <a:r>
              <a:rPr lang="ru-RU" sz="1200" dirty="0">
                <a:latin typeface="Montserratial"/>
              </a:rPr>
              <a:t>Интерес к платформе есть</a:t>
            </a:r>
          </a:p>
          <a:p>
            <a:pPr marL="228600" indent="-228600">
              <a:buAutoNum type="arabicPeriod"/>
            </a:pPr>
            <a:r>
              <a:rPr lang="ru-RU" sz="1200" dirty="0">
                <a:latin typeface="Montserratial"/>
              </a:rPr>
              <a:t>Нельзя сразу предлагать продукт потребителю, сначала необходимо вывести его на диалог</a:t>
            </a:r>
          </a:p>
          <a:p>
            <a:pPr marL="0" indent="0">
              <a:buNone/>
            </a:pPr>
            <a:endParaRPr lang="ru-RU" sz="1200" dirty="0">
              <a:latin typeface="Montserratial"/>
            </a:endParaRPr>
          </a:p>
          <a:p>
            <a:pPr marL="0" indent="0">
              <a:buNone/>
            </a:pPr>
            <a:endParaRPr lang="ru-RU" sz="1600" dirty="0">
              <a:latin typeface="Montserratial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CA4BDE1-6F14-2B0E-CAB6-104EDCF14BA8}"/>
              </a:ext>
            </a:extLst>
          </p:cNvPr>
          <p:cNvSpPr txBox="1">
            <a:spLocks/>
          </p:cNvSpPr>
          <p:nvPr/>
        </p:nvSpPr>
        <p:spPr>
          <a:xfrm>
            <a:off x="108098" y="3011660"/>
            <a:ext cx="2932384" cy="2153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ial"/>
              </a:rPr>
              <a:t>Планы на следующую неделю</a:t>
            </a: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1.Осуществить массовую рассылку КП по адресам электронных почт</a:t>
            </a:r>
          </a:p>
          <a:p>
            <a:pPr marL="0" indent="0">
              <a:buNone/>
            </a:pPr>
            <a:r>
              <a:rPr lang="ru-RU" sz="1400" dirty="0">
                <a:latin typeface="Montserratial"/>
              </a:rPr>
              <a:t>2.Собрать базу данных по ЦА</a:t>
            </a: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366558BA-0ADC-6B48-80F4-D5E44826BB19}"/>
              </a:ext>
            </a:extLst>
          </p:cNvPr>
          <p:cNvSpPr txBox="1">
            <a:spLocks/>
          </p:cNvSpPr>
          <p:nvPr/>
        </p:nvSpPr>
        <p:spPr>
          <a:xfrm>
            <a:off x="3378014" y="2943539"/>
            <a:ext cx="2776871" cy="2039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«Узкое» место - что тормозит?</a:t>
            </a:r>
          </a:p>
          <a:p>
            <a:pPr marL="0" indent="0">
              <a:buNone/>
            </a:pPr>
            <a:r>
              <a:rPr lang="ru-RU" sz="1400" dirty="0"/>
              <a:t>1.Нет рекламного бюджета</a:t>
            </a:r>
          </a:p>
          <a:p>
            <a:pPr marL="0" indent="0">
              <a:buNone/>
            </a:pPr>
            <a:r>
              <a:rPr lang="ru-RU" sz="1400" dirty="0"/>
              <a:t>2.Бесплатные способы распространения информации о платформе не дают конверсии</a:t>
            </a:r>
          </a:p>
          <a:p>
            <a:pPr marL="0" indent="0">
              <a:buNone/>
            </a:pPr>
            <a:r>
              <a:rPr lang="ru-RU" sz="1400" dirty="0"/>
              <a:t>3.Отсутствие узнаваемости платформы в интернете негативно сказывается на переговорах с потенциальными клиентами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3FA5A8CD-2BE9-FBFF-DCA3-6E587FAA774E}"/>
              </a:ext>
            </a:extLst>
          </p:cNvPr>
          <p:cNvSpPr txBox="1">
            <a:spLocks/>
          </p:cNvSpPr>
          <p:nvPr/>
        </p:nvSpPr>
        <p:spPr>
          <a:xfrm>
            <a:off x="6154885" y="2897734"/>
            <a:ext cx="2776871" cy="19867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Запрос к </a:t>
            </a:r>
            <a:r>
              <a:rPr lang="ru-RU" sz="1600" b="1" dirty="0" err="1"/>
              <a:t>трекеру</a:t>
            </a:r>
            <a:r>
              <a:rPr lang="ru-RU" sz="1600" b="1" dirty="0"/>
              <a:t>/экспертам</a:t>
            </a:r>
          </a:p>
          <a:p>
            <a:pPr marL="0" indent="0">
              <a:buNone/>
            </a:pPr>
            <a:r>
              <a:rPr lang="ru-RU" sz="1400" dirty="0"/>
              <a:t>1. Определить наиболее эффективные бесплатные способы повышения узнаваемости платформы в интернете</a:t>
            </a:r>
          </a:p>
          <a:p>
            <a:pPr marL="0" indent="0">
              <a:buNone/>
            </a:pPr>
            <a:r>
              <a:rPr lang="ru-RU" sz="1400" dirty="0"/>
              <a:t>2.Определить наименее затратные способы привлечения клиентов на платформу</a:t>
            </a:r>
          </a:p>
          <a:p>
            <a:pPr>
              <a:buFontTx/>
              <a:buChar char="-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22199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ый треугольник 1">
            <a:extLst>
              <a:ext uri="{FF2B5EF4-FFF2-40B4-BE49-F238E27FC236}">
                <a16:creationId xmlns:a16="http://schemas.microsoft.com/office/drawing/2014/main" id="{FA67454D-D19C-DC8D-4D53-309719011822}"/>
              </a:ext>
            </a:extLst>
          </p:cNvPr>
          <p:cNvSpPr/>
          <p:nvPr/>
        </p:nvSpPr>
        <p:spPr>
          <a:xfrm rot="16200000">
            <a:off x="2342675" y="1060145"/>
            <a:ext cx="5387927" cy="2851810"/>
          </a:xfrm>
          <a:prstGeom prst="rtTriangle">
            <a:avLst/>
          </a:prstGeom>
          <a:solidFill>
            <a:srgbClr val="6B4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latin typeface="Montserrat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849602F-C142-915D-605F-FDB015149577}"/>
              </a:ext>
            </a:extLst>
          </p:cNvPr>
          <p:cNvSpPr/>
          <p:nvPr/>
        </p:nvSpPr>
        <p:spPr>
          <a:xfrm>
            <a:off x="6441585" y="-68752"/>
            <a:ext cx="2759866" cy="5248766"/>
          </a:xfrm>
          <a:prstGeom prst="rect">
            <a:avLst/>
          </a:prstGeom>
          <a:solidFill>
            <a:srgbClr val="6B4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1FD550-CC35-5E28-B19E-9F84E991B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0012" y="1611730"/>
            <a:ext cx="2209800" cy="220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AD34EA-45B2-D3FD-D661-6ACB40CD5EBB}"/>
              </a:ext>
            </a:extLst>
          </p:cNvPr>
          <p:cNvSpPr txBox="1"/>
          <p:nvPr/>
        </p:nvSpPr>
        <p:spPr>
          <a:xfrm>
            <a:off x="-377190" y="65151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8F4F79-57CF-DE92-7B06-8970C63D5B1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75789" y="147170"/>
            <a:ext cx="401990" cy="43781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94C1117-EF22-A2B1-E6F5-11AE8CCA2153}"/>
              </a:ext>
            </a:extLst>
          </p:cNvPr>
          <p:cNvSpPr/>
          <p:nvPr/>
        </p:nvSpPr>
        <p:spPr>
          <a:xfrm>
            <a:off x="202807" y="391438"/>
            <a:ext cx="5182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Montserrat" pitchFamily="2" charset="0"/>
                <a:ea typeface="SF Pro Display Light" pitchFamily="2" charset="0"/>
                <a:cs typeface="SF Pro Display Light" pitchFamily="2" charset="0"/>
              </a:rPr>
              <a:t>Организационная информация</a:t>
            </a:r>
            <a:endParaRPr lang="ru-RU" sz="2000" dirty="0">
              <a:solidFill>
                <a:schemeClr val="tx1"/>
              </a:solidFill>
              <a:latin typeface="Montserrat" pitchFamily="2" charset="0"/>
              <a:ea typeface="SF Pro Display Light" pitchFamily="2" charset="0"/>
              <a:cs typeface="SF Pro Display Light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2FCD4-3606-70BC-8150-B8D1E608893C}"/>
              </a:ext>
            </a:extLst>
          </p:cNvPr>
          <p:cNvSpPr txBox="1"/>
          <p:nvPr/>
        </p:nvSpPr>
        <p:spPr>
          <a:xfrm>
            <a:off x="5740001" y="3821530"/>
            <a:ext cx="31898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Ярослав</a:t>
            </a:r>
            <a:r>
              <a:rPr lang="en-US" sz="1600" dirty="0">
                <a:solidFill>
                  <a:schemeClr val="bg1"/>
                </a:solidFill>
                <a:latin typeface="Montserrat" pitchFamily="2" charset="0"/>
              </a:rPr>
              <a:t>, CEO</a:t>
            </a: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+7-913-790-49-60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Montserrat" pitchFamily="2" charset="0"/>
                <a:ea typeface="SF Pro Display" pitchFamily="2" charset="0"/>
                <a:cs typeface="SF Pro Display" pitchFamily="2" charset="0"/>
              </a:rPr>
              <a:t>bespalov@reachbe.com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412367-887B-8C8C-E063-AE829EE52120}"/>
              </a:ext>
            </a:extLst>
          </p:cNvPr>
          <p:cNvSpPr txBox="1"/>
          <p:nvPr/>
        </p:nvSpPr>
        <p:spPr>
          <a:xfrm>
            <a:off x="5468373" y="1211620"/>
            <a:ext cx="37431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Montserrat" pitchFamily="2" charset="0"/>
              </a:rPr>
              <a:t>https://</a:t>
            </a:r>
            <a:r>
              <a:rPr lang="en-US" sz="2000" dirty="0" err="1">
                <a:solidFill>
                  <a:schemeClr val="bg1"/>
                </a:solidFill>
                <a:latin typeface="Montserrat" pitchFamily="2" charset="0"/>
              </a:rPr>
              <a:t>reachbe.ru</a:t>
            </a:r>
            <a:endParaRPr lang="ru-RU" sz="2000" dirty="0">
              <a:solidFill>
                <a:schemeClr val="bg1"/>
              </a:solidFill>
              <a:latin typeface="Montserrat" pitchFamily="2" charset="0"/>
              <a:ea typeface="SF Pro Display" pitchFamily="2" charset="0"/>
              <a:cs typeface="SF Pro Display" pitchFamily="2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2742E6D-F7CA-D090-7CAF-1F00723300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765" y="907863"/>
            <a:ext cx="4007979" cy="166388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6A464D1-9E13-3236-2887-74F7363D1F8B}"/>
              </a:ext>
            </a:extLst>
          </p:cNvPr>
          <p:cNvSpPr txBox="1"/>
          <p:nvPr/>
        </p:nvSpPr>
        <p:spPr>
          <a:xfrm>
            <a:off x="241354" y="2688065"/>
            <a:ext cx="47952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ial"/>
              </a:rPr>
              <a:t>ООО «РИЧБИ РУС»</a:t>
            </a:r>
          </a:p>
          <a:p>
            <a:r>
              <a:rPr lang="ru-RU" dirty="0">
                <a:latin typeface="Montserratial"/>
              </a:rPr>
              <a:t>ОГРН: 1 2 2 7 7 0 0 0 7 7 6 5 9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230187-72B7-DC0C-B317-7AE1961EE967}"/>
              </a:ext>
            </a:extLst>
          </p:cNvPr>
          <p:cNvSpPr txBox="1"/>
          <p:nvPr/>
        </p:nvSpPr>
        <p:spPr>
          <a:xfrm>
            <a:off x="244765" y="3211285"/>
            <a:ext cx="34579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ial"/>
              </a:rPr>
              <a:t>Победитель «Студенческого стартапа» (Фонд Содействия Инновациям)</a:t>
            </a:r>
          </a:p>
        </p:txBody>
      </p:sp>
    </p:spTree>
    <p:extLst>
      <p:ext uri="{BB962C8B-B14F-4D97-AF65-F5344CB8AC3E}">
        <p14:creationId xmlns:p14="http://schemas.microsoft.com/office/powerpoint/2010/main" val="401309997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1962</Words>
  <Application>Microsoft Office PowerPoint</Application>
  <PresentationFormat>Экран (16:9)</PresentationFormat>
  <Paragraphs>526</Paragraphs>
  <Slides>25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25</vt:i4>
      </vt:variant>
    </vt:vector>
  </HeadingPairs>
  <TitlesOfParts>
    <vt:vector size="37" baseType="lpstr">
      <vt:lpstr>Arial</vt:lpstr>
      <vt:lpstr>Montserrat</vt:lpstr>
      <vt:lpstr>Montserrat SemiBold</vt:lpstr>
      <vt:lpstr>Montserratial</vt:lpstr>
      <vt:lpstr>SF Pro Display Light</vt:lpstr>
      <vt:lpstr>SF Pro Display Medium</vt:lpstr>
      <vt:lpstr>Simple Light</vt:lpstr>
      <vt:lpstr>1_Simple Light</vt:lpstr>
      <vt:lpstr>Специальное оформление</vt:lpstr>
      <vt:lpstr>1_Специальное оформление</vt:lpstr>
      <vt:lpstr>2_Специальное оформление</vt:lpstr>
      <vt:lpstr>3_Специальное оформление</vt:lpstr>
      <vt:lpstr>Презентация PowerPoint</vt:lpstr>
      <vt:lpstr>Ключевые члены команды</vt:lpstr>
      <vt:lpstr>Презентация PowerPoint</vt:lpstr>
      <vt:lpstr>Рынок блогеров в России 2022</vt:lpstr>
      <vt:lpstr>Пути монетизации</vt:lpstr>
      <vt:lpstr>Проблема</vt:lpstr>
      <vt:lpstr>Сейчас</vt:lpstr>
      <vt:lpstr>Наше решение</vt:lpstr>
      <vt:lpstr>Персональная ссылка</vt:lpstr>
      <vt:lpstr>Как это работает?</vt:lpstr>
      <vt:lpstr>Типы услуг</vt:lpstr>
      <vt:lpstr>CRM составляющая</vt:lpstr>
      <vt:lpstr>Сбор данных</vt:lpstr>
      <vt:lpstr>Презентация PowerPoint</vt:lpstr>
      <vt:lpstr>Презентация PowerPoint</vt:lpstr>
      <vt:lpstr>Презентация PowerPoint</vt:lpstr>
      <vt:lpstr>Что сделано?</vt:lpstr>
      <vt:lpstr>Структура финансирования</vt:lpstr>
      <vt:lpstr>Цели до 15 декабря</vt:lpstr>
      <vt:lpstr>Дневник проекта (25.10)</vt:lpstr>
      <vt:lpstr>Дневник проекта (01.11)</vt:lpstr>
      <vt:lpstr>Дневник проекта (08.11)</vt:lpstr>
      <vt:lpstr>Дневник проекта (15.11)</vt:lpstr>
      <vt:lpstr>Дневник проекта (22.11)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Lovely Pets</dc:title>
  <dc:creator>Локальный пользователь</dc:creator>
  <cp:lastModifiedBy>Антон Соловьёв</cp:lastModifiedBy>
  <cp:revision>26</cp:revision>
  <dcterms:modified xsi:type="dcterms:W3CDTF">2022-11-27T18:22:57Z</dcterms:modified>
</cp:coreProperties>
</file>