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9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2" d="100"/>
          <a:sy n="102" d="100"/>
        </p:scale>
        <p:origin x="510" y="10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Пожилые люди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Снижение памяти, умственной работоспособности и других когнитивных функций у пожилых людей в </a:t>
          </a:r>
          <a:r>
            <a:rPr lang="ru-RU" sz="2400" dirty="0" err="1" smtClean="0">
              <a:solidFill>
                <a:schemeClr val="tx1"/>
              </a:solidFill>
            </a:rPr>
            <a:t>постпрофессиональный</a:t>
          </a:r>
          <a:r>
            <a:rPr lang="ru-RU" sz="2400" dirty="0" smtClean="0">
              <a:solidFill>
                <a:schemeClr val="tx1"/>
              </a:solidFill>
            </a:rPr>
            <a:t> период</a:t>
          </a:r>
          <a:r>
            <a:rPr lang="ru-RU" sz="2000" dirty="0" smtClean="0">
              <a:solidFill>
                <a:schemeClr val="tx1"/>
              </a:solidFill>
            </a:rPr>
            <a:t>.</a:t>
          </a:r>
          <a:r>
            <a:rPr lang="ru-RU" sz="2000" dirty="0" smtClean="0"/>
            <a:t> </a:t>
          </a:r>
          <a:endParaRPr lang="ru-RU" sz="2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X="124308" custLinFactNeighborX="5534" custLinFactNeighborY="-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3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3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3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9E51AC-1D83-4B42-BEEE-07D8BED6C60E}" srcId="{55BFBAC8-337F-499E-9BC4-6FD1736C15A7}" destId="{4B8D2A1B-1AF5-4C7B-861F-7B6A3BC87275}" srcOrd="2" destOrd="0" parTransId="{1D539D50-E2A1-498F-B9B3-68DE08EFC708}" sibTransId="{D0B8BD9E-20C1-4484-A250-52655C0BA592}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103A2C85-B92B-4DAE-BAF2-E01568D331CD}" type="presOf" srcId="{4B8D2A1B-1AF5-4C7B-861F-7B6A3BC87275}" destId="{F4F73ED0-32D2-41A1-B72D-C2D81FC80C1A}" srcOrd="0" destOrd="0" presId="urn:microsoft.com/office/officeart/2005/8/layout/venn2"/>
    <dgm:cxn modelId="{42C52068-08A8-4934-95E3-742E304654FC}" type="presOf" srcId="{4B8D2A1B-1AF5-4C7B-861F-7B6A3BC87275}" destId="{2C29A3DA-C316-42BB-A5C2-535CBF0E275C}" srcOrd="1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Настольные игры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Звезда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 smtClean="0"/>
            <a:t>Donskih</a:t>
          </a:r>
          <a:r>
            <a:rPr lang="en-US" dirty="0" smtClean="0"/>
            <a:t> Games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Цена, ориентация на ЦА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Цена, ориентация на ЦА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LinFactNeighborX="329" custLinFactNeighborY="-1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AD234C-918F-44A1-9A00-9EDDD4B254B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4CC67E7-2923-435C-9B3B-12AE88CEF2B2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Разработка макета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1767945-A419-4D7E-80A5-121613461F37}" type="parTrans" cxnId="{720601E3-3A25-47F6-AA0A-BB05BDAC3399}">
      <dgm:prSet/>
      <dgm:spPr/>
      <dgm:t>
        <a:bodyPr/>
        <a:lstStyle/>
        <a:p>
          <a:endParaRPr lang="ru-RU" sz="2800"/>
        </a:p>
      </dgm:t>
    </dgm:pt>
    <dgm:pt modelId="{1F96CC5B-E73A-4632-9027-8FECB008C130}" type="sibTrans" cxnId="{720601E3-3A25-47F6-AA0A-BB05BDAC3399}">
      <dgm:prSet custT="1"/>
      <dgm:spPr/>
      <dgm:t>
        <a:bodyPr/>
        <a:lstStyle/>
        <a:p>
          <a:endParaRPr lang="ru-RU" sz="2400"/>
        </a:p>
      </dgm:t>
    </dgm:pt>
    <dgm:pt modelId="{D55A0503-A5B6-4B04-A867-E0DBC3841515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Составление договора с типографией, печать настольной игры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1A84C34-392E-429E-A309-50444D03C922}" type="parTrans" cxnId="{8A322F37-B968-473D-9A4B-4057C6FC6319}">
      <dgm:prSet/>
      <dgm:spPr/>
      <dgm:t>
        <a:bodyPr/>
        <a:lstStyle/>
        <a:p>
          <a:endParaRPr lang="ru-RU" sz="2800"/>
        </a:p>
      </dgm:t>
    </dgm:pt>
    <dgm:pt modelId="{8CD38CF9-065C-430D-820B-5324895403AF}" type="sibTrans" cxnId="{8A322F37-B968-473D-9A4B-4057C6FC6319}">
      <dgm:prSet custT="1"/>
      <dgm:spPr/>
      <dgm:t>
        <a:bodyPr/>
        <a:lstStyle/>
        <a:p>
          <a:endParaRPr lang="ru-RU" sz="2400"/>
        </a:p>
      </dgm:t>
    </dgm:pt>
    <dgm:pt modelId="{A83ACAC5-7B46-4149-993E-BECA37FBB8EA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Контроль качества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14116A1-6074-4D79-93BC-695897B8EA72}" type="parTrans" cxnId="{11772942-1517-4940-9B07-F48C177305DB}">
      <dgm:prSet/>
      <dgm:spPr/>
      <dgm:t>
        <a:bodyPr/>
        <a:lstStyle/>
        <a:p>
          <a:endParaRPr lang="ru-RU" sz="2800"/>
        </a:p>
      </dgm:t>
    </dgm:pt>
    <dgm:pt modelId="{2D4FCD61-4771-4FA0-B4A9-DBF5751A9D2F}" type="sibTrans" cxnId="{11772942-1517-4940-9B07-F48C177305DB}">
      <dgm:prSet custT="1"/>
      <dgm:spPr/>
      <dgm:t>
        <a:bodyPr/>
        <a:lstStyle/>
        <a:p>
          <a:endParaRPr lang="ru-RU" sz="2400"/>
        </a:p>
      </dgm:t>
    </dgm:pt>
    <dgm:pt modelId="{699D9A0D-4F09-41DF-8F2E-941277F3BD85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Упаковка,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транспорти-ровка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961C2F6B-D4A4-4D77-AEBE-2A205A5481D2}" type="parTrans" cxnId="{7B8A4EE7-AD08-44E7-8ABF-E46D2EF920EC}">
      <dgm:prSet/>
      <dgm:spPr/>
      <dgm:t>
        <a:bodyPr/>
        <a:lstStyle/>
        <a:p>
          <a:endParaRPr lang="ru-RU" sz="2800"/>
        </a:p>
      </dgm:t>
    </dgm:pt>
    <dgm:pt modelId="{EC814668-1286-4A02-9390-D09FB7A55712}" type="sibTrans" cxnId="{7B8A4EE7-AD08-44E7-8ABF-E46D2EF920EC}">
      <dgm:prSet custT="1"/>
      <dgm:spPr/>
      <dgm:t>
        <a:bodyPr/>
        <a:lstStyle/>
        <a:p>
          <a:endParaRPr lang="ru-RU" sz="2400"/>
        </a:p>
      </dgm:t>
    </dgm:pt>
    <dgm:pt modelId="{1E973F42-2CDE-4AF8-A486-AF0FF4D836C2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Прода-жи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прибыль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A2B5CBE-2B96-416B-8F0B-32488C430271}" type="parTrans" cxnId="{909BFAFF-E7CF-4B4C-931F-74E34713EDEE}">
      <dgm:prSet/>
      <dgm:spPr/>
      <dgm:t>
        <a:bodyPr/>
        <a:lstStyle/>
        <a:p>
          <a:endParaRPr lang="ru-RU" sz="2800"/>
        </a:p>
      </dgm:t>
    </dgm:pt>
    <dgm:pt modelId="{DA8C9618-D047-4609-A729-551E17CF7BE7}" type="sibTrans" cxnId="{909BFAFF-E7CF-4B4C-931F-74E34713EDEE}">
      <dgm:prSet/>
      <dgm:spPr/>
      <dgm:t>
        <a:bodyPr/>
        <a:lstStyle/>
        <a:p>
          <a:endParaRPr lang="ru-RU" sz="2800"/>
        </a:p>
      </dgm:t>
    </dgm:pt>
    <dgm:pt modelId="{95771833-49D9-491B-87DD-D3E20EBAB628}" type="pres">
      <dgm:prSet presAssocID="{15AD234C-918F-44A1-9A00-9EDDD4B254B5}" presName="Name0" presStyleCnt="0">
        <dgm:presLayoutVars>
          <dgm:dir/>
          <dgm:resizeHandles val="exact"/>
        </dgm:presLayoutVars>
      </dgm:prSet>
      <dgm:spPr/>
    </dgm:pt>
    <dgm:pt modelId="{BE8081A9-15BF-4F82-A657-F35899FB496A}" type="pres">
      <dgm:prSet presAssocID="{04CC67E7-2923-435C-9B3B-12AE88CEF2B2}" presName="node" presStyleLbl="node1" presStyleIdx="0" presStyleCnt="5" custScaleX="68367" custScaleY="92003" custLinFactNeighborX="10480" custLinFactNeighborY="-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78C73-EDD2-42F5-8955-CBBCC3F22F35}" type="pres">
      <dgm:prSet presAssocID="{1F96CC5B-E73A-4632-9027-8FECB008C130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4220637-BC2E-4FD2-8EEF-89AC0C548B30}" type="pres">
      <dgm:prSet presAssocID="{1F96CC5B-E73A-4632-9027-8FECB008C130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10CFDDF4-FEB9-49F5-BB1A-FCA929EA635B}" type="pres">
      <dgm:prSet presAssocID="{D55A0503-A5B6-4B04-A867-E0DBC3841515}" presName="node" presStyleLbl="node1" presStyleIdx="1" presStyleCnt="5" custScaleX="77339" custScaleY="90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1407E6-9BF3-4F93-AA17-5F39D7E1D272}" type="pres">
      <dgm:prSet presAssocID="{8CD38CF9-065C-430D-820B-5324895403AF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6C08F45-8C8B-4ACC-AF32-FB51EBAF7509}" type="pres">
      <dgm:prSet presAssocID="{8CD38CF9-065C-430D-820B-5324895403AF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2933127A-B8FC-4FCC-852E-7D1A9856580B}" type="pres">
      <dgm:prSet presAssocID="{A83ACAC5-7B46-4149-993E-BECA37FBB8EA}" presName="node" presStyleLbl="node1" presStyleIdx="2" presStyleCnt="5" custScaleX="61765" custScaleY="96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A204-88B5-4C4D-872C-A60B4255356C}" type="pres">
      <dgm:prSet presAssocID="{2D4FCD61-4771-4FA0-B4A9-DBF5751A9D2F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EDBD302-BBC5-497A-A7B8-216A28C47563}" type="pres">
      <dgm:prSet presAssocID="{2D4FCD61-4771-4FA0-B4A9-DBF5751A9D2F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FC6AEDB9-0A6E-4827-BAF3-45C5B9100313}" type="pres">
      <dgm:prSet presAssocID="{699D9A0D-4F09-41DF-8F2E-941277F3BD85}" presName="node" presStyleLbl="node1" presStyleIdx="3" presStyleCnt="5" custScaleX="76832" custScaleY="94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07808-D02B-44D7-9414-4C1687E22539}" type="pres">
      <dgm:prSet presAssocID="{EC814668-1286-4A02-9390-D09FB7A55712}" presName="sibTrans" presStyleLbl="sibTrans2D1" presStyleIdx="3" presStyleCnt="4"/>
      <dgm:spPr/>
      <dgm:t>
        <a:bodyPr/>
        <a:lstStyle/>
        <a:p>
          <a:endParaRPr lang="ru-RU"/>
        </a:p>
      </dgm:t>
    </dgm:pt>
    <dgm:pt modelId="{DA2DB0B4-B72F-4486-8E21-FD8E59CE0AC8}" type="pres">
      <dgm:prSet presAssocID="{EC814668-1286-4A02-9390-D09FB7A55712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750DBDB6-D597-4C24-ABA9-E10504CEB4C2}" type="pres">
      <dgm:prSet presAssocID="{1E973F42-2CDE-4AF8-A486-AF0FF4D836C2}" presName="node" presStyleLbl="node1" presStyleIdx="4" presStyleCnt="5" custScaleX="543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322F37-B968-473D-9A4B-4057C6FC6319}" srcId="{15AD234C-918F-44A1-9A00-9EDDD4B254B5}" destId="{D55A0503-A5B6-4B04-A867-E0DBC3841515}" srcOrd="1" destOrd="0" parTransId="{A1A84C34-392E-429E-A309-50444D03C922}" sibTransId="{8CD38CF9-065C-430D-820B-5324895403AF}"/>
    <dgm:cxn modelId="{879F49F9-757D-410A-B694-53496A80E2F7}" type="presOf" srcId="{1F96CC5B-E73A-4632-9027-8FECB008C130}" destId="{44220637-BC2E-4FD2-8EEF-89AC0C548B30}" srcOrd="1" destOrd="0" presId="urn:microsoft.com/office/officeart/2005/8/layout/process1"/>
    <dgm:cxn modelId="{DB16CC62-E3ED-40D6-9544-0B9FBB38C2C2}" type="presOf" srcId="{8CD38CF9-065C-430D-820B-5324895403AF}" destId="{56C08F45-8C8B-4ACC-AF32-FB51EBAF7509}" srcOrd="1" destOrd="0" presId="urn:microsoft.com/office/officeart/2005/8/layout/process1"/>
    <dgm:cxn modelId="{E1A4EFD2-A0AB-4D69-A72A-00EE81DEE2A8}" type="presOf" srcId="{04CC67E7-2923-435C-9B3B-12AE88CEF2B2}" destId="{BE8081A9-15BF-4F82-A657-F35899FB496A}" srcOrd="0" destOrd="0" presId="urn:microsoft.com/office/officeart/2005/8/layout/process1"/>
    <dgm:cxn modelId="{37382B0A-6D1E-4CC7-8570-476D17E3F6A7}" type="presOf" srcId="{D55A0503-A5B6-4B04-A867-E0DBC3841515}" destId="{10CFDDF4-FEB9-49F5-BB1A-FCA929EA635B}" srcOrd="0" destOrd="0" presId="urn:microsoft.com/office/officeart/2005/8/layout/process1"/>
    <dgm:cxn modelId="{F4CCDCA9-F656-4F1A-B061-6945D4F87A52}" type="presOf" srcId="{A83ACAC5-7B46-4149-993E-BECA37FBB8EA}" destId="{2933127A-B8FC-4FCC-852E-7D1A9856580B}" srcOrd="0" destOrd="0" presId="urn:microsoft.com/office/officeart/2005/8/layout/process1"/>
    <dgm:cxn modelId="{86FAE3F6-D648-4EAA-9B2F-3D1F513591A0}" type="presOf" srcId="{2D4FCD61-4771-4FA0-B4A9-DBF5751A9D2F}" destId="{9348A204-88B5-4C4D-872C-A60B4255356C}" srcOrd="0" destOrd="0" presId="urn:microsoft.com/office/officeart/2005/8/layout/process1"/>
    <dgm:cxn modelId="{95B47D0C-E4A7-405E-9750-C8C08E3A0163}" type="presOf" srcId="{1F96CC5B-E73A-4632-9027-8FECB008C130}" destId="{65778C73-EDD2-42F5-8955-CBBCC3F22F35}" srcOrd="0" destOrd="0" presId="urn:microsoft.com/office/officeart/2005/8/layout/process1"/>
    <dgm:cxn modelId="{11772942-1517-4940-9B07-F48C177305DB}" srcId="{15AD234C-918F-44A1-9A00-9EDDD4B254B5}" destId="{A83ACAC5-7B46-4149-993E-BECA37FBB8EA}" srcOrd="2" destOrd="0" parTransId="{D14116A1-6074-4D79-93BC-695897B8EA72}" sibTransId="{2D4FCD61-4771-4FA0-B4A9-DBF5751A9D2F}"/>
    <dgm:cxn modelId="{720601E3-3A25-47F6-AA0A-BB05BDAC3399}" srcId="{15AD234C-918F-44A1-9A00-9EDDD4B254B5}" destId="{04CC67E7-2923-435C-9B3B-12AE88CEF2B2}" srcOrd="0" destOrd="0" parTransId="{71767945-A419-4D7E-80A5-121613461F37}" sibTransId="{1F96CC5B-E73A-4632-9027-8FECB008C130}"/>
    <dgm:cxn modelId="{65A44E23-CBF8-4BB5-A968-C642200FB154}" type="presOf" srcId="{8CD38CF9-065C-430D-820B-5324895403AF}" destId="{251407E6-9BF3-4F93-AA17-5F39D7E1D272}" srcOrd="0" destOrd="0" presId="urn:microsoft.com/office/officeart/2005/8/layout/process1"/>
    <dgm:cxn modelId="{7B8A4EE7-AD08-44E7-8ABF-E46D2EF920EC}" srcId="{15AD234C-918F-44A1-9A00-9EDDD4B254B5}" destId="{699D9A0D-4F09-41DF-8F2E-941277F3BD85}" srcOrd="3" destOrd="0" parTransId="{961C2F6B-D4A4-4D77-AEBE-2A205A5481D2}" sibTransId="{EC814668-1286-4A02-9390-D09FB7A55712}"/>
    <dgm:cxn modelId="{127FD028-8707-4545-9614-BDE2CFE58C05}" type="presOf" srcId="{2D4FCD61-4771-4FA0-B4A9-DBF5751A9D2F}" destId="{6EDBD302-BBC5-497A-A7B8-216A28C47563}" srcOrd="1" destOrd="0" presId="urn:microsoft.com/office/officeart/2005/8/layout/process1"/>
    <dgm:cxn modelId="{8509082D-1BAF-4CEF-A7CA-C43B171C658F}" type="presOf" srcId="{699D9A0D-4F09-41DF-8F2E-941277F3BD85}" destId="{FC6AEDB9-0A6E-4827-BAF3-45C5B9100313}" srcOrd="0" destOrd="0" presId="urn:microsoft.com/office/officeart/2005/8/layout/process1"/>
    <dgm:cxn modelId="{5855423B-0FE1-4D9A-A5E8-6CB15CBAF47C}" type="presOf" srcId="{15AD234C-918F-44A1-9A00-9EDDD4B254B5}" destId="{95771833-49D9-491B-87DD-D3E20EBAB628}" srcOrd="0" destOrd="0" presId="urn:microsoft.com/office/officeart/2005/8/layout/process1"/>
    <dgm:cxn modelId="{B2260B28-8E55-4C4D-8DB4-B1D485DCFC01}" type="presOf" srcId="{EC814668-1286-4A02-9390-D09FB7A55712}" destId="{60707808-D02B-44D7-9414-4C1687E22539}" srcOrd="0" destOrd="0" presId="urn:microsoft.com/office/officeart/2005/8/layout/process1"/>
    <dgm:cxn modelId="{909BFAFF-E7CF-4B4C-931F-74E34713EDEE}" srcId="{15AD234C-918F-44A1-9A00-9EDDD4B254B5}" destId="{1E973F42-2CDE-4AF8-A486-AF0FF4D836C2}" srcOrd="4" destOrd="0" parTransId="{1A2B5CBE-2B96-416B-8F0B-32488C430271}" sibTransId="{DA8C9618-D047-4609-A729-551E17CF7BE7}"/>
    <dgm:cxn modelId="{482218E4-99C1-4C8D-9744-2491D6CBE472}" type="presOf" srcId="{1E973F42-2CDE-4AF8-A486-AF0FF4D836C2}" destId="{750DBDB6-D597-4C24-ABA9-E10504CEB4C2}" srcOrd="0" destOrd="0" presId="urn:microsoft.com/office/officeart/2005/8/layout/process1"/>
    <dgm:cxn modelId="{27B3F9DE-B908-41BA-B4D4-28EC559B1044}" type="presOf" srcId="{EC814668-1286-4A02-9390-D09FB7A55712}" destId="{DA2DB0B4-B72F-4486-8E21-FD8E59CE0AC8}" srcOrd="1" destOrd="0" presId="urn:microsoft.com/office/officeart/2005/8/layout/process1"/>
    <dgm:cxn modelId="{13BF0B82-5829-4261-96B8-949DCCBD7E46}" type="presParOf" srcId="{95771833-49D9-491B-87DD-D3E20EBAB628}" destId="{BE8081A9-15BF-4F82-A657-F35899FB496A}" srcOrd="0" destOrd="0" presId="urn:microsoft.com/office/officeart/2005/8/layout/process1"/>
    <dgm:cxn modelId="{A840EA26-A10F-41DA-B4E5-8EE0E0E0904F}" type="presParOf" srcId="{95771833-49D9-491B-87DD-D3E20EBAB628}" destId="{65778C73-EDD2-42F5-8955-CBBCC3F22F35}" srcOrd="1" destOrd="0" presId="urn:microsoft.com/office/officeart/2005/8/layout/process1"/>
    <dgm:cxn modelId="{BE756F00-1FD1-4884-892C-492B699A9915}" type="presParOf" srcId="{65778C73-EDD2-42F5-8955-CBBCC3F22F35}" destId="{44220637-BC2E-4FD2-8EEF-89AC0C548B30}" srcOrd="0" destOrd="0" presId="urn:microsoft.com/office/officeart/2005/8/layout/process1"/>
    <dgm:cxn modelId="{F5EA6034-4F53-4A98-88C0-8DAEB785297E}" type="presParOf" srcId="{95771833-49D9-491B-87DD-D3E20EBAB628}" destId="{10CFDDF4-FEB9-49F5-BB1A-FCA929EA635B}" srcOrd="2" destOrd="0" presId="urn:microsoft.com/office/officeart/2005/8/layout/process1"/>
    <dgm:cxn modelId="{DE06462D-5C5B-4388-A9E8-2C4354ACE8E8}" type="presParOf" srcId="{95771833-49D9-491B-87DD-D3E20EBAB628}" destId="{251407E6-9BF3-4F93-AA17-5F39D7E1D272}" srcOrd="3" destOrd="0" presId="urn:microsoft.com/office/officeart/2005/8/layout/process1"/>
    <dgm:cxn modelId="{3A06E707-E269-4950-B712-A72565D89472}" type="presParOf" srcId="{251407E6-9BF3-4F93-AA17-5F39D7E1D272}" destId="{56C08F45-8C8B-4ACC-AF32-FB51EBAF7509}" srcOrd="0" destOrd="0" presId="urn:microsoft.com/office/officeart/2005/8/layout/process1"/>
    <dgm:cxn modelId="{2AB6A95F-1717-472B-833D-990212B5D9E0}" type="presParOf" srcId="{95771833-49D9-491B-87DD-D3E20EBAB628}" destId="{2933127A-B8FC-4FCC-852E-7D1A9856580B}" srcOrd="4" destOrd="0" presId="urn:microsoft.com/office/officeart/2005/8/layout/process1"/>
    <dgm:cxn modelId="{280081E7-8083-4A27-A975-568DB9422303}" type="presParOf" srcId="{95771833-49D9-491B-87DD-D3E20EBAB628}" destId="{9348A204-88B5-4C4D-872C-A60B4255356C}" srcOrd="5" destOrd="0" presId="urn:microsoft.com/office/officeart/2005/8/layout/process1"/>
    <dgm:cxn modelId="{30EFC963-E7B9-4309-A807-EAE805BBAC01}" type="presParOf" srcId="{9348A204-88B5-4C4D-872C-A60B4255356C}" destId="{6EDBD302-BBC5-497A-A7B8-216A28C47563}" srcOrd="0" destOrd="0" presId="urn:microsoft.com/office/officeart/2005/8/layout/process1"/>
    <dgm:cxn modelId="{4CCC849D-1344-48F6-AB5F-9ACE240B7D0C}" type="presParOf" srcId="{95771833-49D9-491B-87DD-D3E20EBAB628}" destId="{FC6AEDB9-0A6E-4827-BAF3-45C5B9100313}" srcOrd="6" destOrd="0" presId="urn:microsoft.com/office/officeart/2005/8/layout/process1"/>
    <dgm:cxn modelId="{72376218-714A-466F-BCED-3B2814741256}" type="presParOf" srcId="{95771833-49D9-491B-87DD-D3E20EBAB628}" destId="{60707808-D02B-44D7-9414-4C1687E22539}" srcOrd="7" destOrd="0" presId="urn:microsoft.com/office/officeart/2005/8/layout/process1"/>
    <dgm:cxn modelId="{C81D568D-EBB7-4A26-99CC-0130D16C1715}" type="presParOf" srcId="{60707808-D02B-44D7-9414-4C1687E22539}" destId="{DA2DB0B4-B72F-4486-8E21-FD8E59CE0AC8}" srcOrd="0" destOrd="0" presId="urn:microsoft.com/office/officeart/2005/8/layout/process1"/>
    <dgm:cxn modelId="{A158803B-FA48-4CDD-B68A-B58E8E43D3E5}" type="presParOf" srcId="{95771833-49D9-491B-87DD-D3E20EBAB628}" destId="{750DBDB6-D597-4C24-ABA9-E10504CEB4C2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70452" y="-2554515"/>
          <a:ext cx="1332392" cy="6755951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Снижение памяти, умственной работоспособности и других когнитивных функций у пожилых людей в </a:t>
          </a:r>
          <a:r>
            <a:rPr lang="ru-RU" sz="2400" kern="1200" dirty="0" err="1" smtClean="0">
              <a:solidFill>
                <a:schemeClr val="tx1"/>
              </a:solidFill>
            </a:rPr>
            <a:t>постпрофессиональный</a:t>
          </a:r>
          <a:r>
            <a:rPr lang="ru-RU" sz="2400" kern="1200" dirty="0" smtClean="0">
              <a:solidFill>
                <a:schemeClr val="tx1"/>
              </a:solidFill>
            </a:rPr>
            <a:t> период</a:t>
          </a:r>
          <a:r>
            <a:rPr lang="ru-RU" sz="2000" kern="1200" dirty="0" smtClean="0">
              <a:solidFill>
                <a:schemeClr val="tx1"/>
              </a:solidFill>
            </a:rPr>
            <a:t>.</a:t>
          </a:r>
          <a:r>
            <a:rPr lang="ru-RU" sz="2000" kern="1200" dirty="0" smtClean="0"/>
            <a:t> </a:t>
          </a:r>
          <a:endParaRPr lang="ru-RU" sz="2000" kern="1200" dirty="0"/>
        </a:p>
      </dsp:txBody>
      <dsp:txXfrm rot="-5400000">
        <a:off x="3058673" y="222306"/>
        <a:ext cx="6690909" cy="1202308"/>
      </dsp:txXfrm>
    </dsp:sp>
    <dsp:sp modelId="{25CE82D9-9946-4501-ADAF-4D9AD60E2680}">
      <dsp:nvSpPr>
        <dsp:cNvPr id="0" name=""/>
        <dsp:cNvSpPr/>
      </dsp:nvSpPr>
      <dsp:spPr>
        <a:xfrm>
          <a:off x="785" y="814"/>
          <a:ext cx="3057102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Пожилые люди</a:t>
          </a:r>
          <a:endParaRPr lang="ru-RU" sz="4000" kern="1200" dirty="0"/>
        </a:p>
      </dsp:txBody>
      <dsp:txXfrm>
        <a:off x="82088" y="82117"/>
        <a:ext cx="2894496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1927328" y="221200"/>
        <a:ext cx="1546190" cy="663601"/>
      </dsp:txXfrm>
    </dsp:sp>
    <dsp:sp modelId="{71F9D321-AD24-4B2F-9858-808383740F5B}">
      <dsp:nvSpPr>
        <dsp:cNvPr id="0" name=""/>
        <dsp:cNvSpPr/>
      </dsp:nvSpPr>
      <dsp:spPr>
        <a:xfrm>
          <a:off x="1041420" y="1106001"/>
          <a:ext cx="3318005" cy="33180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1927328" y="1313377"/>
        <a:ext cx="1546190" cy="622125"/>
      </dsp:txXfrm>
    </dsp:sp>
    <dsp:sp modelId="{F4F73ED0-32D2-41A1-B72D-C2D81FC80C1A}">
      <dsp:nvSpPr>
        <dsp:cNvPr id="0" name=""/>
        <dsp:cNvSpPr/>
      </dsp:nvSpPr>
      <dsp:spPr>
        <a:xfrm>
          <a:off x="1594421" y="2212003"/>
          <a:ext cx="2212003" cy="2212003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1918362" y="2765004"/>
        <a:ext cx="1564122" cy="1106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8263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68263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541089"/>
          <a:ext cx="3059169" cy="24979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Настольные игры</a:t>
          </a:r>
          <a:endParaRPr lang="ru-RU" sz="2600" kern="1200" dirty="0"/>
        </a:p>
      </dsp:txBody>
      <dsp:txXfrm>
        <a:off x="0" y="1541089"/>
        <a:ext cx="3059169" cy="2497950"/>
      </dsp:txXfrm>
    </dsp:sp>
    <dsp:sp modelId="{34E68AF3-FEED-4A3D-869A-6E2B7BBFBA4D}">
      <dsp:nvSpPr>
        <dsp:cNvPr id="0" name=""/>
        <dsp:cNvSpPr/>
      </dsp:nvSpPr>
      <dsp:spPr>
        <a:xfrm>
          <a:off x="3490590" y="68263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68263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500655" y="1548408"/>
          <a:ext cx="3059169" cy="24979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Звезда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Donskih</a:t>
          </a:r>
          <a:r>
            <a:rPr lang="en-US" sz="2600" kern="1200" dirty="0" smtClean="0"/>
            <a:t> Games</a:t>
          </a:r>
          <a:endParaRPr lang="ru-RU" sz="2600" kern="1200" dirty="0"/>
        </a:p>
      </dsp:txBody>
      <dsp:txXfrm>
        <a:off x="3500655" y="1548408"/>
        <a:ext cx="3059169" cy="2497950"/>
      </dsp:txXfrm>
    </dsp:sp>
    <dsp:sp modelId="{869E6585-1C72-4E82-914E-39E2C4E28665}">
      <dsp:nvSpPr>
        <dsp:cNvPr id="0" name=""/>
        <dsp:cNvSpPr/>
      </dsp:nvSpPr>
      <dsp:spPr>
        <a:xfrm>
          <a:off x="6981180" y="675207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675207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579832"/>
          <a:ext cx="3059169" cy="24979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Цена, ориентация на ЦА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Цена, ориентация на ЦА</a:t>
          </a:r>
          <a:endParaRPr lang="ru-RU" sz="2600" kern="1200" dirty="0"/>
        </a:p>
      </dsp:txBody>
      <dsp:txXfrm>
        <a:off x="6978043" y="1579832"/>
        <a:ext cx="3059169" cy="24979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081A9-15BF-4F82-A657-F35899FB496A}">
      <dsp:nvSpPr>
        <dsp:cNvPr id="0" name=""/>
        <dsp:cNvSpPr/>
      </dsp:nvSpPr>
      <dsp:spPr>
        <a:xfrm>
          <a:off x="90399" y="212379"/>
          <a:ext cx="1350537" cy="1525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Разработка макета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9955" y="251935"/>
        <a:ext cx="1271425" cy="1446787"/>
      </dsp:txXfrm>
    </dsp:sp>
    <dsp:sp modelId="{65778C73-EDD2-42F5-8955-CBBCC3F22F35}">
      <dsp:nvSpPr>
        <dsp:cNvPr id="0" name=""/>
        <dsp:cNvSpPr/>
      </dsp:nvSpPr>
      <dsp:spPr>
        <a:xfrm rot="6747">
          <a:off x="1617777" y="732417"/>
          <a:ext cx="374901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1617777" y="830288"/>
        <a:ext cx="262431" cy="293943"/>
      </dsp:txXfrm>
    </dsp:sp>
    <dsp:sp modelId="{10CFDDF4-FEB9-49F5-BB1A-FCA929EA635B}">
      <dsp:nvSpPr>
        <dsp:cNvPr id="0" name=""/>
        <dsp:cNvSpPr/>
      </dsp:nvSpPr>
      <dsp:spPr>
        <a:xfrm>
          <a:off x="2148297" y="225382"/>
          <a:ext cx="1527772" cy="15083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Составление договора с типографией, печать настольной игры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2474" y="269559"/>
        <a:ext cx="1439418" cy="1419965"/>
      </dsp:txXfrm>
    </dsp:sp>
    <dsp:sp modelId="{251407E6-9BF3-4F93-AA17-5F39D7E1D272}">
      <dsp:nvSpPr>
        <dsp:cNvPr id="0" name=""/>
        <dsp:cNvSpPr/>
      </dsp:nvSpPr>
      <dsp:spPr>
        <a:xfrm>
          <a:off x="3873612" y="734589"/>
          <a:ext cx="418789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3873612" y="832570"/>
        <a:ext cx="293152" cy="293943"/>
      </dsp:txXfrm>
    </dsp:sp>
    <dsp:sp modelId="{2933127A-B8FC-4FCC-852E-7D1A9856580B}">
      <dsp:nvSpPr>
        <dsp:cNvPr id="0" name=""/>
        <dsp:cNvSpPr/>
      </dsp:nvSpPr>
      <dsp:spPr>
        <a:xfrm>
          <a:off x="4466239" y="175286"/>
          <a:ext cx="1220120" cy="16085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Контроль качества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01975" y="211022"/>
        <a:ext cx="1148648" cy="1537039"/>
      </dsp:txXfrm>
    </dsp:sp>
    <dsp:sp modelId="{9348A204-88B5-4C4D-872C-A60B4255356C}">
      <dsp:nvSpPr>
        <dsp:cNvPr id="0" name=""/>
        <dsp:cNvSpPr/>
      </dsp:nvSpPr>
      <dsp:spPr>
        <a:xfrm>
          <a:off x="5883902" y="734589"/>
          <a:ext cx="418789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883902" y="832570"/>
        <a:ext cx="293152" cy="293943"/>
      </dsp:txXfrm>
    </dsp:sp>
    <dsp:sp modelId="{FC6AEDB9-0A6E-4827-BAF3-45C5B9100313}">
      <dsp:nvSpPr>
        <dsp:cNvPr id="0" name=""/>
        <dsp:cNvSpPr/>
      </dsp:nvSpPr>
      <dsp:spPr>
        <a:xfrm>
          <a:off x="6476529" y="193953"/>
          <a:ext cx="1517757" cy="15711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Упаковка,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транспорти-ровка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20983" y="238407"/>
        <a:ext cx="1428849" cy="1482269"/>
      </dsp:txXfrm>
    </dsp:sp>
    <dsp:sp modelId="{60707808-D02B-44D7-9414-4C1687E22539}">
      <dsp:nvSpPr>
        <dsp:cNvPr id="0" name=""/>
        <dsp:cNvSpPr/>
      </dsp:nvSpPr>
      <dsp:spPr>
        <a:xfrm>
          <a:off x="8191828" y="734589"/>
          <a:ext cx="418789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8191828" y="832570"/>
        <a:ext cx="293152" cy="293943"/>
      </dsp:txXfrm>
    </dsp:sp>
    <dsp:sp modelId="{750DBDB6-D597-4C24-ABA9-E10504CEB4C2}">
      <dsp:nvSpPr>
        <dsp:cNvPr id="0" name=""/>
        <dsp:cNvSpPr/>
      </dsp:nvSpPr>
      <dsp:spPr>
        <a:xfrm>
          <a:off x="8784455" y="150275"/>
          <a:ext cx="1073050" cy="1658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Прода-жи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прибыль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815884" y="181704"/>
        <a:ext cx="1010192" cy="1595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Настольная игра «Прогулка СССР» </a:t>
            </a:r>
            <a:endParaRPr lang="ru-RU" sz="4400" dirty="0"/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5184328" cy="747043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505399" y="2597883"/>
            <a:ext cx="3456384" cy="23198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 err="1"/>
              <a:t>Манькова</a:t>
            </a:r>
            <a:r>
              <a:rPr lang="ru-RU" sz="1300" b="1" dirty="0"/>
              <a:t> Елена</a:t>
            </a:r>
            <a:r>
              <a:rPr lang="ru-RU" sz="1300" dirty="0"/>
              <a:t>, </a:t>
            </a:r>
          </a:p>
          <a:p>
            <a:r>
              <a:rPr lang="ru-RU" sz="1300" dirty="0"/>
              <a:t>тел. 8-922-370-48-44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Студентка </a:t>
            </a:r>
            <a:r>
              <a:rPr lang="ru-RU" sz="1300" dirty="0" err="1"/>
              <a:t>УдГУ</a:t>
            </a:r>
            <a:r>
              <a:rPr lang="ru-RU" sz="1300" dirty="0"/>
              <a:t> по направлению «Социальная работа».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Автор научных статей, категория – пожилые люди.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Участник Всероссийского акселератора социальных инициатив «</a:t>
            </a:r>
            <a:r>
              <a:rPr lang="en-US" sz="1300" dirty="0"/>
              <a:t>RAISE</a:t>
            </a:r>
            <a:r>
              <a:rPr lang="ru-RU" sz="1300" dirty="0"/>
              <a:t>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Победитель олимпиады «Я-профессионал» в компетенции «Социальная работа».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Организатор благотворительной новогодней ярмарки совместно с АРДИ</a:t>
            </a:r>
            <a:endParaRPr lang="ru-RU" sz="13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287108" y="2917159"/>
            <a:ext cx="3361716" cy="275339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sz="1400" b="1" dirty="0"/>
              <a:t>Перевозчикова Анжела</a:t>
            </a:r>
            <a:r>
              <a:rPr lang="ru-RU" sz="1400" dirty="0"/>
              <a:t>, </a:t>
            </a:r>
            <a:endParaRPr lang="ru-RU" sz="1400" dirty="0" smtClean="0"/>
          </a:p>
          <a:p>
            <a:pPr marL="114300" indent="0">
              <a:buNone/>
            </a:pPr>
            <a:r>
              <a:rPr lang="ru-RU" sz="1400" dirty="0" smtClean="0"/>
              <a:t>тел</a:t>
            </a:r>
            <a:r>
              <a:rPr lang="ru-RU" sz="1400" dirty="0"/>
              <a:t>. 8-912-466-32-51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Студентка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«Социальная работа».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Автор научных статей. 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Участник Всероссийского акселератора социальных инициатив «</a:t>
            </a:r>
            <a:r>
              <a:rPr lang="en-US" sz="1400" dirty="0"/>
              <a:t>RAISE</a:t>
            </a:r>
            <a:r>
              <a:rPr lang="ru-RU" sz="1400" dirty="0"/>
              <a:t>».</a:t>
            </a:r>
          </a:p>
          <a:p>
            <a:pPr marL="171450" indent="-171450">
              <a:buClrTx/>
              <a:buSzPct val="100000"/>
              <a:buFont typeface="Wingdings" pitchFamily="2" charset="2"/>
              <a:buChar char="v"/>
            </a:pPr>
            <a:r>
              <a:rPr lang="ru-RU" sz="1400" dirty="0"/>
              <a:t>Призер олимпиады «Я-профессионал» в компетенции «Социальная работа».</a:t>
            </a:r>
          </a:p>
          <a:p>
            <a:pPr marL="171450" indent="-171450">
              <a:buClrTx/>
              <a:buSzPct val="100000"/>
              <a:buFont typeface="Wingdings" pitchFamily="2" charset="2"/>
              <a:buChar char="v"/>
            </a:pPr>
            <a:r>
              <a:rPr lang="ru-RU" sz="1400" dirty="0"/>
              <a:t>Организатор благотворительной новогодней ярмарки совместно с АРДИ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-1151" b="8699"/>
          <a:stretch/>
        </p:blipFill>
        <p:spPr>
          <a:xfrm>
            <a:off x="2376016" y="850595"/>
            <a:ext cx="1656184" cy="200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72" y="976004"/>
            <a:ext cx="1652094" cy="18138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2600" dirty="0"/>
              <a:t>Настольная игра для пожилых людей, направленная на профилактику когнитивных нарушений.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592318"/>
              </p:ext>
            </p:extLst>
          </p:nvPr>
        </p:nvGraphicFramePr>
        <p:xfrm>
          <a:off x="71759" y="1366240"/>
          <a:ext cx="9814625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417646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kern="0" dirty="0" smtClean="0"/>
              <a:t>На </a:t>
            </a:r>
            <a:r>
              <a:rPr lang="ru-RU" kern="0" dirty="0"/>
              <a:t>данный </a:t>
            </a:r>
            <a:r>
              <a:rPr lang="ru-RU" kern="0" dirty="0" smtClean="0"/>
              <a:t>момент у нас разработана и готова к продаже настольная профилактическая игра </a:t>
            </a:r>
            <a:r>
              <a:rPr lang="ru-RU" kern="0" dirty="0"/>
              <a:t>«Прогулка по СССР</a:t>
            </a:r>
            <a:r>
              <a:rPr lang="ru-RU" kern="0" dirty="0" smtClean="0"/>
              <a:t>». Она состоит </a:t>
            </a:r>
            <a:r>
              <a:rPr lang="ru-RU" kern="0" dirty="0"/>
              <a:t>из карточек с заданиями 3-х видов: викторина, правда/ложь и анаграмма. Вытянув карточку с заданием, пожилой человек должен его выполнить, т.е. задействовать свои когнитивные функции. </a:t>
            </a:r>
            <a:endParaRPr lang="ru-RU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376" y="1327229"/>
            <a:ext cx="3168352" cy="42244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564716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26494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 smtClean="0"/>
                        <a:t>            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00" y="3699371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09" y="1447391"/>
            <a:ext cx="8933606" cy="42231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101046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36256" y="1323107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ru-RU" sz="1600" b="1" i="1" dirty="0">
                <a:effectLst/>
              </a:rPr>
              <a:t>PAM (</a:t>
            </a:r>
            <a:r>
              <a:rPr lang="ru-RU" sz="1600" b="1" i="1" dirty="0" err="1">
                <a:effectLst/>
              </a:rPr>
              <a:t>Potential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</a:t>
            </a:r>
            <a:endParaRPr lang="ru-RU" sz="1600" b="1" i="1" dirty="0" smtClean="0">
              <a:effectLst/>
            </a:endParaRPr>
          </a:p>
          <a:p>
            <a:pPr>
              <a:buClr>
                <a:schemeClr val="tx1"/>
              </a:buClr>
              <a:buSzPct val="100000"/>
            </a:pPr>
            <a:r>
              <a:rPr lang="ru-RU" sz="1600" dirty="0" smtClean="0"/>
              <a:t>Потенциальные </a:t>
            </a:r>
            <a:r>
              <a:rPr lang="ru-RU" sz="1600" dirty="0"/>
              <a:t>заказчики: </a:t>
            </a:r>
          </a:p>
          <a:p>
            <a:pPr>
              <a:buFontTx/>
              <a:buChar char="-"/>
            </a:pPr>
            <a:r>
              <a:rPr lang="ru-RU" sz="1600" dirty="0"/>
              <a:t>досуговые учреждения для пожилых (Центры социального обслуживания населения, санаторно-курортные учреждения, советы ветеранов различных, клубы по интересам пожилых людей</a:t>
            </a:r>
            <a:r>
              <a:rPr lang="ru-RU" sz="1600" dirty="0" smtClean="0"/>
              <a:t>);</a:t>
            </a:r>
          </a:p>
          <a:p>
            <a:pPr>
              <a:buFontTx/>
              <a:buChar char="-"/>
            </a:pPr>
            <a:r>
              <a:rPr lang="ru-RU" sz="1600" dirty="0" smtClean="0"/>
              <a:t>-</a:t>
            </a:r>
            <a:r>
              <a:rPr lang="ru-RU" sz="1600" dirty="0"/>
              <a:t>родственники пожилых людей, которые заинтересованы в здоровье родителей</a:t>
            </a:r>
            <a:r>
              <a:rPr lang="ru-RU" sz="1600" dirty="0" smtClean="0"/>
              <a:t>;</a:t>
            </a:r>
          </a:p>
          <a:p>
            <a:pPr marL="171450" indent="-171450">
              <a:buFontTx/>
              <a:buChar char="-"/>
            </a:pPr>
            <a:r>
              <a:rPr lang="ru-RU" sz="1600" dirty="0" smtClean="0"/>
              <a:t>сами </a:t>
            </a:r>
            <a:r>
              <a:rPr lang="ru-RU" sz="1600" dirty="0"/>
              <a:t>пожилые люди. </a:t>
            </a:r>
            <a:endParaRPr lang="ru-RU" sz="1600" dirty="0" smtClean="0"/>
          </a:p>
          <a:p>
            <a:pPr marL="171450" indent="-171450">
              <a:buFontTx/>
              <a:buChar char="-"/>
            </a:pPr>
            <a:endParaRPr lang="ru-RU" sz="1600" b="1" i="1" dirty="0">
              <a:effectLst/>
            </a:endParaRPr>
          </a:p>
          <a:p>
            <a:pPr algn="l"/>
            <a:r>
              <a:rPr lang="ru-RU" sz="1600" b="1" i="1" dirty="0">
                <a:effectLst/>
              </a:rPr>
              <a:t>TAM (</a:t>
            </a:r>
            <a:r>
              <a:rPr lang="ru-RU" sz="1600" b="1" i="1" dirty="0" err="1">
                <a:effectLst/>
              </a:rPr>
              <a:t>Total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Addressable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i="1" dirty="0" smtClean="0"/>
              <a:t>В Удмуртской Республике 350 000 человек пожилого населения, а в России – 37 млн. человек. </a:t>
            </a:r>
          </a:p>
          <a:p>
            <a:pPr algn="l"/>
            <a:endParaRPr lang="ru-RU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600" b="1" i="1" dirty="0">
                <a:effectLst/>
              </a:rPr>
              <a:t>SOM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&amp; </a:t>
            </a:r>
            <a:r>
              <a:rPr lang="ru-RU" sz="1600" b="1" i="1" dirty="0" err="1">
                <a:effectLst/>
              </a:rPr>
              <a:t>Obtainable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dirty="0" smtClean="0">
                <a:effectLst/>
              </a:rPr>
              <a:t>936 игр планируем продать в течение 2 лет и получить прибыль в </a:t>
            </a:r>
            <a:r>
              <a:rPr lang="ru-RU" sz="1600" dirty="0"/>
              <a:t>размере  360 825 </a:t>
            </a:r>
            <a:r>
              <a:rPr lang="ru-RU" sz="1600" dirty="0" smtClean="0"/>
              <a:t>рублей.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924645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DD77C9-0B91-49BE-A15A-7ECA224448CC}"/>
              </a:ext>
            </a:extLst>
          </p:cNvPr>
          <p:cNvSpPr txBox="1"/>
          <p:nvPr/>
        </p:nvSpPr>
        <p:spPr>
          <a:xfrm>
            <a:off x="-30498" y="4722825"/>
            <a:ext cx="3362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основные (лидеры) товары/ услуги, конкурирующие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 вами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, замещающие ваше предложение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10929-8F3E-4794-B7FE-25C97E1405F1}"/>
              </a:ext>
            </a:extLst>
          </p:cNvPr>
          <p:cNvSpPr txBox="1"/>
          <p:nvPr/>
        </p:nvSpPr>
        <p:spPr>
          <a:xfrm>
            <a:off x="3689660" y="4722412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основные (лидеры) фирмы конкуренты  с долей рынка, объемом продаж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6912520" y="483013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Указать преимущества вашего товара/услуги, бизнеса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сегментирование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Новизна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Дизайн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Цена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54067" y="1504390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поддержка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68357" y="4411275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Регулярные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доходы от периодических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платежей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Производство </a:t>
            </a: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наст.игр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71954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УдГУ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Комплексные центры социального обслуживания населения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Услуги интернета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ЗП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Услуги типографии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Игровые элементы 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Налог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81428998"/>
              </p:ext>
            </p:extLst>
          </p:nvPr>
        </p:nvGraphicFramePr>
        <p:xfrm>
          <a:off x="143768" y="2172335"/>
          <a:ext cx="9865096" cy="1959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3848" y="1395115"/>
            <a:ext cx="81369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Цель – получить прибыль от продажи настольных игр за 2 года в количестве 936 штук досуговым учреждениям для пожилых людей, пожилым людям и их родственникам, содействовать профилактике когнитивных нарушений.</a:t>
            </a:r>
          </a:p>
          <a:p>
            <a:r>
              <a:rPr lang="ru-RU" dirty="0" smtClean="0"/>
              <a:t>Для достижения цели потребуется: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еклама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пробные игры и </a:t>
            </a:r>
            <a:r>
              <a:rPr lang="ru-RU" dirty="0" smtClean="0"/>
              <a:t>мастер-классы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184341"/>
              </p:ext>
            </p:extLst>
          </p:nvPr>
        </p:nvGraphicFramePr>
        <p:xfrm>
          <a:off x="143768" y="1467123"/>
          <a:ext cx="9793089" cy="319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Услуги типографии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5 100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Игровые</a:t>
                      </a:r>
                      <a:r>
                        <a:rPr lang="ru-RU" sz="2300" baseline="0" dirty="0" smtClean="0"/>
                        <a:t> элементы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Услуги</a:t>
                      </a:r>
                      <a:r>
                        <a:rPr lang="ru-RU" sz="2300" baseline="0" dirty="0" smtClean="0"/>
                        <a:t> интернета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5 750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dirty="0"/>
              <a:t>Формой организации бизнеса была выбрана </a:t>
            </a:r>
            <a:r>
              <a:rPr lang="ru-RU" dirty="0" err="1"/>
              <a:t>самозанятость</a:t>
            </a:r>
            <a:r>
              <a:rPr lang="ru-RU" dirty="0" smtClean="0"/>
              <a:t>.</a:t>
            </a:r>
            <a:endParaRPr lang="ru-RU" sz="3200" dirty="0">
              <a:ea typeface="MS Gothic" pitchFamily="49" charset="-128"/>
            </a:endParaRPr>
          </a:p>
          <a:p>
            <a:r>
              <a:rPr lang="ru-RU" dirty="0"/>
              <a:t>При работе с физическим лицом ставка, по которой рассчитывается налог, – 4% от суммы дохода, а при работе с компанией или ИП – 6%. </a:t>
            </a: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j-lt"/>
              </a:rPr>
              <a:t>Финансовый план</a:t>
            </a:r>
            <a:endParaRPr sz="4000" dirty="0">
              <a:latin typeface="+mj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386241"/>
              </p:ext>
            </p:extLst>
          </p:nvPr>
        </p:nvGraphicFramePr>
        <p:xfrm>
          <a:off x="691690" y="938660"/>
          <a:ext cx="9029140" cy="4741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9270">
                  <a:extLst>
                    <a:ext uri="{9D8B030D-6E8A-4147-A177-3AD203B41FA5}">
                      <a16:colId xmlns:a16="http://schemas.microsoft.com/office/drawing/2014/main" val="2829598863"/>
                    </a:ext>
                  </a:extLst>
                </a:gridCol>
                <a:gridCol w="612867">
                  <a:extLst>
                    <a:ext uri="{9D8B030D-6E8A-4147-A177-3AD203B41FA5}">
                      <a16:colId xmlns:a16="http://schemas.microsoft.com/office/drawing/2014/main" val="1356881204"/>
                    </a:ext>
                  </a:extLst>
                </a:gridCol>
                <a:gridCol w="678416">
                  <a:extLst>
                    <a:ext uri="{9D8B030D-6E8A-4147-A177-3AD203B41FA5}">
                      <a16:colId xmlns:a16="http://schemas.microsoft.com/office/drawing/2014/main" val="332967654"/>
                    </a:ext>
                  </a:extLst>
                </a:gridCol>
                <a:gridCol w="632530">
                  <a:extLst>
                    <a:ext uri="{9D8B030D-6E8A-4147-A177-3AD203B41FA5}">
                      <a16:colId xmlns:a16="http://schemas.microsoft.com/office/drawing/2014/main" val="1130794025"/>
                    </a:ext>
                  </a:extLst>
                </a:gridCol>
                <a:gridCol w="590747">
                  <a:extLst>
                    <a:ext uri="{9D8B030D-6E8A-4147-A177-3AD203B41FA5}">
                      <a16:colId xmlns:a16="http://schemas.microsoft.com/office/drawing/2014/main" val="3096804318"/>
                    </a:ext>
                  </a:extLst>
                </a:gridCol>
                <a:gridCol w="543221">
                  <a:extLst>
                    <a:ext uri="{9D8B030D-6E8A-4147-A177-3AD203B41FA5}">
                      <a16:colId xmlns:a16="http://schemas.microsoft.com/office/drawing/2014/main" val="623219518"/>
                    </a:ext>
                  </a:extLst>
                </a:gridCol>
                <a:gridCol w="530113">
                  <a:extLst>
                    <a:ext uri="{9D8B030D-6E8A-4147-A177-3AD203B41FA5}">
                      <a16:colId xmlns:a16="http://schemas.microsoft.com/office/drawing/2014/main" val="3538809670"/>
                    </a:ext>
                  </a:extLst>
                </a:gridCol>
                <a:gridCol w="617782">
                  <a:extLst>
                    <a:ext uri="{9D8B030D-6E8A-4147-A177-3AD203B41FA5}">
                      <a16:colId xmlns:a16="http://schemas.microsoft.com/office/drawing/2014/main" val="1877324342"/>
                    </a:ext>
                  </a:extLst>
                </a:gridCol>
                <a:gridCol w="614503">
                  <a:extLst>
                    <a:ext uri="{9D8B030D-6E8A-4147-A177-3AD203B41FA5}">
                      <a16:colId xmlns:a16="http://schemas.microsoft.com/office/drawing/2014/main" val="1637383989"/>
                    </a:ext>
                  </a:extLst>
                </a:gridCol>
                <a:gridCol w="497340">
                  <a:extLst>
                    <a:ext uri="{9D8B030D-6E8A-4147-A177-3AD203B41FA5}">
                      <a16:colId xmlns:a16="http://schemas.microsoft.com/office/drawing/2014/main" val="2004755464"/>
                    </a:ext>
                  </a:extLst>
                </a:gridCol>
                <a:gridCol w="580095">
                  <a:extLst>
                    <a:ext uri="{9D8B030D-6E8A-4147-A177-3AD203B41FA5}">
                      <a16:colId xmlns:a16="http://schemas.microsoft.com/office/drawing/2014/main" val="2294526853"/>
                    </a:ext>
                  </a:extLst>
                </a:gridCol>
                <a:gridCol w="544044">
                  <a:extLst>
                    <a:ext uri="{9D8B030D-6E8A-4147-A177-3AD203B41FA5}">
                      <a16:colId xmlns:a16="http://schemas.microsoft.com/office/drawing/2014/main" val="2809687718"/>
                    </a:ext>
                  </a:extLst>
                </a:gridCol>
                <a:gridCol w="621878">
                  <a:extLst>
                    <a:ext uri="{9D8B030D-6E8A-4147-A177-3AD203B41FA5}">
                      <a16:colId xmlns:a16="http://schemas.microsoft.com/office/drawing/2014/main" val="2222934655"/>
                    </a:ext>
                  </a:extLst>
                </a:gridCol>
                <a:gridCol w="556334">
                  <a:extLst>
                    <a:ext uri="{9D8B030D-6E8A-4147-A177-3AD203B41FA5}">
                      <a16:colId xmlns:a16="http://schemas.microsoft.com/office/drawing/2014/main" val="2616166460"/>
                    </a:ext>
                  </a:extLst>
                </a:gridCol>
              </a:tblGrid>
              <a:tr h="344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Бюджет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Янв.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Февр.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Март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Апр.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Июнь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Июль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Авг.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Сент.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Окт.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Нояб.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Дек.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364046146"/>
                  </a:ext>
                </a:extLst>
              </a:tr>
              <a:tr h="344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Стартовые инвестиции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2188856474"/>
                  </a:ext>
                </a:extLst>
              </a:tr>
              <a:tr h="172371"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Постоянные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281655"/>
                  </a:ext>
                </a:extLst>
              </a:tr>
              <a:tr h="198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Реклама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2025541082"/>
                  </a:ext>
                </a:extLst>
              </a:tr>
              <a:tr h="198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Услуги интернета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3799058771"/>
                  </a:ext>
                </a:extLst>
              </a:tr>
              <a:tr h="198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Заработная плата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1760167028"/>
                  </a:ext>
                </a:extLst>
              </a:tr>
              <a:tr h="172371"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Переменные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40500"/>
                  </a:ext>
                </a:extLst>
              </a:tr>
              <a:tr h="31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Услуги типографии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12 750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12 750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34 000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3812325955"/>
                  </a:ext>
                </a:extLst>
              </a:tr>
              <a:tr h="31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Игровые элементы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1162335722"/>
                  </a:ext>
                </a:extLst>
              </a:tr>
              <a:tr h="198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2 160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2 880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2 880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819389634"/>
                  </a:ext>
                </a:extLst>
              </a:tr>
              <a:tr h="517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Расходы на операционную деятельность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 </a:t>
                      </a:r>
                      <a:r>
                        <a:rPr lang="ru-RU" sz="1100" dirty="0" smtClean="0">
                          <a:effectLst/>
                        </a:rPr>
                        <a:t>750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16 700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16 425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37 250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50 600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50 960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70 480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70 480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90 300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2617805228"/>
                  </a:ext>
                </a:extLst>
              </a:tr>
              <a:tr h="198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Средний чек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3645108996"/>
                  </a:ext>
                </a:extLst>
              </a:tr>
              <a:tr h="344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продаж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4171278207"/>
                  </a:ext>
                </a:extLst>
              </a:tr>
              <a:tr h="517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Доходы от операционной деятельности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1988687688"/>
                  </a:ext>
                </a:extLst>
              </a:tr>
              <a:tr h="31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Месячная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-5 </a:t>
                      </a:r>
                      <a:r>
                        <a:rPr lang="ru-RU" sz="1100" dirty="0" smtClean="0">
                          <a:effectLst/>
                        </a:rPr>
                        <a:t>750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2 380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2 380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2 380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6 075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-7 250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-5 600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3 040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9 700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916082371"/>
                  </a:ext>
                </a:extLst>
              </a:tr>
              <a:tr h="344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Суммарная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-5 </a:t>
                      </a:r>
                      <a:r>
                        <a:rPr lang="ru-RU" sz="1100" dirty="0" smtClean="0">
                          <a:effectLst/>
                        </a:rPr>
                        <a:t>750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-3 220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1 540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7 340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13 415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6 165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3 605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5 125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6 645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16 345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82" marR="18482" marT="0" marB="0" anchor="ctr"/>
                </a:tc>
                <a:extLst>
                  <a:ext uri="{0D108BD9-81ED-4DB2-BD59-A6C34878D82A}">
                    <a16:rowId xmlns:a16="http://schemas.microsoft.com/office/drawing/2014/main" val="4920948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54782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427 000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410 805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16 345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1, 107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77775"/>
              </p:ext>
            </p:extLst>
          </p:nvPr>
        </p:nvGraphicFramePr>
        <p:xfrm>
          <a:off x="719832" y="1539132"/>
          <a:ext cx="6336704" cy="3668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540">
                  <a:extLst>
                    <a:ext uri="{9D8B030D-6E8A-4147-A177-3AD203B41FA5}">
                      <a16:colId xmlns:a16="http://schemas.microsoft.com/office/drawing/2014/main" val="1598495645"/>
                    </a:ext>
                  </a:extLst>
                </a:gridCol>
                <a:gridCol w="1319301">
                  <a:extLst>
                    <a:ext uri="{9D8B030D-6E8A-4147-A177-3AD203B41FA5}">
                      <a16:colId xmlns:a16="http://schemas.microsoft.com/office/drawing/2014/main" val="581068903"/>
                    </a:ext>
                  </a:extLst>
                </a:gridCol>
                <a:gridCol w="2748863">
                  <a:extLst>
                    <a:ext uri="{9D8B030D-6E8A-4147-A177-3AD203B41FA5}">
                      <a16:colId xmlns:a16="http://schemas.microsoft.com/office/drawing/2014/main" val="946430386"/>
                    </a:ext>
                  </a:extLst>
                </a:gridCol>
              </a:tblGrid>
              <a:tr h="5493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Название этапа календарного плана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Длительность этапа, мес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Стоимость, руб.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278639937"/>
                  </a:ext>
                </a:extLst>
              </a:tr>
              <a:tr h="689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Создание и проработка настольной игры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extLst>
                  <a:ext uri="{0D108BD9-81ED-4DB2-BD59-A6C34878D82A}">
                    <a16:rowId xmlns:a16="http://schemas.microsoft.com/office/drawing/2014/main" val="1291803691"/>
                  </a:ext>
                </a:extLst>
              </a:tr>
              <a:tr h="824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Апробация на представителях целевой аудитории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2517590869"/>
                  </a:ext>
                </a:extLst>
              </a:tr>
              <a:tr h="506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Поиск инвесторов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52261567"/>
                  </a:ext>
                </a:extLst>
              </a:tr>
              <a:tr h="549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Печать первой партии продукта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5 250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655220521"/>
                  </a:ext>
                </a:extLst>
              </a:tr>
              <a:tr h="549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Продажа в магазинах и на маркетплейсах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2739549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5184328" cy="747043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505399" y="2597883"/>
            <a:ext cx="3456384" cy="23198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 err="1"/>
              <a:t>Манькова</a:t>
            </a:r>
            <a:r>
              <a:rPr lang="ru-RU" sz="1300" b="1" dirty="0"/>
              <a:t> Елена</a:t>
            </a:r>
            <a:r>
              <a:rPr lang="ru-RU" sz="1300" dirty="0"/>
              <a:t>, </a:t>
            </a:r>
          </a:p>
          <a:p>
            <a:r>
              <a:rPr lang="ru-RU" sz="1300" dirty="0"/>
              <a:t>тел. 8-922-370-48-44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Студентка </a:t>
            </a:r>
            <a:r>
              <a:rPr lang="ru-RU" sz="1300" dirty="0" err="1"/>
              <a:t>УдГУ</a:t>
            </a:r>
            <a:r>
              <a:rPr lang="ru-RU" sz="1300" dirty="0"/>
              <a:t> по направлению «Социальная работа».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Автор научных статей, категория – пожилые люди.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Участник Всероссийского акселератора социальных инициатив «</a:t>
            </a:r>
            <a:r>
              <a:rPr lang="en-US" sz="1300" dirty="0"/>
              <a:t>RAISE</a:t>
            </a:r>
            <a:r>
              <a:rPr lang="ru-RU" sz="1300" dirty="0"/>
              <a:t>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Победитель олимпиады «Я-профессионал» в компетенции «Социальная работа».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/>
              <a:t>Организатор благотворительной новогодней ярмарки совместно с АРДИ</a:t>
            </a:r>
            <a:endParaRPr lang="ru-RU" sz="13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287108" y="2917159"/>
            <a:ext cx="3361716" cy="275339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sz="1400" b="1" dirty="0"/>
              <a:t>Перевозчикова Анжела</a:t>
            </a:r>
            <a:r>
              <a:rPr lang="ru-RU" sz="1400" dirty="0"/>
              <a:t>, </a:t>
            </a:r>
            <a:endParaRPr lang="ru-RU" sz="1400" dirty="0" smtClean="0"/>
          </a:p>
          <a:p>
            <a:pPr marL="114300" indent="0">
              <a:buNone/>
            </a:pPr>
            <a:r>
              <a:rPr lang="ru-RU" sz="1400" dirty="0" smtClean="0"/>
              <a:t>тел</a:t>
            </a:r>
            <a:r>
              <a:rPr lang="ru-RU" sz="1400" dirty="0"/>
              <a:t>. 8-912-466-32-51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Студентка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«Социальная работа».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Автор научных статей. </a:t>
            </a:r>
          </a:p>
          <a:p>
            <a:pPr marL="171450" indent="-171450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ru-RU" sz="1400" dirty="0"/>
              <a:t>Участник Всероссийского акселератора социальных инициатив «</a:t>
            </a:r>
            <a:r>
              <a:rPr lang="en-US" sz="1400" dirty="0"/>
              <a:t>RAISE</a:t>
            </a:r>
            <a:r>
              <a:rPr lang="ru-RU" sz="1400" dirty="0"/>
              <a:t>».</a:t>
            </a:r>
          </a:p>
          <a:p>
            <a:pPr marL="171450" indent="-171450">
              <a:buClrTx/>
              <a:buSzPct val="100000"/>
              <a:buFont typeface="Wingdings" pitchFamily="2" charset="2"/>
              <a:buChar char="v"/>
            </a:pPr>
            <a:r>
              <a:rPr lang="ru-RU" sz="1400" dirty="0"/>
              <a:t>Призер олимпиады «Я-профессионал» в компетенции «Социальная работа».</a:t>
            </a:r>
          </a:p>
          <a:p>
            <a:pPr marL="171450" indent="-171450">
              <a:buClrTx/>
              <a:buSzPct val="100000"/>
              <a:buFont typeface="Wingdings" pitchFamily="2" charset="2"/>
              <a:buChar char="v"/>
            </a:pPr>
            <a:r>
              <a:rPr lang="ru-RU" sz="1400" dirty="0"/>
              <a:t>Организатор благотворительной новогодней ярмарки совместно с АРДИ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-1151" b="8699"/>
          <a:stretch/>
        </p:blipFill>
        <p:spPr>
          <a:xfrm>
            <a:off x="2376016" y="850595"/>
            <a:ext cx="1656184" cy="200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72" y="976004"/>
            <a:ext cx="1652094" cy="1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27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7993</TotalTime>
  <Words>1167</Words>
  <Application>Microsoft Office PowerPoint</Application>
  <PresentationFormat>Произвольный</PresentationFormat>
  <Paragraphs>419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1</cp:lastModifiedBy>
  <cp:revision>41</cp:revision>
  <dcterms:created xsi:type="dcterms:W3CDTF">2022-10-14T10:42:52Z</dcterms:created>
  <dcterms:modified xsi:type="dcterms:W3CDTF">2023-05-26T06:21:01Z</dcterms:modified>
  <dc:language>ru-RU</dc:language>
</cp:coreProperties>
</file>