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diagrams/data1.xml" ContentType="application/vnd.openxmlformats-officedocument.drawingml.diagramData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slides/notesslide6.xml" ContentType="application/vnd.openxmlformats-officedocument.presentationml.notesSlide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app.xml" ContentType="application/vnd.openxmlformats-officedocument.extended-properti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336" r:id="rId3"/>
    <p:sldId id="345" r:id="rId4"/>
    <p:sldId id="329" r:id="rId5"/>
    <p:sldId id="315" r:id="rId6"/>
    <p:sldId id="344" r:id="rId7"/>
    <p:sldId id="346" r:id="rId8"/>
    <p:sldId id="331" r:id="rId9"/>
    <p:sldId id="326" r:id="rId10"/>
    <p:sldId id="332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96" autoAdjust="0"/>
    <p:restoredTop sz="94792" autoAdjust="0"/>
  </p:normalViewPr>
  <p:slideViewPr>
    <p:cSldViewPr snapToGrid="0" snapToObjects="1" showGuides="1">
      <p:cViewPr varScale="1">
        <p:scale>
          <a:sx n="41" d="100"/>
          <a:sy n="41" d="100"/>
        </p:scale>
        <p:origin x="53" y="470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 noEditPoints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10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diagramData" Target="../diagrams/data1.xml"/><Relationship Id="rId6" Type="http://schemas.openxmlformats.org/officeDocument/2006/relationships/diagramLayout" Target="../diagrams/layout1.xml"/><Relationship Id="rId7" Type="http://schemas.openxmlformats.org/officeDocument/2006/relationships/diagramQuickStyle" Target="../diagrams/quickStyle1.xml"/><Relationship Id="rId8" Type="http://schemas.openxmlformats.org/officeDocument/2006/relationships/diagramColors" Target="../diagrams/colors1.xml"/><Relationship Id="rId9" Type="http://schemas.openxmlformats.org/officeDocument/2006/relationships/diagramDrawing" Target="../diagrams/drawing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6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>
            <a:spLocks noGrp="1" noEditPoints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kumimoji="0" sz="2500" b="1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</a:p>
        </p:txBody>
      </p:sp>
      <p:sp>
        <p:nvSpPr>
          <p:cNvPr id="5" name="Прямоугольник 7"/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</p:spPr>
        <p:txBody>
          <a:bodyPr lIns="45718" tIns="45718" rIns="45718" bIns="45718" anchor="ctr"/>
          <a:lstStyle/>
          <a:p>
            <a:pPr algn="ctr"/>
            <a:endParaRPr dirty="0"/>
          </a:p>
        </p:txBody>
      </p:sp>
      <p:sp>
        <p:nvSpPr>
          <p:cNvPr id="6" name="Прямоугольник 10"/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7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</p:spPr>
        <p:txBody>
          <a:bodyPr lIns="45718" tIns="45718" rIns="45718" bIns="45718" anchor="ctr"/>
          <a:lstStyle/>
          <a:p/>
        </p:txBody>
      </p:sp>
      <p:sp>
        <p:nvSpPr>
          <p:cNvPr id="8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>
          <a:blip r:embed="rId1"/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biLevel thresh="25000"/>
          </a:blip>
          <a:srcRect/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/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</a:t>
            </a:r>
            <a:r>
              <a:rPr lang="ru-RU" dirty="0" err="1"/>
              <a:t>Технет</a:t>
            </a:r>
            <a:r>
              <a:rPr lang="ru-RU" dirty="0"/>
              <a:t>, </a:t>
            </a:r>
            <a:r>
              <a:rPr lang="ru-RU" dirty="0" err="1"/>
              <a:t>Энерджинет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/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 noEditPoints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/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/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1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18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 noEditPoints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20 паспорта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2800" b="1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/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0" name="Текст 7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25 паспорта</a:t>
            </a:r>
          </a:p>
        </p:txBody>
      </p:sp>
      <p:sp>
        <p:nvSpPr>
          <p:cNvPr id="21" name="Текст 7"/>
          <p:cNvSpPr>
            <a:spLocks noGrp="1" noEditPoints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</a:t>
            </a:r>
            <a:r>
              <a:rPr lang="en-US" dirty="0"/>
              <a:t>6</a:t>
            </a:r>
            <a:r>
              <a:rPr lang="ru-RU" dirty="0"/>
              <a:t> паспорта</a:t>
            </a:r>
          </a:p>
        </p:txBody>
      </p:sp>
    </p:spTree>
  </p:cSld>
  <p:clrMapOvr>
    <a:masterClrMapping/>
  </p:clrMapOvr>
  <p:transition spd="med"/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/>
          <p:cNvSpPr>
            <a:spLocks noGrp="1" noEditPoints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1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6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/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/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/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7" name="Google Shape;114;p4"/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lang="ru-RU" sz="1500" dirty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/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/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/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/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/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36" name="Текст 2"/>
          <p:cNvSpPr>
            <a:spLocks noGrp="1" noEditPoints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Char char="•"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 noEditPoints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 noEditPoints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 noEditPoints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 noEditPoints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 noEditPoints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 noEditPoints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 noEditPoints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 noEditPoints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kumimoji="0" lang="ru-RU" sz="140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1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5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/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/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/>
          </p:txBody>
        </p:sp>
      </p:grpSp>
      <p:sp>
        <p:nvSpPr>
          <p:cNvPr id="26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1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28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 noEditPoints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400" b="1" i="0" u="none" strike="noStrike" cap="none" spc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>
            <a:lvl1pPr>
              <a:defRPr sz="1400" b="1">
                <a:solidFill>
                  <a:srgbClr val="002060"/>
                </a:solidFill>
              </a:defRPr>
            </a:lvl1pPr>
          </a:lstStyle>
          <a:p>
            <a:r>
              <a:rPr lang="ru-RU" dirty="0">
                <a:sym typeface="Helvetica"/>
              </a:rPr>
              <a:t>01.04.24-30.06.24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>
            <a:lvl1pPr>
              <a:defRPr sz="1400" b="1">
                <a:solidFill>
                  <a:srgbClr val="002060"/>
                </a:solidFill>
              </a:defRPr>
            </a:lvl1pPr>
          </a:lstStyle>
          <a:p>
            <a:r>
              <a:rPr lang="ru-RU" dirty="0">
                <a:sym typeface="Helvetica"/>
              </a:rPr>
              <a:t>01.07.24-30.</a:t>
            </a:r>
            <a:r>
              <a:rPr lang="en-US" dirty="0">
                <a:sym typeface="Helvetica"/>
              </a:rPr>
              <a:t>0</a:t>
            </a:r>
            <a:r>
              <a:rPr lang="ru-RU" dirty="0">
                <a:sym typeface="Helvetica"/>
              </a:rPr>
              <a:t>9.2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>
            <a:lvl1pPr>
              <a:defRPr sz="1400" b="1">
                <a:solidFill>
                  <a:srgbClr val="002060"/>
                </a:solidFill>
              </a:defRPr>
            </a:lvl1pPr>
          </a:lstStyle>
          <a:p>
            <a:r>
              <a:rPr lang="ru-RU" dirty="0">
                <a:sym typeface="Helvetica"/>
              </a:rPr>
              <a:t>01.10.2</a:t>
            </a:r>
            <a:r>
              <a:rPr lang="en-US" dirty="0">
                <a:sym typeface="Helvetica"/>
              </a:rPr>
              <a:t>4</a:t>
            </a:r>
            <a:r>
              <a:rPr lang="ru-RU" dirty="0">
                <a:sym typeface="Helvetica"/>
              </a:rPr>
              <a:t>-3</a:t>
            </a:r>
            <a:r>
              <a:rPr lang="en-US" dirty="0">
                <a:sym typeface="Helvetica"/>
              </a:rPr>
              <a:t>1</a:t>
            </a:r>
            <a:r>
              <a:rPr lang="ru-RU" dirty="0">
                <a:sym typeface="Helvetica"/>
              </a:rPr>
              <a:t>.12.2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1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6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 noEditPoints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2800" b="1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1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6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 noEditPoints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baseline="0" dirty="0">
                <a:ln>
                  <a:noFill/>
                </a:ln>
                <a:solidFill>
                  <a:srgbClr val="8F00FF"/>
                </a:solidFill>
                <a:effectLst/>
                <a:uLn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1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18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kumimoji="0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 noEditPoints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/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2"/>
          <a:srcRect t="720" b="5621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/>
          <a:p>
            <a:r>
              <a:rPr sz="4800" b="1" dirty="0"/>
              <a:t>СПАСИБО!</a:t>
            </a:r>
            <a:endParaRPr lang="ru-RU" sz="4800" b="1" dirty="0"/>
          </a:p>
          <a:p>
            <a:endParaRPr dirty="0"/>
          </a:p>
          <a:p>
            <a:pPr>
              <a:lnSpc>
                <a:spcPct val="150000"/>
              </a:lnSpc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 noEditPoints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/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>
            <a:spLocks noGrp="1" noEditPoints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  <p:grpSp>
        <p:nvGrpSpPr>
          <p:cNvPr id="5" name="Группа 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hf dt="0" hdr="0" ftr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 charset="0" panose="020B0604020202020204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58448" y="1254530"/>
            <a:ext cx="5443638" cy="792218"/>
          </a:xfrm>
        </p:spPr>
        <p:txBody>
          <a:bodyPr/>
          <a:lstStyle/>
          <a:p>
            <a:r>
              <a:rPr lang="ru-RU"/>
              <a:t>Интернет платформа «</a:t>
            </a:r>
            <a:r>
              <a:rPr lang="en-US"/>
              <a:t>Sport</a:t>
            </a:r>
            <a:r>
              <a:rPr lang="ru-RU"/>
              <a:t>_</a:t>
            </a:r>
            <a:r>
              <a:rPr lang="en-US"/>
              <a:t>TrainerPro»</a:t>
            </a:r>
            <a:endParaRPr lang="ru-RU"/>
          </a:p>
        </p:txBody>
      </p:sp>
      <p:sp>
        <p:nvSpPr>
          <p:cNvPr id="3" name="Номер слайда 2"/>
          <p:cNvSpPr>
            <a:spLocks noGrp="1" noEditPoints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edu.net</a:t>
            </a:r>
            <a:endParaRPr lang="ru-RU"/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/>
              <a:t>Интернет платформа «</a:t>
            </a:r>
            <a:r>
              <a:rPr lang="en-US"/>
              <a:t>Sport</a:t>
            </a:r>
            <a:r>
              <a:rPr lang="ru-RU"/>
              <a:t>_</a:t>
            </a:r>
            <a:r>
              <a:rPr lang="en-US"/>
              <a:t>TrainerPro»</a:t>
            </a:r>
            <a:r>
              <a:rPr lang="ru-RU"/>
              <a:t> для обучения тренеров, работающих с лицами ограниченными в возможностях</a:t>
            </a:r>
          </a:p>
        </p:txBody>
      </p:sp>
      <p:sp>
        <p:nvSpPr>
          <p:cNvPr id="6" name="Текст 5"/>
          <p:cNvSpPr>
            <a:spLocks noGrp="1" noEditPoints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/>
              <a:t>Технологии снижения потерь от социально-значимых заболеваний</a:t>
            </a:r>
          </a:p>
          <a:p>
            <a:endParaRPr lang="ru-RU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 noEditPoints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sz="14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Создание интернет-ресурса, который предоставляет тренерам возможность обучаться и развиваться в области работы с лицами с ограниченными возможностями. На этом ресурсе тренеры смогут найти разнообразные образовательные материалы, такие как видеоуроки, курсы, статьи и документы, связанные с тренировками и подготовкой людей с ограниченными возможностями. Будет также предоставлена возможность сотрудничества и обмена опытом между тренерами через форумы и онлайн-сообщества.</a:t>
            </a: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 </a:t>
            </a:r>
            <a:r>
              <a:rPr lang="ru-RU" sz="14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Ресурс также будет предлагать функционал персонального планирования обучения, который поможет тренерам составить индивидуальный план развития, отслеживать свой прогресс и получать рекомендации по дальнейшим шагам. Возможность получить сертификаты и награды за успешное выполнение определенных образовательных заданий и сдачу экзаменов будет стимулировать тренеров продолжать обучение и совершенствоваться.</a:t>
            </a:r>
            <a:br>
              <a:rPr lang="ru-RU" sz="1400" dirty="0">
                <a:latin typeface="Times New Roman" pitchFamily="18" charset="0" panose="02020603050405020304"/>
                <a:cs typeface="Times New Roman" pitchFamily="18" charset="0" panose="02020603050405020304"/>
              </a:rPr>
            </a:b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sz="14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Недостаток доступных инструментов и ресурсов для тренеров, работающих с лицами с ограниченными возможностями, чтобы повышать свои навыки и получать новые знания.</a:t>
            </a:r>
          </a:p>
          <a:p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quarter" idx="15"/>
          </p:nvPr>
        </p:nvSpPr>
        <p:spPr/>
        <p:txBody>
          <a:bodyPr/>
          <a:lstStyle/>
          <a:p>
            <a:pPr algn="l">
              <a:buFont typeface="Arial" pitchFamily="34" charset="0" panose="020B0604020202020204"/>
              <a:buChar char="•"/>
            </a:pPr>
            <a:r>
              <a:rPr lang="ru-RU" sz="14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Такой интернет-ресурс обеспечит легкий доступ к образовательным материалам для тренеров без ограничений по местоположению и времени. Он также сократит издержки на обучение и позволит тренерам уделять больше времени непосредственно своей работе с людьми с ограниченными возможностями. В итоге, ресурс поможет тренерам эффективнее работать и повышать качество занятий для лиц с ограниченными возможностями.</a:t>
            </a:r>
            <a:br>
              <a:rPr lang="ru-RU" sz="1400" dirty="0">
                <a:latin typeface="Times New Roman" pitchFamily="18" charset="0" panose="02020603050405020304"/>
                <a:cs typeface="Times New Roman" pitchFamily="18" charset="0" panose="02020603050405020304"/>
              </a:rPr>
            </a:br>
          </a:p>
          <a:p>
            <a:endParaRPr lang="ru-RU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ph type="tbl" sz="quarter" idx="10"/>
          </p:nvPr>
        </p:nvGraphicFramePr>
        <p:xfrm>
          <a:off x="352425" y="1047750"/>
          <a:ext cx="11479214" cy="5384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/>
                <a:gridCol w="5739607"/>
              </a:tblGrid>
              <a:tr h="538678">
                <a:tc>
                  <a:txBody>
                    <a:bodyPr anchor="ctr"/>
                    <a:lstStyle/>
                    <a:p>
                      <a:pPr algn="ctr"/>
                      <a:r>
                        <a:rPr kumimoji="0" lang="ru-RU" sz="2800" b="1" i="0" u="none" strike="noStrike" cap="none" spc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kumimoji="0" lang="ru-RU" sz="2800" b="1" i="0" u="none" strike="noStrike" cap="none" spc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</a:tr>
              <a:tr h="4671071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фитнес-тренера по работе с клиентами с ограниченными возможностями;</a:t>
                      </a: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тренера по отдельным видам спорта по работе с клиентами с ограниченными возможностями.</a:t>
                      </a: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endParaRPr kumimoji="0" lang="ru-RU" sz="24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sym typeface="Helvetica"/>
                      </a:endParaRP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kumimoji="0" lang="ru-RU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sym typeface="Helvetica"/>
                        </a:rPr>
                        <a:t>Географическое расположение потребителей: Оренбругская область</a:t>
                      </a: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kumimoji="0" lang="ru-RU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sym typeface="Helvetica"/>
                        </a:rPr>
                        <a:t>Сектор рынка B2C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-доступ к различной дополнительной актуальной информации после прохождения курсов;</a:t>
                      </a: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весь материал находится в доступе у потребителя определенный срок после прохождения курса;</a:t>
                      </a: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бесплатные вебинары для пользователей нашей платформы по интересующей информации;</a:t>
                      </a: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бесплатная круглосуточная коммуникация между потребителями через онлайн-форум;</a:t>
                      </a:r>
                    </a:p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- цена ниже чем у конкурентов;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745673"/>
            <a:ext cx="549827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ru-RU" sz="1800" b="0" i="0" u="none" strike="noStrike" cap="none" spc="0" baseline="0" dirty="0">
              <a:ln>
                <a:noFill/>
              </a:ln>
              <a:solidFill>
                <a:srgbClr val="002060"/>
              </a:solidFill>
              <a:effectLst/>
              <a:uLnTx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721" y="1745673"/>
            <a:ext cx="551509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Ln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  <a:p>
            <a:pPr hangingPunct="1"/>
            <a:endParaRPr lang="ru-RU" sz="1400" b="1" dirty="0">
              <a:solidFill>
                <a:srgbClr val="FF0000"/>
              </a:solidFill>
              <a:highlight>
                <a:srgbClr val="FFFF00"/>
              </a:highlight>
              <a:latin typeface="Gilroy-ExtraBold"/>
              <a:sym typeface="Helvetica"/>
            </a:endParaRP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8875" y="858022"/>
            <a:ext cx="11294249" cy="540087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sz="quarter" idx="15"/>
          </p:nvPr>
        </p:nvSpPr>
        <p:spPr>
          <a:xfrm>
            <a:off x="316531" y="5276759"/>
            <a:ext cx="5779469" cy="950940"/>
          </a:xfrm>
        </p:spPr>
        <p:txBody>
          <a:bodyPr/>
          <a:lstStyle/>
          <a:p>
            <a:r>
              <a:rPr lang="ru-RU" sz="1100" dirty="0"/>
              <a:t>1. Заработная плата для разработчиков онлайн-платформы</a:t>
            </a:r>
          </a:p>
          <a:p>
            <a:r>
              <a:rPr lang="ru-RU" sz="1100" dirty="0"/>
              <a:t>2. Затраты на интерфейс пользователя и дизайн платформы, постоянную ее оптимизацию</a:t>
            </a:r>
          </a:p>
          <a:p>
            <a:r>
              <a:rPr lang="ru-RU" sz="1100" dirty="0"/>
              <a:t>4. Рекламные расходы на продвижение онлайн-платформы</a:t>
            </a:r>
          </a:p>
          <a:p>
            <a:r>
              <a:rPr lang="ru-RU" sz="1100" dirty="0"/>
              <a:t>5. Расходы на юридическую поддержку и защиту прав интеллектуальной собственности</a:t>
            </a:r>
          </a:p>
          <a:p>
            <a:r>
              <a:rPr lang="ru-RU" sz="1100" dirty="0"/>
              <a:t>6. Расходы на проведение маркетинговых исследований и аналитику для улучшения и продвижения платформы.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прибыль с покупки потребителей тарифов на наших платформах, рекламные доходы, благотворительные фонды,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19"/>
          </p:nvPr>
        </p:nvSpPr>
        <p:spPr>
          <a:xfrm>
            <a:off x="7231709" y="1477927"/>
            <a:ext cx="2296508" cy="2263954"/>
          </a:xfrm>
        </p:spPr>
        <p:txBody>
          <a:bodyPr/>
          <a:lstStyle/>
          <a:p>
            <a:r>
              <a:rPr lang="ru-RU" sz="1000" dirty="0">
                <a:solidFill>
                  <a:schemeClr val="tx1"/>
                </a:solidFill>
              </a:rPr>
              <a:t>наша интерактивная интернет-платформа предоставляет профессиональное обучение и будут выдаваться настоящие сертификаты/дипломы, помимо этого, каждый потребитель может отслеживать свою профессиональную динамику в личном кабинете, а также находить себе клиентов (лиц с ОВЗ, которые хотят получить тренировки)</a:t>
            </a:r>
            <a:r>
              <a:rPr lang="ru-RU" sz="9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Текст 5"/>
          <p:cNvSpPr>
            <a:spLocks noGrp="1" noEditPoints="1"/>
          </p:cNvSpPr>
          <p:nvPr>
            <p:ph type="body" sz="quarter" idx="20"/>
          </p:nvPr>
        </p:nvSpPr>
        <p:spPr/>
        <p:txBody>
          <a:bodyPr/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Фитнес-тренера </a:t>
            </a:r>
            <a:r>
              <a:rPr lang="ru-RU" sz="1400" b="0" i="0" u="none" strike="noStrike">
                <a:latin typeface="Times New Roman" pitchFamily="18" charset="0" panose="02020603050405020304"/>
                <a:ea typeface="Gilroy-ExtraBold"/>
                <a:cs typeface="Times New Roman" pitchFamily="18" charset="0" panose="02020603050405020304"/>
              </a:rPr>
              <a:t>по работе с клиентами с ограниченными возможностями</a:t>
            </a:r>
            <a:r>
              <a:rPr lang="ru-RU" sz="1400" b="0" i="0" u="none" strike="noStrike"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, тренера по отдельным видам спорта </a:t>
            </a:r>
            <a:r>
              <a:rPr lang="ru-RU" sz="1400" b="0" i="0" u="none" strike="noStrike">
                <a:latin typeface="Times New Roman" pitchFamily="18" charset="0" panose="02020603050405020304"/>
                <a:ea typeface="Gilroy-ExtraBold"/>
                <a:cs typeface="Times New Roman" pitchFamily="18" charset="0" panose="02020603050405020304"/>
              </a:rPr>
              <a:t>по работе с клиентами с ограниченными возможностями.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>
                <a:latin typeface="Times New Roman" pitchFamily="18" charset="0" panose="02020603050405020304"/>
                <a:ea typeface="Gilroy-ExtraBold"/>
                <a:cs typeface="Times New Roman" pitchFamily="18" charset="0" panose="02020603050405020304"/>
              </a:rPr>
              <a:t>Географическое расположение потребителей: Оренбругская область</a:t>
            </a:r>
            <a:endParaRPr lang="ru-RU" sz="1527" b="0" i="0" u="none" strike="noStrike">
              <a:latin typeface="Times New Roman" pitchFamily="18" charset="0" panose="02020603050405020304"/>
              <a:ea typeface="+mn-lt"/>
              <a:cs typeface="+mn-c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>
                <a:latin typeface="Times New Roman" pitchFamily="18" charset="0" panose="02020603050405020304"/>
                <a:ea typeface="Gilroy-ExtraBold"/>
                <a:cs typeface="Times New Roman" pitchFamily="18" charset="0" panose="02020603050405020304"/>
              </a:rPr>
              <a:t>Сектор рынка </a:t>
            </a:r>
            <a:r>
              <a:rPr lang="en-US" sz="1400" b="0" i="0" u="none" strike="noStrike">
                <a:latin typeface="Times New Roman" pitchFamily="18" charset="0" panose="02020603050405020304"/>
                <a:ea typeface="Gilroy-ExtraBold"/>
                <a:cs typeface="Times New Roman" pitchFamily="18" charset="0" panose="02020603050405020304"/>
              </a:rPr>
              <a:t>B2C</a:t>
            </a:r>
            <a:endParaRPr lang="ru-RU" dirty="0"/>
          </a:p>
        </p:txBody>
      </p:sp>
      <p:sp>
        <p:nvSpPr>
          <p:cNvPr id="7" name="Текст 6"/>
          <p:cNvSpPr>
            <a:spLocks noGrp="1" noEditPoints="1"/>
          </p:cNvSpPr>
          <p:nvPr>
            <p:ph type="body" sz="quarter" idx="21"/>
          </p:nvPr>
        </p:nvSpPr>
        <p:spPr>
          <a:xfrm>
            <a:off x="7219318" y="3489711"/>
            <a:ext cx="2504843" cy="3897827"/>
          </a:xfrm>
        </p:spPr>
        <p:txBody>
          <a:bodyPr/>
          <a:lstStyle/>
          <a:p>
            <a:r>
              <a:rPr lang="ru-RU" sz="950" b="0" i="0" u="none" strike="noStrike">
                <a:latin typeface="Times New Roman" pitchFamily="18" charset="0" panose="02020603050405020304"/>
                <a:ea typeface="+mn-lt"/>
                <a:cs typeface="Times New Roman" pitchFamily="18" charset="0" panose="02020603050405020304"/>
              </a:rPr>
              <a:t>Прямые продажи; интернет-платформы по разлиному обучению, интрнет-магазины по спортивным товарам.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 u="none" strike="noStrike">
                <a:latin typeface="Times New Roman" pitchFamily="18" charset="0" panose="02020603050405020304"/>
                <a:ea typeface="+mn-lt"/>
                <a:cs typeface="Times New Roman" pitchFamily="18" charset="0" panose="02020603050405020304"/>
              </a:rPr>
              <a:t>Реклама в социальных сетях, у спортивных блогеров, так как сейчас большое количество экранного времени отнимают у людей именно социальные сети, люди там ищут продукты, услуги.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 u="none" strike="noStrike">
                <a:latin typeface="Times New Roman" pitchFamily="18" charset="0" panose="02020603050405020304"/>
                <a:ea typeface="+mn-lt"/>
                <a:cs typeface="Times New Roman" pitchFamily="18" charset="0" panose="02020603050405020304"/>
              </a:rPr>
              <a:t>А также реклама на различных обучающих платформах, интернет-магазинах по спортивным товарам.</a:t>
            </a:r>
          </a:p>
        </p:txBody>
      </p:sp>
      <p:sp>
        <p:nvSpPr>
          <p:cNvPr id="8" name="Текст 7"/>
          <p:cNvSpPr>
            <a:spLocks noGrp="1" noEditPoints="1"/>
          </p:cNvSpPr>
          <p:nvPr>
            <p:ph type="body" sz="quarter" idx="22"/>
          </p:nvPr>
        </p:nvSpPr>
        <p:spPr>
          <a:xfrm>
            <a:off x="5178692" y="1477927"/>
            <a:ext cx="2047245" cy="3472615"/>
          </a:xfrm>
        </p:spPr>
        <p:txBody>
          <a:bodyPr/>
          <a:lstStyle/>
          <a:p>
            <a:r>
              <a:rPr lang="ru-RU" sz="1200" b="0" i="0" u="none" strike="noStrike">
                <a:solidFill>
                  <a:schemeClr val="tx1"/>
                </a:solidFill>
                <a:latin typeface="Times New Roman" pitchFamily="18" charset="0" panose="02020603050405020304"/>
                <a:ea typeface="+mn-lt"/>
                <a:cs typeface="Times New Roman" pitchFamily="18" charset="0" panose="02020603050405020304"/>
              </a:rPr>
              <a:t>Наша платформа дает не только повысить компетенцию тренеров по работе с лицами с ограниченными возможностями, но и дают на постоянной основе различную дополнительную информацию после прохождения курсов, даёт весь материал на определенный срок после прохождения курса, предоставляет бесплатные вебинары для пользователей нашей платформы по интересующей информации, а также предоставляет бесплатную коммуникацию между потребителями через онлайн-форум</a:t>
            </a:r>
            <a:endParaRPr lang="ru-RU" sz="12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9" name="Текст 8"/>
          <p:cNvSpPr>
            <a:spLocks noGrp="1" noEditPoints="1"/>
          </p:cNvSpPr>
          <p:nvPr>
            <p:ph type="body" sz="quarter" idx="23"/>
          </p:nvPr>
        </p:nvSpPr>
        <p:spPr>
          <a:xfrm>
            <a:off x="2425755" y="1252965"/>
            <a:ext cx="2721647" cy="1871006"/>
          </a:xfrm>
        </p:spPr>
        <p:txBody>
          <a:bodyPr/>
          <a:lstStyle/>
          <a:p>
            <a:r>
              <a:rPr lang="ru-RU" sz="105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lt"/>
                <a:cs typeface="Times New Roman" pitchFamily="18" charset="0" panose="02020603050405020304"/>
              </a:rPr>
              <a:t>интернет-ресурс, который будет включать в себя обучение и постоянное повышение навыков и компетенции тренеров, работающих с лицами ОВЗ, а также возможность взаимодействия (поддержка, обмен опытами) их в онлайн-чате, постоянный доступ к материалам, участвовать в онлайн-созвонах с гуру-спорта, своими наставниками, а также интернет-платформа даст пользователю следить за своей динамикой, загружать полученные дипломы/сертификаты в свой личный кабинет.</a:t>
            </a:r>
            <a:endParaRPr lang="ru-RU" sz="1050" dirty="0"/>
          </a:p>
        </p:txBody>
      </p:sp>
      <p:sp>
        <p:nvSpPr>
          <p:cNvPr id="10" name="Текст 9"/>
          <p:cNvSpPr>
            <a:spLocks noGrp="1" noEditPoints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sz="2000" b="0" i="0" u="none" strike="noStrike">
                <a:latin typeface="Times New Roman" pitchFamily="18" charset="0" panose="02020603050405020304"/>
                <a:ea typeface="+mn-lt"/>
                <a:cs typeface="+mn-cs"/>
              </a:rPr>
              <a:t>не хватки информации и ресурсов по развитию и повышению компетенции тренеров по работе с лицами с ограниченными возможностями.</a:t>
            </a:r>
            <a:endParaRPr lang="ru-RU" sz="2000" dirty="0"/>
          </a:p>
        </p:txBody>
      </p:sp>
      <p:sp>
        <p:nvSpPr>
          <p:cNvPr id="11" name="Текст 10"/>
          <p:cNvSpPr>
            <a:spLocks noGrp="1" noEditPoints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sz="2000" dirty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-посещаемость платформы;</a:t>
            </a:r>
          </a:p>
          <a:p>
            <a:r>
              <a:rPr lang="ru-RU" sz="2000" dirty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-количество купленных тарифов;</a:t>
            </a:r>
          </a:p>
          <a:p>
            <a:r>
              <a:rPr lang="ru-RU" sz="2000" dirty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-отзывы о платформе;</a:t>
            </a:r>
            <a:endParaRPr lang="ru-RU" dirty="0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Распределение бюджета, разработка интернет-платформы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Оценивание результатов продаж, удовлетворенности потребителей, оптимизация платформы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Пуск платформы и запуск продаж тарифов, активная реклама</a:t>
            </a:r>
          </a:p>
        </p:txBody>
      </p:sp>
      <p:sp>
        <p:nvSpPr>
          <p:cNvPr id="6" name="Текст 5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Выход насамоокупаемость, развитие платформы, выход на новые целевые аудитории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1398" y="913314"/>
            <a:ext cx="11749204" cy="559364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 noEditPoints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5453" y="2413341"/>
            <a:ext cx="8350898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6000" b="1" dirty="0">
                <a:solidFill>
                  <a:srgbClr val="8F00FF"/>
                </a:solidFill>
                <a:latin typeface="Gilroy-ExtraBold"/>
              </a:rPr>
              <a:t>ПРИЛОЖЕНИЯ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3848</TotalTime>
  <Words>115</Words>
  <Application>Microsoft Office PowerPoint</Application>
  <PresentationFormat>Широкоэкранный</PresentationFormat>
  <Paragraphs>49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Команда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Аделина</cp:lastModifiedBy>
  <cp:revision>132</cp:revision>
  <dcterms:modified xsi:type="dcterms:W3CDTF">2023-11-30T02:12:00Z</dcterms:modified>
</cp:coreProperties>
</file>