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5" r:id="rId2"/>
    <p:sldId id="276" r:id="rId3"/>
    <p:sldId id="277" r:id="rId4"/>
    <p:sldId id="289" r:id="rId5"/>
    <p:sldId id="302" r:id="rId6"/>
    <p:sldId id="295" r:id="rId7"/>
    <p:sldId id="285" r:id="rId8"/>
    <p:sldId id="286" r:id="rId9"/>
    <p:sldId id="278" r:id="rId10"/>
    <p:sldId id="279" r:id="rId11"/>
    <p:sldId id="292" r:id="rId12"/>
    <p:sldId id="291" r:id="rId13"/>
    <p:sldId id="288" r:id="rId14"/>
    <p:sldId id="294" r:id="rId15"/>
    <p:sldId id="280" r:id="rId16"/>
    <p:sldId id="281" r:id="rId17"/>
    <p:sldId id="290" r:id="rId18"/>
    <p:sldId id="300" r:id="rId19"/>
    <p:sldId id="301" r:id="rId20"/>
    <p:sldId id="283" r:id="rId21"/>
    <p:sldId id="284" r:id="rId22"/>
    <p:sldId id="26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2B7F6"/>
    <a:srgbClr val="54E8BE"/>
    <a:srgbClr val="515FE6"/>
    <a:srgbClr val="4D5D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64"/>
    <p:restoredTop sz="95421"/>
  </p:normalViewPr>
  <p:slideViewPr>
    <p:cSldViewPr snapToGrid="0" snapToObjects="1">
      <p:cViewPr varScale="1">
        <p:scale>
          <a:sx n="80" d="100"/>
          <a:sy n="80" d="100"/>
        </p:scale>
        <p:origin x="-37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A6F13A-41D8-4130-96D4-2BF9A24A5CE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FA9D609-0984-4465-B959-A2A8D732362F}">
      <dgm:prSet phldrT="[Текст]"/>
      <dgm:spPr>
        <a:solidFill>
          <a:srgbClr val="B2B7F6"/>
        </a:solidFill>
      </dgm:spPr>
      <dgm:t>
        <a:bodyPr/>
        <a:lstStyle/>
        <a:p>
          <a:r>
            <a:rPr lang="ru-RU" dirty="0"/>
            <a:t>Ввод данных </a:t>
          </a:r>
          <a:r>
            <a:rPr lang="ru-RU" dirty="0" smtClean="0"/>
            <a:t>пользователем</a:t>
          </a:r>
          <a:endParaRPr lang="ru-RU" dirty="0"/>
        </a:p>
      </dgm:t>
    </dgm:pt>
    <dgm:pt modelId="{83A0AF39-6DEE-4732-84D7-536525A2532E}" type="parTrans" cxnId="{C3CED379-A52A-4119-98B4-5E60702DAECB}">
      <dgm:prSet/>
      <dgm:spPr/>
      <dgm:t>
        <a:bodyPr/>
        <a:lstStyle/>
        <a:p>
          <a:endParaRPr lang="ru-RU"/>
        </a:p>
      </dgm:t>
    </dgm:pt>
    <dgm:pt modelId="{8A03C5E0-AB9A-4588-8837-C11093B4BA9B}" type="sibTrans" cxnId="{C3CED379-A52A-4119-98B4-5E60702DAECB}">
      <dgm:prSet/>
      <dgm:spPr/>
      <dgm:t>
        <a:bodyPr/>
        <a:lstStyle/>
        <a:p>
          <a:endParaRPr lang="ru-RU"/>
        </a:p>
      </dgm:t>
    </dgm:pt>
    <dgm:pt modelId="{35679D52-01F8-415B-BEDC-273F750C2D03}">
      <dgm:prSet phldrT="[Текст]"/>
      <dgm:spPr>
        <a:solidFill>
          <a:srgbClr val="B2B7F6"/>
        </a:solidFill>
      </dgm:spPr>
      <dgm:t>
        <a:bodyPr/>
        <a:lstStyle/>
        <a:p>
          <a:r>
            <a:rPr lang="ru-RU" dirty="0"/>
            <a:t>Обработка таблицы алгоритмом и получение оценки состояния водоёма</a:t>
          </a:r>
        </a:p>
      </dgm:t>
    </dgm:pt>
    <dgm:pt modelId="{A672AC22-F539-4494-AEB5-AA1DBDEA54EC}" type="parTrans" cxnId="{63E94DA8-4C2D-4715-AE40-8B1758729E76}">
      <dgm:prSet/>
      <dgm:spPr/>
      <dgm:t>
        <a:bodyPr/>
        <a:lstStyle/>
        <a:p>
          <a:endParaRPr lang="ru-RU"/>
        </a:p>
      </dgm:t>
    </dgm:pt>
    <dgm:pt modelId="{C457A24B-78C4-4F57-9B8D-1230F99923C3}" type="sibTrans" cxnId="{63E94DA8-4C2D-4715-AE40-8B1758729E76}">
      <dgm:prSet/>
      <dgm:spPr/>
      <dgm:t>
        <a:bodyPr/>
        <a:lstStyle/>
        <a:p>
          <a:endParaRPr lang="ru-RU"/>
        </a:p>
      </dgm:t>
    </dgm:pt>
    <dgm:pt modelId="{C44E287F-D264-4B73-979D-98164ED68729}">
      <dgm:prSet phldrT="[Текст]"/>
      <dgm:spPr>
        <a:solidFill>
          <a:srgbClr val="B2B7F6"/>
        </a:solidFill>
      </dgm:spPr>
      <dgm:t>
        <a:bodyPr/>
        <a:lstStyle/>
        <a:p>
          <a:r>
            <a:rPr lang="ru-RU" dirty="0"/>
            <a:t>Помещение данных в таблицу</a:t>
          </a:r>
        </a:p>
      </dgm:t>
    </dgm:pt>
    <dgm:pt modelId="{54E03583-F8EC-4E05-916F-62449BEC3FE8}" type="parTrans" cxnId="{D7CEFB60-AE1A-4506-A8FB-78574040CBBE}">
      <dgm:prSet/>
      <dgm:spPr/>
      <dgm:t>
        <a:bodyPr/>
        <a:lstStyle/>
        <a:p>
          <a:endParaRPr lang="ru-RU"/>
        </a:p>
      </dgm:t>
    </dgm:pt>
    <dgm:pt modelId="{74819A97-D13A-4E10-84DD-F58906D67E0A}" type="sibTrans" cxnId="{D7CEFB60-AE1A-4506-A8FB-78574040CBBE}">
      <dgm:prSet/>
      <dgm:spPr/>
      <dgm:t>
        <a:bodyPr/>
        <a:lstStyle/>
        <a:p>
          <a:endParaRPr lang="ru-RU"/>
        </a:p>
      </dgm:t>
    </dgm:pt>
    <dgm:pt modelId="{64549C3D-6060-431F-926F-E3D47F53D9EC}" type="pres">
      <dgm:prSet presAssocID="{7FA6F13A-41D8-4130-96D4-2BF9A24A5CEE}" presName="Name0" presStyleCnt="0">
        <dgm:presLayoutVars>
          <dgm:dir/>
          <dgm:resizeHandles val="exact"/>
        </dgm:presLayoutVars>
      </dgm:prSet>
      <dgm:spPr/>
    </dgm:pt>
    <dgm:pt modelId="{FC862915-A91A-450D-B51F-BE31E5DDD873}" type="pres">
      <dgm:prSet presAssocID="{3FA9D609-0984-4465-B959-A2A8D732362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28958-DB0A-499D-A20B-5B039599EECC}" type="pres">
      <dgm:prSet presAssocID="{8A03C5E0-AB9A-4588-8837-C11093B4BA9B}" presName="sibTrans" presStyleLbl="sibTrans2D1" presStyleIdx="0" presStyleCnt="2"/>
      <dgm:spPr/>
      <dgm:t>
        <a:bodyPr/>
        <a:lstStyle/>
        <a:p>
          <a:endParaRPr lang="ru-RU"/>
        </a:p>
      </dgm:t>
    </dgm:pt>
    <dgm:pt modelId="{331FE890-65B9-47C7-B5A6-2FBE132D3C16}" type="pres">
      <dgm:prSet presAssocID="{8A03C5E0-AB9A-4588-8837-C11093B4BA9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78A653C-0729-4557-823D-D109939062C9}" type="pres">
      <dgm:prSet presAssocID="{C44E287F-D264-4B73-979D-98164ED6872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645E1E-F856-437F-8CAA-B23B6C1666A0}" type="pres">
      <dgm:prSet presAssocID="{74819A97-D13A-4E10-84DD-F58906D67E0A}" presName="sibTrans" presStyleLbl="sibTrans2D1" presStyleIdx="1" presStyleCnt="2"/>
      <dgm:spPr/>
      <dgm:t>
        <a:bodyPr/>
        <a:lstStyle/>
        <a:p>
          <a:endParaRPr lang="ru-RU"/>
        </a:p>
      </dgm:t>
    </dgm:pt>
    <dgm:pt modelId="{7ADFFDA9-7072-4AE9-84AC-0BEF6E25B1F6}" type="pres">
      <dgm:prSet presAssocID="{74819A97-D13A-4E10-84DD-F58906D67E0A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06C1B868-D722-4291-B588-028A826EFA7D}" type="pres">
      <dgm:prSet presAssocID="{35679D52-01F8-415B-BEDC-273F750C2D0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491A55-6B9D-454F-AEAA-AC7E16612B8B}" type="presOf" srcId="{C44E287F-D264-4B73-979D-98164ED68729}" destId="{678A653C-0729-4557-823D-D109939062C9}" srcOrd="0" destOrd="0" presId="urn:microsoft.com/office/officeart/2005/8/layout/process1"/>
    <dgm:cxn modelId="{70996739-B90B-4A1F-8EE3-4712893184BE}" type="presOf" srcId="{74819A97-D13A-4E10-84DD-F58906D67E0A}" destId="{7ADFFDA9-7072-4AE9-84AC-0BEF6E25B1F6}" srcOrd="1" destOrd="0" presId="urn:microsoft.com/office/officeart/2005/8/layout/process1"/>
    <dgm:cxn modelId="{C3CED379-A52A-4119-98B4-5E60702DAECB}" srcId="{7FA6F13A-41D8-4130-96D4-2BF9A24A5CEE}" destId="{3FA9D609-0984-4465-B959-A2A8D732362F}" srcOrd="0" destOrd="0" parTransId="{83A0AF39-6DEE-4732-84D7-536525A2532E}" sibTransId="{8A03C5E0-AB9A-4588-8837-C11093B4BA9B}"/>
    <dgm:cxn modelId="{5D192C9C-992B-45F0-91E9-5419FC756892}" type="presOf" srcId="{8A03C5E0-AB9A-4588-8837-C11093B4BA9B}" destId="{45628958-DB0A-499D-A20B-5B039599EECC}" srcOrd="0" destOrd="0" presId="urn:microsoft.com/office/officeart/2005/8/layout/process1"/>
    <dgm:cxn modelId="{99C64C6B-DE08-46B3-ADD2-2EBB63876685}" type="presOf" srcId="{35679D52-01F8-415B-BEDC-273F750C2D03}" destId="{06C1B868-D722-4291-B588-028A826EFA7D}" srcOrd="0" destOrd="0" presId="urn:microsoft.com/office/officeart/2005/8/layout/process1"/>
    <dgm:cxn modelId="{8C0B4F6D-5FFB-499B-9740-B1A0ADB7B0BC}" type="presOf" srcId="{3FA9D609-0984-4465-B959-A2A8D732362F}" destId="{FC862915-A91A-450D-B51F-BE31E5DDD873}" srcOrd="0" destOrd="0" presId="urn:microsoft.com/office/officeart/2005/8/layout/process1"/>
    <dgm:cxn modelId="{63E94DA8-4C2D-4715-AE40-8B1758729E76}" srcId="{7FA6F13A-41D8-4130-96D4-2BF9A24A5CEE}" destId="{35679D52-01F8-415B-BEDC-273F750C2D03}" srcOrd="2" destOrd="0" parTransId="{A672AC22-F539-4494-AEB5-AA1DBDEA54EC}" sibTransId="{C457A24B-78C4-4F57-9B8D-1230F99923C3}"/>
    <dgm:cxn modelId="{E5F6F739-1303-4041-AFAD-108F2E79F33E}" type="presOf" srcId="{7FA6F13A-41D8-4130-96D4-2BF9A24A5CEE}" destId="{64549C3D-6060-431F-926F-E3D47F53D9EC}" srcOrd="0" destOrd="0" presId="urn:microsoft.com/office/officeart/2005/8/layout/process1"/>
    <dgm:cxn modelId="{04FF2D22-7E14-4EB3-B687-794EAB171478}" type="presOf" srcId="{74819A97-D13A-4E10-84DD-F58906D67E0A}" destId="{9A645E1E-F856-437F-8CAA-B23B6C1666A0}" srcOrd="0" destOrd="0" presId="urn:microsoft.com/office/officeart/2005/8/layout/process1"/>
    <dgm:cxn modelId="{D7CEFB60-AE1A-4506-A8FB-78574040CBBE}" srcId="{7FA6F13A-41D8-4130-96D4-2BF9A24A5CEE}" destId="{C44E287F-D264-4B73-979D-98164ED68729}" srcOrd="1" destOrd="0" parTransId="{54E03583-F8EC-4E05-916F-62449BEC3FE8}" sibTransId="{74819A97-D13A-4E10-84DD-F58906D67E0A}"/>
    <dgm:cxn modelId="{89FD4A50-6F9F-43A0-A3CE-B3BA8F4CED6E}" type="presOf" srcId="{8A03C5E0-AB9A-4588-8837-C11093B4BA9B}" destId="{331FE890-65B9-47C7-B5A6-2FBE132D3C16}" srcOrd="1" destOrd="0" presId="urn:microsoft.com/office/officeart/2005/8/layout/process1"/>
    <dgm:cxn modelId="{CFDB876E-FD44-4071-8810-D5D527887D04}" type="presParOf" srcId="{64549C3D-6060-431F-926F-E3D47F53D9EC}" destId="{FC862915-A91A-450D-B51F-BE31E5DDD873}" srcOrd="0" destOrd="0" presId="urn:microsoft.com/office/officeart/2005/8/layout/process1"/>
    <dgm:cxn modelId="{449109B4-6227-47E0-B25D-442267D8F91D}" type="presParOf" srcId="{64549C3D-6060-431F-926F-E3D47F53D9EC}" destId="{45628958-DB0A-499D-A20B-5B039599EECC}" srcOrd="1" destOrd="0" presId="urn:microsoft.com/office/officeart/2005/8/layout/process1"/>
    <dgm:cxn modelId="{8381A9E9-456A-46AD-810F-A6C467BE5499}" type="presParOf" srcId="{45628958-DB0A-499D-A20B-5B039599EECC}" destId="{331FE890-65B9-47C7-B5A6-2FBE132D3C16}" srcOrd="0" destOrd="0" presId="urn:microsoft.com/office/officeart/2005/8/layout/process1"/>
    <dgm:cxn modelId="{1F8D9D07-8D8E-4369-AFC2-D2807C4AFF7E}" type="presParOf" srcId="{64549C3D-6060-431F-926F-E3D47F53D9EC}" destId="{678A653C-0729-4557-823D-D109939062C9}" srcOrd="2" destOrd="0" presId="urn:microsoft.com/office/officeart/2005/8/layout/process1"/>
    <dgm:cxn modelId="{7FB97FD2-AD27-4DE9-991C-F13BA06A90F0}" type="presParOf" srcId="{64549C3D-6060-431F-926F-E3D47F53D9EC}" destId="{9A645E1E-F856-437F-8CAA-B23B6C1666A0}" srcOrd="3" destOrd="0" presId="urn:microsoft.com/office/officeart/2005/8/layout/process1"/>
    <dgm:cxn modelId="{8EF11929-3843-4BF8-8C9D-630E4D5EE812}" type="presParOf" srcId="{9A645E1E-F856-437F-8CAA-B23B6C1666A0}" destId="{7ADFFDA9-7072-4AE9-84AC-0BEF6E25B1F6}" srcOrd="0" destOrd="0" presId="urn:microsoft.com/office/officeart/2005/8/layout/process1"/>
    <dgm:cxn modelId="{AB0848C9-6A5D-4F08-A4EF-B1C88144E2C7}" type="presParOf" srcId="{64549C3D-6060-431F-926F-E3D47F53D9EC}" destId="{06C1B868-D722-4291-B588-028A826EFA7D}" srcOrd="4" destOrd="0" presId="urn:microsoft.com/office/officeart/2005/8/layout/process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862915-A91A-450D-B51F-BE31E5DDD873}">
      <dsp:nvSpPr>
        <dsp:cNvPr id="0" name=""/>
        <dsp:cNvSpPr/>
      </dsp:nvSpPr>
      <dsp:spPr>
        <a:xfrm>
          <a:off x="9522" y="1072334"/>
          <a:ext cx="2846108" cy="1707664"/>
        </a:xfrm>
        <a:prstGeom prst="roundRect">
          <a:avLst>
            <a:gd name="adj" fmla="val 10000"/>
          </a:avLst>
        </a:prstGeom>
        <a:solidFill>
          <a:srgbClr val="B2B7F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Ввод данных </a:t>
          </a:r>
          <a:r>
            <a:rPr lang="ru-RU" sz="2300" kern="1200" dirty="0" smtClean="0"/>
            <a:t>пользователем</a:t>
          </a:r>
          <a:endParaRPr lang="ru-RU" sz="2300" kern="1200" dirty="0"/>
        </a:p>
      </dsp:txBody>
      <dsp:txXfrm>
        <a:off x="9522" y="1072334"/>
        <a:ext cx="2846108" cy="1707664"/>
      </dsp:txXfrm>
    </dsp:sp>
    <dsp:sp modelId="{45628958-DB0A-499D-A20B-5B039599EECC}">
      <dsp:nvSpPr>
        <dsp:cNvPr id="0" name=""/>
        <dsp:cNvSpPr/>
      </dsp:nvSpPr>
      <dsp:spPr>
        <a:xfrm>
          <a:off x="3140241" y="1573249"/>
          <a:ext cx="603374" cy="705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3140241" y="1573249"/>
        <a:ext cx="603374" cy="705834"/>
      </dsp:txXfrm>
    </dsp:sp>
    <dsp:sp modelId="{678A653C-0729-4557-823D-D109939062C9}">
      <dsp:nvSpPr>
        <dsp:cNvPr id="0" name=""/>
        <dsp:cNvSpPr/>
      </dsp:nvSpPr>
      <dsp:spPr>
        <a:xfrm>
          <a:off x="3994073" y="1072334"/>
          <a:ext cx="2846108" cy="1707664"/>
        </a:xfrm>
        <a:prstGeom prst="roundRect">
          <a:avLst>
            <a:gd name="adj" fmla="val 10000"/>
          </a:avLst>
        </a:prstGeom>
        <a:solidFill>
          <a:srgbClr val="B2B7F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Помещение данных в таблицу</a:t>
          </a:r>
        </a:p>
      </dsp:txBody>
      <dsp:txXfrm>
        <a:off x="3994073" y="1072334"/>
        <a:ext cx="2846108" cy="1707664"/>
      </dsp:txXfrm>
    </dsp:sp>
    <dsp:sp modelId="{9A645E1E-F856-437F-8CAA-B23B6C1666A0}">
      <dsp:nvSpPr>
        <dsp:cNvPr id="0" name=""/>
        <dsp:cNvSpPr/>
      </dsp:nvSpPr>
      <dsp:spPr>
        <a:xfrm>
          <a:off x="7124792" y="1573249"/>
          <a:ext cx="603374" cy="705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7124792" y="1573249"/>
        <a:ext cx="603374" cy="705834"/>
      </dsp:txXfrm>
    </dsp:sp>
    <dsp:sp modelId="{06C1B868-D722-4291-B588-028A826EFA7D}">
      <dsp:nvSpPr>
        <dsp:cNvPr id="0" name=""/>
        <dsp:cNvSpPr/>
      </dsp:nvSpPr>
      <dsp:spPr>
        <a:xfrm>
          <a:off x="7978624" y="1072334"/>
          <a:ext cx="2846108" cy="1707664"/>
        </a:xfrm>
        <a:prstGeom prst="roundRect">
          <a:avLst>
            <a:gd name="adj" fmla="val 10000"/>
          </a:avLst>
        </a:prstGeom>
        <a:solidFill>
          <a:srgbClr val="B2B7F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Обработка таблицы алгоритмом и получение оценки состояния водоёма</a:t>
          </a:r>
        </a:p>
      </dsp:txBody>
      <dsp:txXfrm>
        <a:off x="7978624" y="1072334"/>
        <a:ext cx="2846108" cy="1707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C8FEC-5F9C-DF46-B824-3ED0BDA4AC1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49AB9-7386-8C46-B308-4C70ECF37C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878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749AB9-7386-8C46-B308-4C70ECF37CC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6827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152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267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4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8651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275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8446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556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476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3821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954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909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37396-3F74-494B-ABCD-FE56B1B08C37}" type="datetimeFigureOut">
              <a:rPr lang="ru-RU" smtClean="0"/>
              <a:pPr/>
              <a:t>29.07.2020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FCFE9-89AF-EB4A-8449-0A3CB97AD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69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36336" cy="68829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4903" y="2810437"/>
            <a:ext cx="60915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Social issue </a:t>
            </a:r>
            <a:r>
              <a:rPr lang="en-US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is</a:t>
            </a:r>
            <a:r>
              <a:rPr lang="en-GB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 just a</a:t>
            </a:r>
          </a:p>
          <a:p>
            <a:endParaRPr lang="ru-RU" sz="6000" b="1" dirty="0">
              <a:solidFill>
                <a:schemeClr val="bg1"/>
              </a:solidFill>
              <a:latin typeface="Formular" charset="0"/>
              <a:ea typeface="Formular" charset="0"/>
              <a:cs typeface="Formular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63869" y="2194884"/>
            <a:ext cx="53922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World</a:t>
            </a:r>
          </a:p>
          <a:p>
            <a:r>
              <a:rPr lang="en-GB" sz="5800" b="1" baseline="30000" dirty="0">
                <a:solidFill>
                  <a:srgbClr val="54E8BE"/>
                </a:solidFill>
                <a:latin typeface="Formular" charset="0"/>
                <a:ea typeface="Formular" charset="0"/>
                <a:cs typeface="Formular" charset="0"/>
              </a:rPr>
              <a:t>AI</a:t>
            </a:r>
            <a:r>
              <a:rPr lang="ru-RU" sz="5800" b="1" baseline="30000" dirty="0">
                <a:solidFill>
                  <a:srgbClr val="54E8BE"/>
                </a:solidFill>
                <a:latin typeface="Formular" charset="0"/>
                <a:ea typeface="Formular" charset="0"/>
                <a:cs typeface="Formular" charset="0"/>
              </a:rPr>
              <a:t> </a:t>
            </a:r>
            <a:r>
              <a:rPr lang="en-GB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&amp;</a:t>
            </a:r>
            <a:r>
              <a:rPr lang="ru-RU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 </a:t>
            </a:r>
            <a:r>
              <a:rPr lang="en-GB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Data</a:t>
            </a:r>
          </a:p>
          <a:p>
            <a:r>
              <a:rPr lang="en-GB" sz="5800" b="1" baseline="30000" dirty="0">
                <a:solidFill>
                  <a:schemeClr val="bg1"/>
                </a:solidFill>
                <a:latin typeface="Formular" charset="0"/>
                <a:ea typeface="Formular" charset="0"/>
                <a:cs typeface="Formular" charset="0"/>
              </a:rPr>
              <a:t>Challenge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69741" y="1936378"/>
            <a:ext cx="2783541" cy="1963269"/>
          </a:xfrm>
          <a:prstGeom prst="rect">
            <a:avLst/>
          </a:prstGeom>
          <a:noFill/>
          <a:ln w="76200">
            <a:solidFill>
              <a:srgbClr val="54E8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547659" y="4269606"/>
            <a:ext cx="528966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Formular" panose="02000000000000000000" pitchFamily="50" charset="-52"/>
              </a:rPr>
              <a:t>МЕЖДУНАРОДНЫЙ КОНКУРС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Formular" panose="02000000000000000000" pitchFamily="50" charset="-52"/>
              </a:rPr>
              <a:t>ПО РЕШЕНИЮ ГЛОБАЛЬНЫХ СОЦИАЛЬНЫХ ЗАДАЧ И ВНЕДРЕНИЮ ИХ РЕШЕНИЙ ПРИ ПОДДЕРЖКЕ МЕЖДУНАРОДНЫХ ЭКСПЕРТОВ</a:t>
            </a:r>
          </a:p>
        </p:txBody>
      </p:sp>
      <p:pic>
        <p:nvPicPr>
          <p:cNvPr id="7" name="Рисунок 6" descr="LGTU_logotip_ofitsialny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910" y="0"/>
            <a:ext cx="2152414" cy="26780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189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58B96D60-570A-F249-B9D4-561B95DF61A8}"/>
              </a:ext>
            </a:extLst>
          </p:cNvPr>
          <p:cNvSpPr txBox="1">
            <a:spLocks/>
          </p:cNvSpPr>
          <p:nvPr/>
        </p:nvSpPr>
        <p:spPr>
          <a:xfrm>
            <a:off x="460117" y="1173808"/>
            <a:ext cx="10483850" cy="1569391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/>
              <a:t>Анализ содержания загрязняющих веществ в водных объектах</a:t>
            </a:r>
            <a:r>
              <a:rPr lang="ru-RU" sz="3200" b="1" dirty="0" smtClean="0">
                <a:latin typeface="Arial" panose="020B0604020202020204" pitchFamily="34" charset="0"/>
              </a:rPr>
              <a:t> </a:t>
            </a:r>
          </a:p>
          <a:p>
            <a:r>
              <a:rPr lang="ru-RU" sz="2400" b="1" dirty="0" smtClean="0">
                <a:latin typeface="Arial" panose="020B0604020202020204" pitchFamily="34" charset="0"/>
              </a:rPr>
              <a:t>Команда </a:t>
            </a:r>
            <a:r>
              <a:rPr lang="ru-RU" sz="2400" b="1" dirty="0">
                <a:latin typeface="Arial" panose="020B0604020202020204" pitchFamily="34" charset="0"/>
              </a:rPr>
              <a:t>ЛГТУ</a:t>
            </a:r>
          </a:p>
          <a:p>
            <a:endParaRPr lang="ru-RU" sz="2000" b="1" dirty="0">
              <a:latin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</a:rPr>
              <a:t>Акимов Павел Андреевич (лидер команды)</a:t>
            </a:r>
            <a:r>
              <a:rPr lang="en-US" sz="2000" b="1" dirty="0">
                <a:latin typeface="Arial" panose="020B0604020202020204" pitchFamily="34" charset="0"/>
              </a:rPr>
              <a:t>, </a:t>
            </a:r>
            <a:r>
              <a:rPr lang="ru-RU" sz="2000" b="1" dirty="0">
                <a:latin typeface="Arial" panose="020B0604020202020204" pitchFamily="34" charset="0"/>
              </a:rPr>
              <a:t>Мешкова Виктория Александровна, Пьянов Николай Сергеевич, Усачёва Ангелина Сергеевна, Ушаков Артём Алексеевич</a:t>
            </a:r>
          </a:p>
          <a:p>
            <a:r>
              <a:rPr lang="ru-RU" sz="2800" b="1" dirty="0">
                <a:latin typeface="Arial" panose="020B0604020202020204" pitchFamily="34" charset="0"/>
              </a:rPr>
              <a:t> </a:t>
            </a:r>
          </a:p>
          <a:p>
            <a:endParaRPr lang="ru-RU" sz="2000" b="1" dirty="0">
              <a:latin typeface="Arial" panose="020B0604020202020204" pitchFamily="34" charset="0"/>
            </a:endParaRPr>
          </a:p>
          <a:p>
            <a:endParaRPr lang="ru-RU" sz="2000" b="1" dirty="0">
              <a:latin typeface="Arial" panose="020B0604020202020204" pitchFamily="34" charset="0"/>
            </a:endParaRPr>
          </a:p>
          <a:p>
            <a:endParaRPr lang="ru-RU" sz="2000" b="1" dirty="0">
              <a:latin typeface="Arial" panose="020B060402020202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25BC531D-5F04-1944-8592-CF2F8615D935}"/>
              </a:ext>
            </a:extLst>
          </p:cNvPr>
          <p:cNvSpPr txBox="1">
            <a:spLocks/>
          </p:cNvSpPr>
          <p:nvPr/>
        </p:nvSpPr>
        <p:spPr>
          <a:xfrm>
            <a:off x="460117" y="3852807"/>
            <a:ext cx="10483850" cy="72842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Arial" panose="020B0604020202020204" pitchFamily="34" charset="0"/>
              </a:rPr>
              <a:t>Ссылка на репозиторий с решением:</a:t>
            </a:r>
          </a:p>
          <a:p>
            <a:r>
              <a:rPr lang="en-US" sz="2400" dirty="0">
                <a:latin typeface="Arial" panose="020B0604020202020204" pitchFamily="34" charset="0"/>
              </a:rPr>
              <a:t>https://git.asi.ru/yscha_1998/lgtulipetsk</a:t>
            </a:r>
            <a:endParaRPr lang="ru-RU" sz="1200" dirty="0">
              <a:latin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720EBAE-CD96-DD49-9485-EE83B765F1A0}"/>
              </a:ext>
            </a:extLst>
          </p:cNvPr>
          <p:cNvSpPr/>
          <p:nvPr/>
        </p:nvSpPr>
        <p:spPr>
          <a:xfrm>
            <a:off x="460117" y="4745472"/>
            <a:ext cx="925483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Задача: </a:t>
            </a:r>
            <a:r>
              <a:rPr lang="ru-RU" sz="2400" dirty="0"/>
              <a:t>Анализ содержания загрязняющих веществ в водных объектах</a:t>
            </a:r>
            <a:r>
              <a:rPr lang="ru-RU" sz="24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Регион:</a:t>
            </a:r>
            <a:r>
              <a:rPr lang="ru-RU" sz="24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ru-RU" sz="2400" dirty="0"/>
              <a:t>Тюменская область</a:t>
            </a:r>
          </a:p>
          <a:p>
            <a:r>
              <a:rPr lang="ru-RU" sz="2400" b="1" dirty="0"/>
              <a:t>Автор задачи: </a:t>
            </a:r>
            <a:r>
              <a:rPr lang="ru-RU" sz="2400" dirty="0"/>
              <a:t>Департамент информатизации Тюменской области</a:t>
            </a:r>
          </a:p>
          <a:p>
            <a:endParaRPr lang="en-US" sz="20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49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130C2-A538-5D4A-A9ED-8CC354382920}"/>
              </a:ext>
            </a:extLst>
          </p:cNvPr>
          <p:cNvSpPr/>
          <p:nvPr/>
        </p:nvSpPr>
        <p:spPr>
          <a:xfrm>
            <a:off x="807291" y="1446492"/>
            <a:ext cx="50116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Актуальность проблемы.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A4E609B-E3F8-4999-8566-3C1CFDD29BFD}"/>
              </a:ext>
            </a:extLst>
          </p:cNvPr>
          <p:cNvSpPr/>
          <p:nvPr/>
        </p:nvSpPr>
        <p:spPr>
          <a:xfrm>
            <a:off x="807292" y="2231224"/>
            <a:ext cx="50116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/>
          </a:p>
          <a:p>
            <a:pPr algn="just"/>
            <a:r>
              <a:rPr lang="ru-RU" sz="2400" dirty="0"/>
              <a:t>Россия занимает 52-ое место в рейтинге стран мира по индексу экологической эффективности. </a:t>
            </a:r>
          </a:p>
          <a:p>
            <a:pPr algn="just"/>
            <a:r>
              <a:rPr lang="ru-RU" sz="2400" dirty="0"/>
              <a:t>За 2 года наша страна потеряла 20 позиций в этом списке. </a:t>
            </a:r>
          </a:p>
          <a:p>
            <a:pPr algn="just"/>
            <a:r>
              <a:rPr lang="ru-RU" sz="2400" dirty="0"/>
              <a:t>Это недопустимо низкая позиция, для страны с таким большим количеством памятников природы. </a:t>
            </a:r>
          </a:p>
        </p:txBody>
      </p:sp>
      <p:pic>
        <p:nvPicPr>
          <p:cNvPr id="9" name="Рисунок 8" descr="Изображение выглядит как внешний, природа, вода, птица&#10;&#10;Автоматически созданное описание">
            <a:extLst>
              <a:ext uri="{FF2B5EF4-FFF2-40B4-BE49-F238E27FC236}">
                <a16:creationId xmlns="" xmlns:a16="http://schemas.microsoft.com/office/drawing/2014/main" id="{CAA31064-DF73-44F7-ADCA-49828E38E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94" y="2231224"/>
            <a:ext cx="4912659" cy="36768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461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130C2-A538-5D4A-A9ED-8CC354382920}"/>
              </a:ext>
            </a:extLst>
          </p:cNvPr>
          <p:cNvSpPr/>
          <p:nvPr/>
        </p:nvSpPr>
        <p:spPr>
          <a:xfrm>
            <a:off x="807292" y="1173809"/>
            <a:ext cx="43281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Описание решения.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D6B173A-2959-4124-A97C-BF58F21BD20A}"/>
              </a:ext>
            </a:extLst>
          </p:cNvPr>
          <p:cNvSpPr/>
          <p:nvPr/>
        </p:nvSpPr>
        <p:spPr>
          <a:xfrm>
            <a:off x="807292" y="1855960"/>
            <a:ext cx="106457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Постановка гипотезы: </a:t>
            </a:r>
            <a:r>
              <a:rPr lang="ru-RU" sz="3200" dirty="0" smtClean="0"/>
              <a:t>Превышение предельных допустимых концентраций загрязняющих веществ (каждого в отдельности и всех в совокупности) наблюдается:</a:t>
            </a:r>
          </a:p>
          <a:p>
            <a:pPr algn="just"/>
            <a:r>
              <a:rPr lang="ru-RU" sz="3200" dirty="0" smtClean="0"/>
              <a:t>-  ежегодно в одно и тоже время</a:t>
            </a:r>
          </a:p>
          <a:p>
            <a:r>
              <a:rPr lang="ru-RU" sz="3200" dirty="0" smtClean="0"/>
              <a:t>- вне зависимости от времени года</a:t>
            </a:r>
          </a:p>
          <a:p>
            <a:pPr>
              <a:buFontTx/>
              <a:buChar char="-"/>
            </a:pPr>
            <a:r>
              <a:rPr lang="ru-RU" sz="3200" dirty="0" smtClean="0"/>
              <a:t>загрязнение ряда водных объектов имеют одинаковый</a:t>
            </a:r>
          </a:p>
          <a:p>
            <a:r>
              <a:rPr lang="ru-RU" sz="3200" dirty="0" smtClean="0"/>
              <a:t> состав </a:t>
            </a:r>
            <a:r>
              <a:rPr lang="ru-RU" sz="3200" dirty="0" smtClean="0"/>
              <a:t>загрязняющих веществ</a:t>
            </a:r>
          </a:p>
          <a:p>
            <a:pPr>
              <a:buFontTx/>
              <a:buChar char="-"/>
            </a:pPr>
            <a:r>
              <a:rPr lang="ru-RU" sz="3200" dirty="0" smtClean="0"/>
              <a:t> наблюдается ежегодная </a:t>
            </a:r>
            <a:r>
              <a:rPr lang="ru-RU" sz="3200" dirty="0" smtClean="0"/>
              <a:t>динамика</a:t>
            </a:r>
            <a:endParaRPr lang="ru-RU" sz="3200" dirty="0" smtClean="0"/>
          </a:p>
          <a:p>
            <a:r>
              <a:rPr lang="ru-RU" sz="3200" dirty="0" smtClean="0"/>
              <a:t>-увеличения/уменьшения загрязненности водных объектов</a:t>
            </a:r>
          </a:p>
          <a:p>
            <a:pPr algn="just"/>
            <a:endParaRPr lang="ru-RU" sz="3200" dirty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79899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130C2-A538-5D4A-A9ED-8CC354382920}"/>
              </a:ext>
            </a:extLst>
          </p:cNvPr>
          <p:cNvSpPr/>
          <p:nvPr/>
        </p:nvSpPr>
        <p:spPr>
          <a:xfrm>
            <a:off x="807292" y="1446492"/>
            <a:ext cx="43281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Описание решения.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D6B173A-2959-4124-A97C-BF58F21BD20A}"/>
              </a:ext>
            </a:extLst>
          </p:cNvPr>
          <p:cNvSpPr/>
          <p:nvPr/>
        </p:nvSpPr>
        <p:spPr>
          <a:xfrm>
            <a:off x="807292" y="2182244"/>
            <a:ext cx="106457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Постановка задачи для проверки: </a:t>
            </a:r>
            <a:r>
              <a:rPr lang="ru-RU" sz="3200" dirty="0" smtClean="0"/>
              <a:t>По итогам обработки данных сервисом получена информация, позволяющая сделать выводы: о наиболее чистых и загрязненных водных объектах в разное время года, о веществах, превышение которых наблюдается регулярно о динамике загрязненности водных объектов</a:t>
            </a:r>
          </a:p>
          <a:p>
            <a:pPr algn="just"/>
            <a:endParaRPr lang="ru-RU" sz="3200" dirty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79899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130C2-A538-5D4A-A9ED-8CC354382920}"/>
              </a:ext>
            </a:extLst>
          </p:cNvPr>
          <p:cNvSpPr/>
          <p:nvPr/>
        </p:nvSpPr>
        <p:spPr>
          <a:xfrm>
            <a:off x="807292" y="1446492"/>
            <a:ext cx="43281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Описание решения.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0FED117-5C19-4A14-8A08-420D47E0F7FD}"/>
              </a:ext>
            </a:extLst>
          </p:cNvPr>
          <p:cNvSpPr/>
          <p:nvPr/>
        </p:nvSpPr>
        <p:spPr>
          <a:xfrm>
            <a:off x="807292" y="2108211"/>
            <a:ext cx="103408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/>
              <a:t>Цель проекта: </a:t>
            </a:r>
            <a:r>
              <a:rPr lang="ru-RU" sz="4000" dirty="0"/>
              <a:t>разработка решения по анализу собираемых с рек данных для визуального представления экологического состояния вод </a:t>
            </a:r>
            <a:r>
              <a:rPr lang="ru-RU" sz="4000" dirty="0" smtClean="0"/>
              <a:t>заказчику, а также </a:t>
            </a:r>
            <a:r>
              <a:rPr lang="ru-RU" sz="4000" dirty="0"/>
              <a:t>службам Росприроднадзор, Ростехнадзор, МЧС, местным жителям и туристам.</a:t>
            </a:r>
          </a:p>
        </p:txBody>
      </p:sp>
    </p:spTree>
    <p:extLst>
      <p:ext uri="{BB962C8B-B14F-4D97-AF65-F5344CB8AC3E}">
        <p14:creationId xmlns="" xmlns:p14="http://schemas.microsoft.com/office/powerpoint/2010/main" val="32030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130C2-A538-5D4A-A9ED-8CC354382920}"/>
              </a:ext>
            </a:extLst>
          </p:cNvPr>
          <p:cNvSpPr/>
          <p:nvPr/>
        </p:nvSpPr>
        <p:spPr>
          <a:xfrm>
            <a:off x="807292" y="1173809"/>
            <a:ext cx="9254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Шаги решения</a:t>
            </a:r>
            <a:r>
              <a:rPr lang="en-US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подходы.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5AD5045-D714-4571-861B-9B16334D9D56}"/>
              </a:ext>
            </a:extLst>
          </p:cNvPr>
          <p:cNvSpPr/>
          <p:nvPr/>
        </p:nvSpPr>
        <p:spPr>
          <a:xfrm>
            <a:off x="807292" y="2100654"/>
            <a:ext cx="109671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800" dirty="0"/>
              <a:t>Очистка </a:t>
            </a:r>
            <a:r>
              <a:rPr lang="ru-RU" sz="2800" dirty="0" err="1"/>
              <a:t>датасета</a:t>
            </a:r>
            <a:r>
              <a:rPr lang="ru-RU" sz="2800" dirty="0"/>
              <a:t> от неполных данных.</a:t>
            </a:r>
          </a:p>
          <a:p>
            <a:pPr marL="342900" indent="-342900" algn="just">
              <a:buAutoNum type="arabicPeriod"/>
            </a:pPr>
            <a:r>
              <a:rPr lang="ru-RU" sz="2800" dirty="0"/>
              <a:t>Приведение признаков в бинарный вид (1 - соответствие нормам ПДК; 0 - несоответствие).</a:t>
            </a:r>
          </a:p>
          <a:p>
            <a:pPr marL="342900" indent="-342900" algn="just">
              <a:buAutoNum type="arabicPeriod"/>
            </a:pPr>
            <a:r>
              <a:rPr lang="ru-RU" sz="2800" dirty="0"/>
              <a:t>Решение задачи методами кластеризации.</a:t>
            </a:r>
          </a:p>
          <a:p>
            <a:pPr marL="342900" indent="-342900" algn="just">
              <a:buAutoNum type="arabicPeriod"/>
            </a:pPr>
            <a:r>
              <a:rPr lang="ru-RU" sz="2800" dirty="0"/>
              <a:t>Соотнесение полученных результатов с объектами выборки.</a:t>
            </a:r>
          </a:p>
          <a:p>
            <a:pPr marL="342900" indent="-342900" algn="just">
              <a:buAutoNum type="arabicPeriod"/>
            </a:pPr>
            <a:r>
              <a:rPr lang="ru-RU" sz="2800" dirty="0"/>
              <a:t>Получение общего представления о динамике экологии рек в Тюменской области.</a:t>
            </a:r>
          </a:p>
          <a:p>
            <a:pPr marL="342900" indent="-342900" algn="just">
              <a:buAutoNum type="arabicPeriod"/>
            </a:pPr>
            <a:r>
              <a:rPr lang="ru-RU" sz="2800" dirty="0"/>
              <a:t>Создание прототипа приложения для оценки текущего состояния водных объектов по новым данным.</a:t>
            </a:r>
          </a:p>
        </p:txBody>
      </p:sp>
    </p:spTree>
    <p:extLst>
      <p:ext uri="{BB962C8B-B14F-4D97-AF65-F5344CB8AC3E}">
        <p14:creationId xmlns="" xmlns:p14="http://schemas.microsoft.com/office/powerpoint/2010/main" val="341825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130C2-A538-5D4A-A9ED-8CC354382920}"/>
              </a:ext>
            </a:extLst>
          </p:cNvPr>
          <p:cNvSpPr/>
          <p:nvPr/>
        </p:nvSpPr>
        <p:spPr>
          <a:xfrm>
            <a:off x="807292" y="1446492"/>
            <a:ext cx="9254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Общая схема функционирования решения  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90A736D7-DBCA-46C0-82C2-E962B1FF784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46729799"/>
              </p:ext>
            </p:extLst>
          </p:nvPr>
        </p:nvGraphicFramePr>
        <p:xfrm>
          <a:off x="678872" y="2105122"/>
          <a:ext cx="10834255" cy="385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9889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D764046-B5F5-5F4B-BC74-1F6F61D505F1}"/>
              </a:ext>
            </a:extLst>
          </p:cNvPr>
          <p:cNvSpPr/>
          <p:nvPr/>
        </p:nvSpPr>
        <p:spPr>
          <a:xfrm>
            <a:off x="914867" y="1382286"/>
            <a:ext cx="9254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Использованные технологии.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Язык программирования: </a:t>
            </a:r>
            <a:r>
              <a:rPr lang="en-US" sz="3200" dirty="0"/>
              <a:t>Python 3.7.0</a:t>
            </a:r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Библиотеки:</a:t>
            </a:r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en-US" sz="3200" dirty="0"/>
              <a:t>umPy 1.19.0, Pandas 0.25.3, Seaborn 0.10.1, </a:t>
            </a:r>
            <a:r>
              <a:rPr lang="en-US" sz="3200" dirty="0" err="1"/>
              <a:t>Matplotlib.pyplot</a:t>
            </a:r>
            <a:r>
              <a:rPr lang="en-US" sz="3200" dirty="0"/>
              <a:t> 3.2.2, </a:t>
            </a:r>
            <a:r>
              <a:rPr lang="en-US" sz="3200" dirty="0" err="1"/>
              <a:t>Scipy</a:t>
            </a:r>
            <a:r>
              <a:rPr lang="en-US" sz="3200" dirty="0"/>
              <a:t> 1.5.0</a:t>
            </a:r>
            <a:br>
              <a:rPr lang="en-US" sz="3200" dirty="0"/>
            </a:br>
            <a:r>
              <a:rPr lang="en-US" sz="3200" dirty="0" err="1"/>
              <a:t>Sklearn</a:t>
            </a:r>
            <a:r>
              <a:rPr lang="en-US" sz="3200" dirty="0"/>
              <a:t> </a:t>
            </a:r>
            <a:r>
              <a:rPr lang="en-US" sz="3200" dirty="0" smtClean="0"/>
              <a:t>0.23.0</a:t>
            </a:r>
            <a:r>
              <a:rPr lang="ru-RU" sz="3200" dirty="0" smtClean="0"/>
              <a:t> </a:t>
            </a:r>
            <a:r>
              <a:rPr lang="en-US" sz="3200" dirty="0" smtClean="0"/>
              <a:t>PyQt5 5.15.0</a:t>
            </a:r>
            <a:endParaRPr lang="ru-RU" sz="3200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Сервисы:</a:t>
            </a:r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Яндекс-Карты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Кроссплатформенное решение</a:t>
            </a:r>
          </a:p>
          <a:p>
            <a:endParaRPr lang="ru-RU" sz="36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668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1094161" y="1173809"/>
            <a:ext cx="81834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Результат анализа данных (зима-весна).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Рисунок 6" descr="2020-07-05_17-12-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2" y="2129729"/>
            <a:ext cx="11766841" cy="41089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3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1094161" y="1173809"/>
            <a:ext cx="81834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Результат анализа данных (лето-осень).</a:t>
            </a:r>
          </a:p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 descr="Изображение выглядит как экран, зда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A708E978-4757-4DB7-8C65-0186D813E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9" y="1983922"/>
            <a:ext cx="10948981" cy="40032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127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1094161" y="950614"/>
            <a:ext cx="10068762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Итоги решения</a:t>
            </a:r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данный момент удалось: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реализовать алгоритм кластеризации</a:t>
            </a:r>
            <a:r>
              <a:rPr lang="en-US" sz="2800" dirty="0"/>
              <a:t>;</a:t>
            </a:r>
            <a:endParaRPr lang="ru-RU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разработать тестовый интерфейс единой формы для улучшения качества заполнения данных.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b="1" dirty="0"/>
              <a:t>В планах: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визуализация с помощью API </a:t>
            </a:r>
            <a:r>
              <a:rPr lang="ru-RU" sz="2800" dirty="0" err="1"/>
              <a:t>Яндекс.Карт</a:t>
            </a:r>
            <a:r>
              <a:rPr lang="ru-RU" sz="2800" dirty="0"/>
              <a:t> на базе языка </a:t>
            </a:r>
            <a:r>
              <a:rPr lang="en-US" sz="2800" dirty="0"/>
              <a:t>JavaScript</a:t>
            </a:r>
            <a:endParaRPr lang="ru-RU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Реализация приложения для вывода имеющийся статистической информации о водных объектах и оценки качества воды в выбранный период.</a:t>
            </a:r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879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844778" y="1016791"/>
            <a:ext cx="10728385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Выявленные проблемы в постановке задачи.</a:t>
            </a:r>
            <a:endParaRPr lang="en-US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sz="3200" dirty="0"/>
              <a:t>В ходе решения обнаружился низкий уровень культуры заполнения </a:t>
            </a:r>
            <a:r>
              <a:rPr lang="ru-RU" sz="3200" dirty="0" err="1"/>
              <a:t>датасетов</a:t>
            </a:r>
            <a:r>
              <a:rPr lang="ru-RU" sz="3200" dirty="0"/>
              <a:t>, а именно</a:t>
            </a:r>
          </a:p>
          <a:p>
            <a:pPr algn="just"/>
            <a:endParaRPr lang="ru-RU" sz="3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/>
              <a:t>пропуски в данных</a:t>
            </a:r>
            <a:r>
              <a:rPr lang="en-US" sz="3200" dirty="0"/>
              <a:t>;</a:t>
            </a:r>
            <a:endParaRPr lang="ru-RU" sz="3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/>
              <a:t>отсутствие точной геолокации (по долготе и широте) исследуемых объектов</a:t>
            </a:r>
            <a:r>
              <a:rPr lang="en-US" sz="3200" dirty="0"/>
              <a:t>;</a:t>
            </a:r>
            <a:endParaRPr lang="ru-RU" sz="3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/>
              <a:t>смешение количественных и качественных признаков для одинаковых показателей</a:t>
            </a:r>
            <a:r>
              <a:rPr lang="en-US" sz="3200" dirty="0"/>
              <a:t>.</a:t>
            </a:r>
            <a:endParaRPr lang="ru-RU" sz="32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88938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543474" y="1305341"/>
            <a:ext cx="1110505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/>
              <a:t>Обзор</a:t>
            </a:r>
          </a:p>
          <a:p>
            <a:pPr algn="just"/>
            <a:r>
              <a:rPr lang="ru-RU" sz="3600" dirty="0" smtClean="0"/>
              <a:t>Простое </a:t>
            </a:r>
            <a:r>
              <a:rPr lang="ru-RU" sz="3600" dirty="0"/>
              <a:t>и прямолинейное решение может дать общую сводку информации о состоянии рек. Такая модель не способна ответить на многие интересующие экологов вопросы, она занимается аналитикой истории экологического состояния водных объектов.</a:t>
            </a:r>
            <a:r>
              <a:rPr lang="ru-RU" dirty="0"/>
              <a:t/>
            </a:r>
            <a:br>
              <a:rPr lang="ru-RU" dirty="0"/>
            </a:br>
            <a:r>
              <a:rPr lang="ru-RU" sz="12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3734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D6E17B8-AC58-F848-87BA-41DD1D9C157C}"/>
              </a:ext>
            </a:extLst>
          </p:cNvPr>
          <p:cNvSpPr/>
          <p:nvPr/>
        </p:nvSpPr>
        <p:spPr>
          <a:xfrm>
            <a:off x="723784" y="1147388"/>
            <a:ext cx="93933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Готовность программного решения.</a:t>
            </a:r>
            <a:endParaRPr lang="ru-RU" sz="3200" dirty="0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93158B8-8807-4E6C-A5F8-E307B5E301E2}"/>
              </a:ext>
            </a:extLst>
          </p:cNvPr>
          <p:cNvSpPr/>
          <p:nvPr/>
        </p:nvSpPr>
        <p:spPr>
          <a:xfrm>
            <a:off x="613136" y="2073482"/>
            <a:ext cx="1106112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Программное решение готово для использования в действующих системах и для решения реальных задач субъектов РФ, в том числе за счёт:</a:t>
            </a:r>
          </a:p>
          <a:p>
            <a:pPr algn="just"/>
            <a:r>
              <a:rPr lang="ru-RU" sz="20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открытости исходного кода,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масштабируемости решения,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наличия интерфейсов для приема данных и передачи результатов на анализ.</a:t>
            </a:r>
          </a:p>
          <a:p>
            <a:endParaRPr lang="ru-RU" sz="3200" dirty="0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98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D4D8D53-7C4B-1E4E-BCA9-B24B59B0FCAC}"/>
              </a:ext>
            </a:extLst>
          </p:cNvPr>
          <p:cNvSpPr/>
          <p:nvPr/>
        </p:nvSpPr>
        <p:spPr>
          <a:xfrm>
            <a:off x="861080" y="1360824"/>
            <a:ext cx="9485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Пользовательский интерфейс.</a:t>
            </a: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Рисунок 5" descr="rDgjNWamvM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74" y="2093206"/>
            <a:ext cx="11221784" cy="37989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86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D4D8D53-7C4B-1E4E-BCA9-B24B59B0FCAC}"/>
              </a:ext>
            </a:extLst>
          </p:cNvPr>
          <p:cNvSpPr/>
          <p:nvPr/>
        </p:nvSpPr>
        <p:spPr>
          <a:xfrm>
            <a:off x="773995" y="1279812"/>
            <a:ext cx="9485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Визуализация данных о реках на </a:t>
            </a:r>
            <a:r>
              <a:rPr lang="ru-RU" sz="3200" dirty="0" err="1" smtClean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Яндекс</a:t>
            </a:r>
            <a:r>
              <a:rPr lang="ru-RU" sz="3200" dirty="0" smtClean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Картах.</a:t>
            </a:r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32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42EFF938-577A-4ED1-844E-152550A3B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94" y="2353902"/>
            <a:ext cx="4511463" cy="3518764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97ACFD2E-1669-4C0C-A68D-972878DFB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457" y="2353903"/>
            <a:ext cx="4521567" cy="35187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93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844778" y="1016791"/>
            <a:ext cx="1072838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Вывод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600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3200" dirty="0" smtClean="0"/>
              <a:t>Из полученных результатов, мы можем сделать вывод, о том, что регион столкнулся с экологической проблемой (большинство показателей в 2015 году не соответствовали нормам). Состояние экологии на тот момент варьировалось от удовлетворительного (кластер 2-ой группы - есть 1-2 нарушения ПДК) до критичного (кластер 0-ой группы - нарушены все показатели ПДК). Затем, прослеживается положительная тенденция в 2016 и приход показателей в полную норму в последующие года.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3308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CBD9C5-8635-9143-9D4D-0A610211A6C3}"/>
              </a:ext>
            </a:extLst>
          </p:cNvPr>
          <p:cNvSpPr/>
          <p:nvPr/>
        </p:nvSpPr>
        <p:spPr>
          <a:xfrm>
            <a:off x="844778" y="1016791"/>
            <a:ext cx="1072838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Вывод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600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3200" dirty="0" smtClean="0"/>
              <a:t>Несмотря на то, что регион изменил свою экологическую политику, что положительно сказалось на качестве воды в реках, мы считаем, что этого недостаточно. Для более детальной аналитики и дальнейших мероприятий по улучшению экологии региона, необходимо изменить подход к сбору информации.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3308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47B766E-D671-A24D-B6C3-26AB66340066}"/>
              </a:ext>
            </a:extLst>
          </p:cNvPr>
          <p:cNvSpPr/>
          <p:nvPr/>
        </p:nvSpPr>
        <p:spPr>
          <a:xfrm>
            <a:off x="932797" y="1403991"/>
            <a:ext cx="916146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Состав Команды</a:t>
            </a:r>
          </a:p>
          <a:p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Акимов Павел Андреевич, ЛГТУ. Участник </a:t>
            </a:r>
            <a:r>
              <a:rPr lang="ru-RU" sz="2800" dirty="0" err="1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хакатона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НЛМК. </a:t>
            </a:r>
            <a:r>
              <a:rPr lang="en-US" sz="3200" dirty="0"/>
              <a:t>Project-</a:t>
            </a:r>
            <a:r>
              <a:rPr lang="ru-RU" sz="3200" dirty="0"/>
              <a:t>менеджер</a:t>
            </a:r>
            <a:r>
              <a:rPr lang="ru-RU" sz="2800" dirty="0"/>
              <a:t>, </a:t>
            </a:r>
            <a:r>
              <a:rPr lang="ru-RU" sz="3200" dirty="0"/>
              <a:t>р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азработчик.</a:t>
            </a:r>
          </a:p>
          <a:p>
            <a:pPr marL="514350" indent="-514350">
              <a:buFont typeface="+mj-lt"/>
              <a:buAutoNum type="arabicPeriod"/>
            </a:pPr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Мешкова Виктория Александровна, ЛГТУ. Аналитик. Победитель </a:t>
            </a:r>
            <a:r>
              <a:rPr lang="en-US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IT-Start 2019, y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частник </a:t>
            </a:r>
            <a:r>
              <a:rPr lang="ru-RU" sz="2800" dirty="0" err="1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хакатона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НЛМК. Аналитик, дизайнер.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Пьянов Николай Сергеевич, ЛГТУ</a:t>
            </a:r>
            <a:r>
              <a:rPr lang="en-US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Аналитик.</a:t>
            </a:r>
            <a:endParaRPr lang="en-US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 descr="Изображение выглядит как человек, фотография, внутренний, улыбается&#10;&#10;Автоматически созданное описание">
            <a:extLst>
              <a:ext uri="{FF2B5EF4-FFF2-40B4-BE49-F238E27FC236}">
                <a16:creationId xmlns="" xmlns:a16="http://schemas.microsoft.com/office/drawing/2014/main" id="{A46D81FC-DA7F-471F-A448-BE9C4F2D6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0329" y="2052127"/>
            <a:ext cx="1376873" cy="1376873"/>
          </a:xfrm>
          <a:prstGeom prst="rect">
            <a:avLst/>
          </a:prstGeom>
        </p:spPr>
      </p:pic>
      <p:pic>
        <p:nvPicPr>
          <p:cNvPr id="5" name="Рисунок 4" descr="Изображение выглядит как очки, человек, носит, внутренн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B39B53D0-2932-46AF-83E1-22B6E36AF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329" y="3620754"/>
            <a:ext cx="1376873" cy="1376873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носит, одежда, галстук&#10;&#10;Автоматически созданное описание">
            <a:extLst>
              <a:ext uri="{FF2B5EF4-FFF2-40B4-BE49-F238E27FC236}">
                <a16:creationId xmlns="" xmlns:a16="http://schemas.microsoft.com/office/drawing/2014/main" id="{43DA83ED-AD45-4077-A911-E0CABA8F2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8329" y="5189381"/>
            <a:ext cx="1348873" cy="13488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8178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58717"/>
          <a:stretch/>
        </p:blipFill>
        <p:spPr>
          <a:xfrm>
            <a:off x="1" y="-14067"/>
            <a:ext cx="12201445" cy="118787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47B766E-D671-A24D-B6C3-26AB66340066}"/>
              </a:ext>
            </a:extLst>
          </p:cNvPr>
          <p:cNvSpPr/>
          <p:nvPr/>
        </p:nvSpPr>
        <p:spPr>
          <a:xfrm>
            <a:off x="932797" y="1690318"/>
            <a:ext cx="916146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Состав Команды</a:t>
            </a:r>
          </a:p>
          <a:p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Усачёва Ангелина Сергеевна, ЛГТУ. Аналитик. Победитель </a:t>
            </a:r>
            <a:r>
              <a:rPr lang="en-US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IT-Start 2019, y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частник </a:t>
            </a:r>
            <a:r>
              <a:rPr lang="ru-RU" sz="2800" dirty="0" err="1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хакатона</a:t>
            </a: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НЛМК.</a:t>
            </a:r>
          </a:p>
          <a:p>
            <a:pPr marL="514350" indent="-514350">
              <a:buFont typeface="+mj-lt"/>
              <a:buAutoNum type="arabicPeriod" startAt="4"/>
            </a:pPr>
            <a:endParaRPr lang="en-US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ru-RU" sz="2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Ушаков Артём Алексеевич, ЛГТУ. Аналитик.</a:t>
            </a:r>
            <a:endParaRPr lang="en-US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2800" dirty="0"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B39191F-BC77-4398-A63C-AB5859FD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8333" y="2548160"/>
            <a:ext cx="1340360" cy="1340360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мужчина, внутренний, смотри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10F24BC-58CD-4837-AA48-358579D37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4259" y="4074490"/>
            <a:ext cx="1340359" cy="13403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43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976" y="2279275"/>
            <a:ext cx="2938933" cy="18893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66129" y="3886200"/>
            <a:ext cx="2528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54E8BE"/>
                </a:solidFill>
                <a:latin typeface="Formular" charset="0"/>
                <a:ea typeface="Formular" charset="0"/>
                <a:cs typeface="Formular" charset="0"/>
              </a:rPr>
              <a:t>datamasters.ru</a:t>
            </a:r>
            <a:endParaRPr lang="ru-RU" sz="2400" b="1" dirty="0">
              <a:solidFill>
                <a:srgbClr val="54E8BE"/>
              </a:solidFill>
              <a:latin typeface="Formular" charset="0"/>
              <a:ea typeface="Formular" charset="0"/>
              <a:cs typeface="Formular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27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13997</TotalTime>
  <Words>637</Words>
  <Application>Microsoft Office PowerPoint</Application>
  <PresentationFormat>Произвольный</PresentationFormat>
  <Paragraphs>103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Артем</cp:lastModifiedBy>
  <cp:revision>333</cp:revision>
  <cp:lastPrinted>2020-02-10T13:34:07Z</cp:lastPrinted>
  <dcterms:created xsi:type="dcterms:W3CDTF">2020-01-16T13:04:03Z</dcterms:created>
  <dcterms:modified xsi:type="dcterms:W3CDTF">2020-07-29T18:32:47Z</dcterms:modified>
</cp:coreProperties>
</file>