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jeqk738VXWZ1rTFdHFCwL76q9V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9514CA7-59AB-45A2-9A9B-A86790EFDB6A}">
  <a:tblStyle styleId="{69514CA7-59AB-45A2-9A9B-A86790EFDB6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28" name="Google Shape;22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36" name="Google Shape;23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gif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7.jpg"/><Relationship Id="rId5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4E50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3B4E50"/>
                </a:solidFill>
              </a:rPr>
              <a:t>Информационная платформа для инвесторов для принятия решений на фондовом рынке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61404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 России 500 000 квалифицированных инвесторов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 10 часов в неделю тратится на работу с фондовым рынком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Примерно </a:t>
            </a:r>
            <a:r>
              <a:rPr b="1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половину </a:t>
            </a: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времени занимает </a:t>
            </a:r>
            <a:b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поиск информации</a:t>
            </a:r>
            <a:endParaRPr/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6356" y="1555621"/>
            <a:ext cx="3746757" cy="3746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27298" y="2249143"/>
            <a:ext cx="2582102" cy="258210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cxnSp>
        <p:nvCxnSpPr>
          <p:cNvPr id="181" name="Google Shape;181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82" name="Google Shape;182;p3"/>
          <p:cNvPicPr preferRelativeResize="0"/>
          <p:nvPr/>
        </p:nvPicPr>
        <p:blipFill rotWithShape="1">
          <a:blip r:embed="rId6">
            <a:alphaModFix/>
          </a:blip>
          <a:srcRect b="5432" l="0" r="0" t="0"/>
          <a:stretch/>
        </p:blipFill>
        <p:spPr>
          <a:xfrm>
            <a:off x="803275" y="2609382"/>
            <a:ext cx="2178363" cy="206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16195" y="2806678"/>
            <a:ext cx="2067525" cy="1856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90" name="Google Shape;190;p4"/>
          <p:cNvSpPr txBox="1"/>
          <p:nvPr/>
        </p:nvSpPr>
        <p:spPr>
          <a:xfrm>
            <a:off x="990600" y="2484052"/>
            <a:ext cx="10515600" cy="2274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Вся нужная информация собрана в одном экране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Контент всегда актуальный (раз в минуту получаем информацию со 100+ ресурсов)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198" name="Google Shape;198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99" name="Google Shape;19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8706" y="1527622"/>
            <a:ext cx="7754587" cy="4873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06" name="Google Shape;206;p6"/>
          <p:cNvSpPr txBox="1"/>
          <p:nvPr/>
        </p:nvSpPr>
        <p:spPr>
          <a:xfrm>
            <a:off x="990600" y="157426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1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Уникальное торговое предложение</a:t>
            </a:r>
            <a:r>
              <a:rPr b="0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: real-time дашборд позволяет </a:t>
            </a:r>
            <a:r>
              <a:rPr b="0" i="1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не тратить время на поиск информации</a:t>
            </a:r>
            <a:r>
              <a:rPr b="0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, а сосредоточиться на аналитике и принять больше решений.</a:t>
            </a:r>
            <a:endParaRPr b="1" i="0" sz="2800" u="none" cap="none" strike="noStrike">
              <a:solidFill>
                <a:srgbClr val="3B4E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1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Стек технологий</a:t>
            </a:r>
            <a:r>
              <a:rPr b="0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: python, django framework, react, nginx, docker, linux, postgres, clickhouse</a:t>
            </a:r>
            <a:endParaRPr b="0" i="0" sz="2800" u="none" cap="none" strike="noStrike">
              <a:solidFill>
                <a:srgbClr val="3B4E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1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продукта по шкале TRL</a:t>
            </a:r>
            <a:r>
              <a:rPr b="0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 - 2</a:t>
            </a:r>
            <a:endParaRPr/>
          </a:p>
        </p:txBody>
      </p:sp>
      <p:cxnSp>
        <p:nvCxnSpPr>
          <p:cNvPr id="207" name="Google Shape;207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14" name="Google Shape;214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15" name="Google Shape;21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276" y="2278082"/>
            <a:ext cx="4386242" cy="294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41530" y="2278090"/>
            <a:ext cx="5738202" cy="2943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23" name="Google Shape;223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24" name="Google Shape;224;p8"/>
          <p:cNvGraphicFramePr/>
          <p:nvPr/>
        </p:nvGraphicFramePr>
        <p:xfrm>
          <a:off x="1410732" y="15237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{69514CA7-59AB-45A2-9A9B-A86790EFDB6A}</a:tableStyleId>
              </a:tblPr>
              <a:tblGrid>
                <a:gridCol w="2551375"/>
                <a:gridCol w="2050950"/>
                <a:gridCol w="2290450"/>
                <a:gridCol w="2477775"/>
              </a:tblGrid>
              <a:tr h="262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Функционал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Мы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 BlackTerminal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Брокеры, журналы и др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577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Агрегированная информация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435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Актуальность платформы (технологичность, дизайн)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5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Интегрированные аналитика и новости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++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5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Личный портфель акций и облигаций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29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Популярность бренда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29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Опыт на рынке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31" name="Google Shape;231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32" name="Google Shape;23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09800" y="1504265"/>
            <a:ext cx="7772400" cy="45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39" name="Google Shape;239;p10"/>
          <p:cNvSpPr txBox="1"/>
          <p:nvPr/>
        </p:nvSpPr>
        <p:spPr>
          <a:xfrm>
            <a:off x="990600" y="2502100"/>
            <a:ext cx="10515600" cy="2762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1 010 000 рублей, из которых 810 000 - разработка, 200 000 – рекламная кампания.  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Точка безубыточности 1 год (~500 подписок)</a:t>
            </a:r>
            <a:endParaRPr/>
          </a:p>
        </p:txBody>
      </p:sp>
      <p:cxnSp>
        <p:nvCxnSpPr>
          <p:cNvPr id="240" name="Google Shape;240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47" name="Google Shape;247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8" name="Google Shape;248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49" name="Google Shape;24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2050" y="1948090"/>
            <a:ext cx="9867900" cy="3966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56" name="Google Shape;256;p12"/>
          <p:cNvSpPr txBox="1"/>
          <p:nvPr/>
        </p:nvSpPr>
        <p:spPr>
          <a:xfrm>
            <a:off x="990600" y="142081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3B4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7" name="Google Shape;257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58" name="Google Shape;25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300" y="1860104"/>
            <a:ext cx="11201400" cy="3472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Партнеры и ОПФ</a:t>
            </a:r>
            <a:endParaRPr/>
          </a:p>
        </p:txBody>
      </p:sp>
      <p:sp>
        <p:nvSpPr>
          <p:cNvPr id="265" name="Google Shape;265;p13"/>
          <p:cNvSpPr txBox="1"/>
          <p:nvPr/>
        </p:nvSpPr>
        <p:spPr>
          <a:xfrm>
            <a:off x="990600" y="2501476"/>
            <a:ext cx="10515600" cy="1855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1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Партнеры</a:t>
            </a:r>
            <a:r>
              <a:rPr b="0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: финансовые инфлюенсеры, брокеры</a:t>
            </a:r>
            <a:endParaRPr b="0" i="0" sz="2800" u="none" cap="none" strike="noStrike">
              <a:solidFill>
                <a:srgbClr val="3B4E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1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Организационно-правовая форма </a:t>
            </a:r>
            <a:r>
              <a:rPr b="0" i="0" lang="ru-RU" sz="2800" u="none" cap="none" strike="noStrike">
                <a:solidFill>
                  <a:srgbClr val="3B4E50"/>
                </a:solidFill>
                <a:latin typeface="Arial"/>
                <a:ea typeface="Arial"/>
                <a:cs typeface="Arial"/>
                <a:sym typeface="Arial"/>
              </a:rPr>
              <a:t>- ООО</a:t>
            </a:r>
            <a:endParaRPr/>
          </a:p>
        </p:txBody>
      </p:sp>
      <p:cxnSp>
        <p:nvCxnSpPr>
          <p:cNvPr id="266" name="Google Shape;266;p1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"/>
          <p:cNvSpPr txBox="1"/>
          <p:nvPr/>
        </p:nvSpPr>
        <p:spPr>
          <a:xfrm>
            <a:off x="737474" y="1578294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