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12192000" cy="6858000"/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79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114" d="100"/>
          <a:sy n="114" d="100"/>
        </p:scale>
        <p:origin x="474" y="90"/>
      </p:cViewPr>
      <p:guideLst>
        <p:guide orient="horz" pos="2795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B950A8F-1235-47D6-BFB2-D6A52D589146}" type="datetimeFigureOut">
              <a:rPr lang="ru-RU"/>
              <a:t>21.04.2026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4742F1E-8C5E-4125-B445-1A91C23B802F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B950A8F-1235-47D6-BFB2-D6A52D589146}" type="datetimeFigureOut">
              <a:rPr lang="ru-RU"/>
              <a:t>21.04.2026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4742F1E-8C5E-4125-B445-1A91C23B802F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B950A8F-1235-47D6-BFB2-D6A52D589146}" type="datetimeFigureOut">
              <a:rPr lang="ru-RU"/>
              <a:t>21.04.2026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4742F1E-8C5E-4125-B445-1A91C23B802F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userDrawn="1">
  <p:cSld name="1_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Уровень текста 1…"/>
          <p:cNvSpPr txBox="1">
            <a:spLocks noGrp="1"/>
          </p:cNvSpPr>
          <p:nvPr>
            <p:ph type="body" sz="quarter" idx="1"/>
          </p:nvPr>
        </p:nvSpPr>
        <p:spPr bwMode="auto">
          <a:xfrm>
            <a:off x="600671" y="5929932"/>
            <a:ext cx="10985503" cy="318491"/>
          </a:xfrm>
          <a:prstGeom prst="rect">
            <a:avLst/>
          </a:prstGeom>
        </p:spPr>
        <p:txBody>
          <a:bodyPr lIns="45718" tIns="45718" rIns="45718" bIns="45718" spcCol="38100"/>
          <a:lstStyle>
            <a:lvl1pPr marL="0" indent="0" defTabSz="412731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  <a:lvl2pPr marL="533375" indent="-228589" defTabSz="412731">
              <a:lnSpc>
                <a:spcPct val="100000"/>
              </a:lnSpc>
              <a:spcBef>
                <a:spcPts val="0"/>
              </a:spcBef>
              <a:defRPr sz="1800" b="1"/>
            </a:lvl2pPr>
            <a:lvl3pPr marL="838161" indent="-228589" defTabSz="412731">
              <a:lnSpc>
                <a:spcPct val="100000"/>
              </a:lnSpc>
              <a:spcBef>
                <a:spcPts val="0"/>
              </a:spcBef>
              <a:defRPr sz="1800" b="1"/>
            </a:lvl3pPr>
            <a:lvl4pPr marL="1142947" indent="-228589" defTabSz="412731">
              <a:lnSpc>
                <a:spcPct val="100000"/>
              </a:lnSpc>
              <a:spcBef>
                <a:spcPts val="0"/>
              </a:spcBef>
              <a:defRPr sz="1800" b="1"/>
            </a:lvl4pPr>
            <a:lvl5pPr marL="1447733" indent="-228589" defTabSz="412731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2" name="Заголовок презентации"/>
          <p:cNvSpPr txBox="1">
            <a:spLocks noGrp="1"/>
          </p:cNvSpPr>
          <p:nvPr>
            <p:ph type="title"/>
          </p:nvPr>
        </p:nvSpPr>
        <p:spPr bwMode="auto">
          <a:xfrm>
            <a:off x="603249" y="1287496"/>
            <a:ext cx="10985503" cy="2324102"/>
          </a:xfrm>
          <a:prstGeom prst="rect">
            <a:avLst/>
          </a:prstGeom>
        </p:spPr>
        <p:txBody>
          <a:bodyPr anchor="b"/>
          <a:lstStyle>
            <a:lvl1pPr>
              <a:defRPr sz="5800" spc="-115">
                <a:latin typeface="Arial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3" name="Уровень текста 1…"/>
          <p:cNvSpPr txBox="1">
            <a:spLocks noGrp="1"/>
          </p:cNvSpPr>
          <p:nvPr>
            <p:ph type="body" sz="quarter" idx="21"/>
          </p:nvPr>
        </p:nvSpPr>
        <p:spPr bwMode="auto">
          <a:xfrm>
            <a:off x="600672" y="3611595"/>
            <a:ext cx="10985501" cy="952501"/>
          </a:xfrm>
          <a:prstGeom prst="rect">
            <a:avLst/>
          </a:prstGeom>
        </p:spPr>
        <p:txBody>
          <a:bodyPr spcCol="38100"/>
          <a:lstStyle>
            <a:lvl1pPr marL="0" indent="0" defTabSz="412731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2" name="Номер слайда"/>
          <p:cNvSpPr txBox="1">
            <a:spLocks noGrp="1"/>
          </p:cNvSpPr>
          <p:nvPr>
            <p:ph type="sldNum" sz="quarter" idx="22"/>
          </p:nvPr>
        </p:nvSpPr>
        <p:spPr bwMode="auto"/>
        <p:txBody>
          <a:bodyPr/>
          <a:lstStyle>
            <a:lvl1pPr>
              <a:defRPr/>
            </a:lvl1pPr>
          </a:lstStyle>
          <a:p>
            <a:pPr defTabSz="554492">
              <a:buClrTx/>
              <a:defRPr/>
            </a:pPr>
            <a:fld id="{B0489526-BA99-4733-AEC4-101D6143F289}" type="slidenum">
              <a:rPr lang="ru-RU" sz="1100">
                <a:solidFill>
                  <a:prstClr val="black"/>
                </a:solidFill>
                <a:latin typeface="Gilroy"/>
                <a:ea typeface="Arial"/>
                <a:cs typeface="Arial"/>
              </a:rPr>
              <a:t>‹#›</a:t>
            </a:fld>
            <a:endParaRPr lang="ru-RU" sz="1100">
              <a:solidFill>
                <a:prstClr val="black"/>
              </a:solidFill>
              <a:latin typeface="Gilroy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Пользовательский маке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>
          <a:xfrm>
            <a:off x="202172" y="318641"/>
            <a:ext cx="10514926" cy="799971"/>
          </a:xfrm>
          <a:prstGeom prst="rect">
            <a:avLst/>
          </a:prstGeom>
        </p:spPr>
        <p:txBody>
          <a:bodyPr/>
          <a:lstStyle>
            <a:lvl1pPr>
              <a:defRPr sz="3650" cap="all">
                <a:solidFill>
                  <a:schemeClr val="accent1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userDrawn="1">
  <p:cSld name="1_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Уровень текста 1…"/>
          <p:cNvSpPr txBox="1">
            <a:spLocks noGrp="1"/>
          </p:cNvSpPr>
          <p:nvPr>
            <p:ph type="body" sz="quarter" idx="1"/>
          </p:nvPr>
        </p:nvSpPr>
        <p:spPr bwMode="auto">
          <a:xfrm>
            <a:off x="600671" y="5929932"/>
            <a:ext cx="10985503" cy="318491"/>
          </a:xfrm>
          <a:prstGeom prst="rect">
            <a:avLst/>
          </a:prstGeom>
        </p:spPr>
        <p:txBody>
          <a:bodyPr lIns="45718" tIns="45718" rIns="45718" bIns="45718" spcCol="38100"/>
          <a:lstStyle>
            <a:lvl1pPr marL="0" indent="0" defTabSz="412731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  <a:lvl2pPr marL="533375" indent="-228589" defTabSz="412731">
              <a:lnSpc>
                <a:spcPct val="100000"/>
              </a:lnSpc>
              <a:spcBef>
                <a:spcPts val="0"/>
              </a:spcBef>
              <a:defRPr sz="1800" b="1"/>
            </a:lvl2pPr>
            <a:lvl3pPr marL="838161" indent="-228589" defTabSz="412731">
              <a:lnSpc>
                <a:spcPct val="100000"/>
              </a:lnSpc>
              <a:spcBef>
                <a:spcPts val="0"/>
              </a:spcBef>
              <a:defRPr sz="1800" b="1"/>
            </a:lvl3pPr>
            <a:lvl4pPr marL="1142947" indent="-228589" defTabSz="412731">
              <a:lnSpc>
                <a:spcPct val="100000"/>
              </a:lnSpc>
              <a:spcBef>
                <a:spcPts val="0"/>
              </a:spcBef>
              <a:defRPr sz="1800" b="1"/>
            </a:lvl4pPr>
            <a:lvl5pPr marL="1447733" indent="-228589" defTabSz="412731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2" name="Заголовок презентации"/>
          <p:cNvSpPr txBox="1">
            <a:spLocks noGrp="1"/>
          </p:cNvSpPr>
          <p:nvPr>
            <p:ph type="title"/>
          </p:nvPr>
        </p:nvSpPr>
        <p:spPr bwMode="auto">
          <a:xfrm>
            <a:off x="603249" y="1287496"/>
            <a:ext cx="10985503" cy="2324102"/>
          </a:xfrm>
          <a:prstGeom prst="rect">
            <a:avLst/>
          </a:prstGeom>
        </p:spPr>
        <p:txBody>
          <a:bodyPr anchor="b"/>
          <a:lstStyle>
            <a:lvl1pPr>
              <a:defRPr sz="5800" spc="-115">
                <a:latin typeface="Arial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3" name="Уровень текста 1…"/>
          <p:cNvSpPr txBox="1">
            <a:spLocks noGrp="1"/>
          </p:cNvSpPr>
          <p:nvPr>
            <p:ph type="body" sz="quarter" idx="21"/>
          </p:nvPr>
        </p:nvSpPr>
        <p:spPr bwMode="auto">
          <a:xfrm>
            <a:off x="600672" y="3611595"/>
            <a:ext cx="10985501" cy="952501"/>
          </a:xfrm>
          <a:prstGeom prst="rect">
            <a:avLst/>
          </a:prstGeom>
        </p:spPr>
        <p:txBody>
          <a:bodyPr spcCol="38100"/>
          <a:lstStyle>
            <a:lvl1pPr marL="0" indent="0" defTabSz="412731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2" name="Номер слайда"/>
          <p:cNvSpPr txBox="1">
            <a:spLocks noGrp="1"/>
          </p:cNvSpPr>
          <p:nvPr>
            <p:ph type="sldNum" sz="quarter" idx="22"/>
          </p:nvPr>
        </p:nvSpPr>
        <p:spPr bwMode="auto"/>
        <p:txBody>
          <a:bodyPr/>
          <a:lstStyle>
            <a:lvl1pPr>
              <a:defRPr/>
            </a:lvl1pPr>
          </a:lstStyle>
          <a:p>
            <a:pPr defTabSz="554492">
              <a:buClrTx/>
              <a:defRPr/>
            </a:pPr>
            <a:fld id="{B0489526-BA99-4733-AEC4-101D6143F289}" type="slidenum">
              <a:rPr lang="ru-RU" sz="1100">
                <a:solidFill>
                  <a:prstClr val="black"/>
                </a:solidFill>
                <a:latin typeface="Gilroy"/>
                <a:ea typeface="Arial"/>
                <a:cs typeface="Arial"/>
              </a:rPr>
              <a:t>‹#›</a:t>
            </a:fld>
            <a:endParaRPr lang="ru-RU" sz="1100">
              <a:solidFill>
                <a:prstClr val="black"/>
              </a:solidFill>
              <a:latin typeface="Gilroy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1_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Пользовательский маке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>
          <a:xfrm>
            <a:off x="202172" y="318641"/>
            <a:ext cx="10514926" cy="799971"/>
          </a:xfrm>
          <a:prstGeom prst="rect">
            <a:avLst/>
          </a:prstGeom>
        </p:spPr>
        <p:txBody>
          <a:bodyPr/>
          <a:lstStyle>
            <a:lvl1pPr>
              <a:defRPr sz="3650" cap="all">
                <a:solidFill>
                  <a:schemeClr val="accent1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1_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B950A8F-1235-47D6-BFB2-D6A52D589146}" type="datetimeFigureOut">
              <a:rPr lang="ru-RU"/>
              <a:t>21.04.2026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4742F1E-8C5E-4125-B445-1A91C23B802F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 bwMode="auto"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Arial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 bwMode="auto">
          <a:xfrm>
            <a:off x="1524000" y="3602037"/>
            <a:ext cx="9144000" cy="1655766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B950A8F-1235-47D6-BFB2-D6A52D589146}" type="datetimeFigureOut">
              <a:rPr lang="ru-RU"/>
              <a:t>21.04.2026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4742F1E-8C5E-4125-B445-1A91C23B802F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B950A8F-1235-47D6-BFB2-D6A52D589146}" type="datetimeFigureOut">
              <a:rPr lang="ru-RU"/>
              <a:t>21.04.2026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4742F1E-8C5E-4125-B445-1A91C23B802F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B950A8F-1235-47D6-BFB2-D6A52D589146}" type="datetimeFigureOut">
              <a:rPr lang="ru-RU"/>
              <a:t>21.04.2026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4742F1E-8C5E-4125-B445-1A91C23B802F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B950A8F-1235-47D6-BFB2-D6A52D589146}" type="datetimeFigureOut">
              <a:rPr lang="ru-RU"/>
              <a:t>21.04.2026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4742F1E-8C5E-4125-B445-1A91C23B802F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B950A8F-1235-47D6-BFB2-D6A52D589146}" type="datetimeFigureOut">
              <a:rPr lang="ru-RU"/>
              <a:t>21.04.2026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4742F1E-8C5E-4125-B445-1A91C23B802F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B950A8F-1235-47D6-BFB2-D6A52D589146}" type="datetimeFigureOut">
              <a:rPr lang="ru-RU"/>
              <a:t>21.04.2026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4742F1E-8C5E-4125-B445-1A91C23B802F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B950A8F-1235-47D6-BFB2-D6A52D589146}" type="datetimeFigureOut">
              <a:rPr lang="ru-RU"/>
              <a:t>21.04.2026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4742F1E-8C5E-4125-B445-1A91C23B802F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B950A8F-1235-47D6-BFB2-D6A52D589146}" type="datetimeFigureOut">
              <a:rPr lang="ru-RU"/>
              <a:t>21.04.2026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4742F1E-8C5E-4125-B445-1A91C23B802F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 bwMode="auto">
          <a:xfrm>
            <a:off x="-15875" y="6554570"/>
            <a:ext cx="12236450" cy="327002"/>
            <a:chOff x="-15875" y="6554788"/>
            <a:chExt cx="12236450" cy="327025"/>
          </a:xfrm>
        </p:grpSpPr>
        <p:sp>
          <p:nvSpPr>
            <p:cNvPr id="8" name="Прямоугольник"/>
            <p:cNvSpPr>
              <a:spLocks noChangeArrowheads="1"/>
            </p:cNvSpPr>
            <p:nvPr/>
          </p:nvSpPr>
          <p:spPr bwMode="auto">
            <a:xfrm>
              <a:off x="-15875" y="6554788"/>
              <a:ext cx="1503363" cy="327025"/>
            </a:xfrm>
            <a:prstGeom prst="rect">
              <a:avLst/>
            </a:prstGeom>
            <a:blipFill>
              <a:blip r:embed="rId10"/>
              <a:stretch/>
            </a:blipFill>
            <a:ln>
              <a:noFill/>
            </a:ln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2800">
                  <a:solidFill>
                    <a:schemeClr val="tx1"/>
                  </a:solidFill>
                  <a:latin typeface="Calibri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>
                  <a:solidFill>
                    <a:schemeClr val="tx1"/>
                  </a:solidFill>
                  <a:latin typeface="Calibri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Calibri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5pPr>
              <a:lvl6pPr marL="25146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6pPr>
              <a:lvl7pPr marL="29718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7pPr>
              <a:lvl8pPr marL="34290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8pPr>
              <a:lvl9pPr marL="38862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9pPr>
            </a:lstStyle>
            <a:p>
              <a:pPr marL="0" marR="0" lvl="0" indent="0" algn="ctr" defTabSz="73836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200" b="0" i="0" u="none" strike="noStrike" cap="none" spc="0">
                <a:ln>
                  <a:noFill/>
                </a:ln>
                <a:solidFill>
                  <a:srgbClr val="5E5E5E"/>
                </a:solidFill>
                <a:latin typeface="Calibri"/>
                <a:ea typeface="Arial"/>
                <a:cs typeface="Arial"/>
              </a:endParaRPr>
            </a:p>
          </p:txBody>
        </p:sp>
        <p:sp>
          <p:nvSpPr>
            <p:cNvPr id="9" name="Прямоугольник"/>
            <p:cNvSpPr>
              <a:spLocks noChangeArrowheads="1"/>
            </p:cNvSpPr>
            <p:nvPr/>
          </p:nvSpPr>
          <p:spPr bwMode="auto">
            <a:xfrm>
              <a:off x="1481138" y="6554788"/>
              <a:ext cx="1501775" cy="327025"/>
            </a:xfrm>
            <a:prstGeom prst="rect">
              <a:avLst/>
            </a:prstGeom>
            <a:blipFill>
              <a:blip r:embed="rId11"/>
              <a:stretch/>
            </a:blipFill>
            <a:ln>
              <a:noFill/>
            </a:ln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2800">
                  <a:solidFill>
                    <a:schemeClr val="tx1"/>
                  </a:solidFill>
                  <a:latin typeface="Calibri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>
                  <a:solidFill>
                    <a:schemeClr val="tx1"/>
                  </a:solidFill>
                  <a:latin typeface="Calibri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Calibri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5pPr>
              <a:lvl6pPr marL="25146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6pPr>
              <a:lvl7pPr marL="29718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7pPr>
              <a:lvl8pPr marL="34290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8pPr>
              <a:lvl9pPr marL="38862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9pPr>
            </a:lstStyle>
            <a:p>
              <a:pPr marL="0" marR="0" lvl="0" indent="0" algn="ctr" defTabSz="73836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200" b="0" i="0" u="none" strike="noStrike" cap="none" spc="0">
                <a:ln>
                  <a:noFill/>
                </a:ln>
                <a:solidFill>
                  <a:srgbClr val="5E5E5E"/>
                </a:solidFill>
                <a:latin typeface="Calibri"/>
                <a:ea typeface="Arial"/>
                <a:cs typeface="Arial"/>
              </a:endParaRPr>
            </a:p>
          </p:txBody>
        </p:sp>
        <p:sp>
          <p:nvSpPr>
            <p:cNvPr id="10" name="Прямоугольник"/>
            <p:cNvSpPr>
              <a:spLocks noChangeArrowheads="1"/>
            </p:cNvSpPr>
            <p:nvPr/>
          </p:nvSpPr>
          <p:spPr bwMode="auto">
            <a:xfrm>
              <a:off x="2968625" y="6554788"/>
              <a:ext cx="1501775" cy="327025"/>
            </a:xfrm>
            <a:prstGeom prst="rect">
              <a:avLst/>
            </a:prstGeom>
            <a:blipFill>
              <a:blip r:embed="rId12"/>
              <a:stretch/>
            </a:blipFill>
            <a:ln>
              <a:noFill/>
            </a:ln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2800">
                  <a:solidFill>
                    <a:schemeClr val="tx1"/>
                  </a:solidFill>
                  <a:latin typeface="Calibri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>
                  <a:solidFill>
                    <a:schemeClr val="tx1"/>
                  </a:solidFill>
                  <a:latin typeface="Calibri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Calibri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5pPr>
              <a:lvl6pPr marL="25146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6pPr>
              <a:lvl7pPr marL="29718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7pPr>
              <a:lvl8pPr marL="34290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8pPr>
              <a:lvl9pPr marL="38862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9pPr>
            </a:lstStyle>
            <a:p>
              <a:pPr marL="0" marR="0" lvl="0" indent="0" algn="ctr" defTabSz="73836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200" b="0" i="0" u="none" strike="noStrike" cap="none" spc="0">
                <a:ln>
                  <a:noFill/>
                </a:ln>
                <a:solidFill>
                  <a:srgbClr val="5E5E5E"/>
                </a:solidFill>
                <a:latin typeface="Calibri"/>
                <a:ea typeface="Arial"/>
                <a:cs typeface="Arial"/>
              </a:endParaRPr>
            </a:p>
          </p:txBody>
        </p:sp>
        <p:sp>
          <p:nvSpPr>
            <p:cNvPr id="11" name="Прямоугольник"/>
            <p:cNvSpPr>
              <a:spLocks noChangeArrowheads="1"/>
            </p:cNvSpPr>
            <p:nvPr/>
          </p:nvSpPr>
          <p:spPr bwMode="auto">
            <a:xfrm>
              <a:off x="4449763" y="6554788"/>
              <a:ext cx="1503362" cy="327025"/>
            </a:xfrm>
            <a:prstGeom prst="rect">
              <a:avLst/>
            </a:prstGeom>
            <a:blipFill>
              <a:blip r:embed="rId13"/>
              <a:stretch/>
            </a:blipFill>
            <a:ln>
              <a:noFill/>
            </a:ln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2800">
                  <a:solidFill>
                    <a:schemeClr val="tx1"/>
                  </a:solidFill>
                  <a:latin typeface="Calibri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>
                  <a:solidFill>
                    <a:schemeClr val="tx1"/>
                  </a:solidFill>
                  <a:latin typeface="Calibri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Calibri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5pPr>
              <a:lvl6pPr marL="25146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6pPr>
              <a:lvl7pPr marL="29718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7pPr>
              <a:lvl8pPr marL="34290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8pPr>
              <a:lvl9pPr marL="38862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9pPr>
            </a:lstStyle>
            <a:p>
              <a:pPr marL="0" marR="0" lvl="0" indent="0" algn="ctr" defTabSz="73836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200" b="0" i="0" u="none" strike="noStrike" cap="none" spc="0">
                <a:ln>
                  <a:noFill/>
                </a:ln>
                <a:solidFill>
                  <a:srgbClr val="5E5E5E"/>
                </a:solidFill>
                <a:latin typeface="Calibri"/>
                <a:ea typeface="Arial"/>
                <a:cs typeface="Arial"/>
              </a:endParaRPr>
            </a:p>
          </p:txBody>
        </p:sp>
        <p:sp>
          <p:nvSpPr>
            <p:cNvPr id="12" name="Прямоугольник"/>
            <p:cNvSpPr>
              <a:spLocks noChangeArrowheads="1"/>
            </p:cNvSpPr>
            <p:nvPr/>
          </p:nvSpPr>
          <p:spPr bwMode="auto">
            <a:xfrm>
              <a:off x="5951538" y="6554788"/>
              <a:ext cx="1501775" cy="327025"/>
            </a:xfrm>
            <a:prstGeom prst="rect">
              <a:avLst/>
            </a:prstGeom>
            <a:blipFill>
              <a:blip r:embed="rId12"/>
              <a:stretch/>
            </a:blipFill>
            <a:ln>
              <a:noFill/>
            </a:ln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2800">
                  <a:solidFill>
                    <a:schemeClr val="tx1"/>
                  </a:solidFill>
                  <a:latin typeface="Calibri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>
                  <a:solidFill>
                    <a:schemeClr val="tx1"/>
                  </a:solidFill>
                  <a:latin typeface="Calibri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Calibri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5pPr>
              <a:lvl6pPr marL="25146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6pPr>
              <a:lvl7pPr marL="29718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7pPr>
              <a:lvl8pPr marL="34290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8pPr>
              <a:lvl9pPr marL="38862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9pPr>
            </a:lstStyle>
            <a:p>
              <a:pPr marL="0" marR="0" lvl="0" indent="0" algn="ctr" defTabSz="73836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200" b="0" i="0" u="none" strike="noStrike" cap="none" spc="0">
                <a:ln>
                  <a:noFill/>
                </a:ln>
                <a:solidFill>
                  <a:srgbClr val="5E5E5E"/>
                </a:solidFill>
                <a:latin typeface="Calibri"/>
                <a:ea typeface="Arial"/>
                <a:cs typeface="Arial"/>
              </a:endParaRPr>
            </a:p>
          </p:txBody>
        </p:sp>
        <p:sp>
          <p:nvSpPr>
            <p:cNvPr id="13" name="Прямоугольник"/>
            <p:cNvSpPr>
              <a:spLocks noChangeArrowheads="1"/>
            </p:cNvSpPr>
            <p:nvPr/>
          </p:nvSpPr>
          <p:spPr bwMode="auto">
            <a:xfrm>
              <a:off x="7419975" y="6554788"/>
              <a:ext cx="1501775" cy="327025"/>
            </a:xfrm>
            <a:prstGeom prst="rect">
              <a:avLst/>
            </a:prstGeom>
            <a:blipFill>
              <a:blip r:embed="rId14"/>
              <a:stretch/>
            </a:blipFill>
            <a:ln>
              <a:noFill/>
            </a:ln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2800">
                  <a:solidFill>
                    <a:schemeClr val="tx1"/>
                  </a:solidFill>
                  <a:latin typeface="Calibri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>
                  <a:solidFill>
                    <a:schemeClr val="tx1"/>
                  </a:solidFill>
                  <a:latin typeface="Calibri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Calibri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5pPr>
              <a:lvl6pPr marL="25146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6pPr>
              <a:lvl7pPr marL="29718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7pPr>
              <a:lvl8pPr marL="34290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8pPr>
              <a:lvl9pPr marL="38862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9pPr>
            </a:lstStyle>
            <a:p>
              <a:pPr marL="0" marR="0" lvl="0" indent="0" algn="ctr" defTabSz="73836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200" b="0" i="0" u="none" strike="noStrike" cap="none" spc="0">
                <a:ln>
                  <a:noFill/>
                </a:ln>
                <a:solidFill>
                  <a:srgbClr val="5E5E5E"/>
                </a:solidFill>
                <a:latin typeface="Calibri"/>
                <a:ea typeface="Arial"/>
                <a:cs typeface="Arial"/>
              </a:endParaRPr>
            </a:p>
          </p:txBody>
        </p:sp>
        <p:sp>
          <p:nvSpPr>
            <p:cNvPr id="14" name="Прямоугольник"/>
            <p:cNvSpPr>
              <a:spLocks noChangeArrowheads="1"/>
            </p:cNvSpPr>
            <p:nvPr/>
          </p:nvSpPr>
          <p:spPr bwMode="auto">
            <a:xfrm>
              <a:off x="8920163" y="6554788"/>
              <a:ext cx="1503362" cy="327025"/>
            </a:xfrm>
            <a:prstGeom prst="rect">
              <a:avLst/>
            </a:prstGeom>
            <a:blipFill>
              <a:blip r:embed="rId10"/>
              <a:stretch/>
            </a:blipFill>
            <a:ln>
              <a:noFill/>
            </a:ln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2800">
                  <a:solidFill>
                    <a:schemeClr val="tx1"/>
                  </a:solidFill>
                  <a:latin typeface="Calibri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>
                  <a:solidFill>
                    <a:schemeClr val="tx1"/>
                  </a:solidFill>
                  <a:latin typeface="Calibri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Calibri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5pPr>
              <a:lvl6pPr marL="25146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6pPr>
              <a:lvl7pPr marL="29718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7pPr>
              <a:lvl8pPr marL="34290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8pPr>
              <a:lvl9pPr marL="38862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9pPr>
            </a:lstStyle>
            <a:p>
              <a:pPr marL="0" marR="0" lvl="0" indent="0" algn="ctr" defTabSz="73836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200" b="0" i="0" u="none" strike="noStrike" cap="none" spc="0">
                <a:ln>
                  <a:noFill/>
                </a:ln>
                <a:solidFill>
                  <a:srgbClr val="5E5E5E"/>
                </a:solidFill>
                <a:latin typeface="Calibri"/>
                <a:ea typeface="Arial"/>
                <a:cs typeface="Arial"/>
              </a:endParaRPr>
            </a:p>
          </p:txBody>
        </p:sp>
        <p:sp>
          <p:nvSpPr>
            <p:cNvPr id="15" name="Прямоугольник"/>
            <p:cNvSpPr>
              <a:spLocks noChangeArrowheads="1"/>
            </p:cNvSpPr>
            <p:nvPr/>
          </p:nvSpPr>
          <p:spPr bwMode="auto">
            <a:xfrm>
              <a:off x="10234613" y="6554788"/>
              <a:ext cx="1503362" cy="327025"/>
            </a:xfrm>
            <a:prstGeom prst="rect">
              <a:avLst/>
            </a:prstGeom>
            <a:blipFill>
              <a:blip r:embed="rId13"/>
              <a:stretch/>
            </a:blipFill>
            <a:ln>
              <a:noFill/>
            </a:ln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2800">
                  <a:solidFill>
                    <a:schemeClr val="tx1"/>
                  </a:solidFill>
                  <a:latin typeface="Calibri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>
                  <a:solidFill>
                    <a:schemeClr val="tx1"/>
                  </a:solidFill>
                  <a:latin typeface="Calibri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Calibri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5pPr>
              <a:lvl6pPr marL="25146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6pPr>
              <a:lvl7pPr marL="29718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7pPr>
              <a:lvl8pPr marL="34290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8pPr>
              <a:lvl9pPr marL="38862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9pPr>
            </a:lstStyle>
            <a:p>
              <a:pPr marL="0" marR="0" lvl="0" indent="0" algn="ctr" defTabSz="73836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200" b="0" i="0" u="none" strike="noStrike" cap="none" spc="0">
                <a:ln>
                  <a:noFill/>
                </a:ln>
                <a:solidFill>
                  <a:srgbClr val="5E5E5E"/>
                </a:solidFill>
                <a:latin typeface="Calibri"/>
                <a:ea typeface="Arial"/>
                <a:cs typeface="Arial"/>
              </a:endParaRPr>
            </a:p>
          </p:txBody>
        </p:sp>
        <p:sp>
          <p:nvSpPr>
            <p:cNvPr id="16" name="Прямоугольник"/>
            <p:cNvSpPr>
              <a:spLocks noChangeArrowheads="1"/>
            </p:cNvSpPr>
            <p:nvPr/>
          </p:nvSpPr>
          <p:spPr bwMode="auto">
            <a:xfrm>
              <a:off x="11731625" y="6554788"/>
              <a:ext cx="488950" cy="327025"/>
            </a:xfrm>
            <a:prstGeom prst="rect">
              <a:avLst/>
            </a:prstGeom>
            <a:blipFill>
              <a:blip r:embed="rId10"/>
              <a:stretch/>
            </a:blipFill>
            <a:ln>
              <a:noFill/>
            </a:ln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2800">
                  <a:solidFill>
                    <a:schemeClr val="tx1"/>
                  </a:solidFill>
                  <a:latin typeface="Calibri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>
                  <a:solidFill>
                    <a:schemeClr val="tx1"/>
                  </a:solidFill>
                  <a:latin typeface="Calibri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Calibri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5pPr>
              <a:lvl6pPr marL="25146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6pPr>
              <a:lvl7pPr marL="29718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7pPr>
              <a:lvl8pPr marL="34290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8pPr>
              <a:lvl9pPr marL="38862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9pPr>
            </a:lstStyle>
            <a:p>
              <a:pPr marL="0" marR="0" lvl="0" indent="0" algn="ctr" defTabSz="73836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200" b="0" i="0" u="none" strike="noStrike" cap="none" spc="0">
                <a:ln>
                  <a:noFill/>
                </a:ln>
                <a:solidFill>
                  <a:srgbClr val="5E5E5E"/>
                </a:solidFill>
                <a:latin typeface="Calibri"/>
                <a:ea typeface="Arial"/>
                <a:cs typeface="Arial"/>
              </a:endParaRPr>
            </a:p>
          </p:txBody>
        </p:sp>
      </p:grpSp>
      <p:sp>
        <p:nvSpPr>
          <p:cNvPr id="17" name="Прямоугольник"/>
          <p:cNvSpPr>
            <a:spLocks noChangeArrowheads="1"/>
          </p:cNvSpPr>
          <p:nvPr userDrawn="1"/>
        </p:nvSpPr>
        <p:spPr bwMode="auto">
          <a:xfrm>
            <a:off x="11496718" y="-7697"/>
            <a:ext cx="696871" cy="1760415"/>
          </a:xfrm>
          <a:prstGeom prst="rect">
            <a:avLst/>
          </a:prstGeom>
          <a:blipFill>
            <a:blip r:embed="rId12"/>
            <a:stretch/>
          </a:blipFill>
          <a:ln>
            <a:noFill/>
          </a:ln>
        </p:spPr>
        <p:txBody>
          <a:bodyPr lIns="25398" tIns="25398" rIns="25398" bIns="25398"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 defTabSz="1217613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 defTabSz="1217613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 defTabSz="1217613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 defTabSz="1217613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 defTabSz="1217613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 defTabSz="1217613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 defTabSz="1217613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 defTabSz="1217613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marL="0" marR="0" lvl="0" indent="0" algn="ctr" defTabSz="73836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5E5E5E"/>
              </a:solidFill>
              <a:latin typeface="Calibri"/>
              <a:ea typeface="Arial"/>
              <a:cs typeface="Arial"/>
            </a:endParaRPr>
          </a:p>
        </p:txBody>
      </p:sp>
      <p:sp>
        <p:nvSpPr>
          <p:cNvPr id="18" name="Прямоугольник"/>
          <p:cNvSpPr>
            <a:spLocks noChangeArrowheads="1"/>
          </p:cNvSpPr>
          <p:nvPr userDrawn="1"/>
        </p:nvSpPr>
        <p:spPr bwMode="auto">
          <a:xfrm>
            <a:off x="11496718" y="1751131"/>
            <a:ext cx="696871" cy="1760413"/>
          </a:xfrm>
          <a:prstGeom prst="rect">
            <a:avLst/>
          </a:prstGeom>
          <a:blipFill>
            <a:blip r:embed="rId10"/>
            <a:stretch/>
          </a:blipFill>
          <a:ln>
            <a:noFill/>
          </a:ln>
        </p:spPr>
        <p:txBody>
          <a:bodyPr lIns="25398" tIns="25398" rIns="25398" bIns="25398"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 defTabSz="1217613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 defTabSz="1217613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 defTabSz="1217613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 defTabSz="1217613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 defTabSz="1217613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 defTabSz="1217613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 defTabSz="1217613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 defTabSz="1217613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marL="0" marR="0" lvl="0" indent="0" algn="ctr" defTabSz="73836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5E5E5E"/>
              </a:solidFill>
              <a:latin typeface="Calibri"/>
              <a:ea typeface="Arial"/>
              <a:cs typeface="Arial"/>
            </a:endParaRPr>
          </a:p>
        </p:txBody>
      </p:sp>
      <p:sp>
        <p:nvSpPr>
          <p:cNvPr id="19" name="Прямоугольник"/>
          <p:cNvSpPr>
            <a:spLocks noChangeArrowheads="1"/>
          </p:cNvSpPr>
          <p:nvPr userDrawn="1"/>
        </p:nvSpPr>
        <p:spPr bwMode="auto">
          <a:xfrm>
            <a:off x="11496718" y="3505195"/>
            <a:ext cx="696871" cy="1760415"/>
          </a:xfrm>
          <a:prstGeom prst="rect">
            <a:avLst/>
          </a:prstGeom>
          <a:blipFill>
            <a:blip r:embed="rId14"/>
            <a:stretch/>
          </a:blipFill>
          <a:ln>
            <a:noFill/>
          </a:ln>
        </p:spPr>
        <p:txBody>
          <a:bodyPr lIns="25398" tIns="25398" rIns="25398" bIns="25398"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 defTabSz="1217613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 defTabSz="1217613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 defTabSz="1217613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 defTabSz="1217613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 defTabSz="1217613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 defTabSz="1217613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 defTabSz="1217613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 defTabSz="1217613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marL="0" marR="0" lvl="0" indent="0" algn="ctr" defTabSz="73836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5E5E5E"/>
              </a:solidFill>
              <a:latin typeface="Calibri"/>
              <a:ea typeface="Arial"/>
              <a:cs typeface="Arial"/>
            </a:endParaRPr>
          </a:p>
        </p:txBody>
      </p:sp>
      <p:sp>
        <p:nvSpPr>
          <p:cNvPr id="20" name="Прямоугольник"/>
          <p:cNvSpPr>
            <a:spLocks noChangeArrowheads="1"/>
          </p:cNvSpPr>
          <p:nvPr userDrawn="1"/>
        </p:nvSpPr>
        <p:spPr bwMode="auto">
          <a:xfrm>
            <a:off x="11496718" y="5264021"/>
            <a:ext cx="696871" cy="1290547"/>
          </a:xfrm>
          <a:prstGeom prst="rect">
            <a:avLst/>
          </a:prstGeom>
          <a:blipFill>
            <a:blip r:embed="rId12"/>
            <a:stretch/>
          </a:blipFill>
          <a:ln>
            <a:noFill/>
          </a:ln>
        </p:spPr>
        <p:txBody>
          <a:bodyPr lIns="25398" tIns="25398" rIns="25398" bIns="25398"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 defTabSz="1217613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 defTabSz="1217613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 defTabSz="1217613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 defTabSz="1217613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 defTabSz="1217613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 defTabSz="1217613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 defTabSz="1217613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 defTabSz="1217613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marL="0" marR="0" lvl="0" indent="0" algn="ctr" defTabSz="73836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5E5E5E"/>
              </a:solidFill>
              <a:latin typeface="Calibri"/>
              <a:ea typeface="Arial"/>
              <a:cs typeface="Arial"/>
            </a:endParaRPr>
          </a:p>
        </p:txBody>
      </p:sp>
      <p:sp>
        <p:nvSpPr>
          <p:cNvPr id="21" name="Номер слайда 135"/>
          <p:cNvSpPr txBox="1"/>
          <p:nvPr userDrawn="1"/>
        </p:nvSpPr>
        <p:spPr bwMode="auto">
          <a:xfrm>
            <a:off x="8988425" y="6564183"/>
            <a:ext cx="2743200" cy="307771"/>
          </a:xfrm>
          <a:prstGeom prst="rect">
            <a:avLst/>
          </a:prstGeom>
        </p:spPr>
        <p:txBody>
          <a:bodyPr vert="horz" wrap="square" lIns="91434" tIns="45717" rIns="91434" bIns="45717" rtlCol="0" anchor="ctr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5544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489526-BA99-4733-AEC4-101D6143F289}" type="slidenum">
              <a:rPr lang="ru-RU" sz="1400" b="1" i="0" u="none" strike="noStrike" cap="none" spc="0">
                <a:ln>
                  <a:noFill/>
                </a:ln>
                <a:solidFill>
                  <a:prstClr val="white"/>
                </a:solidFill>
                <a:latin typeface="Gilroy"/>
                <a:ea typeface="Arial"/>
                <a:cs typeface="Arial"/>
              </a:rPr>
              <a:t>‹#›</a:t>
            </a:fld>
            <a:endParaRPr lang="ru-RU" sz="1400" b="1" i="0" u="none" strike="noStrike" cap="none" spc="0">
              <a:ln>
                <a:noFill/>
              </a:ln>
              <a:solidFill>
                <a:prstClr val="white"/>
              </a:solidFill>
              <a:latin typeface="Gilroy"/>
              <a:ea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txStyles>
    <p:titleStyle>
      <a:lvl1pPr algn="l" defTabSz="914358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8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768" indent="-228589" algn="l" defTabSz="914358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2947" indent="-228589" algn="l" defTabSz="914358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126" indent="-228589" algn="l" defTabSz="914358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305" indent="-228589" algn="l" defTabSz="914358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483" indent="-228589" algn="l" defTabSz="914358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662" indent="-228589" algn="l" defTabSz="914358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8841" indent="-228589" algn="l" defTabSz="914358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019" indent="-228589" algn="l" defTabSz="914358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8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8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358" algn="l" defTabSz="914358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536" algn="l" defTabSz="914358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715" algn="l" defTabSz="914358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5894" algn="l" defTabSz="914358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073" algn="l" defTabSz="914358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252" algn="l" defTabSz="914358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430" algn="l" defTabSz="914358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39" Type="http://schemas.openxmlformats.org/officeDocument/2006/relationships/image" Target="../media/image50.png"/><Relationship Id="rId21" Type="http://schemas.openxmlformats.org/officeDocument/2006/relationships/image" Target="../media/image32.png"/><Relationship Id="rId34" Type="http://schemas.openxmlformats.org/officeDocument/2006/relationships/image" Target="../media/image45.png"/><Relationship Id="rId42" Type="http://schemas.openxmlformats.org/officeDocument/2006/relationships/image" Target="../media/image53.png"/><Relationship Id="rId47" Type="http://schemas.openxmlformats.org/officeDocument/2006/relationships/image" Target="../media/image12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29" Type="http://schemas.openxmlformats.org/officeDocument/2006/relationships/image" Target="../media/image40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32" Type="http://schemas.openxmlformats.org/officeDocument/2006/relationships/image" Target="../media/image43.png"/><Relationship Id="rId37" Type="http://schemas.openxmlformats.org/officeDocument/2006/relationships/image" Target="../media/image48.png"/><Relationship Id="rId40" Type="http://schemas.openxmlformats.org/officeDocument/2006/relationships/image" Target="../media/image51.png"/><Relationship Id="rId45" Type="http://schemas.openxmlformats.org/officeDocument/2006/relationships/image" Target="../media/image56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28" Type="http://schemas.openxmlformats.org/officeDocument/2006/relationships/image" Target="../media/image39.png"/><Relationship Id="rId36" Type="http://schemas.openxmlformats.org/officeDocument/2006/relationships/image" Target="../media/image47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31" Type="http://schemas.openxmlformats.org/officeDocument/2006/relationships/image" Target="../media/image42.png"/><Relationship Id="rId44" Type="http://schemas.openxmlformats.org/officeDocument/2006/relationships/image" Target="../media/image55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8.png"/><Relationship Id="rId30" Type="http://schemas.openxmlformats.org/officeDocument/2006/relationships/image" Target="../media/image41.png"/><Relationship Id="rId35" Type="http://schemas.openxmlformats.org/officeDocument/2006/relationships/image" Target="../media/image46.png"/><Relationship Id="rId43" Type="http://schemas.openxmlformats.org/officeDocument/2006/relationships/image" Target="../media/image54.png"/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33" Type="http://schemas.openxmlformats.org/officeDocument/2006/relationships/image" Target="../media/image44.png"/><Relationship Id="rId38" Type="http://schemas.openxmlformats.org/officeDocument/2006/relationships/image" Target="../media/image49.png"/><Relationship Id="rId46" Type="http://schemas.openxmlformats.org/officeDocument/2006/relationships/image" Target="../media/image57.png"/><Relationship Id="rId20" Type="http://schemas.openxmlformats.org/officeDocument/2006/relationships/image" Target="../media/image31.png"/><Relationship Id="rId41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098" name="IMG_6814.png" descr="IMG_6814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59893" y="-7956"/>
            <a:ext cx="12251465" cy="6892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1">
            <a:off x="2359672" y="3455485"/>
            <a:ext cx="2437805" cy="3429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9380" y="387244"/>
            <a:ext cx="2104735" cy="16585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-77906" y="2888662"/>
            <a:ext cx="12394375" cy="56271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7701" algn="ctr" defTabSz="554492">
              <a:lnSpc>
                <a:spcPts val="3708"/>
              </a:lnSpc>
              <a:spcBef>
                <a:spcPts val="55"/>
              </a:spcBef>
              <a:buClrTx/>
              <a:defRPr/>
            </a:pPr>
            <a:r>
              <a:rPr lang="ru-RU" sz="3650" b="1" cap="all">
                <a:solidFill>
                  <a:schemeClr val="bg1"/>
                </a:solidFill>
                <a:latin typeface="Arial"/>
                <a:ea typeface="Arial"/>
                <a:cs typeface="Trebuchet MS"/>
              </a:rPr>
              <a:t>«</a:t>
            </a:r>
            <a:r>
              <a:rPr lang="ru-RU" sz="3650" b="1" cap="all">
                <a:solidFill>
                  <a:schemeClr val="bg1"/>
                </a:solidFill>
                <a:ea typeface="Arial"/>
                <a:cs typeface="Trebuchet MS"/>
              </a:rPr>
              <a:t>Соседский дозор</a:t>
            </a:r>
            <a:r>
              <a:rPr lang="ru-RU" sz="3650" b="1" cap="all">
                <a:solidFill>
                  <a:schemeClr val="bg1"/>
                </a:solidFill>
                <a:latin typeface="Arial"/>
                <a:ea typeface="Arial"/>
                <a:cs typeface="Trebuchet MS"/>
              </a:rPr>
              <a:t>»</a:t>
            </a:r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2352966" y="788999"/>
            <a:ext cx="2232248" cy="854996"/>
          </a:xfrm>
          <a:prstGeom prst="rect">
            <a:avLst/>
          </a:prstGeom>
        </p:spPr>
      </p:pic>
      <p:pic>
        <p:nvPicPr>
          <p:cNvPr id="1288799944" name="Рисунок 1288799943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7111504" y="-7956"/>
            <a:ext cx="2895008" cy="279222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/>
          <p:nvPr/>
        </p:nvSpPr>
        <p:spPr bwMode="auto">
          <a:xfrm>
            <a:off x="263352" y="332656"/>
            <a:ext cx="11089232" cy="646327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</a:defRPr>
            </a:lvl1pPr>
          </a:lstStyle>
          <a:p>
            <a:pPr algn="l">
              <a:defRPr/>
            </a:pPr>
            <a:r>
              <a:rPr lang="ru-RU" sz="3600" b="1">
                <a:latin typeface="Arial"/>
                <a:cs typeface="Arial"/>
              </a:rPr>
              <a:t>Цель и краткая суть проекта</a:t>
            </a:r>
            <a:endParaRPr sz="3600" b="1">
              <a:latin typeface="Arial"/>
              <a:cs typeface="Arial"/>
            </a:endParaRPr>
          </a:p>
        </p:txBody>
      </p:sp>
      <p:pic>
        <p:nvPicPr>
          <p:cNvPr id="1867279561" name="Рисунок 186727956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987018" y="332655"/>
            <a:ext cx="3164243" cy="633592"/>
          </a:xfrm>
          <a:prstGeom prst="rect">
            <a:avLst/>
          </a:prstGeom>
        </p:spPr>
      </p:pic>
      <p:sp>
        <p:nvSpPr>
          <p:cNvPr id="2107473917" name=" 2107473916"/>
          <p:cNvSpPr/>
          <p:nvPr/>
        </p:nvSpPr>
        <p:spPr bwMode="auto">
          <a:xfrm>
            <a:off x="263352" y="1238249"/>
            <a:ext cx="10563398" cy="38770560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ru-RU" sz="2200" b="1" i="0" u="none" strike="noStrike" cap="none" spc="0" dirty="0">
                <a:solidFill>
                  <a:srgbClr val="000000"/>
                </a:solidFill>
                <a:latin typeface="Aptos" panose="020B0004020202020204" pitchFamily="34" charset="0"/>
                <a:ea typeface="Caladea"/>
                <a:cs typeface="Caladea"/>
              </a:rPr>
              <a:t>Цель проекта:</a:t>
            </a:r>
            <a:r>
              <a:rPr lang="ru-RU" sz="2200" b="0" i="0" u="none" strike="noStrike" cap="none" spc="0" dirty="0">
                <a:solidFill>
                  <a:srgbClr val="000000"/>
                </a:solidFill>
                <a:latin typeface="Aptos" panose="020B0004020202020204" pitchFamily="34" charset="0"/>
                <a:ea typeface="Caladea"/>
                <a:cs typeface="Caladea"/>
              </a:rPr>
              <a:t> Создать мобильное приложение и веб-платформу «Соседский дозор» для оперативного поиска потерянных домашних животных и координации помощи бездомным животными силами жителей одного района с использованием </a:t>
            </a:r>
            <a:r>
              <a:rPr lang="ru-RU" sz="2200" b="0" i="0" u="none" strike="noStrike" cap="none" spc="0" dirty="0" err="1">
                <a:solidFill>
                  <a:srgbClr val="000000"/>
                </a:solidFill>
                <a:latin typeface="Aptos" panose="020B0004020202020204" pitchFamily="34" charset="0"/>
                <a:ea typeface="Caladea"/>
                <a:cs typeface="Caladea"/>
              </a:rPr>
              <a:t>нейросетей</a:t>
            </a:r>
            <a:r>
              <a:rPr lang="ru-RU" sz="2200" b="0" i="0" u="none" strike="noStrike" cap="none" spc="0" dirty="0">
                <a:solidFill>
                  <a:srgbClr val="000000"/>
                </a:solidFill>
                <a:latin typeface="Aptos" panose="020B0004020202020204" pitchFamily="34" charset="0"/>
                <a:ea typeface="Caladea"/>
                <a:cs typeface="Caladea"/>
              </a:rPr>
              <a:t>. Потерянные животные редко уходят дальше 1-2 км от дома. Искать их эффективно именно в своем районе, где соседи быстрее заметят и помогут.</a:t>
            </a:r>
            <a:endParaRPr sz="2200" b="0" i="0" u="none" strike="noStrike" dirty="0">
              <a:solidFill>
                <a:srgbClr val="000000"/>
              </a:solidFill>
              <a:latin typeface="Aptos" panose="020B0004020202020204" pitchFamily="34" charset="0"/>
              <a:cs typeface="Caladea"/>
            </a:endParaRPr>
          </a:p>
          <a:p>
            <a:pPr>
              <a:defRPr/>
            </a:pPr>
            <a:endParaRPr sz="2200" b="0" i="0" u="none" strike="noStrike" dirty="0">
              <a:solidFill>
                <a:srgbClr val="000000"/>
              </a:solidFill>
              <a:latin typeface="Aptos" panose="020B0004020202020204" pitchFamily="34" charset="0"/>
              <a:cs typeface="Caladea"/>
            </a:endParaRPr>
          </a:p>
          <a:p>
            <a:pPr>
              <a:defRPr/>
            </a:pPr>
            <a:r>
              <a:rPr sz="2200" b="1" i="0" u="none" spc="-5" dirty="0">
                <a:solidFill>
                  <a:schemeClr val="tx1"/>
                </a:solidFill>
                <a:latin typeface="Aptos" panose="020B0004020202020204" pitchFamily="34" charset="0"/>
                <a:ea typeface="Caladea"/>
                <a:cs typeface="Caladea"/>
              </a:rPr>
              <a:t>Краткая суть:</a:t>
            </a:r>
            <a:br>
              <a:rPr sz="2200" b="0" i="0" u="none" spc="-5" dirty="0">
                <a:solidFill>
                  <a:schemeClr val="tx1"/>
                </a:solidFill>
                <a:latin typeface="Aptos" panose="020B0004020202020204" pitchFamily="34" charset="0"/>
                <a:ea typeface="Caladea"/>
                <a:cs typeface="Caladea"/>
              </a:rPr>
            </a:br>
            <a:r>
              <a:rPr sz="2200" b="0" i="0" u="none" spc="-5" dirty="0">
                <a:solidFill>
                  <a:schemeClr val="tx1"/>
                </a:solidFill>
                <a:latin typeface="Aptos" panose="020B0004020202020204" pitchFamily="34" charset="0"/>
                <a:ea typeface="Caladea"/>
                <a:cs typeface="Caladea"/>
              </a:rPr>
              <a:t>Мобильное приложение и веб-платформа для оперативного поиска потерянных домашних животных и координации помощи бездомным животным силами жителей одного района с использованием нейросетей.</a:t>
            </a:r>
            <a:br>
              <a:rPr sz="2200" b="0" i="0" u="none" spc="-5" dirty="0">
                <a:solidFill>
                  <a:schemeClr val="tx1"/>
                </a:solidFill>
                <a:latin typeface="Aptos" panose="020B0004020202020204" pitchFamily="34" charset="0"/>
                <a:ea typeface="Caladea"/>
                <a:cs typeface="Caladea"/>
              </a:rPr>
            </a:br>
            <a:br>
              <a:rPr sz="2200" b="0" i="0" u="none" spc="-5" dirty="0">
                <a:solidFill>
                  <a:schemeClr val="tx1"/>
                </a:solidFill>
                <a:latin typeface="Aptos" panose="020B0004020202020204" pitchFamily="34" charset="0"/>
                <a:ea typeface="Caladea"/>
                <a:cs typeface="Caladea"/>
              </a:rPr>
            </a:br>
            <a:r>
              <a:rPr sz="2200" b="1" i="0" u="none" spc="-5" dirty="0">
                <a:solidFill>
                  <a:schemeClr val="tx1"/>
                </a:solidFill>
                <a:latin typeface="Aptos" panose="020B0004020202020204" pitchFamily="34" charset="0"/>
                <a:ea typeface="Caladea"/>
                <a:cs typeface="Caladea"/>
              </a:rPr>
              <a:t>Почему район?</a:t>
            </a:r>
            <a:br>
              <a:rPr sz="2200" b="0" i="0" u="none" spc="-5" dirty="0">
                <a:solidFill>
                  <a:schemeClr val="tx1"/>
                </a:solidFill>
                <a:latin typeface="Aptos" panose="020B0004020202020204" pitchFamily="34" charset="0"/>
                <a:ea typeface="Caladea"/>
                <a:cs typeface="Caladea"/>
              </a:rPr>
            </a:br>
            <a:r>
              <a:rPr sz="2200" b="0" i="0" u="none" spc="-5" dirty="0">
                <a:solidFill>
                  <a:schemeClr val="tx1"/>
                </a:solidFill>
                <a:latin typeface="Aptos" panose="020B0004020202020204" pitchFamily="34" charset="0"/>
                <a:ea typeface="Caladea"/>
                <a:cs typeface="Caladea"/>
              </a:rPr>
              <a:t>Потерянные животные редко уходят дальше 1-2 км от дома. Искать их эффективно именно по-соседски.</a:t>
            </a:r>
            <a:endParaRPr sz="2200" b="0" i="0" u="none" strike="noStrike" cap="none" spc="0" dirty="0">
              <a:solidFill>
                <a:schemeClr val="tx1"/>
              </a:solidFill>
              <a:latin typeface="Aptos" panose="020B0004020202020204" pitchFamily="34" charset="0"/>
              <a:cs typeface="Caladea"/>
            </a:endParaRPr>
          </a:p>
          <a:p>
            <a:pPr>
              <a:defRPr/>
            </a:pPr>
            <a:endParaRPr sz="2200" b="0" i="0" u="none" strike="noStrike" dirty="0">
              <a:solidFill>
                <a:schemeClr val="tx1"/>
              </a:solidFill>
              <a:latin typeface="Aptos" panose="020B0004020202020204" pitchFamily="34" charset="0"/>
              <a:cs typeface="Caladea"/>
            </a:endParaRPr>
          </a:p>
          <a:p>
            <a:pPr>
              <a:defRPr/>
            </a:pPr>
            <a:endParaRPr sz="2200" b="0" i="0" u="none" strike="noStrike" dirty="0">
              <a:solidFill>
                <a:schemeClr val="tx1"/>
              </a:solidFill>
              <a:latin typeface="Aptos" panose="020B0004020202020204" pitchFamily="34" charset="0"/>
              <a:cs typeface="Caladea"/>
            </a:endParaRPr>
          </a:p>
          <a:p>
            <a:pPr>
              <a:defRPr/>
            </a:pPr>
            <a:endParaRPr sz="2200" dirty="0">
              <a:solidFill>
                <a:schemeClr val="tx1"/>
              </a:solidFill>
              <a:latin typeface="Aptos" panose="020B0004020202020204" pitchFamily="34" charset="0"/>
              <a:cs typeface="Caladea"/>
            </a:endParaRPr>
          </a:p>
          <a:p>
            <a:pPr>
              <a:defRPr/>
            </a:pPr>
            <a:endParaRPr sz="2200" dirty="0">
              <a:latin typeface="Abadi" panose="020B0604020104020204" pitchFamily="34" charset="0"/>
              <a:cs typeface="Calad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/>
          <p:nvPr/>
        </p:nvSpPr>
        <p:spPr bwMode="auto">
          <a:xfrm>
            <a:off x="263352" y="414433"/>
            <a:ext cx="11107231" cy="6017028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</a:defRPr>
            </a:lvl1pPr>
          </a:lstStyle>
          <a:p>
            <a:pPr algn="l">
              <a:defRPr/>
            </a:pPr>
            <a:r>
              <a:rPr lang="ru-RU" sz="3600" b="1" dirty="0">
                <a:latin typeface="Caladea"/>
                <a:ea typeface="Caladea"/>
                <a:cs typeface="Caladea"/>
              </a:rPr>
              <a:t>Целевые потребительские сегменты</a:t>
            </a:r>
            <a:br>
              <a:rPr lang="ru-RU" sz="3600" b="1" dirty="0">
                <a:latin typeface="Caladea"/>
                <a:ea typeface="Caladea"/>
                <a:cs typeface="Caladea"/>
              </a:rPr>
            </a:br>
            <a:r>
              <a:rPr lang="ru-RU" sz="3600" b="1" dirty="0">
                <a:latin typeface="Caladea"/>
                <a:ea typeface="Caladea"/>
                <a:cs typeface="Caladea"/>
              </a:rPr>
              <a:t>Проблемы, которые решает проект</a:t>
            </a:r>
            <a:endParaRPr sz="3600" b="1" dirty="0">
              <a:latin typeface="Caladea"/>
              <a:cs typeface="Caladea"/>
            </a:endParaRPr>
          </a:p>
          <a:p>
            <a:pPr algn="l">
              <a:defRPr/>
            </a:pPr>
            <a:endParaRPr sz="2100" dirty="0">
              <a:latin typeface="Abadi" panose="020B0604020104020204" pitchFamily="34" charset="0"/>
              <a:cs typeface="Caladea"/>
            </a:endParaRPr>
          </a:p>
          <a:p>
            <a:pPr algn="l">
              <a:defRPr/>
            </a:pPr>
            <a:r>
              <a:rPr sz="2300" b="1" dirty="0">
                <a:solidFill>
                  <a:schemeClr val="tx1"/>
                </a:solidFill>
                <a:latin typeface="Aptos" panose="020B0004020202020204" pitchFamily="34" charset="0"/>
              </a:rPr>
              <a:t>Потребительские сегменты</a:t>
            </a:r>
          </a:p>
          <a:p>
            <a:pPr algn="l">
              <a:defRPr/>
            </a:pPr>
            <a:r>
              <a:rPr sz="2300" dirty="0">
                <a:solidFill>
                  <a:schemeClr val="tx1"/>
                </a:solidFill>
                <a:latin typeface="Aptos" panose="020B0004020202020204" pitchFamily="34" charset="0"/>
              </a:rPr>
              <a:t>1. B2C: Владельцы животных (25-55 лет, городские жители) и зооволонтеры.</a:t>
            </a:r>
          </a:p>
          <a:p>
            <a:pPr algn="l">
              <a:defRPr/>
            </a:pPr>
            <a:r>
              <a:rPr sz="2300" dirty="0">
                <a:solidFill>
                  <a:schemeClr val="tx1"/>
                </a:solidFill>
                <a:latin typeface="Aptos" panose="020B0004020202020204" pitchFamily="34" charset="0"/>
              </a:rPr>
              <a:t>2. B2B: Местный зообизнес (ветклиники, зоомагазины, груминг), НКО (приюты). </a:t>
            </a:r>
          </a:p>
          <a:p>
            <a:pPr algn="l">
              <a:defRPr/>
            </a:pPr>
            <a:endParaRPr sz="230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algn="l">
              <a:defRPr/>
            </a:pPr>
            <a:r>
              <a:rPr sz="2300" b="1" dirty="0">
                <a:solidFill>
                  <a:schemeClr val="tx1"/>
                </a:solidFill>
                <a:latin typeface="Aptos" panose="020B0004020202020204" pitchFamily="34" charset="0"/>
              </a:rPr>
              <a:t>Проблемы, которые решает проект: 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sz="2300" dirty="0">
                <a:solidFill>
                  <a:schemeClr val="tx1"/>
                </a:solidFill>
                <a:latin typeface="Aptos" panose="020B0004020202020204" pitchFamily="34" charset="0"/>
              </a:rPr>
              <a:t>Для хозяина: Теряет время и нервы. Традиционные методы (расклейка, посты в соцсетях) неэффективны. Статистика: 51% россиян теряли животных, нашли только 28%.</a:t>
            </a:r>
          </a:p>
          <a:p>
            <a:pPr marL="261850" indent="-261850" algn="l">
              <a:buFont typeface="Arial"/>
              <a:buChar char="•"/>
              <a:defRPr/>
            </a:pPr>
            <a:r>
              <a:rPr sz="2300" dirty="0">
                <a:solidFill>
                  <a:schemeClr val="tx1"/>
                </a:solidFill>
                <a:latin typeface="Aptos" panose="020B0004020202020204" pitchFamily="34" charset="0"/>
              </a:rPr>
              <a:t>Для нашедшего: Нет единого окна, чтобы быстро «пробить» найденыша по фото и связаться с владельцем.</a:t>
            </a:r>
          </a:p>
          <a:p>
            <a:pPr marL="261850" indent="-261850" algn="l">
              <a:buFont typeface="Arial"/>
              <a:buChar char="•"/>
              <a:defRPr/>
            </a:pPr>
            <a:r>
              <a:rPr sz="2300" dirty="0">
                <a:solidFill>
                  <a:schemeClr val="tx1"/>
                </a:solidFill>
                <a:latin typeface="Aptos" panose="020B0004020202020204" pitchFamily="34" charset="0"/>
              </a:rPr>
              <a:t>Для района: Хаос в чатах и соцсетях, информация тонет, нет системы.</a:t>
            </a:r>
          </a:p>
          <a:p>
            <a:pPr marL="261850" indent="-261850" algn="l">
              <a:buFont typeface="Arial"/>
              <a:buChar char="•"/>
              <a:defRPr/>
            </a:pPr>
            <a:endParaRPr sz="230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algn="l">
              <a:defRPr/>
            </a:pPr>
            <a:endParaRPr sz="1600" b="1" dirty="0">
              <a:latin typeface="Caladea"/>
              <a:cs typeface="Caladea"/>
            </a:endParaRPr>
          </a:p>
        </p:txBody>
      </p:sp>
      <p:pic>
        <p:nvPicPr>
          <p:cNvPr id="383646609" name="Рисунок 38364660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029026" y="437518"/>
            <a:ext cx="1148450" cy="751291"/>
          </a:xfrm>
          <a:prstGeom prst="rect">
            <a:avLst/>
          </a:prstGeom>
        </p:spPr>
      </p:pic>
      <p:sp>
        <p:nvSpPr>
          <p:cNvPr id="988340312" name=" 988340311"/>
          <p:cNvSpPr/>
          <p:nvPr/>
        </p:nvSpPr>
        <p:spPr bwMode="auto">
          <a:xfrm>
            <a:off x="263352" y="1532980"/>
            <a:ext cx="10625573" cy="1250040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ru-RU" sz="1900"/>
          </a:p>
          <a:p>
            <a:pPr>
              <a:defRPr/>
            </a:pPr>
            <a:endParaRPr lang="ru-RU" sz="1900"/>
          </a:p>
          <a:p>
            <a:pPr>
              <a:defRPr/>
            </a:pPr>
            <a:endParaRPr lang="ru-RU" sz="1900"/>
          </a:p>
          <a:p>
            <a:pPr>
              <a:defRPr/>
            </a:pPr>
            <a:endParaRPr lang="ru-RU" sz="19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/>
          <p:nvPr/>
        </p:nvSpPr>
        <p:spPr bwMode="auto">
          <a:xfrm>
            <a:off x="335360" y="338460"/>
            <a:ext cx="11089592" cy="118907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</a:defRPr>
            </a:lvl1pPr>
          </a:lstStyle>
          <a:p>
            <a:pPr algn="l">
              <a:defRPr/>
            </a:pPr>
            <a:r>
              <a:rPr lang="ru-RU" sz="3600" b="1" dirty="0">
                <a:latin typeface="Caladea"/>
                <a:ea typeface="Caladea"/>
                <a:cs typeface="Caladea"/>
              </a:rPr>
              <a:t>Финансовая модель</a:t>
            </a:r>
            <a:br>
              <a:rPr lang="ru-RU" sz="3600" b="1" dirty="0">
                <a:latin typeface="Caladea"/>
                <a:ea typeface="Caladea"/>
                <a:cs typeface="Caladea"/>
              </a:rPr>
            </a:br>
            <a:endParaRPr sz="3600" b="1" dirty="0">
              <a:latin typeface="Caladea"/>
              <a:cs typeface="Caladea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335360" y="1188807"/>
            <a:ext cx="10845354" cy="5586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sz="2100" b="1" i="0" u="none" spc="-5" dirty="0">
                <a:solidFill>
                  <a:schemeClr val="tx1"/>
                </a:solidFill>
                <a:latin typeface="Aptos" panose="020B0004020202020204" pitchFamily="34" charset="0"/>
                <a:ea typeface="Caladea"/>
                <a:cs typeface="Caladea"/>
              </a:rPr>
              <a:t>Обоснование сегмента:</a:t>
            </a:r>
            <a:br>
              <a:rPr sz="2100" b="0" i="0" u="none" spc="-5" dirty="0">
                <a:solidFill>
                  <a:schemeClr val="tx1"/>
                </a:solidFill>
                <a:latin typeface="Aptos" panose="020B0004020202020204" pitchFamily="34" charset="0"/>
                <a:ea typeface="Caladea"/>
                <a:cs typeface="Caladea"/>
              </a:rPr>
            </a:br>
            <a:r>
              <a:rPr sz="2100" b="0" i="0" u="none" spc="-5" dirty="0">
                <a:solidFill>
                  <a:schemeClr val="tx1"/>
                </a:solidFill>
                <a:latin typeface="Aptos" panose="020B0004020202020204" pitchFamily="34" charset="0"/>
                <a:ea typeface="Caladea"/>
                <a:cs typeface="Caladea"/>
              </a:rPr>
              <a:t>· Прямая потребность: 51% россиян сталкивались с потерей питомца. Это устойчивый спрос.</a:t>
            </a:r>
            <a:br>
              <a:rPr sz="2100" b="0" i="0" u="none" spc="-5" dirty="0">
                <a:solidFill>
                  <a:schemeClr val="tx1"/>
                </a:solidFill>
                <a:latin typeface="Aptos" panose="020B0004020202020204" pitchFamily="34" charset="0"/>
                <a:ea typeface="Caladea"/>
                <a:cs typeface="Caladea"/>
              </a:rPr>
            </a:br>
            <a:r>
              <a:rPr sz="2100" b="0" i="0" u="none" spc="-5" dirty="0">
                <a:solidFill>
                  <a:schemeClr val="tx1"/>
                </a:solidFill>
                <a:latin typeface="Aptos" panose="020B0004020202020204" pitchFamily="34" charset="0"/>
                <a:ea typeface="Caladea"/>
                <a:cs typeface="Caladea"/>
              </a:rPr>
              <a:t>· Целевая аудитория (ЦА): В одном городе-миллионнике — 300-400 тыс. домохозяйств с питомцами.</a:t>
            </a:r>
            <a:br>
              <a:rPr sz="2100" b="0" i="0" u="none" spc="-5" dirty="0">
                <a:solidFill>
                  <a:schemeClr val="tx1"/>
                </a:solidFill>
                <a:latin typeface="Aptos" panose="020B0004020202020204" pitchFamily="34" charset="0"/>
                <a:ea typeface="Caladea"/>
                <a:cs typeface="Caladea"/>
              </a:rPr>
            </a:br>
            <a:br>
              <a:rPr sz="2100" b="0" i="0" u="none" spc="-5" dirty="0">
                <a:solidFill>
                  <a:schemeClr val="tx1"/>
                </a:solidFill>
                <a:latin typeface="Aptos" panose="020B0004020202020204" pitchFamily="34" charset="0"/>
                <a:ea typeface="Caladea"/>
                <a:cs typeface="Caladea"/>
              </a:rPr>
            </a:br>
            <a:r>
              <a:rPr sz="2100" b="1" i="0" u="none" spc="-5" dirty="0">
                <a:solidFill>
                  <a:schemeClr val="tx1"/>
                </a:solidFill>
                <a:latin typeface="Aptos" panose="020B0004020202020204" pitchFamily="34" charset="0"/>
                <a:ea typeface="Caladea"/>
                <a:cs typeface="Caladea"/>
              </a:rPr>
              <a:t>Тенденции рынка:</a:t>
            </a:r>
            <a:br>
              <a:rPr sz="2100" b="0" i="0" u="none" spc="-5" dirty="0">
                <a:solidFill>
                  <a:schemeClr val="tx1"/>
                </a:solidFill>
                <a:latin typeface="Aptos" panose="020B0004020202020204" pitchFamily="34" charset="0"/>
                <a:ea typeface="Caladea"/>
                <a:cs typeface="Caladea"/>
              </a:rPr>
            </a:br>
            <a:r>
              <a:rPr sz="2100" b="0" i="0" u="none" spc="-5" dirty="0">
                <a:solidFill>
                  <a:schemeClr val="tx1"/>
                </a:solidFill>
                <a:latin typeface="Aptos" panose="020B0004020202020204" pitchFamily="34" charset="0"/>
                <a:ea typeface="Caladea"/>
                <a:cs typeface="Caladea"/>
              </a:rPr>
              <a:t>· Рост числа домашних животных в городах.</a:t>
            </a:r>
            <a:br>
              <a:rPr sz="2100" b="0" i="0" u="none" spc="-5" dirty="0">
                <a:solidFill>
                  <a:schemeClr val="tx1"/>
                </a:solidFill>
                <a:latin typeface="Aptos" panose="020B0004020202020204" pitchFamily="34" charset="0"/>
                <a:ea typeface="Caladea"/>
                <a:cs typeface="Caladea"/>
              </a:rPr>
            </a:br>
            <a:r>
              <a:rPr sz="2100" b="0" i="0" u="none" spc="-5" dirty="0">
                <a:solidFill>
                  <a:schemeClr val="tx1"/>
                </a:solidFill>
                <a:latin typeface="Aptos" panose="020B0004020202020204" pitchFamily="34" charset="0"/>
                <a:ea typeface="Caladea"/>
                <a:cs typeface="Caladea"/>
              </a:rPr>
              <a:t>· Цифровизация волонтерства и локальных сообществ.</a:t>
            </a:r>
            <a:br>
              <a:rPr sz="2100" b="0" i="0" u="none" spc="-5" dirty="0">
                <a:solidFill>
                  <a:schemeClr val="tx1"/>
                </a:solidFill>
                <a:latin typeface="Aptos" panose="020B0004020202020204" pitchFamily="34" charset="0"/>
                <a:ea typeface="Caladea"/>
                <a:cs typeface="Caladea"/>
              </a:rPr>
            </a:br>
            <a:r>
              <a:rPr sz="2100" b="0" i="0" u="none" spc="-5" dirty="0">
                <a:solidFill>
                  <a:schemeClr val="tx1"/>
                </a:solidFill>
                <a:latin typeface="Aptos" panose="020B0004020202020204" pitchFamily="34" charset="0"/>
                <a:ea typeface="Caladea"/>
                <a:cs typeface="Caladea"/>
              </a:rPr>
              <a:t>· Ключевой драйвер: С 2026 года все домовые чаты и УК переходят в мессенджер MAX (аудитория &gt;100 млн пользователей). Это готовый канал для охвата жителей.</a:t>
            </a:r>
            <a:br>
              <a:rPr sz="2100" b="0" i="0" u="none" spc="-5" dirty="0">
                <a:solidFill>
                  <a:schemeClr val="tx1"/>
                </a:solidFill>
                <a:latin typeface="Aptos" panose="020B0004020202020204" pitchFamily="34" charset="0"/>
                <a:ea typeface="Caladea"/>
                <a:cs typeface="Caladea"/>
              </a:rPr>
            </a:br>
            <a:br>
              <a:rPr sz="2100" b="0" i="0" u="none" spc="-5" dirty="0">
                <a:solidFill>
                  <a:schemeClr val="tx1"/>
                </a:solidFill>
                <a:latin typeface="Aptos" panose="020B0004020202020204" pitchFamily="34" charset="0"/>
                <a:ea typeface="Caladea"/>
                <a:cs typeface="Caladea"/>
              </a:rPr>
            </a:br>
            <a:r>
              <a:rPr sz="2100" b="1" i="0" u="none" spc="-5" dirty="0">
                <a:solidFill>
                  <a:schemeClr val="tx1"/>
                </a:solidFill>
                <a:latin typeface="Aptos" panose="020B0004020202020204" pitchFamily="34" charset="0"/>
                <a:ea typeface="Caladea"/>
                <a:cs typeface="Caladea"/>
              </a:rPr>
              <a:t>Масштабирование:</a:t>
            </a:r>
            <a:br>
              <a:rPr sz="2100" b="0" i="0" u="none" spc="-5" dirty="0">
                <a:solidFill>
                  <a:schemeClr val="tx1"/>
                </a:solidFill>
                <a:latin typeface="Aptos" panose="020B0004020202020204" pitchFamily="34" charset="0"/>
                <a:ea typeface="Caladea"/>
                <a:cs typeface="Caladea"/>
              </a:rPr>
            </a:br>
            <a:r>
              <a:rPr sz="2100" b="0" i="0" u="none" spc="-5" dirty="0">
                <a:solidFill>
                  <a:schemeClr val="tx1"/>
                </a:solidFill>
                <a:latin typeface="Aptos" panose="020B0004020202020204" pitchFamily="34" charset="0"/>
                <a:ea typeface="Caladea"/>
                <a:cs typeface="Caladea"/>
              </a:rPr>
              <a:t>· Старт: 1 район (30-50 тыс. жителей).</a:t>
            </a:r>
            <a:br>
              <a:rPr sz="2100" b="0" i="0" u="none" spc="-5" dirty="0">
                <a:solidFill>
                  <a:schemeClr val="tx1"/>
                </a:solidFill>
                <a:latin typeface="Aptos" panose="020B0004020202020204" pitchFamily="34" charset="0"/>
                <a:ea typeface="Caladea"/>
                <a:cs typeface="Caladea"/>
              </a:rPr>
            </a:br>
            <a:r>
              <a:rPr sz="2100" b="0" i="0" u="none" spc="-5" dirty="0">
                <a:solidFill>
                  <a:schemeClr val="tx1"/>
                </a:solidFill>
                <a:latin typeface="Aptos" panose="020B0004020202020204" pitchFamily="34" charset="0"/>
                <a:ea typeface="Caladea"/>
                <a:cs typeface="Caladea"/>
              </a:rPr>
              <a:t>· 6-12 месяцев: 1 город (охват до 30 тыс. активных пользователей).</a:t>
            </a:r>
            <a:br>
              <a:rPr sz="2100" b="0" i="0" u="none" spc="-5" dirty="0">
                <a:solidFill>
                  <a:schemeClr val="tx1"/>
                </a:solidFill>
                <a:latin typeface="Aptos" panose="020B0004020202020204" pitchFamily="34" charset="0"/>
                <a:ea typeface="Caladea"/>
                <a:cs typeface="Caladea"/>
              </a:rPr>
            </a:br>
            <a:r>
              <a:rPr sz="2100" b="0" i="0" u="none" spc="-5" dirty="0">
                <a:solidFill>
                  <a:schemeClr val="tx1"/>
                </a:solidFill>
                <a:latin typeface="Aptos" panose="020B0004020202020204" pitchFamily="34" charset="0"/>
                <a:ea typeface="Caladea"/>
                <a:cs typeface="Caladea"/>
              </a:rPr>
              <a:t>· 2 года: 10+ городов-миллионников.</a:t>
            </a:r>
            <a:br>
              <a:rPr sz="2100" b="0" i="0" u="none" spc="-5" dirty="0">
                <a:solidFill>
                  <a:schemeClr val="tx1"/>
                </a:solidFill>
                <a:latin typeface="Aptos" panose="020B0004020202020204" pitchFamily="34" charset="0"/>
                <a:ea typeface="Abyssinica SIL"/>
                <a:cs typeface="Abyssinica SIL"/>
              </a:rPr>
            </a:br>
            <a:endParaRPr sz="2100" dirty="0">
              <a:solidFill>
                <a:schemeClr val="tx1"/>
              </a:solidFill>
              <a:latin typeface="Aptos" panose="020B0004020202020204" pitchFamily="34" charset="0"/>
              <a:cs typeface="Abyssinica SIL"/>
            </a:endParaRPr>
          </a:p>
        </p:txBody>
      </p:sp>
      <p:pic>
        <p:nvPicPr>
          <p:cNvPr id="1976920646" name="Рисунок 197692064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029026" y="437517"/>
            <a:ext cx="1148449" cy="7512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82348089" name="Заголовок 3"/>
          <p:cNvSpPr>
            <a:spLocks noGrp="1"/>
          </p:cNvSpPr>
          <p:nvPr>
            <p:ph type="title"/>
          </p:nvPr>
        </p:nvSpPr>
        <p:spPr bwMode="auto">
          <a:xfrm>
            <a:off x="202172" y="332655"/>
            <a:ext cx="10514926" cy="799971"/>
          </a:xfrm>
          <a:prstGeom prst="rect">
            <a:avLst/>
          </a:prstGeom>
        </p:spPr>
        <p:txBody>
          <a:bodyPr/>
          <a:lstStyle>
            <a:lvl1pPr>
              <a:defRPr sz="3650" cap="all">
                <a:solidFill>
                  <a:schemeClr val="accent1"/>
                </a:solidFill>
                <a:latin typeface="Arial"/>
              </a:defRPr>
            </a:lvl1pPr>
          </a:lstStyle>
          <a:p>
            <a:pPr>
              <a:defRPr/>
            </a:pPr>
            <a:r>
              <a:rPr sz="3600" b="1">
                <a:latin typeface="Caladea"/>
                <a:ea typeface="Caladea"/>
                <a:cs typeface="Caladea"/>
              </a:rPr>
              <a:t>БИЗНЕС-МОДЕЛЬ</a:t>
            </a:r>
            <a:br>
              <a:rPr sz="3600" b="1">
                <a:latin typeface="Abyssinica SIL"/>
                <a:ea typeface="Abyssinica SIL"/>
                <a:cs typeface="Abyssinica SIL"/>
              </a:rPr>
            </a:br>
            <a:br>
              <a:rPr sz="3600" b="1">
                <a:latin typeface="Abyssinica SIL"/>
                <a:ea typeface="Abyssinica SIL"/>
                <a:cs typeface="Abyssinica SIL"/>
              </a:rPr>
            </a:br>
            <a:br>
              <a:rPr sz="1000" b="0" i="0" u="none" spc="-5">
                <a:solidFill>
                  <a:srgbClr val="E1E3E6"/>
                </a:solidFill>
                <a:latin typeface="Abyssinica SIL"/>
                <a:ea typeface="Abyssinica SIL"/>
                <a:cs typeface="Abyssinica SIL"/>
              </a:rPr>
            </a:br>
            <a:br>
              <a:rPr sz="1600" b="0" i="0" u="none" spc="-5">
                <a:solidFill>
                  <a:schemeClr val="tx1">
                    <a:lumMod val="90000"/>
                    <a:lumOff val="5000"/>
                  </a:schemeClr>
                </a:solidFill>
                <a:latin typeface="Abyssinica SIL"/>
                <a:ea typeface="Abyssinica SIL"/>
                <a:cs typeface="Abyssinica SIL"/>
              </a:rPr>
            </a:br>
            <a:endParaRPr sz="1600" b="1">
              <a:solidFill>
                <a:schemeClr val="tx1">
                  <a:lumMod val="90000"/>
                  <a:lumOff val="5000"/>
                </a:schemeClr>
              </a:solidFill>
            </a:endParaRPr>
          </a:p>
        </p:txBody>
      </p:sp>
      <p:pic>
        <p:nvPicPr>
          <p:cNvPr id="1026692904" name="Рисунок 186727956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987018" y="332655"/>
            <a:ext cx="3164243" cy="633592"/>
          </a:xfrm>
          <a:prstGeom prst="rect">
            <a:avLst/>
          </a:prstGeom>
        </p:spPr>
      </p:pic>
      <p:sp>
        <p:nvSpPr>
          <p:cNvPr id="2096384758" name=" 2096384757"/>
          <p:cNvSpPr/>
          <p:nvPr/>
        </p:nvSpPr>
        <p:spPr bwMode="auto">
          <a:xfrm>
            <a:off x="202172" y="332655"/>
            <a:ext cx="11275453" cy="35295840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br>
              <a:rPr sz="1900" b="0" i="0" u="none" spc="-5" dirty="0">
                <a:solidFill>
                  <a:srgbClr val="E1E3E6"/>
                </a:solidFill>
                <a:latin typeface="Aptos" panose="020B0004020202020204" pitchFamily="34" charset="0"/>
                <a:ea typeface="Liberation Sans"/>
                <a:cs typeface="Liberation Sans"/>
              </a:rPr>
            </a:br>
            <a:br>
              <a:rPr sz="1900" b="0" i="0" u="none" spc="-5" dirty="0">
                <a:solidFill>
                  <a:srgbClr val="E1E3E6"/>
                </a:solidFill>
                <a:latin typeface="Aptos" panose="020B0004020202020204" pitchFamily="34" charset="0"/>
                <a:ea typeface="Liberation Sans"/>
                <a:cs typeface="Liberation Sans"/>
              </a:rPr>
            </a:br>
            <a:r>
              <a:rPr sz="1900" b="1" i="0" u="none" spc="-5" dirty="0">
                <a:solidFill>
                  <a:schemeClr val="tx1">
                    <a:lumMod val="90000"/>
                    <a:lumOff val="5000"/>
                  </a:schemeClr>
                </a:solidFill>
                <a:latin typeface="Aptos" panose="020B0004020202020204" pitchFamily="34" charset="0"/>
                <a:ea typeface="Caladea"/>
                <a:cs typeface="Caladea"/>
              </a:rPr>
              <a:t>Ключевые партнеры:</a:t>
            </a:r>
            <a:br>
              <a:rPr sz="1900" b="0" i="0" u="none" spc="-5" dirty="0">
                <a:solidFill>
                  <a:schemeClr val="tx1">
                    <a:lumMod val="90000"/>
                    <a:lumOff val="5000"/>
                  </a:schemeClr>
                </a:solidFill>
                <a:latin typeface="Aptos" panose="020B0004020202020204" pitchFamily="34" charset="0"/>
                <a:ea typeface="Caladea"/>
                <a:cs typeface="Caladea"/>
              </a:rPr>
            </a:br>
            <a:r>
              <a:rPr sz="1900" b="0" i="0" u="none" spc="-5" dirty="0">
                <a:solidFill>
                  <a:schemeClr val="tx1">
                    <a:lumMod val="90000"/>
                    <a:lumOff val="5000"/>
                  </a:schemeClr>
                </a:solidFill>
                <a:latin typeface="Aptos" panose="020B0004020202020204" pitchFamily="34" charset="0"/>
                <a:ea typeface="Caladea"/>
                <a:cs typeface="Caladea"/>
              </a:rPr>
              <a:t>· Ветклиники, зоомагазины (размещают QR-коды).</a:t>
            </a:r>
            <a:br>
              <a:rPr sz="1900" b="0" i="0" u="none" spc="-5" dirty="0">
                <a:solidFill>
                  <a:schemeClr val="tx1">
                    <a:lumMod val="90000"/>
                    <a:lumOff val="5000"/>
                  </a:schemeClr>
                </a:solidFill>
                <a:latin typeface="Aptos" panose="020B0004020202020204" pitchFamily="34" charset="0"/>
                <a:ea typeface="Caladea"/>
                <a:cs typeface="Caladea"/>
              </a:rPr>
            </a:br>
            <a:r>
              <a:rPr sz="1900" b="0" i="0" u="none" spc="-5" dirty="0">
                <a:solidFill>
                  <a:schemeClr val="tx1">
                    <a:lumMod val="90000"/>
                    <a:lumOff val="5000"/>
                  </a:schemeClr>
                </a:solidFill>
                <a:latin typeface="Aptos" panose="020B0004020202020204" pitchFamily="34" charset="0"/>
                <a:ea typeface="Caladea"/>
                <a:cs typeface="Caladea"/>
              </a:rPr>
              <a:t>· Управляющие компании (доски объявлений в подъездах).</a:t>
            </a:r>
            <a:br>
              <a:rPr sz="1900" b="0" i="0" u="none" spc="-5" dirty="0">
                <a:solidFill>
                  <a:schemeClr val="tx1">
                    <a:lumMod val="90000"/>
                    <a:lumOff val="5000"/>
                  </a:schemeClr>
                </a:solidFill>
                <a:latin typeface="Aptos" panose="020B0004020202020204" pitchFamily="34" charset="0"/>
                <a:ea typeface="Caladea"/>
                <a:cs typeface="Caladea"/>
              </a:rPr>
            </a:br>
            <a:r>
              <a:rPr sz="1900" b="0" i="0" u="none" spc="-5" dirty="0">
                <a:solidFill>
                  <a:schemeClr val="tx1">
                    <a:lumMod val="90000"/>
                    <a:lumOff val="5000"/>
                  </a:schemeClr>
                </a:solidFill>
                <a:latin typeface="Aptos" panose="020B0004020202020204" pitchFamily="34" charset="0"/>
                <a:ea typeface="Caladea"/>
                <a:cs typeface="Caladea"/>
              </a:rPr>
              <a:t>· Приюты и волонтеры.</a:t>
            </a:r>
            <a:br>
              <a:rPr sz="1900" b="0" i="0" u="none" spc="-5" dirty="0">
                <a:solidFill>
                  <a:schemeClr val="tx1">
                    <a:lumMod val="90000"/>
                    <a:lumOff val="5000"/>
                  </a:schemeClr>
                </a:solidFill>
                <a:latin typeface="Aptos" panose="020B0004020202020204" pitchFamily="34" charset="0"/>
                <a:ea typeface="Caladea"/>
                <a:cs typeface="Caladea"/>
              </a:rPr>
            </a:br>
            <a:br>
              <a:rPr sz="1900" b="0" i="0" u="none" spc="-5" dirty="0">
                <a:solidFill>
                  <a:schemeClr val="tx1">
                    <a:lumMod val="90000"/>
                    <a:lumOff val="5000"/>
                  </a:schemeClr>
                </a:solidFill>
                <a:latin typeface="Aptos" panose="020B0004020202020204" pitchFamily="34" charset="0"/>
                <a:ea typeface="Caladea"/>
                <a:cs typeface="Caladea"/>
              </a:rPr>
            </a:br>
            <a:r>
              <a:rPr sz="1900" b="1" i="0" u="none" spc="-5" dirty="0">
                <a:solidFill>
                  <a:schemeClr val="tx1">
                    <a:lumMod val="90000"/>
                    <a:lumOff val="5000"/>
                  </a:schemeClr>
                </a:solidFill>
                <a:latin typeface="Aptos" panose="020B0004020202020204" pitchFamily="34" charset="0"/>
                <a:ea typeface="Caladea"/>
                <a:cs typeface="Caladea"/>
              </a:rPr>
              <a:t>Ценность:</a:t>
            </a:r>
            <a:br>
              <a:rPr sz="1900" b="0" i="0" u="none" spc="-5" dirty="0">
                <a:solidFill>
                  <a:schemeClr val="tx1">
                    <a:lumMod val="90000"/>
                    <a:lumOff val="5000"/>
                  </a:schemeClr>
                </a:solidFill>
                <a:latin typeface="Aptos" panose="020B0004020202020204" pitchFamily="34" charset="0"/>
                <a:ea typeface="Caladea"/>
                <a:cs typeface="Caladea"/>
              </a:rPr>
            </a:br>
            <a:r>
              <a:rPr sz="1900" b="0" i="0" u="none" spc="-5" dirty="0">
                <a:solidFill>
                  <a:schemeClr val="tx1">
                    <a:lumMod val="90000"/>
                    <a:lumOff val="5000"/>
                  </a:schemeClr>
                </a:solidFill>
                <a:latin typeface="Aptos" panose="020B0004020202020204" pitchFamily="34" charset="0"/>
                <a:ea typeface="Caladea"/>
                <a:cs typeface="Caladea"/>
              </a:rPr>
              <a:t>· Владельцам: Быстрый поиск питомца.</a:t>
            </a:r>
            <a:br>
              <a:rPr sz="1900" b="0" i="0" u="none" spc="-5" dirty="0">
                <a:solidFill>
                  <a:schemeClr val="tx1">
                    <a:lumMod val="90000"/>
                    <a:lumOff val="5000"/>
                  </a:schemeClr>
                </a:solidFill>
                <a:latin typeface="Aptos" panose="020B0004020202020204" pitchFamily="34" charset="0"/>
                <a:ea typeface="Caladea"/>
                <a:cs typeface="Caladea"/>
              </a:rPr>
            </a:br>
            <a:r>
              <a:rPr sz="1900" b="0" i="0" u="none" spc="-5" dirty="0">
                <a:solidFill>
                  <a:schemeClr val="tx1">
                    <a:lumMod val="90000"/>
                    <a:lumOff val="5000"/>
                  </a:schemeClr>
                </a:solidFill>
                <a:latin typeface="Aptos" panose="020B0004020202020204" pitchFamily="34" charset="0"/>
                <a:ea typeface="Caladea"/>
                <a:cs typeface="Caladea"/>
              </a:rPr>
              <a:t>· Бизнесу: Доступ к локальной аудитории владельцев животных.</a:t>
            </a:r>
            <a:br>
              <a:rPr sz="1900" b="0" i="0" u="none" spc="-5" dirty="0">
                <a:solidFill>
                  <a:schemeClr val="tx1">
                    <a:lumMod val="90000"/>
                    <a:lumOff val="5000"/>
                  </a:schemeClr>
                </a:solidFill>
                <a:latin typeface="Aptos" panose="020B0004020202020204" pitchFamily="34" charset="0"/>
                <a:ea typeface="Caladea"/>
                <a:cs typeface="Caladea"/>
              </a:rPr>
            </a:br>
            <a:br>
              <a:rPr sz="1900" b="0" i="0" u="none" spc="-5" dirty="0">
                <a:solidFill>
                  <a:schemeClr val="tx1">
                    <a:lumMod val="90000"/>
                    <a:lumOff val="5000"/>
                  </a:schemeClr>
                </a:solidFill>
                <a:latin typeface="Aptos" panose="020B0004020202020204" pitchFamily="34" charset="0"/>
                <a:ea typeface="Caladea"/>
                <a:cs typeface="Caladea"/>
              </a:rPr>
            </a:br>
            <a:r>
              <a:rPr sz="1900" b="1" i="0" u="none" spc="-5" dirty="0">
                <a:solidFill>
                  <a:schemeClr val="tx1">
                    <a:lumMod val="90000"/>
                    <a:lumOff val="5000"/>
                  </a:schemeClr>
                </a:solidFill>
                <a:latin typeface="Aptos" panose="020B0004020202020204" pitchFamily="34" charset="0"/>
                <a:ea typeface="Caladea"/>
                <a:cs typeface="Caladea"/>
              </a:rPr>
              <a:t>Каналы продвижения и продаж:</a:t>
            </a:r>
            <a:br>
              <a:rPr sz="1900" b="0" i="0" u="none" spc="-5" dirty="0">
                <a:solidFill>
                  <a:schemeClr val="tx1">
                    <a:lumMod val="90000"/>
                    <a:lumOff val="5000"/>
                  </a:schemeClr>
                </a:solidFill>
                <a:latin typeface="Aptos" panose="020B0004020202020204" pitchFamily="34" charset="0"/>
                <a:ea typeface="Caladea"/>
                <a:cs typeface="Caladea"/>
              </a:rPr>
            </a:br>
            <a:r>
              <a:rPr sz="1900" b="0" i="0" u="none" spc="-5" dirty="0">
                <a:solidFill>
                  <a:schemeClr val="tx1">
                    <a:lumMod val="90000"/>
                    <a:lumOff val="5000"/>
                  </a:schemeClr>
                </a:solidFill>
                <a:latin typeface="Aptos" panose="020B0004020202020204" pitchFamily="34" charset="0"/>
                <a:ea typeface="Caladea"/>
                <a:cs typeface="Caladea"/>
              </a:rPr>
              <a:t>· Продвижение: Районные чаты в MAX (обязательный канал с 2026 г.), ВКонтакте, офлайн QR-коды у партнеров.</a:t>
            </a:r>
            <a:br>
              <a:rPr sz="1900" b="0" i="0" u="none" spc="-5" dirty="0">
                <a:solidFill>
                  <a:schemeClr val="tx1">
                    <a:lumMod val="90000"/>
                    <a:lumOff val="5000"/>
                  </a:schemeClr>
                </a:solidFill>
                <a:latin typeface="Aptos" panose="020B0004020202020204" pitchFamily="34" charset="0"/>
                <a:ea typeface="Caladea"/>
                <a:cs typeface="Caladea"/>
              </a:rPr>
            </a:br>
            <a:r>
              <a:rPr sz="1900" b="0" i="0" u="none" spc="-5" dirty="0">
                <a:solidFill>
                  <a:schemeClr val="tx1">
                    <a:lumMod val="90000"/>
                    <a:lumOff val="5000"/>
                  </a:schemeClr>
                </a:solidFill>
                <a:latin typeface="Aptos" panose="020B0004020202020204" pitchFamily="34" charset="0"/>
                <a:ea typeface="Caladea"/>
                <a:cs typeface="Caladea"/>
              </a:rPr>
              <a:t>· Продажи: Магазин приложений (RuStore), прямые продажи рекламы бизнесу.</a:t>
            </a:r>
            <a:br>
              <a:rPr sz="1900" b="0" i="0" u="none" spc="-5" dirty="0">
                <a:solidFill>
                  <a:schemeClr val="tx1">
                    <a:lumMod val="90000"/>
                    <a:lumOff val="5000"/>
                  </a:schemeClr>
                </a:solidFill>
                <a:latin typeface="Aptos" panose="020B0004020202020204" pitchFamily="34" charset="0"/>
                <a:ea typeface="Caladea"/>
                <a:cs typeface="Caladea"/>
              </a:rPr>
            </a:br>
            <a:br>
              <a:rPr sz="1900" b="0" i="0" u="none" spc="-5" dirty="0">
                <a:solidFill>
                  <a:schemeClr val="tx1">
                    <a:lumMod val="90000"/>
                    <a:lumOff val="5000"/>
                  </a:schemeClr>
                </a:solidFill>
                <a:latin typeface="Aptos" panose="020B0004020202020204" pitchFamily="34" charset="0"/>
                <a:ea typeface="Caladea"/>
                <a:cs typeface="Caladea"/>
              </a:rPr>
            </a:br>
            <a:r>
              <a:rPr sz="1900" b="1" i="0" u="none" spc="-5" dirty="0">
                <a:solidFill>
                  <a:schemeClr val="tx1">
                    <a:lumMod val="90000"/>
                    <a:lumOff val="5000"/>
                  </a:schemeClr>
                </a:solidFill>
                <a:latin typeface="Aptos" panose="020B0004020202020204" pitchFamily="34" charset="0"/>
                <a:ea typeface="Caladea"/>
                <a:cs typeface="Caladea"/>
              </a:rPr>
              <a:t>Монетизация (источники дохода):</a:t>
            </a:r>
            <a:br>
              <a:rPr sz="1900" b="0" i="0" u="none" spc="-5" dirty="0">
                <a:solidFill>
                  <a:schemeClr val="tx1">
                    <a:lumMod val="90000"/>
                    <a:lumOff val="5000"/>
                  </a:schemeClr>
                </a:solidFill>
                <a:latin typeface="Aptos" panose="020B0004020202020204" pitchFamily="34" charset="0"/>
                <a:ea typeface="Caladea"/>
                <a:cs typeface="Caladea"/>
              </a:rPr>
            </a:br>
            <a:r>
              <a:rPr sz="1900" b="0" i="0" u="none" spc="-5" dirty="0">
                <a:solidFill>
                  <a:schemeClr val="tx1">
                    <a:lumMod val="90000"/>
                    <a:lumOff val="5000"/>
                  </a:schemeClr>
                </a:solidFill>
                <a:latin typeface="Aptos" panose="020B0004020202020204" pitchFamily="34" charset="0"/>
                <a:ea typeface="Caladea"/>
                <a:cs typeface="Caladea"/>
              </a:rPr>
              <a:t>1. Premium-подписка (20% выручки): Отключение рекламы, SMS, приоритет.</a:t>
            </a:r>
            <a:br>
              <a:rPr sz="1900" b="0" i="0" u="none" spc="-5" dirty="0">
                <a:solidFill>
                  <a:schemeClr val="tx1">
                    <a:lumMod val="90000"/>
                    <a:lumOff val="5000"/>
                  </a:schemeClr>
                </a:solidFill>
                <a:latin typeface="Aptos" panose="020B0004020202020204" pitchFamily="34" charset="0"/>
                <a:ea typeface="Caladea"/>
                <a:cs typeface="Caladea"/>
              </a:rPr>
            </a:br>
            <a:r>
              <a:rPr sz="1900" b="0" i="0" u="none" spc="-5" dirty="0">
                <a:solidFill>
                  <a:schemeClr val="tx1">
                    <a:lumMod val="90000"/>
                    <a:lumOff val="5000"/>
                  </a:schemeClr>
                </a:solidFill>
                <a:latin typeface="Aptos" panose="020B0004020202020204" pitchFamily="34" charset="0"/>
                <a:ea typeface="Caladea"/>
                <a:cs typeface="Caladea"/>
              </a:rPr>
              <a:t>2. Реклама локального зообизнеса (50% выручки): 5 000 – 10 000 ₽/мес за метку на карте.</a:t>
            </a:r>
            <a:br>
              <a:rPr sz="1900" b="0" i="0" u="none" spc="-5" dirty="0">
                <a:solidFill>
                  <a:schemeClr val="tx1">
                    <a:lumMod val="90000"/>
                    <a:lumOff val="5000"/>
                  </a:schemeClr>
                </a:solidFill>
                <a:latin typeface="Aptos" panose="020B0004020202020204" pitchFamily="34" charset="0"/>
                <a:ea typeface="Caladea"/>
                <a:cs typeface="Caladea"/>
              </a:rPr>
            </a:br>
            <a:r>
              <a:rPr sz="1900" b="0" i="0" u="none" spc="-5" dirty="0">
                <a:solidFill>
                  <a:schemeClr val="tx1">
                    <a:lumMod val="90000"/>
                    <a:lumOff val="5000"/>
                  </a:schemeClr>
                </a:solidFill>
                <a:latin typeface="Aptos" panose="020B0004020202020204" pitchFamily="34" charset="0"/>
                <a:ea typeface="Caladea"/>
                <a:cs typeface="Caladea"/>
              </a:rPr>
              <a:t>3. Комиссия со сборов (30% выручки): 5% от пожертвований через приложение.</a:t>
            </a:r>
            <a:endParaRPr sz="1900" dirty="0">
              <a:solidFill>
                <a:schemeClr val="tx1">
                  <a:lumMod val="90000"/>
                  <a:lumOff val="5000"/>
                </a:schemeClr>
              </a:solidFill>
              <a:latin typeface="Aptos" panose="020B0004020202020204" pitchFamily="34" charset="0"/>
              <a:cs typeface="Calad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86585807" name=" 786585806"/>
          <p:cNvSpPr/>
          <p:nvPr/>
        </p:nvSpPr>
        <p:spPr bwMode="auto">
          <a:xfrm>
            <a:off x="401008" y="332655"/>
            <a:ext cx="9727242" cy="31181040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sz="3800" b="1" i="0" u="none" spc="-5" dirty="0">
                <a:solidFill>
                  <a:schemeClr val="accent1"/>
                </a:solidFill>
                <a:latin typeface="Caladea"/>
                <a:ea typeface="Caladea"/>
                <a:cs typeface="Caladea"/>
              </a:rPr>
              <a:t>Прототип MVP (как это выглядит)</a:t>
            </a:r>
            <a:r>
              <a:rPr sz="3800" b="0" i="0" u="none" spc="-5" dirty="0">
                <a:solidFill>
                  <a:schemeClr val="accent1"/>
                </a:solidFill>
                <a:latin typeface="Caladea"/>
                <a:ea typeface="Caladea"/>
                <a:cs typeface="Caladea"/>
              </a:rPr>
              <a:t>:</a:t>
            </a:r>
            <a:br>
              <a:rPr sz="2200" b="0" i="0" u="none" spc="-5" dirty="0">
                <a:solidFill>
                  <a:schemeClr val="tx1"/>
                </a:solidFill>
                <a:latin typeface="Caladea"/>
                <a:ea typeface="Caladea"/>
                <a:cs typeface="Caladea"/>
              </a:rPr>
            </a:br>
            <a:br>
              <a:rPr sz="2200" b="0" i="0" u="none" spc="-5" dirty="0">
                <a:solidFill>
                  <a:schemeClr val="tx1"/>
                </a:solidFill>
                <a:latin typeface="Caladea"/>
                <a:ea typeface="Caladea"/>
                <a:cs typeface="Caladea"/>
              </a:rPr>
            </a:br>
            <a:r>
              <a:rPr sz="2500" b="1" i="0" u="none" spc="-5" dirty="0">
                <a:solidFill>
                  <a:schemeClr val="tx1"/>
                </a:solidFill>
                <a:latin typeface="Aptos" panose="020B0004020202020204" pitchFamily="34" charset="0"/>
                <a:ea typeface="Caladea"/>
                <a:cs typeface="Caladea"/>
              </a:rPr>
              <a:t>1. Карта района:</a:t>
            </a:r>
            <a:r>
              <a:rPr sz="2500" b="0" i="0" u="none" spc="-5" dirty="0">
                <a:solidFill>
                  <a:schemeClr val="tx1"/>
                </a:solidFill>
                <a:latin typeface="Aptos" panose="020B0004020202020204" pitchFamily="34" charset="0"/>
                <a:ea typeface="Caladea"/>
                <a:cs typeface="Caladea"/>
              </a:rPr>
              <a:t> Пользователь видит метки «потерялся», «нашелся», «нужен корм», «ветклиника».</a:t>
            </a:r>
            <a:br>
              <a:rPr sz="2500" b="0" i="0" u="none" spc="-5" dirty="0">
                <a:solidFill>
                  <a:schemeClr val="tx1"/>
                </a:solidFill>
                <a:latin typeface="Aptos" panose="020B0004020202020204" pitchFamily="34" charset="0"/>
                <a:ea typeface="Caladea"/>
                <a:cs typeface="Caladea"/>
              </a:rPr>
            </a:br>
            <a:r>
              <a:rPr sz="2500" b="1" i="0" u="none" spc="-5" dirty="0">
                <a:solidFill>
                  <a:schemeClr val="tx1"/>
                </a:solidFill>
                <a:latin typeface="Aptos" panose="020B0004020202020204" pitchFamily="34" charset="0"/>
                <a:ea typeface="Caladea"/>
                <a:cs typeface="Caladea"/>
              </a:rPr>
              <a:t>2. Лента объявлений:</a:t>
            </a:r>
            <a:r>
              <a:rPr sz="2500" b="0" i="0" u="none" spc="-5" dirty="0">
                <a:solidFill>
                  <a:schemeClr val="tx1"/>
                </a:solidFill>
                <a:latin typeface="Aptos" panose="020B0004020202020204" pitchFamily="34" charset="0"/>
                <a:ea typeface="Caladea"/>
                <a:cs typeface="Caladea"/>
              </a:rPr>
              <a:t> Сортировка по рейтингу, свежести и расстоянию.</a:t>
            </a:r>
            <a:br>
              <a:rPr sz="2500" b="0" i="0" u="none" spc="-5" dirty="0">
                <a:solidFill>
                  <a:schemeClr val="tx1"/>
                </a:solidFill>
                <a:latin typeface="Aptos" panose="020B0004020202020204" pitchFamily="34" charset="0"/>
                <a:ea typeface="Caladea"/>
                <a:cs typeface="Caladea"/>
              </a:rPr>
            </a:br>
            <a:r>
              <a:rPr sz="2500" b="1" i="0" u="none" spc="-5" dirty="0">
                <a:solidFill>
                  <a:schemeClr val="tx1"/>
                </a:solidFill>
                <a:latin typeface="Aptos" panose="020B0004020202020204" pitchFamily="34" charset="0"/>
                <a:ea typeface="Caladea"/>
                <a:cs typeface="Caladea"/>
              </a:rPr>
              <a:t>3. Распознавание по фото:</a:t>
            </a:r>
            <a:br>
              <a:rPr sz="2500" b="0" i="0" u="none" spc="-5" dirty="0">
                <a:solidFill>
                  <a:schemeClr val="tx1"/>
                </a:solidFill>
                <a:latin typeface="Aptos" panose="020B0004020202020204" pitchFamily="34" charset="0"/>
                <a:ea typeface="Caladea"/>
                <a:cs typeface="Caladea"/>
              </a:rPr>
            </a:br>
            <a:r>
              <a:rPr sz="2500" b="0" i="0" u="none" spc="-5" dirty="0">
                <a:solidFill>
                  <a:schemeClr val="tx1"/>
                </a:solidFill>
                <a:latin typeface="Aptos" panose="020B0004020202020204" pitchFamily="34" charset="0"/>
                <a:ea typeface="Caladea"/>
                <a:cs typeface="Caladea"/>
              </a:rPr>
              <a:t>   · Шаг 1: Нашедший фотографирует животное.</a:t>
            </a:r>
            <a:br>
              <a:rPr sz="2500" b="0" i="0" u="none" spc="-5" dirty="0">
                <a:solidFill>
                  <a:schemeClr val="tx1"/>
                </a:solidFill>
                <a:latin typeface="Aptos" panose="020B0004020202020204" pitchFamily="34" charset="0"/>
                <a:ea typeface="Caladea"/>
                <a:cs typeface="Caladea"/>
              </a:rPr>
            </a:br>
            <a:r>
              <a:rPr sz="2500" b="0" i="0" u="none" spc="-5" dirty="0">
                <a:solidFill>
                  <a:schemeClr val="tx1"/>
                </a:solidFill>
                <a:latin typeface="Aptos" panose="020B0004020202020204" pitchFamily="34" charset="0"/>
                <a:ea typeface="Caladea"/>
                <a:cs typeface="Caladea"/>
              </a:rPr>
              <a:t>   · Шаг 2: Нейросеть ищет похожих в радиусе 2 км.</a:t>
            </a:r>
            <a:br>
              <a:rPr sz="2500" b="0" i="0" u="none" spc="-5" dirty="0">
                <a:solidFill>
                  <a:schemeClr val="tx1"/>
                </a:solidFill>
                <a:latin typeface="Aptos" panose="020B0004020202020204" pitchFamily="34" charset="0"/>
                <a:ea typeface="Caladea"/>
                <a:cs typeface="Caladea"/>
              </a:rPr>
            </a:br>
            <a:r>
              <a:rPr sz="2500" b="0" i="0" u="none" spc="-5" dirty="0">
                <a:solidFill>
                  <a:schemeClr val="tx1"/>
                </a:solidFill>
                <a:latin typeface="Aptos" panose="020B0004020202020204" pitchFamily="34" charset="0"/>
                <a:ea typeface="Caladea"/>
                <a:cs typeface="Caladea"/>
              </a:rPr>
              <a:t>   · Шаг 3: При совпадении (&gt;85%) — хозяин получает push-уведомление.</a:t>
            </a:r>
            <a:br>
              <a:rPr sz="2500" b="0" i="0" u="none" spc="-5" dirty="0">
                <a:solidFill>
                  <a:schemeClr val="tx1"/>
                </a:solidFill>
                <a:latin typeface="Aptos" panose="020B0004020202020204" pitchFamily="34" charset="0"/>
                <a:ea typeface="Caladea"/>
                <a:cs typeface="Caladea"/>
              </a:rPr>
            </a:br>
            <a:r>
              <a:rPr sz="2500" b="1" i="0" u="none" spc="-5" dirty="0">
                <a:solidFill>
                  <a:schemeClr val="tx1"/>
                </a:solidFill>
                <a:latin typeface="Aptos" panose="020B0004020202020204" pitchFamily="34" charset="0"/>
                <a:ea typeface="Caladea"/>
                <a:cs typeface="Caladea"/>
              </a:rPr>
              <a:t>4. Профиль и рейтинг: </a:t>
            </a:r>
            <a:r>
              <a:rPr sz="2500" b="0" i="0" u="none" spc="-5" dirty="0">
                <a:solidFill>
                  <a:schemeClr val="tx1"/>
                </a:solidFill>
                <a:latin typeface="Aptos" panose="020B0004020202020204" pitchFamily="34" charset="0"/>
                <a:ea typeface="Caladea"/>
                <a:cs typeface="Caladea"/>
              </a:rPr>
              <a:t>Помогаешь соседям — твои объявления выше.</a:t>
            </a:r>
            <a:endParaRPr sz="2500" dirty="0">
              <a:solidFill>
                <a:schemeClr val="tx1"/>
              </a:solidFill>
              <a:latin typeface="Aptos" panose="020B0004020202020204" pitchFamily="34" charset="0"/>
              <a:cs typeface="Caladea"/>
            </a:endParaRPr>
          </a:p>
        </p:txBody>
      </p:sp>
      <p:pic>
        <p:nvPicPr>
          <p:cNvPr id="383141840" name="Рисунок 186727956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987018" y="332655"/>
            <a:ext cx="3164243" cy="63359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0740491" name=" 110740490"/>
          <p:cNvSpPr/>
          <p:nvPr/>
        </p:nvSpPr>
        <p:spPr bwMode="auto">
          <a:xfrm>
            <a:off x="138588" y="628649"/>
            <a:ext cx="8185703" cy="34564320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sz="3800" b="1" i="0" u="none" spc="-5" dirty="0">
                <a:solidFill>
                  <a:schemeClr val="accent1"/>
                </a:solidFill>
                <a:latin typeface="Caladea"/>
                <a:ea typeface="Caladea"/>
                <a:cs typeface="Caladea"/>
              </a:rPr>
              <a:t>Суть решения. Конкурентные преимущества</a:t>
            </a:r>
            <a:br>
              <a:rPr sz="3600" b="0" i="0" u="none" spc="-5" dirty="0">
                <a:solidFill>
                  <a:schemeClr val="tx1"/>
                </a:solidFill>
                <a:latin typeface="Caladea"/>
                <a:ea typeface="Caladea"/>
                <a:cs typeface="Caladea"/>
              </a:rPr>
            </a:br>
            <a:br>
              <a:rPr sz="1000" b="0" i="0" u="none" spc="-5" dirty="0">
                <a:solidFill>
                  <a:schemeClr val="tx1"/>
                </a:solidFill>
                <a:latin typeface="Caladea"/>
                <a:ea typeface="Caladea"/>
                <a:cs typeface="Caladea"/>
              </a:rPr>
            </a:br>
            <a:r>
              <a:rPr sz="2200" b="1" i="0" u="none" spc="-5" dirty="0">
                <a:solidFill>
                  <a:schemeClr val="tx1"/>
                </a:solidFill>
                <a:latin typeface="Aptos" panose="020B0004020202020204" pitchFamily="34" charset="0"/>
                <a:ea typeface="Caladea"/>
                <a:cs typeface="Caladea"/>
              </a:rPr>
              <a:t>Как мы решаем проблему (умные инструменты):</a:t>
            </a:r>
            <a:br>
              <a:rPr sz="2200" b="0" i="0" u="none" spc="-5" dirty="0">
                <a:solidFill>
                  <a:schemeClr val="tx1"/>
                </a:solidFill>
                <a:latin typeface="Aptos" panose="020B0004020202020204" pitchFamily="34" charset="0"/>
                <a:ea typeface="Caladea"/>
                <a:cs typeface="Caladea"/>
              </a:rPr>
            </a:br>
            <a:r>
              <a:rPr sz="2200" b="0" i="0" u="none" spc="-5" dirty="0">
                <a:solidFill>
                  <a:schemeClr val="tx1"/>
                </a:solidFill>
                <a:latin typeface="Aptos" panose="020B0004020202020204" pitchFamily="34" charset="0"/>
                <a:ea typeface="Caladea"/>
                <a:cs typeface="Caladea"/>
              </a:rPr>
              <a:t>1. Геокарта пропаж и находок в радиусе 1-2 км.</a:t>
            </a:r>
            <a:br>
              <a:rPr sz="2200" b="0" i="0" u="none" spc="-5" dirty="0">
                <a:solidFill>
                  <a:schemeClr val="tx1"/>
                </a:solidFill>
                <a:latin typeface="Aptos" panose="020B0004020202020204" pitchFamily="34" charset="0"/>
                <a:ea typeface="Caladea"/>
                <a:cs typeface="Caladea"/>
              </a:rPr>
            </a:br>
            <a:r>
              <a:rPr sz="2200" b="0" i="0" u="none" spc="-5" dirty="0">
                <a:solidFill>
                  <a:schemeClr val="tx1"/>
                </a:solidFill>
                <a:latin typeface="Aptos" panose="020B0004020202020204" pitchFamily="34" charset="0"/>
                <a:ea typeface="Caladea"/>
                <a:cs typeface="Caladea"/>
              </a:rPr>
              <a:t>2. Нейросеть (Яндекс Vision) — сравнение фото за 7-12 секунд с точностью 85-90%.</a:t>
            </a:r>
            <a:br>
              <a:rPr sz="2200" b="0" i="0" u="none" spc="-5" dirty="0">
                <a:solidFill>
                  <a:schemeClr val="tx1"/>
                </a:solidFill>
                <a:latin typeface="Aptos" panose="020B0004020202020204" pitchFamily="34" charset="0"/>
                <a:ea typeface="Caladea"/>
                <a:cs typeface="Caladea"/>
              </a:rPr>
            </a:br>
            <a:r>
              <a:rPr sz="2200" b="0" i="0" u="none" spc="-5" dirty="0">
                <a:solidFill>
                  <a:schemeClr val="tx1"/>
                </a:solidFill>
                <a:latin typeface="Aptos" panose="020B0004020202020204" pitchFamily="34" charset="0"/>
                <a:ea typeface="Caladea"/>
                <a:cs typeface="Caladea"/>
              </a:rPr>
              <a:t>3. Рейтинг соседей — доверие и борьба с мошенниками.</a:t>
            </a:r>
            <a:br>
              <a:rPr sz="2200" b="0" i="0" u="none" spc="-5" dirty="0">
                <a:solidFill>
                  <a:schemeClr val="tx1"/>
                </a:solidFill>
                <a:latin typeface="Aptos" panose="020B0004020202020204" pitchFamily="34" charset="0"/>
                <a:ea typeface="Caladea"/>
                <a:cs typeface="Caladea"/>
              </a:rPr>
            </a:br>
            <a:r>
              <a:rPr sz="2200" b="0" i="0" u="none" spc="-5" dirty="0">
                <a:solidFill>
                  <a:schemeClr val="tx1"/>
                </a:solidFill>
                <a:latin typeface="Aptos" panose="020B0004020202020204" pitchFamily="34" charset="0"/>
                <a:ea typeface="Caladea"/>
                <a:cs typeface="Caladea"/>
              </a:rPr>
              <a:t>4. Автоуведомления — хозяин узнает о находке мгновенно.</a:t>
            </a:r>
            <a:br>
              <a:rPr sz="2200" b="0" i="0" u="none" spc="-5" dirty="0">
                <a:solidFill>
                  <a:schemeClr val="tx1"/>
                </a:solidFill>
                <a:latin typeface="Aptos" panose="020B0004020202020204" pitchFamily="34" charset="0"/>
                <a:ea typeface="Caladea"/>
                <a:cs typeface="Caladea"/>
              </a:rPr>
            </a:br>
            <a:br>
              <a:rPr sz="2200" b="0" i="0" u="none" spc="-5" dirty="0">
                <a:solidFill>
                  <a:schemeClr val="tx1"/>
                </a:solidFill>
                <a:latin typeface="Aptos" panose="020B0004020202020204" pitchFamily="34" charset="0"/>
                <a:ea typeface="Caladea"/>
                <a:cs typeface="Caladea"/>
              </a:rPr>
            </a:br>
            <a:r>
              <a:rPr sz="2200" b="1" i="0" u="none" spc="-5" dirty="0">
                <a:solidFill>
                  <a:schemeClr val="tx1"/>
                </a:solidFill>
                <a:latin typeface="Aptos" panose="020B0004020202020204" pitchFamily="34" charset="0"/>
                <a:ea typeface="Caladea"/>
                <a:cs typeface="Caladea"/>
              </a:rPr>
              <a:t>Главное конкурентное преимущество:</a:t>
            </a:r>
            <a:br>
              <a:rPr sz="2200" b="0" i="0" u="none" spc="-5" dirty="0">
                <a:solidFill>
                  <a:schemeClr val="tx1"/>
                </a:solidFill>
                <a:latin typeface="Aptos" panose="020B0004020202020204" pitchFamily="34" charset="0"/>
                <a:ea typeface="Caladea"/>
                <a:cs typeface="Caladea"/>
              </a:rPr>
            </a:br>
            <a:r>
              <a:rPr lang="ru-RU" sz="2200" b="0" i="0" u="none" spc="-5" dirty="0">
                <a:solidFill>
                  <a:schemeClr val="tx1"/>
                </a:solidFill>
                <a:latin typeface="Aptos" panose="020B0004020202020204" pitchFamily="34" charset="0"/>
                <a:ea typeface="Caladea"/>
                <a:cs typeface="Caladea"/>
              </a:rPr>
              <a:t>•</a:t>
            </a:r>
            <a:r>
              <a:rPr sz="2200" b="0" i="0" u="none" spc="-5" dirty="0">
                <a:solidFill>
                  <a:schemeClr val="tx1"/>
                </a:solidFill>
                <a:latin typeface="Aptos" panose="020B0004020202020204" pitchFamily="34" charset="0"/>
                <a:ea typeface="Caladea"/>
                <a:cs typeface="Caladea"/>
              </a:rPr>
              <a:t>Скорость и точность.</a:t>
            </a:r>
            <a:br>
              <a:rPr sz="2200" b="0" i="0" u="none" spc="-5" dirty="0">
                <a:solidFill>
                  <a:schemeClr val="tx1"/>
                </a:solidFill>
                <a:latin typeface="Aptos" panose="020B0004020202020204" pitchFamily="34" charset="0"/>
                <a:ea typeface="Caladea"/>
                <a:cs typeface="Caladea"/>
              </a:rPr>
            </a:br>
            <a:r>
              <a:rPr lang="ru-RU" sz="2200" b="0" i="0" u="none" spc="-5" dirty="0">
                <a:solidFill>
                  <a:schemeClr val="tx1"/>
                </a:solidFill>
                <a:latin typeface="Aptos" panose="020B0004020202020204" pitchFamily="34" charset="0"/>
                <a:ea typeface="Caladea"/>
                <a:cs typeface="Caladea"/>
              </a:rPr>
              <a:t>•</a:t>
            </a:r>
            <a:r>
              <a:rPr sz="2200" b="0" i="0" u="none" spc="-5" dirty="0">
                <a:solidFill>
                  <a:schemeClr val="tx1"/>
                </a:solidFill>
                <a:latin typeface="Aptos" panose="020B0004020202020204" pitchFamily="34" charset="0"/>
                <a:ea typeface="Caladea"/>
                <a:cs typeface="Caladea"/>
              </a:rPr>
              <a:t>Мы не просто доска объявлений. Мы автоматически связываем «потерял» и «нашел» с помощью ИИ, экономя часы поиска. В отличие от конкурентов (</a:t>
            </a:r>
            <a:r>
              <a:rPr sz="2200" b="0" i="0" u="none" spc="-5" dirty="0" err="1">
                <a:solidFill>
                  <a:schemeClr val="tx1"/>
                </a:solidFill>
                <a:latin typeface="Aptos" panose="020B0004020202020204" pitchFamily="34" charset="0"/>
                <a:ea typeface="Caladea"/>
                <a:cs typeface="Caladea"/>
              </a:rPr>
              <a:t>Avito</a:t>
            </a:r>
            <a:r>
              <a:rPr sz="2200" b="0" i="0" u="none" spc="-5" dirty="0">
                <a:solidFill>
                  <a:schemeClr val="tx1"/>
                </a:solidFill>
                <a:latin typeface="Aptos" panose="020B0004020202020204" pitchFamily="34" charset="0"/>
                <a:ea typeface="Caladea"/>
                <a:cs typeface="Caladea"/>
              </a:rPr>
              <a:t>, Pet911, районные чаты), информация не тонет, а работает на вас.</a:t>
            </a:r>
            <a:endParaRPr sz="2200" b="0" i="0" u="none" spc="-5" dirty="0">
              <a:solidFill>
                <a:schemeClr val="tx1"/>
              </a:solidFill>
              <a:latin typeface="Aptos" panose="020B0004020202020204" pitchFamily="34" charset="0"/>
              <a:cs typeface="Caladea"/>
            </a:endParaRPr>
          </a:p>
        </p:txBody>
      </p:sp>
      <p:pic>
        <p:nvPicPr>
          <p:cNvPr id="990596878" name="Рисунок 186727956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323211" y="551729"/>
            <a:ext cx="3164243" cy="63359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/>
          <p:nvPr/>
        </p:nvSpPr>
        <p:spPr bwMode="auto">
          <a:xfrm>
            <a:off x="263352" y="335781"/>
            <a:ext cx="11089592" cy="64043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</a:defRPr>
            </a:lvl1pPr>
          </a:lstStyle>
          <a:p>
            <a:pPr algn="l">
              <a:defRPr/>
            </a:pPr>
            <a:r>
              <a:rPr lang="ru-RU" sz="3600" b="1">
                <a:latin typeface="Caladea"/>
                <a:ea typeface="Caladea"/>
                <a:cs typeface="Caladea"/>
              </a:rPr>
              <a:t>Команда проекта</a:t>
            </a:r>
            <a:endParaRPr sz="3600" b="1">
              <a:latin typeface="Caladea"/>
              <a:cs typeface="Caladea"/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263352" y="5484668"/>
            <a:ext cx="10370231" cy="10366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sz="2400" dirty="0">
              <a:latin typeface="Caladea"/>
              <a:cs typeface="Caladea"/>
            </a:endParaRPr>
          </a:p>
          <a:p>
            <a:pPr>
              <a:defRPr/>
            </a:pPr>
            <a:r>
              <a:rPr lang="ru-RU" sz="2400" b="0" i="0" u="none" strike="noStrike" dirty="0">
                <a:solidFill>
                  <a:srgbClr val="000000"/>
                </a:solidFill>
                <a:latin typeface="Caladea"/>
                <a:ea typeface="Caladea"/>
                <a:cs typeface="Caladea"/>
              </a:rPr>
              <a:t> </a:t>
            </a:r>
            <a:r>
              <a:rPr lang="ru-RU" sz="2400" b="1" i="0" u="none" strike="noStrike" dirty="0">
                <a:solidFill>
                  <a:srgbClr val="000000"/>
                </a:solidFill>
                <a:latin typeface="Caladea"/>
                <a:ea typeface="Caladea"/>
                <a:cs typeface="Caladea"/>
              </a:rPr>
              <a:t>Трекер: </a:t>
            </a:r>
            <a:r>
              <a:rPr lang="ru-RU" sz="2400" b="0" i="0" u="none" strike="noStrike" dirty="0">
                <a:solidFill>
                  <a:srgbClr val="000000"/>
                </a:solidFill>
                <a:latin typeface="Caladea"/>
                <a:ea typeface="Caladea"/>
                <a:cs typeface="Caladea"/>
              </a:rPr>
              <a:t>Елена Мишина</a:t>
            </a:r>
            <a:endParaRPr sz="2400" b="0" i="0" u="none" strike="noStrike" dirty="0">
              <a:solidFill>
                <a:srgbClr val="000000"/>
              </a:solidFill>
              <a:latin typeface="Caladea"/>
              <a:cs typeface="Caladea"/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1535434176" name="Рисунок 153543417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029026" y="437517"/>
            <a:ext cx="1148449" cy="751290"/>
          </a:xfrm>
          <a:prstGeom prst="rect">
            <a:avLst/>
          </a:prstGeom>
        </p:spPr>
      </p:pic>
      <p:sp>
        <p:nvSpPr>
          <p:cNvPr id="1106496970" name=" 1106496969"/>
          <p:cNvSpPr/>
          <p:nvPr/>
        </p:nvSpPr>
        <p:spPr bwMode="auto">
          <a:xfrm>
            <a:off x="263352" y="1392374"/>
            <a:ext cx="9765674" cy="24688800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sz="2400" b="1" i="0" u="none" spc="-5" dirty="0">
                <a:solidFill>
                  <a:schemeClr val="tx1">
                    <a:lumMod val="90000"/>
                    <a:lumOff val="5000"/>
                  </a:schemeClr>
                </a:solidFill>
                <a:latin typeface="Caladea"/>
                <a:ea typeface="Caladea"/>
                <a:cs typeface="Caladea"/>
              </a:rPr>
              <a:t>Лидер и основатели (студенты):</a:t>
            </a:r>
            <a:br>
              <a:rPr sz="2400" b="0" i="0" u="none" spc="-5" dirty="0">
                <a:solidFill>
                  <a:schemeClr val="tx1">
                    <a:lumMod val="90000"/>
                    <a:lumOff val="5000"/>
                  </a:schemeClr>
                </a:solidFill>
                <a:latin typeface="Caladea"/>
                <a:ea typeface="Caladea"/>
                <a:cs typeface="Caladea"/>
              </a:rPr>
            </a:br>
            <a:br>
              <a:rPr sz="2400" b="0" i="0" u="none" spc="-5" dirty="0">
                <a:solidFill>
                  <a:schemeClr val="tx1">
                    <a:lumMod val="90000"/>
                    <a:lumOff val="5000"/>
                  </a:schemeClr>
                </a:solidFill>
                <a:latin typeface="Caladea"/>
                <a:ea typeface="Caladea"/>
                <a:cs typeface="Caladea"/>
              </a:rPr>
            </a:br>
            <a:r>
              <a:rPr sz="2400" b="1" i="0" u="none" spc="-5" dirty="0">
                <a:solidFill>
                  <a:schemeClr val="tx1">
                    <a:lumMod val="90000"/>
                    <a:lumOff val="5000"/>
                  </a:schemeClr>
                </a:solidFill>
                <a:latin typeface="Caladea"/>
                <a:ea typeface="Caladea"/>
                <a:cs typeface="Caladea"/>
              </a:rPr>
              <a:t>Новикова Вероника Валериевна </a:t>
            </a:r>
            <a:r>
              <a:rPr sz="2400" b="0" i="0" u="none" spc="-5" dirty="0">
                <a:solidFill>
                  <a:schemeClr val="tx1">
                    <a:lumMod val="90000"/>
                    <a:lumOff val="5000"/>
                  </a:schemeClr>
                </a:solidFill>
                <a:latin typeface="Caladea"/>
                <a:ea typeface="Caladea"/>
                <a:cs typeface="Caladea"/>
              </a:rPr>
              <a:t>— </a:t>
            </a:r>
            <a:r>
              <a:rPr lang="ru-RU" sz="2400" spc="-5" dirty="0">
                <a:solidFill>
                  <a:schemeClr val="tx1">
                    <a:lumMod val="90000"/>
                    <a:lumOff val="5000"/>
                  </a:schemeClr>
                </a:solidFill>
                <a:latin typeface="Caladea"/>
                <a:ea typeface="Caladea"/>
                <a:cs typeface="Caladea"/>
              </a:rPr>
              <a:t>л</a:t>
            </a:r>
            <a:r>
              <a:rPr sz="2400" b="0" i="0" u="none" spc="-5" dirty="0">
                <a:solidFill>
                  <a:schemeClr val="tx1">
                    <a:lumMod val="90000"/>
                    <a:lumOff val="5000"/>
                  </a:schemeClr>
                </a:solidFill>
                <a:latin typeface="Caladea"/>
                <a:ea typeface="Caladea"/>
                <a:cs typeface="Caladea"/>
              </a:rPr>
              <a:t>идер, управление продуктом, стратегия.</a:t>
            </a:r>
            <a:endParaRPr sz="2400" b="0" i="0" u="none" spc="-5" dirty="0">
              <a:solidFill>
                <a:schemeClr val="tx1">
                  <a:lumMod val="90000"/>
                  <a:lumOff val="5000"/>
                </a:schemeClr>
              </a:solidFill>
              <a:latin typeface="Caladea"/>
              <a:cs typeface="Caladea"/>
            </a:endParaRPr>
          </a:p>
          <a:p>
            <a:pPr>
              <a:defRPr/>
            </a:pPr>
            <a:r>
              <a:rPr sz="2400" b="0" i="0" u="none" spc="-5" dirty="0">
                <a:solidFill>
                  <a:schemeClr val="tx1">
                    <a:lumMod val="90000"/>
                    <a:lumOff val="5000"/>
                  </a:schemeClr>
                </a:solidFill>
                <a:latin typeface="Caladea"/>
                <a:ea typeface="Caladea"/>
                <a:cs typeface="Caladea"/>
              </a:rPr>
              <a:t>Разработка плана, управление командой, переговоры с партнерами.</a:t>
            </a:r>
            <a:endParaRPr sz="2400" b="0" i="0" u="none" spc="-5" dirty="0">
              <a:solidFill>
                <a:schemeClr val="tx1">
                  <a:lumMod val="90000"/>
                  <a:lumOff val="5000"/>
                </a:schemeClr>
              </a:solidFill>
              <a:latin typeface="Caladea"/>
              <a:cs typeface="Caladea"/>
            </a:endParaRPr>
          </a:p>
          <a:p>
            <a:pPr>
              <a:defRPr/>
            </a:pPr>
            <a:br>
              <a:rPr sz="2400" b="0" i="0" u="none" spc="-5" dirty="0">
                <a:solidFill>
                  <a:schemeClr val="tx1">
                    <a:lumMod val="90000"/>
                    <a:lumOff val="5000"/>
                  </a:schemeClr>
                </a:solidFill>
                <a:latin typeface="Caladea"/>
                <a:ea typeface="Caladea"/>
                <a:cs typeface="Caladea"/>
              </a:rPr>
            </a:br>
            <a:r>
              <a:rPr sz="2400" b="1" i="0" u="none" spc="-5" dirty="0">
                <a:solidFill>
                  <a:schemeClr val="tx1">
                    <a:lumMod val="90000"/>
                    <a:lumOff val="5000"/>
                  </a:schemeClr>
                </a:solidFill>
                <a:latin typeface="Caladea"/>
                <a:ea typeface="Caladea"/>
                <a:cs typeface="Caladea"/>
              </a:rPr>
              <a:t>Дременкова Валерия Дмитриевна </a:t>
            </a:r>
            <a:r>
              <a:rPr sz="2400" b="0" i="0" u="none" spc="-5" dirty="0">
                <a:solidFill>
                  <a:schemeClr val="tx1">
                    <a:lumMod val="90000"/>
                    <a:lumOff val="5000"/>
                  </a:schemeClr>
                </a:solidFill>
                <a:latin typeface="Caladea"/>
                <a:ea typeface="Caladea"/>
                <a:cs typeface="Caladea"/>
              </a:rPr>
              <a:t>— Маркетинг и PR.</a:t>
            </a:r>
            <a:br>
              <a:rPr sz="2400" b="0" i="0" u="none" spc="-5" dirty="0">
                <a:solidFill>
                  <a:schemeClr val="tx1">
                    <a:lumMod val="90000"/>
                    <a:lumOff val="5000"/>
                  </a:schemeClr>
                </a:solidFill>
                <a:latin typeface="Caladea"/>
                <a:ea typeface="Caladea"/>
                <a:cs typeface="Caladea"/>
              </a:rPr>
            </a:br>
            <a:r>
              <a:rPr sz="2400" b="0" i="0" u="none" spc="-5" dirty="0">
                <a:solidFill>
                  <a:schemeClr val="tx1">
                    <a:lumMod val="90000"/>
                    <a:lumOff val="5000"/>
                  </a:schemeClr>
                </a:solidFill>
                <a:latin typeface="Caladea"/>
                <a:ea typeface="Caladea"/>
                <a:cs typeface="Caladea"/>
              </a:rPr>
              <a:t>Продвижение, работа с районными чатами и волонтерами.</a:t>
            </a:r>
            <a:endParaRPr sz="2400" b="0" i="0" u="none" spc="-5" dirty="0">
              <a:solidFill>
                <a:schemeClr val="tx1">
                  <a:lumMod val="90000"/>
                  <a:lumOff val="5000"/>
                </a:schemeClr>
              </a:solidFill>
              <a:latin typeface="Caladea"/>
              <a:cs typeface="Caladea"/>
            </a:endParaRPr>
          </a:p>
          <a:p>
            <a:pPr>
              <a:defRPr/>
            </a:pPr>
            <a:br>
              <a:rPr sz="2400" b="0" i="0" u="none" spc="-5" dirty="0">
                <a:solidFill>
                  <a:schemeClr val="tx1">
                    <a:lumMod val="90000"/>
                    <a:lumOff val="5000"/>
                  </a:schemeClr>
                </a:solidFill>
                <a:latin typeface="Caladea"/>
                <a:ea typeface="Caladea"/>
                <a:cs typeface="Caladea"/>
              </a:rPr>
            </a:br>
            <a:r>
              <a:rPr sz="2400" b="1" i="0" u="none" spc="-5" dirty="0">
                <a:solidFill>
                  <a:schemeClr val="tx1">
                    <a:lumMod val="90000"/>
                    <a:lumOff val="5000"/>
                  </a:schemeClr>
                </a:solidFill>
                <a:latin typeface="Caladea"/>
                <a:ea typeface="Caladea"/>
                <a:cs typeface="Caladea"/>
              </a:rPr>
              <a:t>Сальникова Татьяна Александровна</a:t>
            </a:r>
            <a:r>
              <a:rPr sz="2400" b="0" i="0" u="none" spc="-5" dirty="0">
                <a:solidFill>
                  <a:schemeClr val="tx1">
                    <a:lumMod val="90000"/>
                    <a:lumOff val="5000"/>
                  </a:schemeClr>
                </a:solidFill>
                <a:latin typeface="Caladea"/>
                <a:ea typeface="Caladea"/>
                <a:cs typeface="Caladea"/>
              </a:rPr>
              <a:t> — Аналитик и дизайнер.</a:t>
            </a:r>
            <a:br>
              <a:rPr sz="2400" b="0" i="0" u="none" spc="-5" dirty="0">
                <a:solidFill>
                  <a:schemeClr val="tx1">
                    <a:lumMod val="90000"/>
                    <a:lumOff val="5000"/>
                  </a:schemeClr>
                </a:solidFill>
                <a:latin typeface="Caladea"/>
                <a:ea typeface="Caladea"/>
                <a:cs typeface="Caladea"/>
              </a:rPr>
            </a:br>
            <a:r>
              <a:rPr sz="2400" b="0" i="0" u="none" spc="-5" dirty="0">
                <a:solidFill>
                  <a:schemeClr val="tx1">
                    <a:lumMod val="90000"/>
                    <a:lumOff val="5000"/>
                  </a:schemeClr>
                </a:solidFill>
                <a:latin typeface="Caladea"/>
                <a:ea typeface="Caladea"/>
                <a:cs typeface="Caladea"/>
              </a:rPr>
              <a:t>UX/UI дизайн, анализ обратной связи, улучшение продукта.</a:t>
            </a:r>
            <a:endParaRPr sz="2400" dirty="0">
              <a:solidFill>
                <a:schemeClr val="tx1">
                  <a:lumMod val="90000"/>
                  <a:lumOff val="5000"/>
                </a:schemeClr>
              </a:solidFill>
              <a:latin typeface="Caladea"/>
              <a:cs typeface="Calad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10" name="Рисунок 30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16405" y="0"/>
            <a:ext cx="12208405" cy="6867228"/>
          </a:xfrm>
          <a:prstGeom prst="rect">
            <a:avLst/>
          </a:prstGeom>
        </p:spPr>
      </p:pic>
      <p:sp>
        <p:nvSpPr>
          <p:cNvPr id="262" name="Текст 2"/>
          <p:cNvSpPr txBox="1"/>
          <p:nvPr/>
        </p:nvSpPr>
        <p:spPr bwMode="auto">
          <a:xfrm>
            <a:off x="360040" y="226211"/>
            <a:ext cx="9205703" cy="64043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</a:defRPr>
            </a:lvl1pPr>
          </a:lstStyle>
          <a:p>
            <a:pPr algn="l">
              <a:defRPr/>
            </a:pPr>
            <a:r>
              <a:rPr lang="ru-RU" sz="3600" b="1">
                <a:latin typeface="Caladea"/>
                <a:ea typeface="Caladea"/>
                <a:cs typeface="Caladea"/>
              </a:rPr>
              <a:t>Контакты для связи</a:t>
            </a:r>
            <a:endParaRPr sz="3600" b="1">
              <a:latin typeface="Caladea"/>
              <a:cs typeface="Caladea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3301584" y="3248081"/>
            <a:ext cx="6663126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819934" y="2286562"/>
            <a:ext cx="720000" cy="72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229203" y="4674799"/>
            <a:ext cx="720000" cy="72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9110621" y="4674799"/>
            <a:ext cx="720000" cy="720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9036872" y="5896157"/>
            <a:ext cx="720000" cy="720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6818145" y="5896157"/>
            <a:ext cx="720000" cy="7200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5708781" y="5896157"/>
            <a:ext cx="720000" cy="7200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5754875" y="4674799"/>
            <a:ext cx="720000" cy="72000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4636293" y="4674799"/>
            <a:ext cx="720000" cy="72000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1"/>
          <a:stretch/>
        </p:blipFill>
        <p:spPr bwMode="auto">
          <a:xfrm>
            <a:off x="2380691" y="5896157"/>
            <a:ext cx="720000" cy="72000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2"/>
          <a:stretch/>
        </p:blipFill>
        <p:spPr bwMode="auto">
          <a:xfrm>
            <a:off x="2399129" y="4674799"/>
            <a:ext cx="720000" cy="72000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3"/>
          <a:stretch/>
        </p:blipFill>
        <p:spPr bwMode="auto">
          <a:xfrm>
            <a:off x="166432" y="2286562"/>
            <a:ext cx="720000" cy="7200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4"/>
          <a:stretch/>
        </p:blipFill>
        <p:spPr bwMode="auto">
          <a:xfrm>
            <a:off x="1280546" y="4674799"/>
            <a:ext cx="720000" cy="72000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5"/>
          <a:stretch/>
        </p:blipFill>
        <p:spPr bwMode="auto">
          <a:xfrm>
            <a:off x="11347789" y="4674799"/>
            <a:ext cx="720000" cy="72000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6"/>
          <a:stretch/>
        </p:blipFill>
        <p:spPr bwMode="auto">
          <a:xfrm>
            <a:off x="7927508" y="5896157"/>
            <a:ext cx="720000" cy="72000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7"/>
          <a:stretch/>
        </p:blipFill>
        <p:spPr bwMode="auto">
          <a:xfrm>
            <a:off x="4599417" y="5896157"/>
            <a:ext cx="720000" cy="720000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8"/>
          <a:stretch/>
        </p:blipFill>
        <p:spPr bwMode="auto">
          <a:xfrm>
            <a:off x="7992039" y="4674799"/>
            <a:ext cx="720000" cy="72000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9"/>
          <a:stretch/>
        </p:blipFill>
        <p:spPr bwMode="auto">
          <a:xfrm>
            <a:off x="6873457" y="4674799"/>
            <a:ext cx="720000" cy="720000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0"/>
          <a:stretch/>
        </p:blipFill>
        <p:spPr bwMode="auto">
          <a:xfrm>
            <a:off x="3517711" y="4674799"/>
            <a:ext cx="720000" cy="720000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21"/>
          <a:stretch/>
        </p:blipFill>
        <p:spPr bwMode="auto">
          <a:xfrm>
            <a:off x="3490054" y="5896157"/>
            <a:ext cx="720000" cy="720000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22"/>
          <a:stretch/>
        </p:blipFill>
        <p:spPr bwMode="auto">
          <a:xfrm>
            <a:off x="1271328" y="5896157"/>
            <a:ext cx="720000" cy="720000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23"/>
          <a:stretch/>
        </p:blipFill>
        <p:spPr bwMode="auto">
          <a:xfrm>
            <a:off x="161965" y="5896157"/>
            <a:ext cx="720000" cy="720000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24"/>
          <a:stretch/>
        </p:blipFill>
        <p:spPr bwMode="auto">
          <a:xfrm>
            <a:off x="1275349" y="2286562"/>
            <a:ext cx="720000" cy="720000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25"/>
          <a:stretch/>
        </p:blipFill>
        <p:spPr bwMode="auto">
          <a:xfrm>
            <a:off x="10146685" y="3468663"/>
            <a:ext cx="720000" cy="720000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26"/>
          <a:stretch/>
        </p:blipFill>
        <p:spPr bwMode="auto">
          <a:xfrm>
            <a:off x="11255600" y="5896157"/>
            <a:ext cx="720000" cy="720000"/>
          </a:xfrm>
          <a:prstGeom prst="rect">
            <a:avLst/>
          </a:prstGeom>
        </p:spPr>
      </p:pic>
      <p:pic>
        <p:nvPicPr>
          <p:cNvPr id="256" name="Рисунок 255"/>
          <p:cNvPicPr>
            <a:picLocks noChangeAspect="1"/>
          </p:cNvPicPr>
          <p:nvPr/>
        </p:nvPicPr>
        <p:blipFill>
          <a:blip r:embed="rId27"/>
          <a:stretch/>
        </p:blipFill>
        <p:spPr bwMode="auto">
          <a:xfrm>
            <a:off x="7928851" y="3468663"/>
            <a:ext cx="720000" cy="720000"/>
          </a:xfrm>
          <a:prstGeom prst="rect">
            <a:avLst/>
          </a:prstGeom>
        </p:spPr>
      </p:pic>
      <p:pic>
        <p:nvPicPr>
          <p:cNvPr id="258" name="Рисунок 257"/>
          <p:cNvPicPr>
            <a:picLocks noChangeAspect="1"/>
          </p:cNvPicPr>
          <p:nvPr/>
        </p:nvPicPr>
        <p:blipFill>
          <a:blip r:embed="rId28"/>
          <a:stretch/>
        </p:blipFill>
        <p:spPr bwMode="auto">
          <a:xfrm>
            <a:off x="10146236" y="5896157"/>
            <a:ext cx="720000" cy="720000"/>
          </a:xfrm>
          <a:prstGeom prst="rect">
            <a:avLst/>
          </a:prstGeom>
        </p:spPr>
      </p:pic>
      <p:pic>
        <p:nvPicPr>
          <p:cNvPr id="260" name="Рисунок 259"/>
          <p:cNvPicPr>
            <a:picLocks noChangeAspect="1"/>
          </p:cNvPicPr>
          <p:nvPr/>
        </p:nvPicPr>
        <p:blipFill>
          <a:blip r:embed="rId29"/>
          <a:stretch/>
        </p:blipFill>
        <p:spPr bwMode="auto">
          <a:xfrm>
            <a:off x="6819934" y="3468663"/>
            <a:ext cx="720000" cy="720000"/>
          </a:xfrm>
          <a:prstGeom prst="rect">
            <a:avLst/>
          </a:prstGeom>
        </p:spPr>
      </p:pic>
      <p:pic>
        <p:nvPicPr>
          <p:cNvPr id="273" name="Рисунок 272"/>
          <p:cNvPicPr>
            <a:picLocks noChangeAspect="1"/>
          </p:cNvPicPr>
          <p:nvPr/>
        </p:nvPicPr>
        <p:blipFill>
          <a:blip r:embed="rId30"/>
          <a:stretch/>
        </p:blipFill>
        <p:spPr bwMode="auto">
          <a:xfrm>
            <a:off x="5711017" y="2286562"/>
            <a:ext cx="720000" cy="720000"/>
          </a:xfrm>
          <a:prstGeom prst="rect">
            <a:avLst/>
          </a:prstGeom>
        </p:spPr>
      </p:pic>
      <p:pic>
        <p:nvPicPr>
          <p:cNvPr id="275" name="Рисунок 274"/>
          <p:cNvPicPr>
            <a:picLocks noChangeAspect="1"/>
          </p:cNvPicPr>
          <p:nvPr/>
        </p:nvPicPr>
        <p:blipFill>
          <a:blip r:embed="rId31"/>
          <a:stretch/>
        </p:blipFill>
        <p:spPr bwMode="auto">
          <a:xfrm>
            <a:off x="4602100" y="3468663"/>
            <a:ext cx="720000" cy="720000"/>
          </a:xfrm>
          <a:prstGeom prst="rect">
            <a:avLst/>
          </a:prstGeom>
        </p:spPr>
      </p:pic>
      <p:pic>
        <p:nvPicPr>
          <p:cNvPr id="277" name="Рисунок 276"/>
          <p:cNvPicPr>
            <a:picLocks noChangeAspect="1"/>
          </p:cNvPicPr>
          <p:nvPr/>
        </p:nvPicPr>
        <p:blipFill>
          <a:blip r:embed="rId32"/>
          <a:stretch/>
        </p:blipFill>
        <p:spPr bwMode="auto">
          <a:xfrm>
            <a:off x="3493183" y="3468663"/>
            <a:ext cx="720000" cy="720000"/>
          </a:xfrm>
          <a:prstGeom prst="rect">
            <a:avLst/>
          </a:prstGeom>
        </p:spPr>
      </p:pic>
      <p:pic>
        <p:nvPicPr>
          <p:cNvPr id="279" name="Рисунок 278"/>
          <p:cNvPicPr>
            <a:picLocks noChangeAspect="1"/>
          </p:cNvPicPr>
          <p:nvPr/>
        </p:nvPicPr>
        <p:blipFill>
          <a:blip r:embed="rId33"/>
          <a:stretch/>
        </p:blipFill>
        <p:spPr bwMode="auto">
          <a:xfrm>
            <a:off x="3493183" y="2286562"/>
            <a:ext cx="720000" cy="720000"/>
          </a:xfrm>
          <a:prstGeom prst="rect">
            <a:avLst/>
          </a:prstGeom>
        </p:spPr>
      </p:pic>
      <p:pic>
        <p:nvPicPr>
          <p:cNvPr id="281" name="Рисунок 280"/>
          <p:cNvPicPr>
            <a:picLocks noChangeAspect="1"/>
          </p:cNvPicPr>
          <p:nvPr/>
        </p:nvPicPr>
        <p:blipFill>
          <a:blip r:embed="rId34"/>
          <a:stretch/>
        </p:blipFill>
        <p:spPr bwMode="auto">
          <a:xfrm>
            <a:off x="1275349" y="3468663"/>
            <a:ext cx="720000" cy="720000"/>
          </a:xfrm>
          <a:prstGeom prst="rect">
            <a:avLst/>
          </a:prstGeom>
        </p:spPr>
      </p:pic>
      <p:pic>
        <p:nvPicPr>
          <p:cNvPr id="283" name="Рисунок 282"/>
          <p:cNvPicPr>
            <a:picLocks noChangeAspect="1"/>
          </p:cNvPicPr>
          <p:nvPr/>
        </p:nvPicPr>
        <p:blipFill>
          <a:blip r:embed="rId35"/>
          <a:stretch/>
        </p:blipFill>
        <p:spPr bwMode="auto">
          <a:xfrm>
            <a:off x="166432" y="3468663"/>
            <a:ext cx="720000" cy="720000"/>
          </a:xfrm>
          <a:prstGeom prst="rect">
            <a:avLst/>
          </a:prstGeom>
        </p:spPr>
      </p:pic>
      <p:pic>
        <p:nvPicPr>
          <p:cNvPr id="285" name="Рисунок 284"/>
          <p:cNvPicPr>
            <a:picLocks noChangeAspect="1"/>
          </p:cNvPicPr>
          <p:nvPr/>
        </p:nvPicPr>
        <p:blipFill>
          <a:blip r:embed="rId36"/>
          <a:stretch/>
        </p:blipFill>
        <p:spPr bwMode="auto">
          <a:xfrm>
            <a:off x="9037768" y="3468663"/>
            <a:ext cx="720000" cy="720000"/>
          </a:xfrm>
          <a:prstGeom prst="rect">
            <a:avLst/>
          </a:prstGeom>
        </p:spPr>
      </p:pic>
      <p:pic>
        <p:nvPicPr>
          <p:cNvPr id="287" name="Рисунок 286"/>
          <p:cNvPicPr>
            <a:picLocks noChangeAspect="1"/>
          </p:cNvPicPr>
          <p:nvPr/>
        </p:nvPicPr>
        <p:blipFill>
          <a:blip r:embed="rId37"/>
          <a:stretch/>
        </p:blipFill>
        <p:spPr bwMode="auto">
          <a:xfrm>
            <a:off x="11255598" y="3468663"/>
            <a:ext cx="720000" cy="720000"/>
          </a:xfrm>
          <a:prstGeom prst="rect">
            <a:avLst/>
          </a:prstGeom>
        </p:spPr>
      </p:pic>
      <p:pic>
        <p:nvPicPr>
          <p:cNvPr id="289" name="Рисунок 288"/>
          <p:cNvPicPr>
            <a:picLocks noChangeAspect="1"/>
          </p:cNvPicPr>
          <p:nvPr/>
        </p:nvPicPr>
        <p:blipFill>
          <a:blip r:embed="rId38"/>
          <a:stretch/>
        </p:blipFill>
        <p:spPr bwMode="auto">
          <a:xfrm>
            <a:off x="11255598" y="2286562"/>
            <a:ext cx="720000" cy="720000"/>
          </a:xfrm>
          <a:prstGeom prst="rect">
            <a:avLst/>
          </a:prstGeom>
        </p:spPr>
      </p:pic>
      <p:pic>
        <p:nvPicPr>
          <p:cNvPr id="291" name="Рисунок 290"/>
          <p:cNvPicPr>
            <a:picLocks noChangeAspect="1"/>
          </p:cNvPicPr>
          <p:nvPr/>
        </p:nvPicPr>
        <p:blipFill>
          <a:blip r:embed="rId39"/>
          <a:stretch/>
        </p:blipFill>
        <p:spPr bwMode="auto">
          <a:xfrm>
            <a:off x="10146685" y="2286562"/>
            <a:ext cx="720000" cy="720000"/>
          </a:xfrm>
          <a:prstGeom prst="rect">
            <a:avLst/>
          </a:prstGeom>
        </p:spPr>
      </p:pic>
      <p:pic>
        <p:nvPicPr>
          <p:cNvPr id="293" name="Рисунок 292"/>
          <p:cNvPicPr>
            <a:picLocks noChangeAspect="1"/>
          </p:cNvPicPr>
          <p:nvPr/>
        </p:nvPicPr>
        <p:blipFill>
          <a:blip r:embed="rId40"/>
          <a:stretch/>
        </p:blipFill>
        <p:spPr bwMode="auto">
          <a:xfrm>
            <a:off x="7928851" y="2286562"/>
            <a:ext cx="720000" cy="720000"/>
          </a:xfrm>
          <a:prstGeom prst="rect">
            <a:avLst/>
          </a:prstGeom>
        </p:spPr>
      </p:pic>
      <p:pic>
        <p:nvPicPr>
          <p:cNvPr id="295" name="Рисунок 294"/>
          <p:cNvPicPr>
            <a:picLocks noChangeAspect="1"/>
          </p:cNvPicPr>
          <p:nvPr/>
        </p:nvPicPr>
        <p:blipFill>
          <a:blip r:embed="rId41"/>
          <a:stretch/>
        </p:blipFill>
        <p:spPr bwMode="auto">
          <a:xfrm>
            <a:off x="9037768" y="2286562"/>
            <a:ext cx="720000" cy="720000"/>
          </a:xfrm>
          <a:prstGeom prst="rect">
            <a:avLst/>
          </a:prstGeom>
        </p:spPr>
      </p:pic>
      <p:pic>
        <p:nvPicPr>
          <p:cNvPr id="297" name="Рисунок 296"/>
          <p:cNvPicPr>
            <a:picLocks noChangeAspect="1"/>
          </p:cNvPicPr>
          <p:nvPr/>
        </p:nvPicPr>
        <p:blipFill>
          <a:blip r:embed="rId42"/>
          <a:stretch/>
        </p:blipFill>
        <p:spPr bwMode="auto">
          <a:xfrm>
            <a:off x="161965" y="4674799"/>
            <a:ext cx="720000" cy="720000"/>
          </a:xfrm>
          <a:prstGeom prst="rect">
            <a:avLst/>
          </a:prstGeom>
        </p:spPr>
      </p:pic>
      <p:pic>
        <p:nvPicPr>
          <p:cNvPr id="299" name="Рисунок 298"/>
          <p:cNvPicPr>
            <a:picLocks noChangeAspect="1"/>
          </p:cNvPicPr>
          <p:nvPr/>
        </p:nvPicPr>
        <p:blipFill>
          <a:blip r:embed="rId43"/>
          <a:stretch/>
        </p:blipFill>
        <p:spPr bwMode="auto">
          <a:xfrm>
            <a:off x="2384266" y="3468663"/>
            <a:ext cx="720000" cy="720000"/>
          </a:xfrm>
          <a:prstGeom prst="rect">
            <a:avLst/>
          </a:prstGeom>
        </p:spPr>
      </p:pic>
      <p:pic>
        <p:nvPicPr>
          <p:cNvPr id="301" name="Рисунок 300"/>
          <p:cNvPicPr>
            <a:picLocks noChangeAspect="1"/>
          </p:cNvPicPr>
          <p:nvPr/>
        </p:nvPicPr>
        <p:blipFill>
          <a:blip r:embed="rId44"/>
          <a:stretch/>
        </p:blipFill>
        <p:spPr bwMode="auto">
          <a:xfrm>
            <a:off x="2384266" y="2286562"/>
            <a:ext cx="720000" cy="720000"/>
          </a:xfrm>
          <a:prstGeom prst="rect">
            <a:avLst/>
          </a:prstGeom>
        </p:spPr>
      </p:pic>
      <p:pic>
        <p:nvPicPr>
          <p:cNvPr id="303" name="Рисунок 302"/>
          <p:cNvPicPr>
            <a:picLocks noChangeAspect="1"/>
          </p:cNvPicPr>
          <p:nvPr/>
        </p:nvPicPr>
        <p:blipFill>
          <a:blip r:embed="rId45"/>
          <a:stretch/>
        </p:blipFill>
        <p:spPr bwMode="auto">
          <a:xfrm>
            <a:off x="4602100" y="2286562"/>
            <a:ext cx="720000" cy="720000"/>
          </a:xfrm>
          <a:prstGeom prst="rect">
            <a:avLst/>
          </a:prstGeom>
        </p:spPr>
      </p:pic>
      <p:pic>
        <p:nvPicPr>
          <p:cNvPr id="305" name="Рисунок 304"/>
          <p:cNvPicPr>
            <a:picLocks noChangeAspect="1"/>
          </p:cNvPicPr>
          <p:nvPr/>
        </p:nvPicPr>
        <p:blipFill>
          <a:blip r:embed="rId46"/>
          <a:stretch/>
        </p:blipFill>
        <p:spPr bwMode="auto">
          <a:xfrm>
            <a:off x="5711017" y="3468663"/>
            <a:ext cx="720000" cy="720000"/>
          </a:xfrm>
          <a:prstGeom prst="rect">
            <a:avLst/>
          </a:prstGeom>
        </p:spPr>
      </p:pic>
      <p:pic>
        <p:nvPicPr>
          <p:cNvPr id="64737798" name="Рисунок 64737797"/>
          <p:cNvPicPr>
            <a:picLocks noChangeAspect="1"/>
          </p:cNvPicPr>
          <p:nvPr/>
        </p:nvPicPr>
        <p:blipFill>
          <a:blip r:embed="rId47"/>
          <a:stretch/>
        </p:blipFill>
        <p:spPr bwMode="auto">
          <a:xfrm>
            <a:off x="10029026" y="437517"/>
            <a:ext cx="1148449" cy="7512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 bwMode="auto">
          <a:xfrm>
            <a:off x="360039" y="869413"/>
            <a:ext cx="6513776" cy="1036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0" i="0" u="none" strike="noStrike">
                <a:solidFill>
                  <a:srgbClr val="000000"/>
                </a:solidFill>
                <a:latin typeface="Caladea"/>
                <a:ea typeface="Caladea"/>
                <a:cs typeface="Caladea"/>
              </a:rPr>
              <a:t>Новикова Вероника: +7 (906) 534-99-98, </a:t>
            </a:r>
            <a:r>
              <a:rPr lang="af-ZA" sz="2400" b="0" i="0" u="none" strike="noStrike">
                <a:solidFill>
                  <a:srgbClr val="000000"/>
                </a:solidFill>
                <a:latin typeface="Caladea"/>
                <a:ea typeface="Caladea"/>
                <a:cs typeface="Caladea"/>
              </a:rPr>
              <a:t>nveviconika19@gmail.com</a:t>
            </a:r>
            <a:endParaRPr sz="2400">
              <a:latin typeface="Caladea"/>
              <a:cs typeface="Caladea"/>
            </a:endParaRPr>
          </a:p>
          <a:p>
            <a:pPr algn="l">
              <a:defRPr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Другая 13">
      <a:dk1>
        <a:sysClr val="windowText" lastClr="000000"/>
      </a:dk1>
      <a:lt1>
        <a:sysClr val="window" lastClr="FFFFFF"/>
      </a:lt1>
      <a:dk2>
        <a:srgbClr val="000000"/>
      </a:dk2>
      <a:lt2>
        <a:srgbClr val="E7E6E6"/>
      </a:lt2>
      <a:accent1>
        <a:srgbClr val="8F00FF"/>
      </a:accent1>
      <a:accent2>
        <a:srgbClr val="FD493D"/>
      </a:accent2>
      <a:accent3>
        <a:srgbClr val="FCAF17"/>
      </a:accent3>
      <a:accent4>
        <a:srgbClr val="FBB3C1"/>
      </a:accent4>
      <a:accent5>
        <a:srgbClr val="B5D8E1"/>
      </a:accent5>
      <a:accent6>
        <a:srgbClr val="1B1B1B"/>
      </a:accent6>
      <a:hlink>
        <a:srgbClr val="0563C1"/>
      </a:hlink>
      <a:folHlink>
        <a:srgbClr val="954F72"/>
      </a:folHlink>
    </a:clrScheme>
    <a:fontScheme name="Другая 4">
      <a:majorFont>
        <a:latin typeface="Gilroy-Black"/>
        <a:ea typeface="Arial"/>
        <a:cs typeface="Arial"/>
      </a:majorFont>
      <a:minorFont>
        <a:latin typeface="Gilroy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2 этап</Template>
  <TotalTime>0</TotalTime>
  <Words>0</Words>
  <Application>Microsoft Office PowerPoint</Application>
  <DocSecurity>0</DocSecurity>
  <PresentationFormat>Широкоэкранный</PresentationFormat>
  <Paragraphs>0</Paragraphs>
  <Slides>9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Специальное оформление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БИЗНЕС-МОДЕЛЬ  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Мария Дрепа</dc:creator>
  <cp:keywords/>
  <dc:description/>
  <cp:lastModifiedBy>Вероника Новикова</cp:lastModifiedBy>
  <cp:revision>25</cp:revision>
  <dcterms:created xsi:type="dcterms:W3CDTF">2024-09-05T17:14:08Z</dcterms:created>
  <dcterms:modified xsi:type="dcterms:W3CDTF">2026-04-21T15:58:55Z</dcterms:modified>
  <cp:category/>
  <dc:identifier/>
  <cp:contentStatus/>
  <dc:language/>
  <cp:version/>
</cp:coreProperties>
</file>