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6858000" cx="12192000"/>
  <p:notesSz cx="6797675" cy="9872650"/>
  <p:embeddedFontLst>
    <p:embeddedFont>
      <p:font typeface="Helvetica Neue"/>
      <p:bold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4" roundtripDataSignature="AMtx7mgQwrovpAvGDZeuvC1AYB2+SrWJk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55D723B-9092-4B22-BC53-AC8F23955A7B}">
  <a:tblStyle styleId="{D55D723B-9092-4B22-BC53-AC8F23955A7B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BF1E8"/>
          </a:solidFill>
        </a:fill>
      </a:tcStyle>
    </a:wholeTbl>
    <a:band1H>
      <a:tcTxStyle/>
      <a:tcStyle>
        <a:fill>
          <a:solidFill>
            <a:srgbClr val="D4E2CE"/>
          </a:solidFill>
        </a:fill>
      </a:tcStyle>
    </a:band1H>
    <a:band2H>
      <a:tcTxStyle/>
    </a:band2H>
    <a:band1V>
      <a:tcTxStyle/>
      <a:tcStyle>
        <a:fill>
          <a:solidFill>
            <a:srgbClr val="D4E2CE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6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6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6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6"/>
          </a:solidFill>
        </a:fill>
      </a:tcStyle>
    </a:firstRow>
    <a:neCell>
      <a:tcTxStyle/>
    </a:neCell>
    <a:nwCell>
      <a:tcTxStyle/>
    </a:nwCell>
  </a:tblStyle>
  <a:tblStyle styleId="{43E6844E-C696-47D2-A1A8-22790CEE7229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>
          <a:top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a:bottom>
        </a:tcBdr>
      </a:tcStyle>
    </a:band1H>
    <a:band2H>
      <a:tcTxStyle/>
    </a:band2H>
    <a:band1V>
      <a:tcTxStyle/>
      <a:tcStyle>
        <a:tcBdr>
          <a:left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a:right>
        </a:tcBdr>
      </a:tcStyle>
    </a:band1V>
    <a:band2V>
      <a:tcTxStyle/>
      <a:tcStyle>
        <a:tcBdr>
          <a:left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a:right>
        </a:tcBdr>
      </a:tcStyle>
    </a:band2V>
    <a:lastCol>
      <a:tcTxStyle b="on" i="off"/>
    </a:lastCol>
    <a:firstCol>
      <a:tcTxStyle b="on" i="off"/>
    </a:firstCol>
    <a:lastRow>
      <a:tcTxStyle b="on" i="off"/>
      <a:tcStyle>
        <a:tcBdr>
          <a:top>
            <a:ln cap="flat" cmpd="sng" w="50800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a:top>
        </a:tcBdr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6"/>
          </a:solidFill>
        </a:fill>
      </a:tcStyle>
    </a:firstRow>
    <a:neCell>
      <a:tcTxStyle/>
    </a:neCell>
    <a:nwCell>
      <a:tcTxStyle/>
    </a:nwCell>
  </a:tblStyle>
  <a:tblStyle styleId="{02820416-6B0F-43A5-8D14-CABC5D3F13FC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fill>
          <a:solidFill>
            <a:schemeClr val="accent6">
              <a:alpha val="20000"/>
            </a:schemeClr>
          </a:solidFill>
        </a:fill>
      </a:tcStyle>
    </a:band1H>
    <a:band2H>
      <a:tcTxStyle/>
    </a:band2H>
    <a:band1V>
      <a:tcTxStyle/>
      <a:tcStyle>
        <a:fill>
          <a:solidFill>
            <a:schemeClr val="accent6">
              <a:alpha val="20000"/>
            </a:schemeClr>
          </a:solidFill>
        </a:fill>
      </a:tcStyle>
    </a:band1V>
    <a:band2V>
      <a:tcTxStyle/>
    </a:band2V>
    <a:lastCol>
      <a:tcTxStyle b="on" i="off"/>
    </a:lastCol>
    <a:firstCol>
      <a:tcTxStyle b="on" i="off"/>
    </a:firstCol>
    <a:lastRow>
      <a:tcTxStyle b="on" i="off"/>
      <a:tcStyle>
        <a:tcBdr>
          <a:top>
            <a:ln cap="flat" cmpd="sng" w="50800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</a:seCell>
    <a:swCell>
      <a:tcTxStyle/>
    </a:swCell>
    <a:firstRow>
      <a:tcTxStyle b="on" i="off"/>
      <a:tcStyle>
        <a:tcBdr>
          <a:bottom>
            <a:ln cap="flat" cmpd="sng" w="25400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font" Target="fonts/HelveticaNeue-bold.fntdata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24" Type="http://customschemas.google.com/relationships/presentationmetadata" Target="metadata"/><Relationship Id="rId12" Type="http://schemas.openxmlformats.org/officeDocument/2006/relationships/slide" Target="slides/slide7.xml"/><Relationship Id="rId23" Type="http://schemas.openxmlformats.org/officeDocument/2006/relationships/font" Target="fonts/HelveticaNeue-bold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45659" cy="4953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50443" y="0"/>
            <a:ext cx="2945659" cy="4953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438150" y="1233488"/>
            <a:ext cx="5921375" cy="3332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9377317"/>
            <a:ext cx="2945659" cy="4953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50443" y="9377317"/>
            <a:ext cx="2945659" cy="4953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/>
          <p:nvPr>
            <p:ph idx="2" type="sldImg"/>
          </p:nvPr>
        </p:nvSpPr>
        <p:spPr>
          <a:xfrm>
            <a:off x="438150" y="1233488"/>
            <a:ext cx="5921375" cy="3332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p1:notes"/>
          <p:cNvSpPr txBox="1"/>
          <p:nvPr>
            <p:ph idx="1" type="body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Название должно включать не больше 10 слов, которые отражают суть проекта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(продукт, на кого нацелен, какой результат)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При наличии:</a:t>
            </a:r>
            <a:endParaRPr/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- Уникальное торговое предложение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- Логотип проекта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:notes"/>
          <p:cNvSpPr txBox="1"/>
          <p:nvPr>
            <p:ph idx="12" type="sldNum"/>
          </p:nvPr>
        </p:nvSpPr>
        <p:spPr>
          <a:xfrm>
            <a:off x="3850443" y="9377317"/>
            <a:ext cx="2945659" cy="4953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/>
          <p:nvPr>
            <p:ph idx="2" type="sldImg"/>
          </p:nvPr>
        </p:nvSpPr>
        <p:spPr>
          <a:xfrm>
            <a:off x="438150" y="1233488"/>
            <a:ext cx="5921375" cy="3332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3" name="Google Shape;93;p2:notes"/>
          <p:cNvSpPr txBox="1"/>
          <p:nvPr>
            <p:ph idx="1" type="body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strike="noStrike">
                <a:solidFill>
                  <a:srgbClr val="41414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Проблема ИЛИ Задача </a:t>
            </a:r>
            <a:r>
              <a:rPr b="0" i="0" lang="ru-RU" sz="1800" u="none" strike="noStrike">
                <a:solidFill>
                  <a:srgbClr val="41414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— конкретно определить проблему и/или юзкейс. </a:t>
            </a:r>
            <a:r>
              <a:rPr b="0" i="0" lang="ru-RU" sz="1800" u="none" strike="noStrike">
                <a:solidFill>
                  <a:srgbClr val="00919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+ На какой тренд опирается, почему будет существовать и дальше? </a:t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Чем лучше эксперты поймут и согласятся со значимостью проблемы или боли, тем лучшее понимание будет у них о Вашем проекте. Опишите важность проблемы.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Существование и актуальность проблемы должны быть обоснованы доступной статистикой и другими количественными и качественными данными.</a:t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2:notes"/>
          <p:cNvSpPr txBox="1"/>
          <p:nvPr>
            <p:ph idx="12" type="sldNum"/>
          </p:nvPr>
        </p:nvSpPr>
        <p:spPr>
          <a:xfrm>
            <a:off x="3850443" y="9377317"/>
            <a:ext cx="2945659" cy="4953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:notes"/>
          <p:cNvSpPr/>
          <p:nvPr>
            <p:ph idx="2" type="sldImg"/>
          </p:nvPr>
        </p:nvSpPr>
        <p:spPr>
          <a:xfrm>
            <a:off x="438150" y="1233488"/>
            <a:ext cx="5921375" cy="3332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3" name="Google Shape;103;p3:notes"/>
          <p:cNvSpPr txBox="1"/>
          <p:nvPr>
            <p:ph idx="1" type="body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strike="noStrike">
                <a:solidFill>
                  <a:srgbClr val="41414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Проблема ИЛИ Задача </a:t>
            </a:r>
            <a:r>
              <a:rPr b="0" i="0" lang="ru-RU" sz="1800" u="none" strike="noStrike">
                <a:solidFill>
                  <a:srgbClr val="41414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— конкретно определить проблему и/или юзкейс. </a:t>
            </a:r>
            <a:r>
              <a:rPr b="0" i="0" lang="ru-RU" sz="1800" u="none" strike="noStrike">
                <a:solidFill>
                  <a:srgbClr val="00919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+ На какой тренд опирается, почему будет существовать и дальше? </a:t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Чем лучше эксперты поймут и согласятся со значимостью проблемы или боли, тем лучшее понимание будет у них о Вашем проекте. Опишите важность проблемы.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Существование и актуальность проблемы должны быть обоснованы доступной статистикой и другими количественными и качественными данными.</a:t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3:notes"/>
          <p:cNvSpPr txBox="1"/>
          <p:nvPr>
            <p:ph idx="12" type="sldNum"/>
          </p:nvPr>
        </p:nvSpPr>
        <p:spPr>
          <a:xfrm>
            <a:off x="3850443" y="9377317"/>
            <a:ext cx="2945659" cy="4953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4:notes"/>
          <p:cNvSpPr/>
          <p:nvPr>
            <p:ph idx="2" type="sldImg"/>
          </p:nvPr>
        </p:nvSpPr>
        <p:spPr>
          <a:xfrm>
            <a:off x="438150" y="1233488"/>
            <a:ext cx="5921375" cy="3332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3" name="Google Shape;113;p4:notes"/>
          <p:cNvSpPr txBox="1"/>
          <p:nvPr>
            <p:ph idx="1" type="body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4:notes"/>
          <p:cNvSpPr txBox="1"/>
          <p:nvPr>
            <p:ph idx="12" type="sldNum"/>
          </p:nvPr>
        </p:nvSpPr>
        <p:spPr>
          <a:xfrm>
            <a:off x="3850443" y="9377317"/>
            <a:ext cx="2945659" cy="4953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5:notes"/>
          <p:cNvSpPr/>
          <p:nvPr>
            <p:ph idx="2" type="sldImg"/>
          </p:nvPr>
        </p:nvSpPr>
        <p:spPr>
          <a:xfrm>
            <a:off x="438150" y="1233488"/>
            <a:ext cx="5921375" cy="3332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4" name="Google Shape;124;p5:notes"/>
          <p:cNvSpPr txBox="1"/>
          <p:nvPr>
            <p:ph idx="1" type="body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AC"/>
              </a:buClr>
              <a:buSzPts val="1200"/>
              <a:buFont typeface="Calibri"/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Кто Ваш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клиент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который будет приобретать Ваш продукт?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AC"/>
              </a:buClr>
              <a:buSzPts val="1200"/>
              <a:buFont typeface="Calibri"/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Опишите Ваш целевой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рынок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. Это ниша, новый или существующий рынок? Покажите, насколько велик рынок.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Предоставьте источники любой рыночной информации, которую вы использовали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Анализ данных о пользователях в количестве пользователей и в денежных показателях (модель рынка PAM-TAM-SAM-SOM)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Как ваш продукт (технология или услуга) может решить проблему или облегчить "боль" клиента?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Опишите механизм, действия - как работает Ваша </a:t>
            </a:r>
            <a:r>
              <a:rPr b="1" i="0" lang="ru-RU" sz="1800" u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ИДЕЯ</a:t>
            </a:r>
            <a:r>
              <a:rPr b="0" i="0" lang="ru-RU" sz="18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>
                <a:latin typeface="Arial"/>
                <a:ea typeface="Arial"/>
                <a:cs typeface="Arial"/>
                <a:sym typeface="Arial"/>
              </a:rPr>
              <a:t>Визуальная форма: </a:t>
            </a:r>
            <a:r>
              <a:rPr i="1" lang="ru-RU" sz="1800">
                <a:latin typeface="Arial"/>
                <a:ea typeface="Arial"/>
                <a:cs typeface="Arial"/>
                <a:sym typeface="Arial"/>
              </a:rPr>
              <a:t>фотографии, рисунки, чертежи, макеты, эскизы, схемы, натуральные образцы и другие формы отражения, которые предоставляют предметное представление о продукте 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5:notes"/>
          <p:cNvSpPr txBox="1"/>
          <p:nvPr>
            <p:ph idx="12" type="sldNum"/>
          </p:nvPr>
        </p:nvSpPr>
        <p:spPr>
          <a:xfrm>
            <a:off x="3850443" y="9377317"/>
            <a:ext cx="2945659" cy="4953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6:notes"/>
          <p:cNvSpPr/>
          <p:nvPr>
            <p:ph idx="2" type="sldImg"/>
          </p:nvPr>
        </p:nvSpPr>
        <p:spPr>
          <a:xfrm>
            <a:off x="438150" y="1233488"/>
            <a:ext cx="5921375" cy="3332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8" name="Google Shape;138;p6:notes"/>
          <p:cNvSpPr txBox="1"/>
          <p:nvPr>
            <p:ph idx="1" type="body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AC"/>
              </a:buClr>
              <a:buSzPts val="1200"/>
              <a:buFont typeface="Calibri"/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Кто Ваш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клиент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который будет приобретать Ваш продукт?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AC"/>
              </a:buClr>
              <a:buSzPts val="1200"/>
              <a:buFont typeface="Calibri"/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Опишите Ваш целевой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рынок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. Это ниша, новый или существующий рынок? Покажите, насколько велик рынок.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Предоставьте источники любой рыночной информации, которую вы использовали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Анализ данных о пользователях в количестве пользователей и в денежных показателях (модель рынка PAM-TAM-SAM-SOM)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Как ваш продукт (технология или услуга) может решить проблему или облегчить "боль" клиента?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Опишите механизм, действия - как работает Ваша </a:t>
            </a:r>
            <a:r>
              <a:rPr b="1" i="0" lang="ru-RU" sz="1800" u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ИДЕЯ</a:t>
            </a:r>
            <a:r>
              <a:rPr b="0" i="0" lang="ru-RU" sz="18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>
                <a:latin typeface="Arial"/>
                <a:ea typeface="Arial"/>
                <a:cs typeface="Arial"/>
                <a:sym typeface="Arial"/>
              </a:rPr>
              <a:t>Визуальная форма: </a:t>
            </a:r>
            <a:r>
              <a:rPr i="1" lang="ru-RU" sz="1800">
                <a:latin typeface="Arial"/>
                <a:ea typeface="Arial"/>
                <a:cs typeface="Arial"/>
                <a:sym typeface="Arial"/>
              </a:rPr>
              <a:t>фотографии, рисунки, чертежи, макеты, эскизы, схемы, натуральные образцы и другие формы отражения, которые предоставляют предметное представление о продукте 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6:notes"/>
          <p:cNvSpPr txBox="1"/>
          <p:nvPr>
            <p:ph idx="12" type="sldNum"/>
          </p:nvPr>
        </p:nvSpPr>
        <p:spPr>
          <a:xfrm>
            <a:off x="3850443" y="9377317"/>
            <a:ext cx="2945659" cy="4953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7:notes"/>
          <p:cNvSpPr/>
          <p:nvPr>
            <p:ph idx="2" type="sldImg"/>
          </p:nvPr>
        </p:nvSpPr>
        <p:spPr>
          <a:xfrm>
            <a:off x="438150" y="1233488"/>
            <a:ext cx="5921375" cy="3332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2" name="Google Shape;152;p7:notes"/>
          <p:cNvSpPr txBox="1"/>
          <p:nvPr>
            <p:ph idx="1" type="body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AC"/>
              </a:buClr>
              <a:buSzPts val="1200"/>
              <a:buFont typeface="Calibri"/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Кто Ваш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клиент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который будет приобретать Ваш продукт?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AC"/>
              </a:buClr>
              <a:buSzPts val="1200"/>
              <a:buFont typeface="Calibri"/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Опишите Ваш целевой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рынок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. Это ниша, новый или существующий рынок? Покажите, насколько велик рынок.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Предоставьте источники любой рыночной информации, которую вы использовали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Анализ данных о пользователях в количестве пользователей и в денежных показателях (модель рынка PAM-TAM-SAM-SOM)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Как ваш продукт (технология или услуга) может решить проблему или облегчить "боль" клиента?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Опишите механизм, действия - как работает Ваша </a:t>
            </a:r>
            <a:r>
              <a:rPr b="1" i="0" lang="ru-RU" sz="1800" u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ИДЕЯ</a:t>
            </a:r>
            <a:r>
              <a:rPr b="0" i="0" lang="ru-RU" sz="18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>
                <a:latin typeface="Arial"/>
                <a:ea typeface="Arial"/>
                <a:cs typeface="Arial"/>
                <a:sym typeface="Arial"/>
              </a:rPr>
              <a:t>Визуальная форма: </a:t>
            </a:r>
            <a:r>
              <a:rPr i="1" lang="ru-RU" sz="1800">
                <a:latin typeface="Arial"/>
                <a:ea typeface="Arial"/>
                <a:cs typeface="Arial"/>
                <a:sym typeface="Arial"/>
              </a:rPr>
              <a:t>фотографии, рисунки, чертежи, макеты, эскизы, схемы, натуральные образцы и другие формы отражения, которые предоставляют предметное представление о продукте 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7:notes"/>
          <p:cNvSpPr txBox="1"/>
          <p:nvPr>
            <p:ph idx="12" type="sldNum"/>
          </p:nvPr>
        </p:nvSpPr>
        <p:spPr>
          <a:xfrm>
            <a:off x="3850443" y="9377317"/>
            <a:ext cx="2945659" cy="4953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8:notes"/>
          <p:cNvSpPr/>
          <p:nvPr>
            <p:ph idx="2" type="sldImg"/>
          </p:nvPr>
        </p:nvSpPr>
        <p:spPr>
          <a:xfrm>
            <a:off x="438150" y="1233488"/>
            <a:ext cx="5921375" cy="3332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1" name="Google Shape;171;p8:notes"/>
          <p:cNvSpPr txBox="1"/>
          <p:nvPr>
            <p:ph idx="1" type="body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AC"/>
              </a:buClr>
              <a:buSzPts val="1200"/>
              <a:buFont typeface="Calibri"/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Кто Ваш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клиент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который будет приобретать Ваш продукт?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AC"/>
              </a:buClr>
              <a:buSzPts val="1200"/>
              <a:buFont typeface="Calibri"/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Опишите Ваш целевой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рынок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. Это ниша, новый или существующий рынок? Покажите, насколько велик рынок.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Предоставьте источники любой рыночной информации, которую вы использовали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Анализ данных о пользователях в количестве пользователей и в денежных показателях (модель рынка PAM-TAM-SAM-SOM)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Как ваш продукт (технология или услуга) может решить проблему или облегчить "боль" клиента?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Опишите механизм, действия - как работает Ваша </a:t>
            </a:r>
            <a:r>
              <a:rPr b="1" i="0" lang="ru-RU" sz="1800" u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ИДЕЯ</a:t>
            </a:r>
            <a:r>
              <a:rPr b="0" i="0" lang="ru-RU" sz="18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>
                <a:latin typeface="Arial"/>
                <a:ea typeface="Arial"/>
                <a:cs typeface="Arial"/>
                <a:sym typeface="Arial"/>
              </a:rPr>
              <a:t>Визуальная форма: </a:t>
            </a:r>
            <a:r>
              <a:rPr i="1" lang="ru-RU" sz="1800">
                <a:latin typeface="Arial"/>
                <a:ea typeface="Arial"/>
                <a:cs typeface="Arial"/>
                <a:sym typeface="Arial"/>
              </a:rPr>
              <a:t>фотографии, рисунки, чертежи, макеты, эскизы, схемы, натуральные образцы и другие формы отражения, которые предоставляют предметное представление о продукте 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8:notes"/>
          <p:cNvSpPr txBox="1"/>
          <p:nvPr>
            <p:ph idx="12" type="sldNum"/>
          </p:nvPr>
        </p:nvSpPr>
        <p:spPr>
          <a:xfrm>
            <a:off x="3850443" y="9377317"/>
            <a:ext cx="2945659" cy="4953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9:notes"/>
          <p:cNvSpPr/>
          <p:nvPr>
            <p:ph idx="2" type="sldImg"/>
          </p:nvPr>
        </p:nvSpPr>
        <p:spPr>
          <a:xfrm>
            <a:off x="438150" y="1233488"/>
            <a:ext cx="5921375" cy="3332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9" name="Google Shape;189;p9:notes"/>
          <p:cNvSpPr txBox="1"/>
          <p:nvPr>
            <p:ph idx="1" type="body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AC"/>
              </a:buClr>
              <a:buSzPts val="1200"/>
              <a:buFont typeface="Calibri"/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Кто Ваш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клиент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который будет приобретать Ваш продукт?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AC"/>
              </a:buClr>
              <a:buSzPts val="1200"/>
              <a:buFont typeface="Calibri"/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Опишите Ваш целевой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рынок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. Это ниша, новый или существующий рынок? Покажите, насколько велик рынок.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Предоставьте источники любой рыночной информации, которую вы использовали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Анализ данных о пользователях в количестве пользователей и в денежных показателях (модель рынка PAM-TAM-SAM-SOM)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Как ваш продукт (технология или услуга) может решить проблему или облегчить "боль" клиента?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Опишите механизм, действия - как работает Ваша </a:t>
            </a:r>
            <a:r>
              <a:rPr b="1" i="0" lang="ru-RU" sz="1800" u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ИДЕЯ</a:t>
            </a:r>
            <a:r>
              <a:rPr b="0" i="0" lang="ru-RU" sz="18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>
                <a:latin typeface="Arial"/>
                <a:ea typeface="Arial"/>
                <a:cs typeface="Arial"/>
                <a:sym typeface="Arial"/>
              </a:rPr>
              <a:t>Визуальная форма: </a:t>
            </a:r>
            <a:r>
              <a:rPr i="1" lang="ru-RU" sz="1800">
                <a:latin typeface="Arial"/>
                <a:ea typeface="Arial"/>
                <a:cs typeface="Arial"/>
                <a:sym typeface="Arial"/>
              </a:rPr>
              <a:t>фотографии, рисунки, чертежи, макеты, эскизы, схемы, натуральные образцы и другие формы отражения, которые предоставляют предметное представление о продукте 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9:notes"/>
          <p:cNvSpPr txBox="1"/>
          <p:nvPr>
            <p:ph idx="12" type="sldNum"/>
          </p:nvPr>
        </p:nvSpPr>
        <p:spPr>
          <a:xfrm>
            <a:off x="3850443" y="9377317"/>
            <a:ext cx="2945659" cy="4953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0:notes"/>
          <p:cNvSpPr/>
          <p:nvPr>
            <p:ph idx="2" type="sldImg"/>
          </p:nvPr>
        </p:nvSpPr>
        <p:spPr>
          <a:xfrm>
            <a:off x="438150" y="1233488"/>
            <a:ext cx="5921375" cy="3332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1" name="Google Shape;211;p10:notes"/>
          <p:cNvSpPr txBox="1"/>
          <p:nvPr>
            <p:ph idx="1" type="body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AC"/>
              </a:buClr>
              <a:buSzPts val="1200"/>
              <a:buFont typeface="Calibri"/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Кто Ваш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клиент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который будет приобретать Ваш продукт?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AC"/>
              </a:buClr>
              <a:buSzPts val="1200"/>
              <a:buFont typeface="Calibri"/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Опишите Ваш целевой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рынок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. Это ниша, новый или существующий рынок? Покажите, насколько велик рынок.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Предоставьте источники любой рыночной информации, которую вы использовали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Анализ данных о пользователях в количестве пользователей и в денежных показателях (модель рынка PAM-TAM-SAM-SOM)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Как ваш продукт (технология или услуга) может решить проблему или облегчить "боль" клиента?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Опишите механизм, действия - как работает Ваша </a:t>
            </a:r>
            <a:r>
              <a:rPr b="1" i="0" lang="ru-RU" sz="1800" u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ИДЕЯ</a:t>
            </a:r>
            <a:r>
              <a:rPr b="0" i="0" lang="ru-RU" sz="18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>
                <a:latin typeface="Arial"/>
                <a:ea typeface="Arial"/>
                <a:cs typeface="Arial"/>
                <a:sym typeface="Arial"/>
              </a:rPr>
              <a:t>Визуальная форма: </a:t>
            </a:r>
            <a:r>
              <a:rPr i="1" lang="ru-RU" sz="1800">
                <a:latin typeface="Arial"/>
                <a:ea typeface="Arial"/>
                <a:cs typeface="Arial"/>
                <a:sym typeface="Arial"/>
              </a:rPr>
              <a:t>фотографии, рисунки, чертежи, макеты, эскизы, схемы, натуральные образцы и другие формы отражения, которые предоставляют предметное представление о продукте 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10:notes"/>
          <p:cNvSpPr txBox="1"/>
          <p:nvPr>
            <p:ph idx="12" type="sldNum"/>
          </p:nvPr>
        </p:nvSpPr>
        <p:spPr>
          <a:xfrm>
            <a:off x="3850443" y="9377317"/>
            <a:ext cx="2945659" cy="4953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1:notes"/>
          <p:cNvSpPr/>
          <p:nvPr>
            <p:ph idx="2" type="sldImg"/>
          </p:nvPr>
        </p:nvSpPr>
        <p:spPr>
          <a:xfrm>
            <a:off x="438150" y="1233488"/>
            <a:ext cx="5921375" cy="3332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3" name="Google Shape;233;p11:notes"/>
          <p:cNvSpPr txBox="1"/>
          <p:nvPr>
            <p:ph idx="1" type="body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∙"/>
            </a:pP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Конкурентный анализ: прямые и косвенные </a:t>
            </a:r>
            <a:r>
              <a:rPr b="1" lang="ru-RU" sz="1800">
                <a:latin typeface="Times New Roman"/>
                <a:ea typeface="Times New Roman"/>
                <a:cs typeface="Times New Roman"/>
                <a:sym typeface="Times New Roman"/>
              </a:rPr>
              <a:t>конкуренты</a:t>
            </a:r>
            <a:endParaRPr b="1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∙"/>
            </a:pP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Сравнительный анализ с </a:t>
            </a:r>
            <a:r>
              <a:rPr b="1" lang="ru-RU" sz="1800">
                <a:latin typeface="Times New Roman"/>
                <a:ea typeface="Times New Roman"/>
                <a:cs typeface="Times New Roman"/>
                <a:sym typeface="Times New Roman"/>
              </a:rPr>
              <a:t>аналогами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 по характеристикам, цене и функционалу продукта, сильные и слабые стороны аналогов</a:t>
            </a:r>
            <a:endParaRPr/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/>
              <a:t>Кто еще делает аналогичный продукт? Какие есть преимущества и недостатки у аналогов? Выделить основные преимущества и недостатки Вашего продукта.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Приведите заменители, используемые в настоящее время для решения проблемы и облегчения боли - зачастую отсутствует прямая конкуренция на новые продукты, но для решения этой проблемы используются замещающие продукты.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4" name="Google Shape;234;p11:notes"/>
          <p:cNvSpPr txBox="1"/>
          <p:nvPr>
            <p:ph idx="12" type="sldNum"/>
          </p:nvPr>
        </p:nvSpPr>
        <p:spPr>
          <a:xfrm>
            <a:off x="3850443" y="9377317"/>
            <a:ext cx="2945659" cy="4953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2:notes"/>
          <p:cNvSpPr/>
          <p:nvPr>
            <p:ph idx="2" type="sldImg"/>
          </p:nvPr>
        </p:nvSpPr>
        <p:spPr>
          <a:xfrm>
            <a:off x="438150" y="1233488"/>
            <a:ext cx="5921375" cy="3332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3" name="Google Shape;243;p12:notes"/>
          <p:cNvSpPr txBox="1"/>
          <p:nvPr>
            <p:ph idx="1" type="body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i="1" lang="ru-RU" sz="1800"/>
              <a:t>Модель А. Остервальдера</a:t>
            </a:r>
            <a:endParaRPr b="1" i="1" sz="1800"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1" lang="ru-RU" sz="1800"/>
              <a:t>Модель в Lean Canvas</a:t>
            </a:r>
            <a:endParaRPr b="0" i="1" sz="18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t/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lang="ru-RU" sz="1800">
                <a:latin typeface="Arial"/>
                <a:ea typeface="Arial"/>
                <a:cs typeface="Arial"/>
                <a:sym typeface="Arial"/>
              </a:rPr>
              <a:t>Каким образом продукт будет приносить доходы и прибыль?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lang="ru-RU" sz="1800">
                <a:latin typeface="Arial"/>
                <a:ea typeface="Arial"/>
                <a:cs typeface="Arial"/>
                <a:sym typeface="Arial"/>
              </a:rPr>
              <a:t>Как будут построены продажи?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lang="ru-RU" sz="1800">
                <a:latin typeface="Arial"/>
                <a:ea typeface="Arial"/>
                <a:cs typeface="Arial"/>
                <a:sym typeface="Arial"/>
              </a:rPr>
              <a:t>Какие потребуются РЕСУРСЫ и ПАРТНЕРЫ для того, чтобы получать доходы от созданного продукта?</a:t>
            </a:r>
            <a:endParaRPr b="0" i="1" sz="1800"/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4" name="Google Shape;244;p12:notes"/>
          <p:cNvSpPr txBox="1"/>
          <p:nvPr>
            <p:ph idx="12" type="sldNum"/>
          </p:nvPr>
        </p:nvSpPr>
        <p:spPr>
          <a:xfrm>
            <a:off x="3850443" y="9377317"/>
            <a:ext cx="2945659" cy="4953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3:notes"/>
          <p:cNvSpPr/>
          <p:nvPr>
            <p:ph idx="2" type="sldImg"/>
          </p:nvPr>
        </p:nvSpPr>
        <p:spPr>
          <a:xfrm>
            <a:off x="438150" y="1233488"/>
            <a:ext cx="5921375" cy="3332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5" name="Google Shape;255;p13:notes"/>
          <p:cNvSpPr txBox="1"/>
          <p:nvPr>
            <p:ph idx="1" type="body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lang="ru-RU" sz="1800">
                <a:latin typeface="Arial"/>
                <a:ea typeface="Arial"/>
                <a:cs typeface="Arial"/>
                <a:sym typeface="Arial"/>
              </a:rPr>
              <a:t>Для этого предварительно необходимо определиться с: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Noto Sans Symbols"/>
              <a:buNone/>
            </a:pPr>
            <a:r>
              <a:rPr b="1" lang="ru-RU"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1) ПРОИЗВОДСТВЕННЫЙ ПЛАН: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Char char="•"/>
            </a:pPr>
            <a:r>
              <a:rPr b="1" lang="ru-RU" sz="1800">
                <a:latin typeface="Arial"/>
                <a:ea typeface="Arial"/>
                <a:cs typeface="Arial"/>
                <a:sym typeface="Arial"/>
              </a:rPr>
              <a:t>Технологии и объем производства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Char char="•"/>
            </a:pPr>
            <a:r>
              <a:rPr b="1" lang="ru-RU" sz="1800">
                <a:latin typeface="Arial"/>
                <a:ea typeface="Arial"/>
                <a:cs typeface="Arial"/>
                <a:sym typeface="Arial"/>
              </a:rPr>
              <a:t>Постоянные и переменные затраты на производство продукции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Char char="•"/>
            </a:pPr>
            <a:r>
              <a:rPr b="1" lang="ru-RU" sz="1800">
                <a:latin typeface="Arial"/>
                <a:ea typeface="Arial"/>
                <a:cs typeface="Arial"/>
                <a:sym typeface="Arial"/>
              </a:rPr>
              <a:t>Калькуляция себестоимости продукции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Char char="•"/>
            </a:pPr>
            <a:r>
              <a:rPr lang="ru-RU" sz="1800">
                <a:latin typeface="Arial"/>
                <a:ea typeface="Arial"/>
                <a:cs typeface="Arial"/>
                <a:sym typeface="Arial"/>
              </a:rPr>
              <a:t>Географическое положение предприятия, транспортные пути, наличие коммуникаций, потребность в площадях</a:t>
            </a:r>
            <a:endParaRPr/>
          </a:p>
          <a:p>
            <a:pPr indent="-2286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b="1" sz="1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Noto Sans Symbols"/>
              <a:buNone/>
            </a:pPr>
            <a:r>
              <a:rPr b="1" lang="ru-RU"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2) ФИНАНСОВАЯ МОДЕЛЬ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Char char="•"/>
            </a:pPr>
            <a:r>
              <a:rPr b="1" lang="ru-RU" sz="1800">
                <a:latin typeface="Arial"/>
                <a:ea typeface="Arial"/>
                <a:cs typeface="Arial"/>
                <a:sym typeface="Arial"/>
              </a:rPr>
              <a:t>Смета затрат на проект, бюджет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Char char="•"/>
            </a:pPr>
            <a:r>
              <a:rPr lang="ru-RU" sz="1800">
                <a:latin typeface="Arial"/>
                <a:ea typeface="Arial"/>
                <a:cs typeface="Arial"/>
                <a:sym typeface="Arial"/>
              </a:rPr>
              <a:t>Схема организации продаж (создание собственной сбытовой сети, поиск дилеров и партнеров, продажа франшизы, оптовые или розничные продажи и др.)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Char char="•"/>
            </a:pPr>
            <a:r>
              <a:rPr b="1" lang="ru-RU" sz="1800">
                <a:latin typeface="Arial"/>
                <a:ea typeface="Arial"/>
                <a:cs typeface="Arial"/>
                <a:sym typeface="Arial"/>
              </a:rPr>
              <a:t>Планируемый объем продаж и прибыль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Char char="•"/>
            </a:pPr>
            <a:r>
              <a:rPr lang="ru-RU" sz="1800">
                <a:latin typeface="Arial"/>
                <a:ea typeface="Arial"/>
                <a:cs typeface="Arial"/>
                <a:sym typeface="Arial"/>
              </a:rPr>
              <a:t>План доходов и расходов до окупаемости проекта и на несколько лет после (</a:t>
            </a:r>
            <a:r>
              <a:rPr b="1" lang="ru-RU" sz="1800">
                <a:latin typeface="Arial"/>
                <a:ea typeface="Arial"/>
                <a:cs typeface="Arial"/>
                <a:sym typeface="Arial"/>
              </a:rPr>
              <a:t>бюджет доходов и расходов</a:t>
            </a:r>
            <a:r>
              <a:rPr lang="ru-RU" sz="1800"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Char char="•"/>
            </a:pPr>
            <a:r>
              <a:rPr lang="ru-RU" sz="1800">
                <a:latin typeface="Arial"/>
                <a:ea typeface="Arial"/>
                <a:cs typeface="Arial"/>
                <a:sym typeface="Arial"/>
              </a:rPr>
              <a:t>График денежных потоков (</a:t>
            </a:r>
            <a:r>
              <a:rPr b="1" lang="ru-RU" sz="1800">
                <a:latin typeface="Arial"/>
                <a:ea typeface="Arial"/>
                <a:cs typeface="Arial"/>
                <a:sym typeface="Arial"/>
              </a:rPr>
              <a:t>бюджет движения денежных средств</a:t>
            </a:r>
            <a:r>
              <a:rPr lang="ru-RU" sz="1800">
                <a:latin typeface="Arial"/>
                <a:ea typeface="Arial"/>
                <a:cs typeface="Arial"/>
                <a:sym typeface="Arial"/>
              </a:rPr>
              <a:t>)</a:t>
            </a:r>
            <a:endParaRPr sz="18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13:notes"/>
          <p:cNvSpPr txBox="1"/>
          <p:nvPr>
            <p:ph idx="12" type="sldNum"/>
          </p:nvPr>
        </p:nvSpPr>
        <p:spPr>
          <a:xfrm>
            <a:off x="3850443" y="9377317"/>
            <a:ext cx="2945659" cy="4953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4:notes"/>
          <p:cNvSpPr/>
          <p:nvPr>
            <p:ph idx="2" type="sldImg"/>
          </p:nvPr>
        </p:nvSpPr>
        <p:spPr>
          <a:xfrm>
            <a:off x="438150" y="1233488"/>
            <a:ext cx="5921375" cy="3332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6" name="Google Shape;266;p14:notes"/>
          <p:cNvSpPr txBox="1"/>
          <p:nvPr>
            <p:ph idx="1" type="body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ru-RU" sz="1600">
                <a:latin typeface="Arial"/>
                <a:ea typeface="Arial"/>
                <a:cs typeface="Arial"/>
                <a:sym typeface="Arial"/>
              </a:rPr>
              <a:t>Текущее состояние реализации проекта, что в настоящее время уже сделано, а что еще предстоит сделать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1" lang="ru-RU" sz="1800">
                <a:latin typeface="Arial"/>
                <a:ea typeface="Arial"/>
                <a:cs typeface="Arial"/>
                <a:sym typeface="Arial"/>
              </a:rPr>
              <a:t>Диаграмма Ганта</a:t>
            </a:r>
            <a:endParaRPr b="1" i="1" sz="18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14:notes"/>
          <p:cNvSpPr txBox="1"/>
          <p:nvPr>
            <p:ph idx="12" type="sldNum"/>
          </p:nvPr>
        </p:nvSpPr>
        <p:spPr>
          <a:xfrm>
            <a:off x="3850443" y="9377317"/>
            <a:ext cx="2945659" cy="4953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5:notes"/>
          <p:cNvSpPr/>
          <p:nvPr>
            <p:ph idx="2" type="sldImg"/>
          </p:nvPr>
        </p:nvSpPr>
        <p:spPr>
          <a:xfrm>
            <a:off x="438150" y="1233488"/>
            <a:ext cx="5921375" cy="3332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6" name="Google Shape;276;p15:notes"/>
          <p:cNvSpPr txBox="1"/>
          <p:nvPr>
            <p:ph idx="1" type="body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sz="18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15:notes"/>
          <p:cNvSpPr txBox="1"/>
          <p:nvPr>
            <p:ph idx="12" type="sldNum"/>
          </p:nvPr>
        </p:nvSpPr>
        <p:spPr>
          <a:xfrm>
            <a:off x="3850443" y="9377317"/>
            <a:ext cx="2945659" cy="4953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16:notes"/>
          <p:cNvSpPr txBox="1"/>
          <p:nvPr>
            <p:ph idx="1" type="body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16:notes"/>
          <p:cNvSpPr/>
          <p:nvPr>
            <p:ph idx="2" type="sldImg"/>
          </p:nvPr>
        </p:nvSpPr>
        <p:spPr>
          <a:xfrm>
            <a:off x="438150" y="1233488"/>
            <a:ext cx="5921375" cy="3332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9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9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2" name="Google Shape;22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2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2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2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2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20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1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Relationship Id="rId4" Type="http://schemas.openxmlformats.org/officeDocument/2006/relationships/image" Target="../media/image1.png"/><Relationship Id="rId9" Type="http://schemas.openxmlformats.org/officeDocument/2006/relationships/image" Target="../media/image5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2.jpg"/><Relationship Id="rId8" Type="http://schemas.openxmlformats.org/officeDocument/2006/relationships/image" Target="../media/image16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Relationship Id="rId4" Type="http://schemas.openxmlformats.org/officeDocument/2006/relationships/image" Target="../media/image12.jpg"/><Relationship Id="rId9" Type="http://schemas.openxmlformats.org/officeDocument/2006/relationships/image" Target="../media/image5.png"/><Relationship Id="rId5" Type="http://schemas.openxmlformats.org/officeDocument/2006/relationships/image" Target="../media/image16.jpg"/><Relationship Id="rId6" Type="http://schemas.openxmlformats.org/officeDocument/2006/relationships/image" Target="../media/image1.png"/><Relationship Id="rId7" Type="http://schemas.openxmlformats.org/officeDocument/2006/relationships/image" Target="../media/image8.png"/><Relationship Id="rId8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Relationship Id="rId4" Type="http://schemas.openxmlformats.org/officeDocument/2006/relationships/image" Target="../media/image13.png"/><Relationship Id="rId5" Type="http://schemas.openxmlformats.org/officeDocument/2006/relationships/image" Target="../media/image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png"/><Relationship Id="rId4" Type="http://schemas.openxmlformats.org/officeDocument/2006/relationships/image" Target="../media/image13.png"/><Relationship Id="rId5" Type="http://schemas.openxmlformats.org/officeDocument/2006/relationships/image" Target="../media/image15.png"/><Relationship Id="rId6" Type="http://schemas.openxmlformats.org/officeDocument/2006/relationships/image" Target="../media/image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2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2192002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"/>
          <p:cNvSpPr txBox="1"/>
          <p:nvPr/>
        </p:nvSpPr>
        <p:spPr>
          <a:xfrm>
            <a:off x="471015" y="2460867"/>
            <a:ext cx="8219700" cy="23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1" lang="ru-RU" sz="3200">
                <a:solidFill>
                  <a:schemeClr val="dk1"/>
                </a:solidFill>
              </a:rPr>
              <a:t>Приложение с искусственным интеллектом для создания и «примерки» тату перед нанесением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6" name="Google Shape;96;p2"/>
          <p:cNvCxnSpPr/>
          <p:nvPr/>
        </p:nvCxnSpPr>
        <p:spPr>
          <a:xfrm>
            <a:off x="803275" y="1033320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97" name="Google Shape;97;p2"/>
          <p:cNvSpPr/>
          <p:nvPr/>
        </p:nvSpPr>
        <p:spPr>
          <a:xfrm>
            <a:off x="803275" y="462033"/>
            <a:ext cx="8878607" cy="4587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КОНТЕКСТ: ТАТУИРОВКУ НЕЛЬЗЯ ПРИМЕРИТЬ</a:t>
            </a:r>
            <a:endParaRPr/>
          </a:p>
        </p:txBody>
      </p:sp>
      <p:sp>
        <p:nvSpPr>
          <p:cNvPr id="98" name="Google Shape;98;p2"/>
          <p:cNvSpPr txBox="1"/>
          <p:nvPr/>
        </p:nvSpPr>
        <p:spPr>
          <a:xfrm>
            <a:off x="803274" y="1361803"/>
            <a:ext cx="11020425" cy="29649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Результаты опроса ВЦИОМ на предмет наличия татуировок и желания их удалить: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12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11% россиян имеют постоянные татуировки;</a:t>
            </a:r>
            <a:endParaRPr/>
          </a:p>
          <a:p>
            <a:pPr indent="-285750" lvl="0" marL="285750" marR="0" rtl="0" algn="l">
              <a:spcBef>
                <a:spcPts val="12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30% сделали татуировки «по молодости или глупости»;</a:t>
            </a:r>
            <a:endParaRPr/>
          </a:p>
          <a:p>
            <a:pPr indent="-285750" lvl="0" marL="285750" marR="0" rtl="0" algn="l">
              <a:spcBef>
                <a:spcPts val="12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29% обрели нательные татуировки в армии – в память о службе;</a:t>
            </a:r>
            <a:endParaRPr/>
          </a:p>
          <a:p>
            <a:pPr indent="-285750" lvl="0" marL="285750" marR="0" rtl="0" algn="l">
              <a:spcBef>
                <a:spcPts val="12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19% указали в качестве причины необоснованное чем-либо желание сделать татуировку;</a:t>
            </a:r>
            <a:endParaRPr/>
          </a:p>
          <a:p>
            <a:pPr indent="-285750" lvl="0" marL="285750" marR="0" rtl="0" algn="l">
              <a:spcBef>
                <a:spcPts val="12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27% опрошенных хотели бы в будущем избавиться от своих татуировок;</a:t>
            </a:r>
            <a:endParaRPr/>
          </a:p>
          <a:p>
            <a:pPr indent="-285750" lvl="0" marL="285750" marR="0" rtl="0" algn="l">
              <a:spcBef>
                <a:spcPts val="12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34% объясняют желание избавиться от нательного рисунка чувством стыда и ощущением, что иметь татуировку неприлично; </a:t>
            </a:r>
            <a:endParaRPr/>
          </a:p>
          <a:p>
            <a:pPr indent="-285750" lvl="0" marL="285750" marR="0" rtl="0" algn="l">
              <a:spcBef>
                <a:spcPts val="12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33% россиян свели бы татуировку из-за ее низкого качества и отсутствия визуальной привлекательности;</a:t>
            </a:r>
            <a:endParaRPr/>
          </a:p>
          <a:p>
            <a:pPr indent="-285750" lvl="0" marL="285750" marR="0" rtl="0" algn="l">
              <a:spcBef>
                <a:spcPts val="12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16% объяснили свое желание тем, что татуировка надоела и перестала нравиться.</a:t>
            </a:r>
            <a:endParaRPr/>
          </a:p>
        </p:txBody>
      </p:sp>
      <p:sp>
        <p:nvSpPr>
          <p:cNvPr id="99" name="Google Shape;99;p2"/>
          <p:cNvSpPr txBox="1"/>
          <p:nvPr>
            <p:ph idx="12" type="sldNum"/>
          </p:nvPr>
        </p:nvSpPr>
        <p:spPr>
          <a:xfrm>
            <a:off x="9448800" y="64928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ru-RU" sz="1400"/>
              <a:t>‹#›</a:t>
            </a:fld>
            <a:endParaRPr b="1" sz="1400"/>
          </a:p>
        </p:txBody>
      </p:sp>
      <p:pic>
        <p:nvPicPr>
          <p:cNvPr id="100" name="Google Shape;100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78801" y="34674"/>
            <a:ext cx="3742549" cy="998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6" name="Google Shape;106;p3"/>
          <p:cNvCxnSpPr/>
          <p:nvPr/>
        </p:nvCxnSpPr>
        <p:spPr>
          <a:xfrm>
            <a:off x="803275" y="1033320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107" name="Google Shape;107;p3"/>
          <p:cNvSpPr/>
          <p:nvPr/>
        </p:nvSpPr>
        <p:spPr>
          <a:xfrm>
            <a:off x="803275" y="462033"/>
            <a:ext cx="8878607" cy="4587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/>
          </a:p>
        </p:txBody>
      </p:sp>
      <p:sp>
        <p:nvSpPr>
          <p:cNvPr id="108" name="Google Shape;108;p3"/>
          <p:cNvSpPr txBox="1"/>
          <p:nvPr/>
        </p:nvSpPr>
        <p:spPr>
          <a:xfrm>
            <a:off x="803274" y="1361803"/>
            <a:ext cx="11020425" cy="36629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Потребность: </a:t>
            </a:r>
            <a:endParaRPr/>
          </a:p>
          <a:p>
            <a:pPr indent="0" lvl="0" marL="0" marR="0" rtl="0" algn="just">
              <a:lnSpc>
                <a:spcPct val="107000"/>
              </a:lnSpc>
              <a:spcBef>
                <a:spcPts val="925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Сделать татуировку</a:t>
            </a:r>
            <a:endParaRPr/>
          </a:p>
          <a:p>
            <a:pPr indent="0" lvl="0" marL="0" marR="0" rtl="0" algn="just">
              <a:lnSpc>
                <a:spcPct val="107000"/>
              </a:lnSpc>
              <a:spcBef>
                <a:spcPts val="925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07000"/>
              </a:lnSpc>
              <a:spcBef>
                <a:spcPts val="925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проблемы:</a:t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just">
              <a:lnSpc>
                <a:spcPct val="107000"/>
              </a:lnSpc>
              <a:spcBef>
                <a:spcPts val="92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arenR"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Сложно представить, где татуировка будет выглядеть лучше.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just">
              <a:lnSpc>
                <a:spcPct val="107000"/>
              </a:lnSpc>
              <a:spcBef>
                <a:spcPts val="92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arenR"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Татуировку нельзя «примерить».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just">
              <a:lnSpc>
                <a:spcPct val="107000"/>
              </a:lnSpc>
              <a:spcBef>
                <a:spcPts val="92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arenR"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Трудности в определении стиля и направления искусства татуировки.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just">
              <a:lnSpc>
                <a:spcPct val="107000"/>
              </a:lnSpc>
              <a:spcBef>
                <a:spcPts val="92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arenR"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Хочется уникальную, не из каталога тату-студии.</a:t>
            </a:r>
            <a:endParaRPr/>
          </a:p>
          <a:p>
            <a:pPr indent="-342900" lvl="0" marL="342900" marR="0" rtl="0" algn="just">
              <a:lnSpc>
                <a:spcPct val="107000"/>
              </a:lnSpc>
              <a:spcBef>
                <a:spcPts val="92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arenR"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Мастера татуировки не могут предложить варианты или помочь создать уникальное изображение.</a:t>
            </a:r>
            <a:endParaRPr/>
          </a:p>
        </p:txBody>
      </p:sp>
      <p:sp>
        <p:nvSpPr>
          <p:cNvPr id="109" name="Google Shape;109;p3"/>
          <p:cNvSpPr txBox="1"/>
          <p:nvPr>
            <p:ph idx="12" type="sldNum"/>
          </p:nvPr>
        </p:nvSpPr>
        <p:spPr>
          <a:xfrm>
            <a:off x="9448800" y="64928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ru-RU" sz="1400"/>
              <a:t>‹#›</a:t>
            </a:fld>
            <a:endParaRPr b="1" sz="1400"/>
          </a:p>
        </p:txBody>
      </p:sp>
      <p:pic>
        <p:nvPicPr>
          <p:cNvPr id="110" name="Google Shape;110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78801" y="34674"/>
            <a:ext cx="3742549" cy="998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6" name="Google Shape;116;p4"/>
          <p:cNvCxnSpPr/>
          <p:nvPr/>
        </p:nvCxnSpPr>
        <p:spPr>
          <a:xfrm>
            <a:off x="803275" y="1033320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117" name="Google Shape;117;p4"/>
          <p:cNvSpPr/>
          <p:nvPr/>
        </p:nvSpPr>
        <p:spPr>
          <a:xfrm>
            <a:off x="803275" y="462033"/>
            <a:ext cx="8878607" cy="4587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/>
          </a:p>
        </p:txBody>
      </p:sp>
      <p:sp>
        <p:nvSpPr>
          <p:cNvPr id="118" name="Google Shape;118;p4"/>
          <p:cNvSpPr txBox="1"/>
          <p:nvPr/>
        </p:nvSpPr>
        <p:spPr>
          <a:xfrm>
            <a:off x="322011" y="1410563"/>
            <a:ext cx="8148221" cy="49854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Приложение, которое даст возможность примерить татуировку на теле еще до ее нанесения: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000"/>
              <a:buFont typeface="Arial"/>
              <a:buChar char="•"/>
            </a:pP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определить лучшее место нанесения;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000"/>
              <a:buFont typeface="Arial"/>
              <a:buChar char="•"/>
            </a:pP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посмотреть, как разное положение и версии татуировки будут выглядеть на конкретном месте;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000"/>
              <a:buFont typeface="Arial"/>
              <a:buChar char="•"/>
            </a:pP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выбрать стиль, дизайн и направление татуировки. 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Кроме того, это приложение может помочь мастерам татуировки с новыми идеями для дизайна тату, а также предоставит возможность вносить исправления и изменения в татуировку перед ее нанесением.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9" name="Google Shape;119;p4"/>
          <p:cNvSpPr txBox="1"/>
          <p:nvPr>
            <p:ph idx="12" type="sldNum"/>
          </p:nvPr>
        </p:nvSpPr>
        <p:spPr>
          <a:xfrm>
            <a:off x="9448800" y="64928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ru-RU" sz="1400"/>
              <a:t>‹#›</a:t>
            </a:fld>
            <a:endParaRPr b="1" sz="1400"/>
          </a:p>
        </p:txBody>
      </p:sp>
      <p:pic>
        <p:nvPicPr>
          <p:cNvPr descr="https://lh4.googleusercontent.com/QJVQBkjKco0bTC1i4ji68mJskLcWPGFPj4ndDgNb59RT8_TP4noMRFEa5989mQ90-NH5wnKZXbFE8t94jJdEOKbBIzVUSMOQguiS8TMNHsSGPVndZ0awgm3y3tknUdJs15mM4FSIfO-9WO1294w3txj5QSiDZ7mXEjrFA3pXaSjZJ63MpiE4JnTZDC3AKg" id="120" name="Google Shape;120;p4"/>
          <p:cNvPicPr preferRelativeResize="0"/>
          <p:nvPr/>
        </p:nvPicPr>
        <p:blipFill rotWithShape="1">
          <a:blip r:embed="rId4">
            <a:alphaModFix/>
          </a:blip>
          <a:srcRect b="3484" l="0" r="0" t="3359"/>
          <a:stretch/>
        </p:blipFill>
        <p:spPr>
          <a:xfrm>
            <a:off x="8916668" y="1254116"/>
            <a:ext cx="2953321" cy="54743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78801" y="34674"/>
            <a:ext cx="3742549" cy="998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7" name="Google Shape;127;p5"/>
          <p:cNvCxnSpPr/>
          <p:nvPr/>
        </p:nvCxnSpPr>
        <p:spPr>
          <a:xfrm>
            <a:off x="803275" y="1033320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128" name="Google Shape;128;p5"/>
          <p:cNvSpPr/>
          <p:nvPr/>
        </p:nvSpPr>
        <p:spPr>
          <a:xfrm>
            <a:off x="803275" y="462033"/>
            <a:ext cx="8878607" cy="4587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ПРОДУКТ</a:t>
            </a:r>
            <a:endParaRPr/>
          </a:p>
        </p:txBody>
      </p:sp>
      <p:sp>
        <p:nvSpPr>
          <p:cNvPr id="129" name="Google Shape;129;p5"/>
          <p:cNvSpPr txBox="1"/>
          <p:nvPr>
            <p:ph idx="12" type="sldNum"/>
          </p:nvPr>
        </p:nvSpPr>
        <p:spPr>
          <a:xfrm>
            <a:off x="9448800" y="64928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ru-RU" sz="1400"/>
              <a:t>‹#›</a:t>
            </a:fld>
            <a:endParaRPr b="1" sz="1400"/>
          </a:p>
        </p:txBody>
      </p:sp>
      <p:pic>
        <p:nvPicPr>
          <p:cNvPr descr="https://lh4.googleusercontent.com/QJVQBkjKco0bTC1i4ji68mJskLcWPGFPj4ndDgNb59RT8_TP4noMRFEa5989mQ90-NH5wnKZXbFE8t94jJdEOKbBIzVUSMOQguiS8TMNHsSGPVndZ0awgm3y3tknUdJs15mM4FSIfO-9WO1294w3txj5QSiDZ7mXEjrFA3pXaSjZJ63MpiE4JnTZDC3AKg" id="130" name="Google Shape;130;p5"/>
          <p:cNvPicPr preferRelativeResize="0"/>
          <p:nvPr/>
        </p:nvPicPr>
        <p:blipFill rotWithShape="1">
          <a:blip r:embed="rId4">
            <a:alphaModFix/>
          </a:blip>
          <a:srcRect b="3484" l="0" r="0" t="3359"/>
          <a:stretch/>
        </p:blipFill>
        <p:spPr>
          <a:xfrm>
            <a:off x="1767422" y="1201073"/>
            <a:ext cx="2953321" cy="5474364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5"/>
          <p:cNvSpPr txBox="1"/>
          <p:nvPr/>
        </p:nvSpPr>
        <p:spPr>
          <a:xfrm>
            <a:off x="6096000" y="3419757"/>
            <a:ext cx="417845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Главная страница программы</a:t>
            </a:r>
            <a:endParaRPr/>
          </a:p>
        </p:txBody>
      </p:sp>
      <p:pic>
        <p:nvPicPr>
          <p:cNvPr descr="https://lh4.googleusercontent.com/mQqJ4i7Ax9z-HX8Z7stLphh4oemHI9DWYJXH001jwFmBGPfq_KejqMev72Yd53sPByw6jrfPvNJtH0g3RnFC4Snr5iJRhdAKNa7ZDfGyP1di0MJrk5_zpxohXxrxUEy7lGbe4ipyLQjos667_ig7MnFZrEJHOYpQ2wg03kcTvn4P52dEtjvEzMkCC4a6kw" id="132" name="Google Shape;132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090261" y="7162800"/>
            <a:ext cx="2769738" cy="54913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lh4.googleusercontent.com/CAlMn7hp04D4aYgnsKCMgJTDcajMjqfCFNOwAMQmXjHBXS4gPqjb5mPLTUJ2t6ww8N3jxnclcf7z4T_E_qdIoP0qir0Dtc7v-qvC0c2OBRYr3g6OYvcGx5NNDIYQIW7YkSy7VgvhuIe1jkXRBRx31XqhoB99rrZqxumefKLSvSS9AStYUxRQf05jbXfI" id="133" name="Google Shape;133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014419" y="7162800"/>
            <a:ext cx="2782166" cy="54913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lh6.googleusercontent.com/mfCoSDK1CdYvkU6Zm9rQTOo4RKeWFeFkHLLqc_nMrCMi0WfIc-FsC4kGmsYuvz0FPo1_cQrsBgvRH94FZvAO5wBgS-WocDqbpSZ6OkXf9VETBGtPXZagNY7RQgWH6DQ3U49LJro3N4odnpYauw4h_SGKMvWoSXcbSGSwahCHKhf91mNc0KS6StS1RZ69" id="134" name="Google Shape;134;p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949764" y="7162800"/>
            <a:ext cx="2770979" cy="54913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278801" y="34674"/>
            <a:ext cx="3742549" cy="998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1" name="Google Shape;141;p6"/>
          <p:cNvCxnSpPr/>
          <p:nvPr/>
        </p:nvCxnSpPr>
        <p:spPr>
          <a:xfrm>
            <a:off x="803275" y="1044206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142" name="Google Shape;142;p6"/>
          <p:cNvSpPr/>
          <p:nvPr/>
        </p:nvSpPr>
        <p:spPr>
          <a:xfrm>
            <a:off x="803275" y="462033"/>
            <a:ext cx="8878607" cy="4587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ПРОДУКТ</a:t>
            </a:r>
            <a:endParaRPr/>
          </a:p>
        </p:txBody>
      </p:sp>
      <p:sp>
        <p:nvSpPr>
          <p:cNvPr id="143" name="Google Shape;143;p6"/>
          <p:cNvSpPr txBox="1"/>
          <p:nvPr>
            <p:ph idx="12" type="sldNum"/>
          </p:nvPr>
        </p:nvSpPr>
        <p:spPr>
          <a:xfrm>
            <a:off x="9448800" y="64928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ru-RU" sz="1400"/>
              <a:t>‹#›</a:t>
            </a:fld>
            <a:endParaRPr b="1" sz="1400"/>
          </a:p>
        </p:txBody>
      </p:sp>
      <p:pic>
        <p:nvPicPr>
          <p:cNvPr descr="https://lh4.googleusercontent.com/mQqJ4i7Ax9z-HX8Z7stLphh4oemHI9DWYJXH001jwFmBGPfq_KejqMev72Yd53sPByw6jrfPvNJtH0g3RnFC4Snr5iJRhdAKNa7ZDfGyP1di0MJrk5_zpxohXxrxUEy7lGbe4ipyLQjos667_ig7MnFZrEJHOYpQ2wg03kcTvn4P52dEtjvEzMkCC4a6kw" id="144" name="Google Shape;144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50479" y="1116347"/>
            <a:ext cx="2769738" cy="54913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lh4.googleusercontent.com/CAlMn7hp04D4aYgnsKCMgJTDcajMjqfCFNOwAMQmXjHBXS4gPqjb5mPLTUJ2t6ww8N3jxnclcf7z4T_E_qdIoP0qir0Dtc7v-qvC0c2OBRYr3g6OYvcGx5NNDIYQIW7YkSy7VgvhuIe1jkXRBRx31XqhoB99rrZqxumefKLSvSS9AStYUxRQf05jbXfI" id="145" name="Google Shape;145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674637" y="1116347"/>
            <a:ext cx="2782166" cy="54913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lh6.googleusercontent.com/mfCoSDK1CdYvkU6Zm9rQTOo4RKeWFeFkHLLqc_nMrCMi0WfIc-FsC4kGmsYuvz0FPo1_cQrsBgvRH94FZvAO5wBgS-WocDqbpSZ6OkXf9VETBGtPXZagNY7RQgWH6DQ3U49LJro3N4odnpYauw4h_SGKMvWoSXcbSGSwahCHKhf91mNc0KS6StS1RZ69" id="146" name="Google Shape;146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609982" y="1116347"/>
            <a:ext cx="2770979" cy="54913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sun9-north.userapi.com/sun9-88/s/v1/ig2/wMX3EIBFGXrEbMjdkjANOKGGN9yOIUS7EMsLopmzpJLzG1-vYyKuH2YpaUd5OAe_zQI6nR-z83PczXcO227JSGxF.jpg?size=580x1152&amp;quality=95&amp;type=album" id="147" name="Google Shape;147;p6"/>
          <p:cNvPicPr preferRelativeResize="0"/>
          <p:nvPr/>
        </p:nvPicPr>
        <p:blipFill rotWithShape="1">
          <a:blip r:embed="rId7">
            <a:alphaModFix/>
          </a:blip>
          <a:srcRect b="2747" l="0" r="0" t="2591"/>
          <a:stretch/>
        </p:blipFill>
        <p:spPr>
          <a:xfrm>
            <a:off x="1609982" y="-6169372"/>
            <a:ext cx="2973031" cy="558984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sun9-east.userapi.com/sun9-75/s/v1/ig2/qyRWnTzI2ksl_D5GLSEARkar7bTTNELc72YfR4S99IDEB9w5TTPZZuzFXfOFKYaPtakd_OtRm369w1bYLXpwAVUt.jpg?size=580x1152&amp;quality=95&amp;type=album" id="148" name="Google Shape;148;p6"/>
          <p:cNvPicPr preferRelativeResize="0"/>
          <p:nvPr/>
        </p:nvPicPr>
        <p:blipFill rotWithShape="1">
          <a:blip r:embed="rId8">
            <a:alphaModFix/>
          </a:blip>
          <a:srcRect b="2229" l="0" r="0" t="2561"/>
          <a:stretch/>
        </p:blipFill>
        <p:spPr>
          <a:xfrm>
            <a:off x="5143999" y="-6217829"/>
            <a:ext cx="3007209" cy="56867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278801" y="34674"/>
            <a:ext cx="3742549" cy="998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5" name="Google Shape;155;p7"/>
          <p:cNvCxnSpPr/>
          <p:nvPr/>
        </p:nvCxnSpPr>
        <p:spPr>
          <a:xfrm>
            <a:off x="803275" y="1033320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156" name="Google Shape;156;p7"/>
          <p:cNvSpPr/>
          <p:nvPr/>
        </p:nvSpPr>
        <p:spPr>
          <a:xfrm>
            <a:off x="803275" y="462033"/>
            <a:ext cx="8878607" cy="4587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ПРОДУКТ</a:t>
            </a:r>
            <a:endParaRPr/>
          </a:p>
        </p:txBody>
      </p:sp>
      <p:sp>
        <p:nvSpPr>
          <p:cNvPr id="157" name="Google Shape;157;p7"/>
          <p:cNvSpPr txBox="1"/>
          <p:nvPr>
            <p:ph idx="12" type="sldNum"/>
          </p:nvPr>
        </p:nvSpPr>
        <p:spPr>
          <a:xfrm>
            <a:off x="9448800" y="64928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ru-RU" sz="1400"/>
              <a:t>‹#›</a:t>
            </a:fld>
            <a:endParaRPr b="1" sz="1400"/>
          </a:p>
        </p:txBody>
      </p:sp>
      <p:pic>
        <p:nvPicPr>
          <p:cNvPr descr="https://sun9-north.userapi.com/sun9-88/s/v1/ig2/wMX3EIBFGXrEbMjdkjANOKGGN9yOIUS7EMsLopmzpJLzG1-vYyKuH2YpaUd5OAe_zQI6nR-z83PczXcO227JSGxF.jpg?size=580x1152&amp;quality=95&amp;type=album" id="158" name="Google Shape;158;p7"/>
          <p:cNvPicPr preferRelativeResize="0"/>
          <p:nvPr/>
        </p:nvPicPr>
        <p:blipFill rotWithShape="1">
          <a:blip r:embed="rId4">
            <a:alphaModFix/>
          </a:blip>
          <a:srcRect b="2747" l="0" r="0" t="2591"/>
          <a:stretch/>
        </p:blipFill>
        <p:spPr>
          <a:xfrm>
            <a:off x="1439025" y="1145828"/>
            <a:ext cx="2973031" cy="558984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sun9-east.userapi.com/sun9-75/s/v1/ig2/qyRWnTzI2ksl_D5GLSEARkar7bTTNELc72YfR4S99IDEB9w5TTPZZuzFXfOFKYaPtakd_OtRm369w1bYLXpwAVUt.jpg?size=580x1152&amp;quality=95&amp;type=album" id="159" name="Google Shape;159;p7"/>
          <p:cNvPicPr preferRelativeResize="0"/>
          <p:nvPr/>
        </p:nvPicPr>
        <p:blipFill rotWithShape="1">
          <a:blip r:embed="rId5">
            <a:alphaModFix/>
          </a:blip>
          <a:srcRect b="2229" l="0" r="0" t="2561"/>
          <a:stretch/>
        </p:blipFill>
        <p:spPr>
          <a:xfrm>
            <a:off x="4973042" y="1097371"/>
            <a:ext cx="3007209" cy="5686758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7"/>
          <p:cNvSpPr txBox="1"/>
          <p:nvPr/>
        </p:nvSpPr>
        <p:spPr>
          <a:xfrm>
            <a:off x="8326717" y="3709917"/>
            <a:ext cx="349698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Раздел «Примерка тату»</a:t>
            </a:r>
            <a:endParaRPr/>
          </a:p>
        </p:txBody>
      </p:sp>
      <p:pic>
        <p:nvPicPr>
          <p:cNvPr descr="https://lh4.googleusercontent.com/mQqJ4i7Ax9z-HX8Z7stLphh4oemHI9DWYJXH001jwFmBGPfq_KejqMev72Yd53sPByw6jrfPvNJtH0g3RnFC4Snr5iJRhdAKNa7ZDfGyP1di0MJrk5_zpxohXxrxUEy7lGbe4ipyLQjos667_ig7MnFZrEJHOYpQ2wg03kcTvn4P52dEtjvEzMkCC4a6kw" id="161" name="Google Shape;161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781574" y="7212347"/>
            <a:ext cx="2769738" cy="54913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lh4.googleusercontent.com/CAlMn7hp04D4aYgnsKCMgJTDcajMjqfCFNOwAMQmXjHBXS4gPqjb5mPLTUJ2t6ww8N3jxnclcf7z4T_E_qdIoP0qir0Dtc7v-qvC0c2OBRYr3g6OYvcGx5NNDIYQIW7YkSy7VgvhuIe1jkXRBRx31XqhoB99rrZqxumefKLSvSS9AStYUxRQf05jbXfI" id="162" name="Google Shape;162;p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705732" y="7212347"/>
            <a:ext cx="2782166" cy="54913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lh6.googleusercontent.com/mfCoSDK1CdYvkU6Zm9rQTOo4RKeWFeFkHLLqc_nMrCMi0WfIc-FsC4kGmsYuvz0FPo1_cQrsBgvRH94FZvAO5wBgS-WocDqbpSZ6OkXf9VETBGtPXZagNY7RQgWH6DQ3U49LJro3N4odnpYauw4h_SGKMvWoSXcbSGSwahCHKhf91mNc0KS6StS1RZ69" id="163" name="Google Shape;163;p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41077" y="7212347"/>
            <a:ext cx="2770979" cy="5491392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7"/>
          <p:cNvSpPr/>
          <p:nvPr/>
        </p:nvSpPr>
        <p:spPr>
          <a:xfrm>
            <a:off x="-5859598" y="2248403"/>
            <a:ext cx="2948473" cy="2923027"/>
          </a:xfrm>
          <a:prstGeom prst="ellipse">
            <a:avLst/>
          </a:prstGeom>
          <a:solidFill>
            <a:srgbClr val="F4B081"/>
          </a:solidFill>
          <a:ln>
            <a:noFill/>
          </a:ln>
          <a:effectLst>
            <a:outerShdw blurRad="44450" algn="ctr" dir="5400000" dist="27940">
              <a:srgbClr val="000000">
                <a:alpha val="31764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7"/>
          <p:cNvSpPr txBox="1"/>
          <p:nvPr/>
        </p:nvSpPr>
        <p:spPr>
          <a:xfrm>
            <a:off x="-4689901" y="2614842"/>
            <a:ext cx="708478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TAM</a:t>
            </a:r>
            <a:endParaRPr b="1"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66" name="Google Shape;166;p7"/>
          <p:cNvCxnSpPr/>
          <p:nvPr/>
        </p:nvCxnSpPr>
        <p:spPr>
          <a:xfrm>
            <a:off x="-3079076" y="3014952"/>
            <a:ext cx="1847461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67" name="Google Shape;167;p7"/>
          <p:cNvSpPr txBox="1"/>
          <p:nvPr/>
        </p:nvSpPr>
        <p:spPr>
          <a:xfrm>
            <a:off x="-1136754" y="2808573"/>
            <a:ext cx="102143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492 486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8" name="Google Shape;168;p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278801" y="34674"/>
            <a:ext cx="3742549" cy="998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4" name="Google Shape;174;p8"/>
          <p:cNvCxnSpPr/>
          <p:nvPr/>
        </p:nvCxnSpPr>
        <p:spPr>
          <a:xfrm>
            <a:off x="803275" y="1033320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175" name="Google Shape;175;p8"/>
          <p:cNvSpPr/>
          <p:nvPr/>
        </p:nvSpPr>
        <p:spPr>
          <a:xfrm>
            <a:off x="803275" y="462033"/>
            <a:ext cx="8878607" cy="4587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РЫНОК</a:t>
            </a:r>
            <a:endParaRPr/>
          </a:p>
        </p:txBody>
      </p:sp>
      <p:sp>
        <p:nvSpPr>
          <p:cNvPr id="176" name="Google Shape;176;p8"/>
          <p:cNvSpPr txBox="1"/>
          <p:nvPr/>
        </p:nvSpPr>
        <p:spPr>
          <a:xfrm>
            <a:off x="6719464" y="1796823"/>
            <a:ext cx="5030107" cy="4192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TAM: 1 588 665 чел.(население Екатеринбурга)  *31% (потенциальные клиенты) = 492 486 чел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SAM: 492 486 чел.(общий объем рынка)* 19%(клиенты, готовые воспользоваться приложением) = 93 572 чел.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SOM: 93 572 чел. (доступный объем рынка)/ 5 (кол-во значимых конкурентов)= 18715 чел.</a:t>
            </a:r>
            <a:endParaRPr b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8"/>
          <p:cNvSpPr txBox="1"/>
          <p:nvPr>
            <p:ph idx="12" type="sldNum"/>
          </p:nvPr>
        </p:nvSpPr>
        <p:spPr>
          <a:xfrm>
            <a:off x="9448800" y="64928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ru-RU" sz="1400"/>
              <a:t>‹#›</a:t>
            </a:fld>
            <a:endParaRPr b="1" sz="1400"/>
          </a:p>
        </p:txBody>
      </p:sp>
      <p:sp>
        <p:nvSpPr>
          <p:cNvPr id="178" name="Google Shape;178;p8"/>
          <p:cNvSpPr/>
          <p:nvPr/>
        </p:nvSpPr>
        <p:spPr>
          <a:xfrm>
            <a:off x="803275" y="2340488"/>
            <a:ext cx="2948473" cy="2923027"/>
          </a:xfrm>
          <a:prstGeom prst="ellipse">
            <a:avLst/>
          </a:prstGeom>
          <a:solidFill>
            <a:srgbClr val="F4B081"/>
          </a:solidFill>
          <a:ln>
            <a:noFill/>
          </a:ln>
          <a:effectLst>
            <a:outerShdw blurRad="44450" algn="ctr" dir="5400000" dist="27940">
              <a:srgbClr val="000000">
                <a:alpha val="31764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8"/>
          <p:cNvSpPr txBox="1"/>
          <p:nvPr/>
        </p:nvSpPr>
        <p:spPr>
          <a:xfrm>
            <a:off x="1972972" y="2706927"/>
            <a:ext cx="708478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TAM</a:t>
            </a:r>
            <a:endParaRPr b="1"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80" name="Google Shape;180;p8"/>
          <p:cNvCxnSpPr/>
          <p:nvPr/>
        </p:nvCxnSpPr>
        <p:spPr>
          <a:xfrm>
            <a:off x="3583797" y="3107037"/>
            <a:ext cx="1847461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81" name="Google Shape;181;p8"/>
          <p:cNvSpPr txBox="1"/>
          <p:nvPr/>
        </p:nvSpPr>
        <p:spPr>
          <a:xfrm>
            <a:off x="5526119" y="2900658"/>
            <a:ext cx="102143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492 486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8"/>
          <p:cNvSpPr/>
          <p:nvPr/>
        </p:nvSpPr>
        <p:spPr>
          <a:xfrm>
            <a:off x="-5697168" y="3300768"/>
            <a:ext cx="1795366" cy="1838130"/>
          </a:xfrm>
          <a:prstGeom prst="ellipse">
            <a:avLst/>
          </a:prstGeom>
          <a:solidFill>
            <a:srgbClr val="8DA9DB"/>
          </a:solidFill>
          <a:ln>
            <a:noFill/>
          </a:ln>
          <a:effectLst>
            <a:outerShdw blurRad="44450" algn="ctr" dir="5400000" dist="27940">
              <a:srgbClr val="000000">
                <a:alpha val="31764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8"/>
          <p:cNvSpPr txBox="1"/>
          <p:nvPr/>
        </p:nvSpPr>
        <p:spPr>
          <a:xfrm>
            <a:off x="-5073318" y="3623847"/>
            <a:ext cx="63228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SAM</a:t>
            </a:r>
            <a:endParaRPr b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84" name="Google Shape;184;p8"/>
          <p:cNvCxnSpPr/>
          <p:nvPr/>
        </p:nvCxnSpPr>
        <p:spPr>
          <a:xfrm>
            <a:off x="-3976447" y="3969852"/>
            <a:ext cx="2155370" cy="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85" name="Google Shape;185;p8"/>
          <p:cNvSpPr txBox="1"/>
          <p:nvPr/>
        </p:nvSpPr>
        <p:spPr>
          <a:xfrm>
            <a:off x="-1767826" y="3776962"/>
            <a:ext cx="891591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93 572</a:t>
            </a:r>
            <a:endParaRPr/>
          </a:p>
        </p:txBody>
      </p:sp>
      <p:pic>
        <p:nvPicPr>
          <p:cNvPr id="186" name="Google Shape;186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78801" y="34674"/>
            <a:ext cx="3742549" cy="998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2" name="Google Shape;192;p9"/>
          <p:cNvCxnSpPr/>
          <p:nvPr/>
        </p:nvCxnSpPr>
        <p:spPr>
          <a:xfrm>
            <a:off x="803275" y="1033320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193" name="Google Shape;193;p9"/>
          <p:cNvSpPr/>
          <p:nvPr/>
        </p:nvSpPr>
        <p:spPr>
          <a:xfrm>
            <a:off x="803275" y="462033"/>
            <a:ext cx="8878607" cy="4587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РЫНОК</a:t>
            </a:r>
            <a:endParaRPr/>
          </a:p>
        </p:txBody>
      </p:sp>
      <p:sp>
        <p:nvSpPr>
          <p:cNvPr id="194" name="Google Shape;194;p9"/>
          <p:cNvSpPr txBox="1"/>
          <p:nvPr/>
        </p:nvSpPr>
        <p:spPr>
          <a:xfrm>
            <a:off x="6719464" y="1796823"/>
            <a:ext cx="5030107" cy="4192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TAM: 1 588 665 чел.(население Екатеринбурга)  *31% (потенциальные клиенты) = 492 486 чел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SAM: 492 486 чел.(общий объем рынка)* 19%(клиенты, готовые воспользоваться приложением) = 93 572 чел.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SOM: 93 572 чел. (доступный объем рынка)/ 5 (кол-во значимых конкурентов)= 18715 чел.</a:t>
            </a:r>
            <a:endParaRPr b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9"/>
          <p:cNvSpPr txBox="1"/>
          <p:nvPr>
            <p:ph idx="12" type="sldNum"/>
          </p:nvPr>
        </p:nvSpPr>
        <p:spPr>
          <a:xfrm>
            <a:off x="9448800" y="64928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ru-RU" sz="1400"/>
              <a:t>‹#›</a:t>
            </a:fld>
            <a:endParaRPr b="1" sz="1400"/>
          </a:p>
        </p:txBody>
      </p:sp>
      <p:sp>
        <p:nvSpPr>
          <p:cNvPr id="196" name="Google Shape;196;p9"/>
          <p:cNvSpPr/>
          <p:nvPr/>
        </p:nvSpPr>
        <p:spPr>
          <a:xfrm>
            <a:off x="803275" y="2340488"/>
            <a:ext cx="2948473" cy="2923027"/>
          </a:xfrm>
          <a:prstGeom prst="ellipse">
            <a:avLst/>
          </a:prstGeom>
          <a:solidFill>
            <a:srgbClr val="F4B081"/>
          </a:solidFill>
          <a:ln>
            <a:noFill/>
          </a:ln>
          <a:effectLst>
            <a:outerShdw blurRad="44450" algn="ctr" dir="5400000" dist="27940">
              <a:srgbClr val="000000">
                <a:alpha val="31764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9"/>
          <p:cNvSpPr/>
          <p:nvPr/>
        </p:nvSpPr>
        <p:spPr>
          <a:xfrm>
            <a:off x="1387216" y="3192119"/>
            <a:ext cx="1795366" cy="1838130"/>
          </a:xfrm>
          <a:prstGeom prst="ellipse">
            <a:avLst/>
          </a:prstGeom>
          <a:solidFill>
            <a:srgbClr val="8DA9DB"/>
          </a:solidFill>
          <a:ln>
            <a:noFill/>
          </a:ln>
          <a:effectLst>
            <a:outerShdw blurRad="44450" algn="ctr" dir="5400000" dist="27940">
              <a:srgbClr val="000000">
                <a:alpha val="31764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9"/>
          <p:cNvSpPr txBox="1"/>
          <p:nvPr/>
        </p:nvSpPr>
        <p:spPr>
          <a:xfrm>
            <a:off x="1972972" y="2706927"/>
            <a:ext cx="708478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TAM</a:t>
            </a:r>
            <a:endParaRPr b="1"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9"/>
          <p:cNvSpPr txBox="1"/>
          <p:nvPr/>
        </p:nvSpPr>
        <p:spPr>
          <a:xfrm>
            <a:off x="2011066" y="3515198"/>
            <a:ext cx="63228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SAM</a:t>
            </a:r>
            <a:endParaRPr b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00" name="Google Shape;200;p9"/>
          <p:cNvCxnSpPr/>
          <p:nvPr/>
        </p:nvCxnSpPr>
        <p:spPr>
          <a:xfrm>
            <a:off x="3583797" y="3107037"/>
            <a:ext cx="1847461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01" name="Google Shape;201;p9"/>
          <p:cNvCxnSpPr/>
          <p:nvPr/>
        </p:nvCxnSpPr>
        <p:spPr>
          <a:xfrm>
            <a:off x="3107937" y="3861203"/>
            <a:ext cx="2155370" cy="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02" name="Google Shape;202;p9"/>
          <p:cNvSpPr txBox="1"/>
          <p:nvPr/>
        </p:nvSpPr>
        <p:spPr>
          <a:xfrm>
            <a:off x="5526119" y="2900658"/>
            <a:ext cx="102143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492 486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9"/>
          <p:cNvSpPr txBox="1"/>
          <p:nvPr/>
        </p:nvSpPr>
        <p:spPr>
          <a:xfrm>
            <a:off x="5316558" y="3668313"/>
            <a:ext cx="891591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93 572</a:t>
            </a:r>
            <a:endParaRPr/>
          </a:p>
        </p:txBody>
      </p:sp>
      <p:sp>
        <p:nvSpPr>
          <p:cNvPr id="204" name="Google Shape;204;p9"/>
          <p:cNvSpPr/>
          <p:nvPr/>
        </p:nvSpPr>
        <p:spPr>
          <a:xfrm>
            <a:off x="-4676973" y="4265139"/>
            <a:ext cx="793102" cy="765110"/>
          </a:xfrm>
          <a:prstGeom prst="ellipse">
            <a:avLst/>
          </a:prstGeom>
          <a:solidFill>
            <a:srgbClr val="FFD966"/>
          </a:solidFill>
          <a:ln>
            <a:noFill/>
          </a:ln>
          <a:effectLst>
            <a:outerShdw blurRad="44450" algn="ctr" dir="5400000" dist="27940">
              <a:srgbClr val="000000">
                <a:alpha val="31764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9"/>
          <p:cNvSpPr txBox="1"/>
          <p:nvPr/>
        </p:nvSpPr>
        <p:spPr>
          <a:xfrm>
            <a:off x="-4592349" y="4463028"/>
            <a:ext cx="65114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SOM</a:t>
            </a:r>
            <a:endParaRPr b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06" name="Google Shape;206;p9"/>
          <p:cNvCxnSpPr/>
          <p:nvPr/>
        </p:nvCxnSpPr>
        <p:spPr>
          <a:xfrm>
            <a:off x="-3921966" y="4832360"/>
            <a:ext cx="2377356" cy="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07" name="Google Shape;207;p9"/>
          <p:cNvSpPr txBox="1"/>
          <p:nvPr/>
        </p:nvSpPr>
        <p:spPr>
          <a:xfrm>
            <a:off x="-1525367" y="4630139"/>
            <a:ext cx="83388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18715</a:t>
            </a:r>
            <a:endParaRPr/>
          </a:p>
        </p:txBody>
      </p:sp>
      <p:pic>
        <p:nvPicPr>
          <p:cNvPr id="208" name="Google Shape;208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78801" y="34674"/>
            <a:ext cx="3742549" cy="998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4" name="Google Shape;214;p10"/>
          <p:cNvCxnSpPr/>
          <p:nvPr/>
        </p:nvCxnSpPr>
        <p:spPr>
          <a:xfrm>
            <a:off x="803275" y="1033320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215" name="Google Shape;215;p10"/>
          <p:cNvSpPr/>
          <p:nvPr/>
        </p:nvSpPr>
        <p:spPr>
          <a:xfrm>
            <a:off x="803275" y="462033"/>
            <a:ext cx="8878607" cy="4587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РЫНОК</a:t>
            </a:r>
            <a:endParaRPr/>
          </a:p>
        </p:txBody>
      </p:sp>
      <p:sp>
        <p:nvSpPr>
          <p:cNvPr id="216" name="Google Shape;216;p10"/>
          <p:cNvSpPr txBox="1"/>
          <p:nvPr/>
        </p:nvSpPr>
        <p:spPr>
          <a:xfrm>
            <a:off x="6719464" y="1796823"/>
            <a:ext cx="5030107" cy="4192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TAM: 1 588 665 чел.(население Екатеринбурга)  *31% (потенциальные клиенты) = 492 486 чел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SAM: 492 486 чел.(общий объем рынка)* 19%(клиенты, готовые воспользоваться приложением) = 93 572 чел.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SOM: 93 572 чел. (доступный объем рынка)/ 5 (кол-во значимых конкурентов)= 18715 чел.</a:t>
            </a:r>
            <a:endParaRPr b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10"/>
          <p:cNvSpPr txBox="1"/>
          <p:nvPr>
            <p:ph idx="12" type="sldNum"/>
          </p:nvPr>
        </p:nvSpPr>
        <p:spPr>
          <a:xfrm>
            <a:off x="9448800" y="64928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ru-RU" sz="1400"/>
              <a:t>‹#›</a:t>
            </a:fld>
            <a:endParaRPr b="1" sz="1400"/>
          </a:p>
        </p:txBody>
      </p:sp>
      <p:sp>
        <p:nvSpPr>
          <p:cNvPr id="218" name="Google Shape;218;p10"/>
          <p:cNvSpPr/>
          <p:nvPr/>
        </p:nvSpPr>
        <p:spPr>
          <a:xfrm>
            <a:off x="803275" y="2340488"/>
            <a:ext cx="2948473" cy="2923027"/>
          </a:xfrm>
          <a:prstGeom prst="ellipse">
            <a:avLst/>
          </a:prstGeom>
          <a:solidFill>
            <a:srgbClr val="F4B081"/>
          </a:solidFill>
          <a:ln>
            <a:noFill/>
          </a:ln>
          <a:effectLst>
            <a:outerShdw blurRad="44450" algn="ctr" dir="5400000" dist="27940">
              <a:srgbClr val="000000">
                <a:alpha val="31764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10"/>
          <p:cNvSpPr/>
          <p:nvPr/>
        </p:nvSpPr>
        <p:spPr>
          <a:xfrm>
            <a:off x="1387216" y="3192119"/>
            <a:ext cx="1795366" cy="1838130"/>
          </a:xfrm>
          <a:prstGeom prst="ellipse">
            <a:avLst/>
          </a:prstGeom>
          <a:solidFill>
            <a:srgbClr val="8DA9DB"/>
          </a:solidFill>
          <a:ln>
            <a:noFill/>
          </a:ln>
          <a:effectLst>
            <a:outerShdw blurRad="44450" algn="ctr" dir="5400000" dist="27940">
              <a:srgbClr val="000000">
                <a:alpha val="31764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10"/>
          <p:cNvSpPr/>
          <p:nvPr/>
        </p:nvSpPr>
        <p:spPr>
          <a:xfrm>
            <a:off x="1888348" y="4111184"/>
            <a:ext cx="793102" cy="765110"/>
          </a:xfrm>
          <a:prstGeom prst="ellipse">
            <a:avLst/>
          </a:prstGeom>
          <a:solidFill>
            <a:srgbClr val="FFD966"/>
          </a:solidFill>
          <a:ln>
            <a:noFill/>
          </a:ln>
          <a:effectLst>
            <a:outerShdw blurRad="44450" algn="ctr" dir="5400000" dist="27940">
              <a:srgbClr val="000000">
                <a:alpha val="31764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10"/>
          <p:cNvSpPr txBox="1"/>
          <p:nvPr/>
        </p:nvSpPr>
        <p:spPr>
          <a:xfrm>
            <a:off x="1972972" y="2706927"/>
            <a:ext cx="708478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TAM</a:t>
            </a:r>
            <a:endParaRPr b="1"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10"/>
          <p:cNvSpPr txBox="1"/>
          <p:nvPr/>
        </p:nvSpPr>
        <p:spPr>
          <a:xfrm>
            <a:off x="2011066" y="3515198"/>
            <a:ext cx="63228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SAM</a:t>
            </a:r>
            <a:endParaRPr b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10"/>
          <p:cNvSpPr txBox="1"/>
          <p:nvPr/>
        </p:nvSpPr>
        <p:spPr>
          <a:xfrm>
            <a:off x="1972972" y="4309073"/>
            <a:ext cx="65114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SOM</a:t>
            </a:r>
            <a:endParaRPr b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24" name="Google Shape;224;p10"/>
          <p:cNvCxnSpPr/>
          <p:nvPr/>
        </p:nvCxnSpPr>
        <p:spPr>
          <a:xfrm>
            <a:off x="3583797" y="3107037"/>
            <a:ext cx="1847461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25" name="Google Shape;225;p10"/>
          <p:cNvCxnSpPr/>
          <p:nvPr/>
        </p:nvCxnSpPr>
        <p:spPr>
          <a:xfrm>
            <a:off x="3107937" y="3861203"/>
            <a:ext cx="2155370" cy="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26" name="Google Shape;226;p10"/>
          <p:cNvCxnSpPr/>
          <p:nvPr/>
        </p:nvCxnSpPr>
        <p:spPr>
          <a:xfrm>
            <a:off x="2643355" y="4678405"/>
            <a:ext cx="2377356" cy="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27" name="Google Shape;227;p10"/>
          <p:cNvSpPr txBox="1"/>
          <p:nvPr/>
        </p:nvSpPr>
        <p:spPr>
          <a:xfrm>
            <a:off x="5526119" y="2900658"/>
            <a:ext cx="102143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492 486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10"/>
          <p:cNvSpPr txBox="1"/>
          <p:nvPr/>
        </p:nvSpPr>
        <p:spPr>
          <a:xfrm>
            <a:off x="5316558" y="3668313"/>
            <a:ext cx="891591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93 572</a:t>
            </a:r>
            <a:endParaRPr/>
          </a:p>
        </p:txBody>
      </p:sp>
      <p:sp>
        <p:nvSpPr>
          <p:cNvPr id="229" name="Google Shape;229;p10"/>
          <p:cNvSpPr txBox="1"/>
          <p:nvPr/>
        </p:nvSpPr>
        <p:spPr>
          <a:xfrm>
            <a:off x="5039954" y="4476184"/>
            <a:ext cx="83388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18715</a:t>
            </a:r>
            <a:endParaRPr/>
          </a:p>
        </p:txBody>
      </p:sp>
      <p:pic>
        <p:nvPicPr>
          <p:cNvPr id="230" name="Google Shape;230;p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78801" y="34674"/>
            <a:ext cx="3742549" cy="998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6" name="Google Shape;236;p11"/>
          <p:cNvCxnSpPr/>
          <p:nvPr/>
        </p:nvCxnSpPr>
        <p:spPr>
          <a:xfrm>
            <a:off x="803275" y="1033320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237" name="Google Shape;237;p11"/>
          <p:cNvSpPr/>
          <p:nvPr/>
        </p:nvSpPr>
        <p:spPr>
          <a:xfrm>
            <a:off x="803275" y="462033"/>
            <a:ext cx="8878607" cy="4587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КОНКУРЕНТЫ</a:t>
            </a:r>
            <a:endParaRPr/>
          </a:p>
        </p:txBody>
      </p:sp>
      <p:sp>
        <p:nvSpPr>
          <p:cNvPr id="238" name="Google Shape;238;p11"/>
          <p:cNvSpPr txBox="1"/>
          <p:nvPr>
            <p:ph idx="12" type="sldNum"/>
          </p:nvPr>
        </p:nvSpPr>
        <p:spPr>
          <a:xfrm>
            <a:off x="9448800" y="64928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ru-RU" sz="1400"/>
              <a:t>‹#›</a:t>
            </a:fld>
            <a:endParaRPr b="1" sz="1400"/>
          </a:p>
        </p:txBody>
      </p:sp>
      <p:graphicFrame>
        <p:nvGraphicFramePr>
          <p:cNvPr id="239" name="Google Shape;239;p11"/>
          <p:cNvGraphicFramePr/>
          <p:nvPr/>
        </p:nvGraphicFramePr>
        <p:xfrm>
          <a:off x="798196" y="1145828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{D55D723B-9092-4B22-BC53-AC8F23955A7B}</a:tableStyleId>
              </a:tblPr>
              <a:tblGrid>
                <a:gridCol w="2294975"/>
                <a:gridCol w="1837600"/>
                <a:gridCol w="1438025"/>
                <a:gridCol w="1581025"/>
                <a:gridCol w="1581025"/>
                <a:gridCol w="1862950"/>
              </a:tblGrid>
              <a:tr h="1229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6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Аналоги/</a:t>
                      </a:r>
                      <a:br>
                        <a:rPr b="0" i="0" lang="ru-RU" sz="16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</a:br>
                      <a:r>
                        <a:rPr b="0" i="0" lang="ru-RU" sz="16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Характеристика продукта</a:t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8600" marL="48600" anchor="ctr"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Приложение с использованием ИИ</a:t>
                      </a:r>
                      <a:endParaRPr b="0" sz="18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8600" marL="48600" anchor="ctr"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Готовые эскизы у мастеров</a:t>
                      </a:r>
                      <a:endParaRPr b="0" sz="18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8600" marL="48600" anchor="ctr"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Готовые эскизы в интернете</a:t>
                      </a:r>
                      <a:endParaRPr b="0" sz="18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8600" marL="48600" anchor="ctr"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Разработка эскиза по желанию клиента у художника</a:t>
                      </a:r>
                      <a:endParaRPr b="0" sz="18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8600" marL="48600" anchor="ctr"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Эскиз собственного создания</a:t>
                      </a:r>
                      <a:endParaRPr b="0" sz="18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8600" marL="48600" anchor="ctr">
                    <a:solidFill>
                      <a:srgbClr val="C4E0B2"/>
                    </a:solidFill>
                  </a:tcPr>
                </a:tc>
              </a:tr>
              <a:tr h="7235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6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Скорость создания</a:t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8600" marL="48600" anchor="ctr"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Затрачивается минимум времени</a:t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8600" marL="486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Требуется много времени</a:t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8600" marL="486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Требуется много времени</a:t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8600" marL="486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Требуется много времени</a:t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8600" marL="486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Требуется много времени</a:t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8600" marL="48600" anchor="ctr"/>
                </a:tc>
              </a:tr>
              <a:tr h="4771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6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Учёт всех рекомендаций</a:t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8600" marL="48600" anchor="ctr"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+</a:t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8600" marL="486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+/-</a:t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8600" marL="486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+</a:t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8600" marL="486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+/-</a:t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8600" marL="486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+</a:t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8600" marL="48600" anchor="ctr"/>
                </a:tc>
              </a:tr>
              <a:tr h="341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6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Простота и удобство</a:t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8600" marL="48600" anchor="ctr"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+</a:t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8600" marL="486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+</a:t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8600" marL="486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+</a:t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8600" marL="486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+</a:t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8600" marL="486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+</a:t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8600" marL="48600" anchor="ctr"/>
                </a:tc>
              </a:tr>
              <a:tr h="4771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6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Зависимость от других людей</a:t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8600" marL="48600" anchor="ctr"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Не зависит</a:t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8600" marL="486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Зависит</a:t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8600" marL="486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Не зависит</a:t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8600" marL="486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Зависит</a:t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8600" marL="486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Не зависит</a:t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8600" marL="48600" anchor="ctr"/>
                </a:tc>
              </a:tr>
              <a:tr h="518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6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Качество созданного изображения</a:t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8600" marL="48600" anchor="ctr"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Высокое</a:t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8600" marL="486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Среднее</a:t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8600" marL="486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Среднее</a:t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8600" marL="486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Среднее</a:t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8600" marL="486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Высокое</a:t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8600" marL="48600" anchor="ctr"/>
                </a:tc>
              </a:tr>
              <a:tr h="518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6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Возможность внесения правок</a:t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8600" marL="48600" anchor="ctr"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+</a:t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8600" marL="486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+/-</a:t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8600" marL="486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</a:t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8600" marL="486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+/-</a:t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8600" marL="486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+/-</a:t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8600" marL="48600" anchor="ctr"/>
                </a:tc>
              </a:tr>
              <a:tr h="7235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6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Возможность примерки выбранного тату</a:t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8600" marL="48600" anchor="ctr"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+</a:t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8600" marL="486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+</a:t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8600" marL="486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</a:t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8600" marL="486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</a:t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8600" marL="486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+/-</a:t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8600" marL="48600" anchor="ctr"/>
                </a:tc>
              </a:tr>
              <a:tr h="341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6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Оригинальность</a:t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8600" marL="48600" anchor="ctr"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+</a:t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8600" marL="486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+/-</a:t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8600" marL="486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</a:t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8600" marL="486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+/-</a:t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8600" marL="486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+</a:t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8600" marL="48600" anchor="ctr"/>
                </a:tc>
              </a:tr>
            </a:tbl>
          </a:graphicData>
        </a:graphic>
      </p:graphicFrame>
      <p:pic>
        <p:nvPicPr>
          <p:cNvPr id="240" name="Google Shape;240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78801" y="34674"/>
            <a:ext cx="3742549" cy="998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6" name="Google Shape;246;p12"/>
          <p:cNvCxnSpPr/>
          <p:nvPr/>
        </p:nvCxnSpPr>
        <p:spPr>
          <a:xfrm>
            <a:off x="803275" y="1033320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247" name="Google Shape;247;p12"/>
          <p:cNvSpPr/>
          <p:nvPr/>
        </p:nvSpPr>
        <p:spPr>
          <a:xfrm>
            <a:off x="803275" y="462033"/>
            <a:ext cx="8878607" cy="4587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/>
          </a:p>
        </p:txBody>
      </p:sp>
      <p:sp>
        <p:nvSpPr>
          <p:cNvPr id="248" name="Google Shape;248;p12"/>
          <p:cNvSpPr txBox="1"/>
          <p:nvPr>
            <p:ph idx="12" type="sldNum"/>
          </p:nvPr>
        </p:nvSpPr>
        <p:spPr>
          <a:xfrm>
            <a:off x="9448800" y="64928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ru-RU" sz="1400"/>
              <a:t>‹#›</a:t>
            </a:fld>
            <a:endParaRPr b="1" sz="1400"/>
          </a:p>
        </p:txBody>
      </p:sp>
      <p:graphicFrame>
        <p:nvGraphicFramePr>
          <p:cNvPr id="249" name="Google Shape;249;p12"/>
          <p:cNvGraphicFramePr/>
          <p:nvPr/>
        </p:nvGraphicFramePr>
        <p:xfrm>
          <a:off x="441325" y="114582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{D55D723B-9092-4B22-BC53-AC8F23955A7B}</a:tableStyleId>
              </a:tblPr>
              <a:tblGrid>
                <a:gridCol w="1422700"/>
                <a:gridCol w="1869300"/>
                <a:gridCol w="1866600"/>
                <a:gridCol w="1404675"/>
                <a:gridCol w="2216025"/>
                <a:gridCol w="2530075"/>
              </a:tblGrid>
              <a:tr h="965625">
                <a:tc row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Ключевые партнеры</a:t>
                      </a:r>
                      <a:endParaRPr b="1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Специалисты (тату-мастера) и тату студии. Художники.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Платформы для продвижения и маркетинга приложения.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525" marL="4525"/>
                </a:tc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Ключевые деятельности</a:t>
                      </a:r>
                      <a:endParaRPr b="1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Создание пользовательского интерфейса приложения для визуализации тату-изображений.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525" marL="4525"/>
                </a:tc>
                <a:tc gridSpan="2" row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Ценностные предложения</a:t>
                      </a:r>
                      <a:endParaRPr b="1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342900" lvl="0" marL="342900" marR="0" rtl="0" algn="ctr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Noto Sans Symbols"/>
                        <a:buChar char="∙"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Создание индивидуального эскиза, разработанного приложением под предпочтения клиента.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342900" lvl="0" marL="342900" marR="0" rtl="0" algn="ctr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Noto Sans Symbols"/>
                        <a:buChar char="∙"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«Примерка эскиза» с помощью дополненной реальности , либо виртуального человека.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342900" lvl="0" marL="342900" marR="0" rtl="0" algn="ctr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Noto Sans Symbols"/>
                        <a:buChar char="∙"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Предоставление пользователям возможности создания уникального и персонализированного дизайна татуировки с использованием искусственного интеллекта.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342900" lvl="0" marL="342900" marR="0" rtl="0" algn="ctr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Noto Sans Symbols"/>
                        <a:buChar char="∙"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Предложение широкого выбора стилей, форм, цветов для создания индивидуального дизайна татуировки.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525" marL="4525"/>
                </a:tc>
                <a:tc rowSpan="3" h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Отношения с клиентами</a:t>
                      </a:r>
                      <a:endParaRPr b="1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Индивидуальная работа с клиентом.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525" marL="4525"/>
                </a:tc>
                <a:tc row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Потребительские сегменты</a:t>
                      </a:r>
                      <a:endParaRPr b="1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342900" lvl="0" marL="342900" marR="0" rtl="0" algn="ctr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Noto Sans Symbols"/>
                        <a:buChar char="∙"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Мужчины и женщины, от 16 до 50 лет, которые интересуются созданием татуировок или работают в индустрии татуировки.</a:t>
                      </a:r>
                      <a:endParaRPr/>
                    </a:p>
                    <a:p>
                      <a:pPr indent="-342900" lvl="0" marL="342900" marR="0" rtl="0" algn="ctr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Noto Sans Symbols"/>
                        <a:buChar char="∙"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Родители детей-подростков от 12 до 17.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Интересы – татуировка, рисунки на теле, мода, красота. 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342900" lvl="0" marL="342900" marR="0" rtl="0" algn="ctr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Noto Sans Symbols"/>
                        <a:buChar char="∙"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Тату-мастера и тату-студии, использующие приложение для создания и предварительного просмотра дизайнов татуировок для своих клиентов.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525" marL="4525"/>
                </a:tc>
              </a:tr>
              <a:tr h="1323675">
                <a:tc vMerge="1"/>
                <a:tc vMerge="1"/>
                <a:tc gridSpan="2" vMerge="1"/>
                <a:tc hMerge="1" vMerge="1"/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Каналы сбыта</a:t>
                      </a:r>
                      <a:endParaRPr b="1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Страницы в социальных сетях и мессенджерах - VK, Telegram, 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Собственный сайт 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Сарафанное радио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Тематические форумы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Приложение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AppStore, PlayMarket. Сотрудничество с тату-салонами для корпоративной подписки.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525" marL="4525"/>
                </a:tc>
                <a:tc vMerge="1"/>
              </a:tr>
              <a:tr h="2079675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Ключевые ресурсы</a:t>
                      </a:r>
                      <a:endParaRPr b="1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Собственные накопления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Искусственный интеллект 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525" marL="4525"/>
                </a:tc>
                <a:tc gridSpan="2" vMerge="1"/>
                <a:tc hMerge="1" vMerge="1"/>
                <a:tc vMerge="1"/>
                <a:tc vMerge="1"/>
              </a:tr>
              <a:tr h="1137475"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Структура издержек</a:t>
                      </a:r>
                      <a:endParaRPr b="1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Маркетинговые расходы.  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Разработка и сопровождение приложения.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525" marL="4525"/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Потоки доходов</a:t>
                      </a:r>
                      <a:endParaRPr b="1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Две модели версий приложения: бесплатная версия с ограниченными возможностями, либо платная версия с расширенным функционалом. </a:t>
                      </a:r>
                      <a:b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</a:b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Рекламные партнерства с тату-мастерами и тату-студиями.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525" marL="4525"/>
                </a:tc>
                <a:tc hMerge="1"/>
                <a:tc hMerge="1"/>
              </a:tr>
            </a:tbl>
          </a:graphicData>
        </a:graphic>
      </p:graphicFrame>
      <p:pic>
        <p:nvPicPr>
          <p:cNvPr descr="Изображение выглядит как зарисовка, черно-белый, рисунок, Графика&#10;&#10;Автоматически созданное описание" id="250" name="Google Shape;250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08605" y="381012"/>
            <a:ext cx="6096000" cy="609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78801" y="34674"/>
            <a:ext cx="3742549" cy="998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78801" y="34674"/>
            <a:ext cx="3742549" cy="998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8" name="Google Shape;258;p13"/>
          <p:cNvCxnSpPr/>
          <p:nvPr/>
        </p:nvCxnSpPr>
        <p:spPr>
          <a:xfrm>
            <a:off x="803275" y="1033320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259" name="Google Shape;259;p13"/>
          <p:cNvSpPr/>
          <p:nvPr/>
        </p:nvSpPr>
        <p:spPr>
          <a:xfrm>
            <a:off x="803275" y="462033"/>
            <a:ext cx="8878607" cy="4587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ПОТРЕБНОСТЬ В ФИНАНСАХ</a:t>
            </a:r>
            <a:endParaRPr/>
          </a:p>
        </p:txBody>
      </p:sp>
      <p:sp>
        <p:nvSpPr>
          <p:cNvPr id="260" name="Google Shape;260;p13"/>
          <p:cNvSpPr txBox="1"/>
          <p:nvPr>
            <p:ph idx="12" type="sldNum"/>
          </p:nvPr>
        </p:nvSpPr>
        <p:spPr>
          <a:xfrm>
            <a:off x="9448800" y="64928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ru-RU" sz="1400"/>
              <a:t>‹#›</a:t>
            </a:fld>
            <a:endParaRPr b="1" sz="1400"/>
          </a:p>
        </p:txBody>
      </p:sp>
      <p:pic>
        <p:nvPicPr>
          <p:cNvPr descr="Изображение выглядит как зарисовка, черно-белый, рисунок, Графика&#10;&#10;Автоматически созданное описание" id="261" name="Google Shape;261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23760" y="920813"/>
            <a:ext cx="6096000" cy="6096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текст, снимок экрана, число, Параллельный&#10;&#10;Автоматически созданное описание" id="262" name="Google Shape;262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81000" y="1638574"/>
            <a:ext cx="8423541" cy="47823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78801" y="34674"/>
            <a:ext cx="3742549" cy="998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9" name="Google Shape;269;p14"/>
          <p:cNvCxnSpPr/>
          <p:nvPr/>
        </p:nvCxnSpPr>
        <p:spPr>
          <a:xfrm>
            <a:off x="803275" y="1033320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270" name="Google Shape;270;p14"/>
          <p:cNvSpPr/>
          <p:nvPr/>
        </p:nvSpPr>
        <p:spPr>
          <a:xfrm>
            <a:off x="803275" y="462033"/>
            <a:ext cx="8878607" cy="4587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ДОРОЖНАЯ КАРТА</a:t>
            </a:r>
            <a:endParaRPr/>
          </a:p>
        </p:txBody>
      </p:sp>
      <p:sp>
        <p:nvSpPr>
          <p:cNvPr id="271" name="Google Shape;271;p14"/>
          <p:cNvSpPr txBox="1"/>
          <p:nvPr>
            <p:ph idx="12" type="sldNum"/>
          </p:nvPr>
        </p:nvSpPr>
        <p:spPr>
          <a:xfrm>
            <a:off x="9448800" y="64928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ru-RU" sz="1400"/>
              <a:t>‹#›</a:t>
            </a:fld>
            <a:endParaRPr b="1" sz="1400"/>
          </a:p>
        </p:txBody>
      </p:sp>
      <p:graphicFrame>
        <p:nvGraphicFramePr>
          <p:cNvPr id="272" name="Google Shape;272;p14"/>
          <p:cNvGraphicFramePr/>
          <p:nvPr/>
        </p:nvGraphicFramePr>
        <p:xfrm>
          <a:off x="152400" y="109796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{43E6844E-C696-47D2-A1A8-22790CEE7229}</a:tableStyleId>
              </a:tblPr>
              <a:tblGrid>
                <a:gridCol w="3876350"/>
                <a:gridCol w="1290000"/>
                <a:gridCol w="1219200"/>
                <a:gridCol w="1417325"/>
                <a:gridCol w="1341125"/>
                <a:gridCol w="1341125"/>
                <a:gridCol w="1186175"/>
              </a:tblGrid>
              <a:tr h="3753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solidFill>
                            <a:schemeClr val="dk1"/>
                          </a:solidFill>
                        </a:rPr>
                        <a:t>Работы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C4E0B2"/>
                    </a:solidFill>
                  </a:tcPr>
                </a:tc>
                <a:tc gridSpan="6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solidFill>
                            <a:schemeClr val="dk1"/>
                          </a:solidFill>
                        </a:rPr>
                        <a:t>Длительность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C4E0B2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</a:tr>
              <a:tr h="3753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2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4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6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8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10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12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5943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Разработка основного алгоритма компьютерного зрения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</a:tr>
              <a:tr h="3753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Прототип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</a:tr>
              <a:tr h="3753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Тестирование прототипа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</a:tr>
              <a:tr h="4588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800" u="none" cap="none" strike="noStrike">
                          <a:solidFill>
                            <a:schemeClr val="dk1"/>
                          </a:solidFill>
                        </a:rPr>
                        <a:t>Модификация алгоритмов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</a:tr>
              <a:tr h="4588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800" u="none" cap="none" strike="noStrike">
                          <a:solidFill>
                            <a:schemeClr val="dk1"/>
                          </a:solidFill>
                        </a:rPr>
                        <a:t>Внедрение технологии ИИ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</a:tr>
              <a:tr h="6568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800" u="none" cap="none" strike="noStrike">
                          <a:solidFill>
                            <a:schemeClr val="dk1"/>
                          </a:solidFill>
                        </a:rPr>
                        <a:t>Разработка инструментов для совместной работы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</a:tr>
              <a:tr h="8521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800" u="none" cap="none" strike="noStrike">
                          <a:solidFill>
                            <a:schemeClr val="dk1"/>
                          </a:solidFill>
                        </a:rPr>
                        <a:t>Проведение внутреннего тестирования всего ПО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</a:tr>
              <a:tr h="6568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800" u="none" cap="none" strike="noStrike">
                          <a:solidFill>
                            <a:schemeClr val="dk1"/>
                          </a:solidFill>
                        </a:rPr>
                        <a:t>Проведение пилотного исследования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>
                    <a:solidFill>
                      <a:srgbClr val="E1EFD8"/>
                    </a:solidFill>
                  </a:tcPr>
                </a:tc>
              </a:tr>
              <a:tr h="4588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800" u="none" cap="none" strike="noStrike">
                          <a:solidFill>
                            <a:schemeClr val="dk1"/>
                          </a:solidFill>
                        </a:rPr>
                        <a:t>Окончательная доработка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>
                    <a:solidFill>
                      <a:srgbClr val="E1EFD8"/>
                    </a:solidFill>
                  </a:tcPr>
                </a:tc>
              </a:tr>
            </a:tbl>
          </a:graphicData>
        </a:graphic>
      </p:graphicFrame>
      <p:pic>
        <p:nvPicPr>
          <p:cNvPr id="273" name="Google Shape;273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78801" y="34674"/>
            <a:ext cx="3742549" cy="998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9" name="Google Shape;279;p15"/>
          <p:cNvCxnSpPr/>
          <p:nvPr/>
        </p:nvCxnSpPr>
        <p:spPr>
          <a:xfrm>
            <a:off x="803275" y="1033320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280" name="Google Shape;280;p15"/>
          <p:cNvSpPr/>
          <p:nvPr/>
        </p:nvSpPr>
        <p:spPr>
          <a:xfrm>
            <a:off x="803275" y="462033"/>
            <a:ext cx="8878607" cy="4587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КОМАНДА ПРОЕКТА</a:t>
            </a:r>
            <a:endParaRPr/>
          </a:p>
        </p:txBody>
      </p:sp>
      <p:sp>
        <p:nvSpPr>
          <p:cNvPr id="281" name="Google Shape;281;p15"/>
          <p:cNvSpPr txBox="1"/>
          <p:nvPr>
            <p:ph idx="12" type="sldNum"/>
          </p:nvPr>
        </p:nvSpPr>
        <p:spPr>
          <a:xfrm>
            <a:off x="9448800" y="64928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ru-RU" sz="1400"/>
              <a:t>‹#›</a:t>
            </a:fld>
            <a:endParaRPr b="1" sz="1400"/>
          </a:p>
        </p:txBody>
      </p:sp>
      <p:graphicFrame>
        <p:nvGraphicFramePr>
          <p:cNvPr id="282" name="Google Shape;282;p15"/>
          <p:cNvGraphicFramePr/>
          <p:nvPr/>
        </p:nvGraphicFramePr>
        <p:xfrm>
          <a:off x="91440" y="1178444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{02820416-6B0F-43A5-8D14-CABC5D3F13FC}</a:tableStyleId>
              </a:tblPr>
              <a:tblGrid>
                <a:gridCol w="1780250"/>
                <a:gridCol w="6307800"/>
                <a:gridCol w="3879150"/>
              </a:tblGrid>
              <a:tr h="2737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/>
                        <a:t>Член команды</a:t>
                      </a:r>
                      <a:endParaRPr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19675" marL="196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/>
                        <a:t>Функции. Описание компетенции</a:t>
                      </a:r>
                      <a:endParaRPr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19675" marL="196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/>
                        <a:t>Форма привлечения. Чем удержать в проекте</a:t>
                      </a:r>
                      <a:endParaRPr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19675" marL="19675"/>
                </a:tc>
              </a:tr>
              <a:tr h="6199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/>
                        <a:t>Менеджер проекта</a:t>
                      </a:r>
                      <a:endParaRPr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19675" marL="1967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/>
                        <a:t>Планирование и координация работ, контроль сроков и бюджета, обеспечение коммуникации между участниками проекта.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/>
                        <a:t>Опыт работы в управлении проектами, знание методологий разработки ПО, умение решать проблемы, планировать и принимать решения.</a:t>
                      </a:r>
                      <a:endParaRPr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19675" marL="196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/>
                        <a:t>Возможность организовывать работу команды и достичь поставленных целей, работа с инновационным проектом в области ИИ.</a:t>
                      </a:r>
                      <a:endParaRPr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19675" marL="19675"/>
                </a:tc>
              </a:tr>
              <a:tr h="761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/>
                        <a:t>Дизайнеры</a:t>
                      </a:r>
                      <a:endParaRPr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19675" marL="1967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/>
                        <a:t>Разработка привлекательного и интуитивно понятного пользовательского интерфейса, разработка визуальных элементов и иконок, соответствующих концепции и брендингу приложения.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/>
                        <a:t>Опыт работы с дизайном пользовательских интерфейсов, знание принципов эргономики и визуального дизайна.</a:t>
                      </a:r>
                      <a:endParaRPr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19675" marL="196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/>
                        <a:t>Возможность проявить свою креативность при создании уникального и привлекательного интерфейса, работа в команде с другими специалистами.</a:t>
                      </a:r>
                      <a:endParaRPr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19675" marL="19675"/>
                </a:tc>
              </a:tr>
              <a:tr h="6199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/>
                        <a:t>Маркетологи </a:t>
                      </a:r>
                      <a:endParaRPr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19675" marL="1967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/>
                        <a:t>Разработка стратегии продвижения и привлечения пользователей, анализ рынка и конкурентов, создание привлекательного бренда.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/>
                        <a:t>Опыт работы в маркетинге и продвижении продуктов или приложений, знание целевой аудитории и методов привлечения пользователей.</a:t>
                      </a:r>
                      <a:endParaRPr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19675" marL="196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/>
                        <a:t>Возможность создать успешную стратегию маркетинга для проекта, работа с уникальным продуктом в инновационной области.</a:t>
                      </a:r>
                      <a:endParaRPr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19675" marL="19675"/>
                </a:tc>
              </a:tr>
              <a:tr h="809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/>
                        <a:t>Разработчики ПО</a:t>
                      </a:r>
                      <a:endParaRPr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19675" marL="1967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/>
                        <a:t>Разработка и написание кода для приложения, обеспечение плавного и интуитивно понятного взаимодействия пользователя с функционалом приложения, поддержка приложения, исправление ошибок в ПО.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/>
                        <a:t>Опыт работы с языками программирования (например, Python, JavaScript), знание принципов разработки ПО и тестирования.</a:t>
                      </a:r>
                      <a:endParaRPr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19675" marL="196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/>
                        <a:t>Возможность работать над интересным проектом с использованием передовых технологий, участие во всем цикле разработки ПО.</a:t>
                      </a:r>
                      <a:endParaRPr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19675" marL="19675"/>
                </a:tc>
              </a:tr>
            </a:tbl>
          </a:graphicData>
        </a:graphic>
      </p:graphicFrame>
      <p:pic>
        <p:nvPicPr>
          <p:cNvPr id="283" name="Google Shape;28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78801" y="34674"/>
            <a:ext cx="3742549" cy="998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6"/>
          <p:cNvSpPr txBox="1"/>
          <p:nvPr/>
        </p:nvSpPr>
        <p:spPr>
          <a:xfrm>
            <a:off x="521665" y="1435862"/>
            <a:ext cx="6998072" cy="23316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lang="ru-RU" sz="44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СПАСИБО ЗА ВНИМАНИЕ!</a:t>
            </a:r>
            <a:endParaRPr/>
          </a:p>
        </p:txBody>
      </p:sp>
      <p:sp>
        <p:nvSpPr>
          <p:cNvPr id="289" name="Google Shape;289;p16"/>
          <p:cNvSpPr txBox="1"/>
          <p:nvPr>
            <p:ph idx="12" type="sldNum"/>
          </p:nvPr>
        </p:nvSpPr>
        <p:spPr>
          <a:xfrm>
            <a:off x="9448800" y="64928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ru-RU" sz="1400"/>
              <a:t>‹#›</a:t>
            </a:fld>
            <a:endParaRPr b="1" sz="1400"/>
          </a:p>
        </p:txBody>
      </p:sp>
      <p:pic>
        <p:nvPicPr>
          <p:cNvPr id="290" name="Google Shape;290;p16"/>
          <p:cNvPicPr preferRelativeResize="0"/>
          <p:nvPr/>
        </p:nvPicPr>
        <p:blipFill rotWithShape="1">
          <a:blip r:embed="rId4">
            <a:alphaModFix/>
          </a:blip>
          <a:srcRect b="0" l="1206" r="44686" t="0"/>
          <a:stretch/>
        </p:blipFill>
        <p:spPr>
          <a:xfrm>
            <a:off x="9486900" y="4952025"/>
            <a:ext cx="2667000" cy="131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2018-10-04T08:06:10Z</dcterms:created>
  <dc:creator>Katya</dc:creator>
</cp:coreProperties>
</file>