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78" r:id="rId6"/>
    <p:sldId id="291" r:id="rId7"/>
    <p:sldId id="298" r:id="rId8"/>
    <p:sldId id="292" r:id="rId9"/>
    <p:sldId id="293" r:id="rId10"/>
    <p:sldId id="294" r:id="rId11"/>
    <p:sldId id="295" r:id="rId12"/>
    <p:sldId id="296" r:id="rId13"/>
    <p:sldId id="281" r:id="rId14"/>
    <p:sldId id="297" r:id="rId15"/>
    <p:sldId id="282" r:id="rId16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35" autoAdjust="0"/>
    <p:restoredTop sz="88673" autoAdjust="0"/>
  </p:normalViewPr>
  <p:slideViewPr>
    <p:cSldViewPr snapToGrid="0" snapToObjects="1" showGuides="1">
      <p:cViewPr>
        <p:scale>
          <a:sx n="80" d="100"/>
          <a:sy n="80" d="100"/>
        </p:scale>
        <p:origin x="-498" y="162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636354"/>
            <a:ext cx="5753344" cy="1495017"/>
          </a:xfrm>
        </p:spPr>
        <p:txBody>
          <a:bodyPr>
            <a:normAutofit fontScale="90000"/>
          </a:bodyPr>
          <a:lstStyle/>
          <a:p>
            <a:r>
              <a:rPr lang="ru-RU" dirty="0"/>
              <a:t>Разработка проекта утилизации теплоты доменного шлака на ПАО «Северсталь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/>
              <a:t>Мы </a:t>
            </a:r>
            <a:r>
              <a:rPr lang="ru-RU" sz="2000" dirty="0"/>
              <a:t>делаем </a:t>
            </a:r>
            <a:r>
              <a:rPr lang="ru-RU" sz="2000" dirty="0" smtClean="0"/>
              <a:t>проект </a:t>
            </a:r>
            <a:r>
              <a:rPr lang="ru-RU" sz="2000" dirty="0"/>
              <a:t>утилизации теплоты доменного шлака </a:t>
            </a:r>
            <a:r>
              <a:rPr lang="ru-RU" sz="2000" dirty="0" smtClean="0"/>
              <a:t>для </a:t>
            </a:r>
            <a:r>
              <a:rPr lang="ru-RU" sz="2000" dirty="0"/>
              <a:t>ПАО «Северсталь» </a:t>
            </a:r>
            <a:r>
              <a:rPr lang="ru-RU" sz="2000" dirty="0" smtClean="0"/>
              <a:t>чтобы </a:t>
            </a:r>
            <a:r>
              <a:rPr lang="ru-RU" sz="2000" dirty="0"/>
              <a:t>они </a:t>
            </a:r>
            <a:r>
              <a:rPr lang="ru-RU" sz="2000" dirty="0" smtClean="0"/>
              <a:t>могли снизить </a:t>
            </a:r>
            <a:r>
              <a:rPr lang="ru-RU" sz="2000" dirty="0" smtClean="0"/>
              <a:t>расход теплоты</a:t>
            </a:r>
            <a:r>
              <a:rPr lang="ru-RU" sz="2000" dirty="0">
                <a:latin typeface="Times New Roman"/>
                <a:ea typeface="Times New Roman"/>
              </a:rPr>
              <a:t> </a:t>
            </a:r>
            <a:r>
              <a:rPr lang="ru-RU" sz="2000" dirty="0" smtClean="0">
                <a:latin typeface="Times New Roman"/>
                <a:ea typeface="Times New Roman"/>
              </a:rPr>
              <a:t>на 43 МВт</a:t>
            </a:r>
            <a:r>
              <a:rPr lang="ru-RU" sz="2000" dirty="0" smtClean="0"/>
              <a:t>!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проекта и проблема клиента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10"/>
            <a:ext cx="10971372" cy="4835900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При производстве чугуна в доменном производстве образуется расплавленный шлак, выход которого составляет 0,3-0,6 тонны на 1 тонну чугуна. Жидкий шлак выходит из доменной печи при температуре порядка 1400-1500 С, и содержит значительное количество физической теплоты, составляющей  в расчёте на 1 тонну шлака 1600-1800 МДж, что эквивалентно 55-61 кг условного топлива.</a:t>
            </a: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В настоящее время некоторая часть жидкого доменного шлака направляется в установки мокрой грануляции, где получается гранулированный шлак с размером гранул 1-2 мм, а большая часть шлака отправляется на </a:t>
            </a:r>
            <a:r>
              <a:rPr lang="ru-RU" sz="1800" dirty="0" err="1" smtClean="0">
                <a:latin typeface="Times New Roman" pitchFamily="18" charset="0"/>
                <a:ea typeface="Times New Roman"/>
                <a:cs typeface="Times New Roman" pitchFamily="18" charset="0"/>
              </a:rPr>
              <a:t>шлакоотвалы</a:t>
            </a:r>
            <a:r>
              <a:rPr lang="ru-RU" sz="1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О данной проблеме мы узнали из общения со специалистами Управления главного энергетика ПАО «Северсталь» – </a:t>
            </a:r>
            <a:r>
              <a:rPr lang="ru-RU" sz="1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Бахваловым</a:t>
            </a:r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М.А. и </a:t>
            </a:r>
            <a:r>
              <a:rPr lang="ru-RU" sz="1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Разинковым</a:t>
            </a:r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А.А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а также из научно-технической литературы по имеющейся теме.</a:t>
            </a: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Данная проблема является весьма актуальной для ПАО «Северсталь», т.к. ее решение 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позволит повысить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энергоэффективность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снизить воздействие на окружающую среду и повысит общую операционную устойчивость.</a:t>
            </a:r>
          </a:p>
          <a:p>
            <a:endParaRPr lang="ru-RU" sz="1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Существующий вариант решения данной 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проблемы – использование </a:t>
            </a:r>
            <a:r>
              <a:rPr lang="ru-RU" sz="1800" dirty="0">
                <a:latin typeface="Times New Roman" pitchFamily="18" charset="0"/>
                <a:ea typeface="Times New Roman"/>
                <a:cs typeface="Times New Roman" pitchFamily="18" charset="0"/>
              </a:rPr>
              <a:t>установки сухой грануляции доменного </a:t>
            </a:r>
            <a:r>
              <a:rPr lang="ru-RU" sz="1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шлака.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Мы предлагаем</a:t>
            </a:r>
            <a:r>
              <a:rPr lang="ru-RU" sz="2000" dirty="0" smtClean="0">
                <a:latin typeface="Times New Roman"/>
                <a:ea typeface="Times New Roman"/>
              </a:rPr>
              <a:t> внедрение </a:t>
            </a:r>
            <a:r>
              <a:rPr lang="ru-RU" sz="2000" dirty="0">
                <a:latin typeface="Times New Roman"/>
                <a:ea typeface="Times New Roman"/>
              </a:rPr>
              <a:t>сухой грануляции </a:t>
            </a:r>
            <a:r>
              <a:rPr lang="ru-RU" sz="2000" dirty="0" smtClean="0">
                <a:latin typeface="Times New Roman"/>
                <a:ea typeface="Times New Roman"/>
              </a:rPr>
              <a:t>шлака, в которой </a:t>
            </a:r>
            <a:r>
              <a:rPr lang="ru-RU" sz="2000" dirty="0">
                <a:latin typeface="Times New Roman"/>
                <a:ea typeface="Times New Roman"/>
              </a:rPr>
              <a:t>будут исключены выбросы в атмосферу вредных сернистых соединений, и не потребуются затраты теплоты на сушку мокрого гранулированного </a:t>
            </a:r>
            <a:r>
              <a:rPr lang="ru-RU" sz="2000" dirty="0" smtClean="0">
                <a:latin typeface="Times New Roman"/>
                <a:ea typeface="Times New Roman"/>
              </a:rPr>
              <a:t>шлака.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нашей технологии </a:t>
            </a:r>
            <a:r>
              <a:rPr lang="ru-RU" sz="2000" dirty="0">
                <a:latin typeface="Times New Roman"/>
                <a:ea typeface="Times New Roman"/>
              </a:rPr>
              <a:t>воздух, нагретый в установке сухой грануляции шлака до температуры 500-600 </a:t>
            </a:r>
            <a:r>
              <a:rPr lang="ru-RU" sz="2000" dirty="0">
                <a:latin typeface="Times New Roman"/>
                <a:ea typeface="Times New Roman"/>
                <a:cs typeface="Times New Roman"/>
                <a:sym typeface="Symbol"/>
              </a:rPr>
              <a:t></a:t>
            </a:r>
            <a:r>
              <a:rPr lang="ru-RU" sz="2000" dirty="0">
                <a:latin typeface="Times New Roman"/>
                <a:ea typeface="Times New Roman"/>
              </a:rPr>
              <a:t>С, предлагается использовать в котле-утилизаторе для получения водяного пара, который далее направляется в паровую турбину для выработки электроэнергии, или прямо на производственные нужды. </a:t>
            </a:r>
            <a:endParaRPr lang="ru-RU" sz="2000" dirty="0" smtClean="0">
              <a:latin typeface="Times New Roman"/>
              <a:ea typeface="Times New Roman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Такая технология использования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сухой грануляции шлака пока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что не применяется на металлургических комбинатах, поэтому ее можно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считать новой.</a:t>
            </a:r>
          </a:p>
          <a:p>
            <a:pPr lvl="0"/>
            <a:endParaRPr lang="ru-RU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Наше решение является лучше, чем использование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мокрой грануляции,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т.к. </a:t>
            </a:r>
            <a:r>
              <a:rPr lang="ru-RU" sz="2000" dirty="0">
                <a:latin typeface="Times New Roman" pitchFamily="18" charset="0"/>
                <a:ea typeface="Times New Roman"/>
                <a:cs typeface="Times New Roman" pitchFamily="18" charset="0"/>
              </a:rPr>
              <a:t>не потребуются затраты теплоты на сушку мокрого гранулированного </a:t>
            </a:r>
            <a:r>
              <a:rPr lang="ru-RU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шлака.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21106" y="777015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FFFF"/>
                </a:solidFill>
              </a:rPr>
              <a:t>Схема использования </a:t>
            </a:r>
            <a:r>
              <a:rPr lang="ru-RU" dirty="0" smtClean="0">
                <a:solidFill>
                  <a:srgbClr val="FFFFFF"/>
                </a:solidFill>
              </a:rPr>
              <a:t>сухой грануляции шлака 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22" y="863775"/>
            <a:ext cx="10596912" cy="5142619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85652" y="5758863"/>
            <a:ext cx="3135086" cy="60816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 – котел-утилизатор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041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Целевая аудитория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Нашим клиентом являются крупные металлургические комбинаты (ЧМК, НЛМК, ММК), где имеются конвертерное производство 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шлака.</a:t>
            </a:r>
          </a:p>
          <a:p>
            <a:pPr lvl="0"/>
            <a:endParaRPr lang="ru-RU" sz="1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Проблемой является снижение себестоимости конечной продукции (стального проката) и повышение конкурентоспособности 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предприятия.</a:t>
            </a:r>
          </a:p>
          <a:p>
            <a:pPr lvl="0"/>
            <a:endParaRPr lang="ru-RU" sz="1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Мы проводили интервью со специалистами УГЭ ПАО «Северсталь» - ведущим экспертом в области малой энергетики и ВИЭ </a:t>
            </a:r>
            <a:r>
              <a:rPr lang="ru-RU" sz="1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Бахваловым</a:t>
            </a:r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Максимом Андреевичем, и старшим менеджером центра развития бизнес системы «Северстали» </a:t>
            </a:r>
            <a:r>
              <a:rPr lang="ru-RU" sz="1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Разинковым</a:t>
            </a:r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Антоном 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Александровичем.</a:t>
            </a:r>
            <a:endParaRPr lang="ru-RU" sz="1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Бизнес-модель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>
                <a:solidFill>
                  <a:srgbClr val="000000"/>
                </a:solidFill>
              </a:rPr>
              <a:t>Стоимость реализации проекта составляет примерно 3 млрд. руб.:</a:t>
            </a:r>
          </a:p>
          <a:p>
            <a:pPr marL="342900" lvl="0" indent="-342900">
              <a:buFontTx/>
              <a:buChar char="-"/>
            </a:pPr>
            <a:r>
              <a:rPr lang="ru-RU" dirty="0">
                <a:solidFill>
                  <a:srgbClr val="000000"/>
                </a:solidFill>
              </a:rPr>
              <a:t>1,5 млрд – регенеративные теплообменники</a:t>
            </a:r>
          </a:p>
          <a:p>
            <a:pPr marL="342900" lvl="0" indent="-342900">
              <a:buFontTx/>
              <a:buChar char="-"/>
            </a:pPr>
            <a:r>
              <a:rPr lang="ru-RU" dirty="0">
                <a:solidFill>
                  <a:srgbClr val="000000"/>
                </a:solidFill>
              </a:rPr>
              <a:t>1 млрд – паровая турбина с котлом-утилизатором</a:t>
            </a:r>
          </a:p>
          <a:p>
            <a:pPr marL="342900" lvl="0" indent="-342900">
              <a:buFontTx/>
              <a:buChar char="-"/>
            </a:pPr>
            <a:r>
              <a:rPr lang="ru-RU" dirty="0">
                <a:solidFill>
                  <a:srgbClr val="000000"/>
                </a:solidFill>
              </a:rPr>
              <a:t>0,5 млрд – модернизация газоочистки конвертерного газа</a:t>
            </a:r>
          </a:p>
          <a:p>
            <a:pPr marL="342900" lvl="0" indent="-342900">
              <a:buFontTx/>
              <a:buChar char="-"/>
            </a:pPr>
            <a:endParaRPr lang="ru-RU" dirty="0">
              <a:solidFill>
                <a:srgbClr val="000000"/>
              </a:solidFill>
            </a:endParaRPr>
          </a:p>
          <a:p>
            <a:pPr marL="0" lvl="0" indent="0"/>
            <a:r>
              <a:rPr lang="ru-RU" dirty="0">
                <a:solidFill>
                  <a:srgbClr val="000000"/>
                </a:solidFill>
              </a:rPr>
              <a:t>Экономический эффект за счет выработки собственной электроэнергии в количестве 50 МВт составляет примерно 1,4 млрд. руб.</a:t>
            </a:r>
          </a:p>
          <a:p>
            <a:pPr marL="0" lvl="0" indent="0"/>
            <a:endParaRPr lang="ru-RU" dirty="0">
              <a:solidFill>
                <a:srgbClr val="000000"/>
              </a:solidFill>
            </a:endParaRPr>
          </a:p>
          <a:p>
            <a:pPr marL="0" lvl="0" indent="0"/>
            <a:r>
              <a:rPr lang="ru-RU" dirty="0">
                <a:solidFill>
                  <a:srgbClr val="000000"/>
                </a:solidFill>
              </a:rPr>
              <a:t>Срок окупаемости проекта – 2,2 года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Рынок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>
                <a:solidFill>
                  <a:srgbClr val="000000"/>
                </a:solidFill>
              </a:rPr>
              <a:t>Технология может быть востребована на крупных отечественных и зарубежных металлургических предприятиях. В России имеется три таких предприятия (ЧМК, НЛМК, ММК)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Конкуренты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Прямые и </a:t>
            </a:r>
            <a:r>
              <a:rPr lang="ru-RU" dirty="0" smtClean="0"/>
              <a:t>косвенные конкуренты?</a:t>
            </a:r>
            <a:endParaRPr lang="ru-RU" dirty="0"/>
          </a:p>
          <a:p>
            <a:r>
              <a:rPr lang="ru-RU" dirty="0" smtClean="0"/>
              <a:t>Ваше отличие от конкурентов?</a:t>
            </a:r>
            <a:endParaRPr lang="ru-RU" dirty="0"/>
          </a:p>
          <a:p>
            <a:r>
              <a:rPr lang="ru-RU" dirty="0"/>
              <a:t>Пример хорошего инструмента: сравнительная матрица (таблица</a:t>
            </a:r>
            <a:r>
              <a:rPr lang="ru-RU" dirty="0" smtClean="0"/>
              <a:t>) своего продукта с продуктом конкурентов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Текущие результаты команды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Предварительные договоренности?</a:t>
            </a:r>
          </a:p>
          <a:p>
            <a:r>
              <a:rPr lang="ru-RU" dirty="0" smtClean="0"/>
              <a:t>Привлеченные инвестиции?</a:t>
            </a:r>
            <a:endParaRPr lang="ru-RU" dirty="0"/>
          </a:p>
          <a:p>
            <a:r>
              <a:rPr lang="ru-RU" dirty="0"/>
              <a:t>Ключевые </a:t>
            </a:r>
            <a:r>
              <a:rPr lang="ru-RU" dirty="0" smtClean="0"/>
              <a:t>партнерства?</a:t>
            </a:r>
            <a:endParaRPr lang="ru-RU" dirty="0"/>
          </a:p>
          <a:p>
            <a:r>
              <a:rPr lang="ru-RU" dirty="0" smtClean="0"/>
              <a:t>Письма о намерениях от потенциальных заказчиков, что им интересна эта тема? (сканы)</a:t>
            </a:r>
            <a:endParaRPr lang="ru-RU" dirty="0"/>
          </a:p>
          <a:p>
            <a:r>
              <a:rPr lang="ru-RU" u="sng" dirty="0"/>
              <a:t>Что было реализовано: количественные и качественные показатели</a:t>
            </a:r>
          </a:p>
          <a:p>
            <a:r>
              <a:rPr lang="ru-RU" dirty="0"/>
              <a:t>Какой путь </a:t>
            </a:r>
            <a:r>
              <a:rPr lang="ru-RU" dirty="0" smtClean="0"/>
              <a:t>прошли?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План развития стартап-проекта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10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74002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Представить план реализации идеи в конечный продукт с указанием временных и финансовых затрат на 2-5 лет</a:t>
            </a:r>
          </a:p>
          <a:p>
            <a:endParaRPr lang="ru-RU" dirty="0"/>
          </a:p>
          <a:p>
            <a:r>
              <a:rPr lang="ru-RU" dirty="0" smtClean="0"/>
              <a:t>Срок превращения идеи в конечный продукт и выход его на рынок</a:t>
            </a:r>
          </a:p>
          <a:p>
            <a:endParaRPr lang="ru-RU" dirty="0"/>
          </a:p>
          <a:p>
            <a:r>
              <a:rPr lang="ru-RU" dirty="0" smtClean="0"/>
              <a:t>Указать ожидаемый способ коммерциализации предлагаемого продукта/технологии: </a:t>
            </a:r>
            <a:r>
              <a:rPr lang="ru-RU" dirty="0"/>
              <a:t>·</a:t>
            </a:r>
            <a:r>
              <a:rPr lang="ru-RU" i="1" dirty="0"/>
              <a:t> создание нового предприятия по производству инновационной продукции</a:t>
            </a:r>
            <a:r>
              <a:rPr lang="ru-RU" i="1" dirty="0" smtClean="0"/>
              <a:t>; ·</a:t>
            </a:r>
            <a:r>
              <a:rPr lang="ru-RU" i="1" dirty="0"/>
              <a:t> организация производства инновационной продукции на дейст­вующем предприятии</a:t>
            </a:r>
            <a:r>
              <a:rPr lang="ru-RU" i="1" dirty="0" smtClean="0"/>
              <a:t>; · </a:t>
            </a:r>
            <a:r>
              <a:rPr lang="ru-RU" i="1" dirty="0"/>
              <a:t>техническое перевооружение действующего пред­приятия по производству инновационной продукции;</a:t>
            </a:r>
            <a:br>
              <a:rPr lang="ru-RU" i="1" dirty="0"/>
            </a:br>
            <a:r>
              <a:rPr lang="ru-RU" i="1" dirty="0"/>
              <a:t>· другое (</a:t>
            </a:r>
            <a:r>
              <a:rPr lang="ru-RU" i="1" dirty="0" smtClean="0"/>
              <a:t>указать</a:t>
            </a:r>
            <a:r>
              <a:rPr lang="ru-RU" i="1" dirty="0"/>
              <a:t>, что именно</a:t>
            </a:r>
            <a:r>
              <a:rPr lang="ru-RU" i="1" dirty="0" smtClean="0"/>
              <a:t>)</a:t>
            </a:r>
          </a:p>
          <a:p>
            <a:endParaRPr lang="ru-RU" i="1" dirty="0"/>
          </a:p>
          <a:p>
            <a:r>
              <a:rPr lang="ru-RU" dirty="0"/>
              <a:t>Будущие каналы продаж</a:t>
            </a:r>
          </a:p>
          <a:p>
            <a:r>
              <a:rPr lang="ru-RU" dirty="0"/>
              <a:t>Прогнозируемая доля на рынке</a:t>
            </a:r>
          </a:p>
          <a:p>
            <a:r>
              <a:rPr lang="ru-RU" dirty="0"/>
              <a:t>Точка безубыточности</a:t>
            </a:r>
          </a:p>
          <a:p>
            <a:r>
              <a:rPr lang="ru-RU" dirty="0"/>
              <a:t>Дополнительно: финансовые показатели, инвестиционные раунды, стратегия выхода, стадии развития продукта, График</a:t>
            </a:r>
          </a:p>
        </p:txBody>
      </p:sp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Предложение для инвестора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Необходимая </a:t>
            </a:r>
            <a:r>
              <a:rPr lang="ru-RU" dirty="0" smtClean="0"/>
              <a:t>сумма стартап-проекту ?</a:t>
            </a:r>
            <a:endParaRPr lang="ru-RU" dirty="0"/>
          </a:p>
          <a:p>
            <a:r>
              <a:rPr lang="ru-RU" dirty="0"/>
              <a:t>На что необходимо данная сумма </a:t>
            </a:r>
            <a:r>
              <a:rPr lang="ru-RU" dirty="0" smtClean="0"/>
              <a:t>показать крупными блоками?</a:t>
            </a:r>
            <a:endParaRPr lang="ru-RU" dirty="0"/>
          </a:p>
          <a:p>
            <a:r>
              <a:rPr lang="ru-RU" dirty="0"/>
              <a:t>Что получит инвестор</a:t>
            </a:r>
            <a:r>
              <a:rPr lang="ru-RU" dirty="0" smtClean="0"/>
              <a:t>? Показать ВЫГОДУ инвестора.</a:t>
            </a:r>
            <a:endParaRPr lang="ru-RU" dirty="0"/>
          </a:p>
          <a:p>
            <a:r>
              <a:rPr lang="ru-RU" dirty="0"/>
              <a:t>Прочие запросы к </a:t>
            </a:r>
            <a:r>
              <a:rPr lang="ru-RU" dirty="0" smtClean="0"/>
              <a:t>экспертам…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Команда</a:t>
            </a:r>
            <a:endParaRPr lang="ru-RU" dirty="0"/>
          </a:p>
        </p:txBody>
      </p:sp>
      <p:sp>
        <p:nvSpPr>
          <p:cNvPr id="43" name="Объект 1"/>
          <p:cNvSpPr txBox="1">
            <a:spLocks/>
          </p:cNvSpPr>
          <p:nvPr/>
        </p:nvSpPr>
        <p:spPr>
          <a:xfrm>
            <a:off x="550144" y="962542"/>
            <a:ext cx="10971372" cy="5740024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ФИО и фотографии участников команды с указанием роли с научно-техническим/инженерно-техническим, управленческим и предпринимательским потенциалом (</a:t>
            </a:r>
            <a:r>
              <a:rPr lang="ru-RU" sz="2400" dirty="0"/>
              <a:t>Ключевые члены </a:t>
            </a:r>
            <a:r>
              <a:rPr lang="ru-RU" sz="2400" dirty="0" smtClean="0"/>
              <a:t>вашей </a:t>
            </a:r>
            <a:r>
              <a:rPr lang="ru-RU" sz="2400" dirty="0"/>
              <a:t>команды (</a:t>
            </a:r>
            <a:r>
              <a:rPr lang="en" sz="2400" dirty="0"/>
              <a:t>CEO, CTO </a:t>
            </a:r>
            <a:r>
              <a:rPr lang="ru-RU" sz="2400" dirty="0"/>
              <a:t>и С</a:t>
            </a:r>
            <a:r>
              <a:rPr lang="en" sz="2400" dirty="0"/>
              <a:t>MO), </a:t>
            </a:r>
            <a:r>
              <a:rPr lang="ru-RU" sz="2400" dirty="0"/>
              <a:t>опыт и </a:t>
            </a:r>
            <a:r>
              <a:rPr lang="ru-RU" sz="2400" dirty="0" smtClean="0"/>
              <a:t>компетенции</a:t>
            </a:r>
            <a:r>
              <a:rPr lang="ru-RU" dirty="0" smtClean="0"/>
              <a:t>)</a:t>
            </a:r>
          </a:p>
          <a:p>
            <a:endParaRPr lang="ru-RU" dirty="0"/>
          </a:p>
          <a:p>
            <a:r>
              <a:rPr lang="ru-RU" dirty="0" smtClean="0"/>
              <a:t>Квалификация и укомплектованность команды? </a:t>
            </a:r>
          </a:p>
          <a:p>
            <a:endParaRPr lang="ru-RU" dirty="0"/>
          </a:p>
          <a:p>
            <a:r>
              <a:rPr lang="ru-RU" dirty="0" smtClean="0"/>
              <a:t>Контакты команды (телефон и </a:t>
            </a:r>
            <a:r>
              <a:rPr lang="ru-RU" dirty="0" err="1" smtClean="0"/>
              <a:t>эл.почта</a:t>
            </a:r>
            <a:r>
              <a:rPr lang="ru-RU" dirty="0" smtClean="0"/>
              <a:t>)</a:t>
            </a:r>
          </a:p>
          <a:p>
            <a:endParaRPr lang="ru-RU" dirty="0"/>
          </a:p>
          <a:p>
            <a:r>
              <a:rPr lang="ru-RU" dirty="0" smtClean="0"/>
              <a:t>Ментор команды? Трекер команды?</a:t>
            </a:r>
          </a:p>
          <a:p>
            <a:endParaRPr lang="ru-RU" dirty="0"/>
          </a:p>
          <a:p>
            <a:r>
              <a:rPr lang="ru-RU" dirty="0" smtClean="0"/>
              <a:t>Можно указать </a:t>
            </a:r>
            <a:r>
              <a:rPr lang="ru-RU" dirty="0"/>
              <a:t>название тренингов, программ в которых принимали участие члены команды… дата участия</a:t>
            </a:r>
          </a:p>
          <a:p>
            <a:endParaRPr lang="ru-RU" dirty="0"/>
          </a:p>
          <a:p>
            <a:r>
              <a:rPr lang="ru-RU" dirty="0"/>
              <a:t>Скриншоты добавить </a:t>
            </a:r>
            <a:r>
              <a:rPr lang="ru-RU" dirty="0" smtClean="0"/>
              <a:t>сертификатов/удостоверений членов команды</a:t>
            </a:r>
            <a:endParaRPr lang="ru-RU" dirty="0"/>
          </a:p>
          <a:p>
            <a:endParaRPr lang="ru-RU" dirty="0"/>
          </a:p>
          <a:p>
            <a:r>
              <a:rPr lang="ru-RU" dirty="0"/>
              <a:t>Добавить фотографии с конкурсов, </a:t>
            </a:r>
            <a:r>
              <a:rPr lang="ru-RU" dirty="0" smtClean="0"/>
              <a:t>тренингов (добавить ссылочки)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6200D7A-E42F-473E-ABEB-7993CB9305DC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4c612441-9502-4d03-96ef-459065c861af"/>
    <ds:schemaRef ds:uri="http://purl.org/dc/elements/1.1/"/>
    <ds:schemaRef ds:uri="http://schemas.microsoft.com/office/infopath/2007/PartnerControls"/>
    <ds:schemaRef ds:uri="2b9d9955-93fb-4bd4-bcdb-8e7ddc259c2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2602</TotalTime>
  <Words>625</Words>
  <Application>Microsoft Office PowerPoint</Application>
  <PresentationFormat>Произвольный</PresentationFormat>
  <Paragraphs>91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Презентация</vt:lpstr>
      <vt:lpstr>Разработка проекта утилизации теплоты доменного шлака на ПАО «Северсталь»</vt:lpstr>
      <vt:lpstr>Актуальность проекта и проблема клиента</vt:lpstr>
      <vt:lpstr>Решение</vt:lpstr>
      <vt:lpstr>Схема использования сухой грануляции шлака 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User</cp:lastModifiedBy>
  <cp:revision>302</cp:revision>
  <dcterms:created xsi:type="dcterms:W3CDTF">2022-04-04T12:37:27Z</dcterms:created>
  <dcterms:modified xsi:type="dcterms:W3CDTF">2023-11-18T21:43:07Z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