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18" roundtripDataSignature="AMtx7mgIrkh6jNzuE92tiy2O5MoJnRTf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D2E186E-ADDF-443B-8DDB-741D555EC24F}">
  <a:tblStyle styleId="{6D2E186E-ADDF-443B-8DDB-741D555EC24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9FC67B3E-2894-41AA-A753-B69998C3C518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18" Type="http://customschemas.google.com/relationships/presentationmetadata" Target="meta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12" name="Google Shape;21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21" name="Google Shape;22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Приложение «Startgoal» для совместной подготовки к экзаменам</a:t>
            </a:r>
            <a:endParaRPr b="1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666750" y="4411663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2" name="Google Shape;172;p2"/>
          <p:cNvSpPr txBox="1"/>
          <p:nvPr/>
        </p:nvSpPr>
        <p:spPr>
          <a:xfrm>
            <a:off x="927226" y="189654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4" name="Google Shape;174;p2"/>
          <p:cNvSpPr txBox="1"/>
          <p:nvPr/>
        </p:nvSpPr>
        <p:spPr>
          <a:xfrm>
            <a:off x="841972" y="1566250"/>
            <a:ext cx="10646876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1.Опрос, проведенный Gallup в 2017 году, показал, что только 30% работников в США полностью вовлечены в свою работу. Из оставшихся 70%, большинство их них говорят о неуверенности и страхе в собственных возможностях и способностях.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Исследование, проведенное Обществом Групповой Психологии и Психотерапии, показало, что психологическое сопровождение и поддержка коллектива позволяют людям преодолеть чувство неуверенности и страха. Отсутствие такой поддержки может привести к снижению мотивации и задержке в достижении целей.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В рамках исследования, проведенного Университетом Карнеги Меллона, было выявлено, что люди, имеющие поддержку и взаимодействие с другими, с большей вероятностью смогут справиться с вызовами и испытывать меньший страх перед новыми начинаниями. Коллективное достижение целей помогает укрепить самоуверенность и снизить тревожность.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1" name="Google Shape;181;p3"/>
          <p:cNvSpPr txBox="1"/>
          <p:nvPr/>
        </p:nvSpPr>
        <p:spPr>
          <a:xfrm>
            <a:off x="990600" y="1448554"/>
            <a:ext cx="10515600" cy="48808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приложения для совместного достижения целей, приобретения навыков, подготовки к экзаменам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«Держатели проблемы»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А)Малоуверенные, но желающие достичь цели люди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Б)Школьники и студенты, сдающие экзамены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В)Люди, которые не  имеют ресурсов для покупки онлайн-курсов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Г)Люди, которые хотят создавать стартапы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2" name="Google Shape;182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89" name="Google Shape;189;p4"/>
          <p:cNvSpPr txBox="1"/>
          <p:nvPr/>
        </p:nvSpPr>
        <p:spPr>
          <a:xfrm>
            <a:off x="990600" y="1421394"/>
            <a:ext cx="10515600" cy="4907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1" i="0" lang="ru-RU" sz="2800" u="sng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Требования потребителей к характеристикам продукта, анализ критериев потребительского выбора: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1. Удобный и интуитивно понятный интерфейс для поиска потенциальных сооснователей и партнеров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2. Возможность создания профиля с описанием своих навыков, опыта и целей для привлечения внимания потенциальных сооснователей.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3. Функционал для поиска людей с похожими интересами, целями и навыками для совместной работы.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4. Возможность проведения онлайн-собеседований для более детального знакомства с потенциальными сооснователями.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5. Инструменты для отслеживания прогресса внутри приложения для эффективной работы в команде.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6. Возможность создания групповых чатов и обсуждения идей для совместной работы над проектами.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7. Возможность оценки и отзывов о сооснователях для повышения доверия и выбора подходящего партнера.</a:t>
            </a:r>
            <a:endParaRPr/>
          </a:p>
          <a:p>
            <a:pPr indent="-245109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0" name="Google Shape;190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97" name="Google Shape;197;p5"/>
          <p:cNvSpPr txBox="1"/>
          <p:nvPr/>
        </p:nvSpPr>
        <p:spPr>
          <a:xfrm>
            <a:off x="990600" y="1421394"/>
            <a:ext cx="10515600" cy="4907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8" name="Google Shape;198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9" name="Google Shape;199;p5"/>
          <p:cNvSpPr txBox="1"/>
          <p:nvPr/>
        </p:nvSpPr>
        <p:spPr>
          <a:xfrm>
            <a:off x="995881" y="1674891"/>
            <a:ext cx="10565394" cy="66479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Функциональные свойства продукта: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Инновационная система поиска партнеров, позволяющая найти идеального союзника для совместной работы над общей целью.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Раздел, предлагающий актуальные мероприятия и возможности для молодых предпринимателей, включая хакатоны и акселераторы.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Уникальная возможность найти сооснователей проектов и стать частью команды, готовой принять вызов новых задач.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Встречи в режиме онлайн, обеспечивающие удобство и эффективность общения между участниками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Поддержка и консультации от опытных менторов, помогающих развивать навыки и знания для успешной реализации проектов.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06" name="Google Shape;206;p6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7" name="Google Shape;207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08" name="Google Shape;208;p6"/>
          <p:cNvGraphicFramePr/>
          <p:nvPr/>
        </p:nvGraphicFramePr>
        <p:xfrm>
          <a:off x="800729" y="19328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{6D2E186E-ADDF-443B-8DDB-741D555EC24F}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Поиск единомышленников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Startgoal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Smartprogress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Procollab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Поиск сооснователей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      +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    _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_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Онлайн-встречи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      +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    +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+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Менторство,консультация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      +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    _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_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Размещение</a:t>
                      </a:r>
                      <a:r>
                        <a:rPr lang="ru-RU" sz="1800"/>
                        <a:t> мероприятий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      +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    _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+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Совместная достижение цели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      +   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    _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            _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 txBox="1"/>
          <p:nvPr/>
        </p:nvSpPr>
        <p:spPr>
          <a:xfrm>
            <a:off x="990600" y="153909"/>
            <a:ext cx="10515600" cy="4526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15" name="Google Shape;215;p7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6" name="Google Shape;216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17" name="Google Shape;217;p7"/>
          <p:cNvGraphicFramePr/>
          <p:nvPr/>
        </p:nvGraphicFramePr>
        <p:xfrm>
          <a:off x="524934" y="5246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{9FC67B3E-2894-41AA-A753-B69998C3C518}</a:tableStyleId>
              </a:tblPr>
              <a:tblGrid>
                <a:gridCol w="3398100"/>
                <a:gridCol w="3064400"/>
                <a:gridCol w="4748100"/>
              </a:tblGrid>
              <a:tr h="2005850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>
                          <a:solidFill>
                            <a:srgbClr val="751C23"/>
                          </a:solidFill>
                        </a:rPr>
                        <a:t>Ключевые виды деятельности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Функционирующее мобильное приложение для совместного</a:t>
                      </a:r>
                      <a:r>
                        <a:rPr lang="ru-RU" sz="1300"/>
                        <a:t> достижения целей, поиска сооснователей  стартапов</a:t>
                      </a:r>
                      <a:endParaRPr sz="1300"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Поддержка и расширение базы специалистов сообщества;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Расширение функционала приложения.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>
                          <a:solidFill>
                            <a:srgbClr val="751C23"/>
                          </a:solidFill>
                        </a:rPr>
                        <a:t>Потребительские сегменты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/>
                        <a:t>люди, которые разрабатывают стартап-проекты;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/>
                        <a:t>студенты высших учебных заведений;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/>
                        <a:t>студенты средних специальных учебных заведений;</a:t>
                      </a:r>
                      <a:endParaRPr sz="1100"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/>
                        <a:t>школьники</a:t>
                      </a:r>
                      <a:endParaRPr sz="1100"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/>
                        <a:t>молодёжь.</a:t>
                      </a:r>
                      <a:endParaRPr sz="1100"/>
                    </a:p>
                    <a:p>
                      <a:pPr indent="-27305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>
                          <a:solidFill>
                            <a:srgbClr val="751C23"/>
                          </a:solidFill>
                        </a:rPr>
                        <a:t>Взаимодействие с клиентами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Техническая поддержка;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Консалтинг;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Каналы сбыта;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PlayMarket;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AppStore;</a:t>
                      </a:r>
                      <a:endParaRPr sz="1300"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Личные контакты;</a:t>
                      </a:r>
                      <a:endParaRPr/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</a:tr>
              <a:tr h="904775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751C23"/>
                          </a:solidFill>
                        </a:rPr>
                        <a:t>Потоки доходов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Предоставление доступа к расширенным функциональным возможностям приложения в рамках продажи доступа по подписке</a:t>
                      </a:r>
                      <a:r>
                        <a:rPr lang="ru-RU" sz="1300"/>
                        <a:t>.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 vMerge="1"/>
              </a:tr>
              <a:tr h="1320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>
                          <a:solidFill>
                            <a:srgbClr val="751C23"/>
                          </a:solidFill>
                        </a:rPr>
                        <a:t>Ключевые партнеры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IT специалисты;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Экспертные сообщества (представители бизнеса, науки и т.д.);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маркетологи.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>
                          <a:solidFill>
                            <a:srgbClr val="751C23"/>
                          </a:solidFill>
                        </a:rPr>
                        <a:t>Структура издержек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/>
                        <a:t>Фиксированные затраты;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/>
                        <a:t>Разработка и обслуживание приложения: зарплата программистов, тестировщиков;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/>
                        <a:t>Разработка функционала;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/>
                        <a:t>Маркетинг, продвижение;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Noto Sans Symbols"/>
                        <a:buChar char="∙"/>
                      </a:pPr>
                      <a:r>
                        <a:rPr lang="ru-RU" sz="1100"/>
                        <a:t>Прочие операционные затраты.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>
                          <a:solidFill>
                            <a:srgbClr val="751C23"/>
                          </a:solidFill>
                        </a:rPr>
                        <a:t>Ценностное предложение</a:t>
                      </a:r>
                      <a:endParaRPr/>
                    </a:p>
                    <a:p>
                      <a:pPr indent="-260350" lvl="0" marL="3429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sz="1300"/>
                    </a:p>
                    <a:p>
                      <a:pPr indent="-342900" lvl="0" marL="3429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Создание</a:t>
                      </a:r>
                      <a:r>
                        <a:rPr lang="ru-RU" sz="1300"/>
                        <a:t> платформы, где могут найти партнера для достижения целей и создания стартапа</a:t>
                      </a:r>
                      <a:endParaRPr/>
                    </a:p>
                    <a:p>
                      <a:pPr indent="-342900" lvl="0" marL="3429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Платформа ,где можно узнать про возможности (хакатоны,акселераторы)</a:t>
                      </a:r>
                      <a:endParaRPr/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</a:tr>
              <a:tr h="16381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300">
                          <a:solidFill>
                            <a:srgbClr val="751C23"/>
                          </a:solidFill>
                        </a:rPr>
                        <a:t>Ключевые ресурсы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Разработанное приложение;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Команда проекта, включающая в себя отраслевых экспертов, программистов, разработчиков, менеджеров, маркетологов;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∙"/>
                      </a:pPr>
                      <a:r>
                        <a:rPr lang="ru-RU" sz="1300"/>
                        <a:t>Экспертное сообщество, включающее в себя специалистов отрасли (IT специалисты, представители бизнеса и науки).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7350" marL="37350">
                    <a:solidFill>
                      <a:schemeClr val="lt1"/>
                    </a:solidFill>
                  </a:tcPr>
                </a:tc>
                <a:tc hMerge="1"/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24" name="Google Shape;224;p8"/>
          <p:cNvSpPr txBox="1"/>
          <p:nvPr/>
        </p:nvSpPr>
        <p:spPr>
          <a:xfrm>
            <a:off x="990600" y="1385180"/>
            <a:ext cx="10515600" cy="4944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5" name="Google Shape;225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26" name="Google Shape;226;p8"/>
          <p:cNvGraphicFramePr/>
          <p:nvPr/>
        </p:nvGraphicFramePr>
        <p:xfrm>
          <a:off x="1117600" y="20235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{6D2E186E-ADDF-443B-8DDB-741D555EC24F}</a:tableStyleId>
              </a:tblPr>
              <a:tblGrid>
                <a:gridCol w="524925"/>
                <a:gridCol w="4893725"/>
                <a:gridCol w="2709325"/>
              </a:tblGrid>
              <a:tr h="160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1.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Наименование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Стоимость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2.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Разработка программного кода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1 000 000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3.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Дизайн</a:t>
                      </a:r>
                      <a:r>
                        <a:rPr lang="ru-RU" sz="1800"/>
                        <a:t> приложения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500 000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4.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Серверная часть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1 000</a:t>
                      </a:r>
                      <a:r>
                        <a:rPr lang="ru-RU" sz="1800"/>
                        <a:t> 000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5.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Тестирование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450 000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6.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Рекламная раскрутка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300 000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7.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Прототипирование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300 000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8.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Обслуживание и техподдержка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220</a:t>
                      </a:r>
                      <a:r>
                        <a:rPr lang="ru-RU" sz="1800"/>
                        <a:t> 000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Итого: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3 770 000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"/>
          <p:cNvSpPr txBox="1"/>
          <p:nvPr/>
        </p:nvSpPr>
        <p:spPr>
          <a:xfrm>
            <a:off x="1035867" y="0"/>
            <a:ext cx="10515600" cy="4617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b="1" sz="4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33" name="Google Shape;233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4" name="Google Shape;234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35" name="Google Shape;235;p9"/>
          <p:cNvGraphicFramePr/>
          <p:nvPr/>
        </p:nvGraphicFramePr>
        <p:xfrm>
          <a:off x="456443" y="5007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{6D2E186E-ADDF-443B-8DDB-741D555EC24F}</a:tableStyleId>
              </a:tblPr>
              <a:tblGrid>
                <a:gridCol w="2324050"/>
                <a:gridCol w="785275"/>
                <a:gridCol w="750975"/>
                <a:gridCol w="737800"/>
                <a:gridCol w="750975"/>
                <a:gridCol w="725900"/>
                <a:gridCol w="767500"/>
                <a:gridCol w="728475"/>
                <a:gridCol w="728475"/>
                <a:gridCol w="793525"/>
                <a:gridCol w="780525"/>
                <a:gridCol w="715475"/>
                <a:gridCol w="728475"/>
              </a:tblGrid>
              <a:tr h="37980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000">
                          <a:solidFill>
                            <a:srgbClr val="E9D5D1"/>
                          </a:solidFill>
                        </a:rPr>
                        <a:t>Мероприятия</a:t>
                      </a:r>
                      <a:endParaRPr/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1C23"/>
                    </a:solidFill>
                  </a:tcPr>
                </a:tc>
                <a:tc gridSpan="1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000">
                          <a:solidFill>
                            <a:srgbClr val="E9D5D1"/>
                          </a:solidFill>
                        </a:rPr>
                        <a:t>Сроки выполнения</a:t>
                      </a:r>
                      <a:endParaRPr/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1C23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912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000">
                          <a:solidFill>
                            <a:srgbClr val="751C23"/>
                          </a:solidFill>
                        </a:rPr>
                        <a:t>10.11. 23</a:t>
                      </a:r>
                      <a:endParaRPr b="1" sz="1000">
                        <a:solidFill>
                          <a:srgbClr val="751C23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51C23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ru-RU" sz="1000" u="none" cap="none" strike="noStrike">
                          <a:solidFill>
                            <a:srgbClr val="751C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01.01. 24</a:t>
                      </a:r>
                      <a:endParaRPr b="1" i="0" sz="1000" u="none" cap="none" strike="noStrike">
                        <a:solidFill>
                          <a:srgbClr val="751C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51C23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ru-RU" sz="1000" u="none" cap="none" strike="noStrike">
                          <a:solidFill>
                            <a:srgbClr val="751C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01.02. 24</a:t>
                      </a:r>
                      <a:endParaRPr b="1" i="0" sz="1000" u="none" cap="none" strike="noStrike">
                        <a:solidFill>
                          <a:srgbClr val="751C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51C23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ru-RU" sz="1000" u="none" cap="none" strike="noStrike">
                          <a:solidFill>
                            <a:srgbClr val="751C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01.03 24</a:t>
                      </a:r>
                      <a:endParaRPr b="1" i="0" sz="1000" u="none" cap="none" strike="noStrike">
                        <a:solidFill>
                          <a:srgbClr val="751C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51C23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ru-RU" sz="1000" u="none" cap="none" strike="noStrike">
                          <a:solidFill>
                            <a:srgbClr val="751C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01.04. 24</a:t>
                      </a:r>
                      <a:endParaRPr b="1" i="0" sz="1000" u="none" cap="none" strike="noStrike">
                        <a:solidFill>
                          <a:srgbClr val="751C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51C23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ru-RU" sz="1000" u="none" cap="none" strike="noStrike">
                          <a:solidFill>
                            <a:srgbClr val="751C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01.05. 24</a:t>
                      </a:r>
                      <a:endParaRPr b="1" i="0" sz="1000" u="none" cap="none" strike="noStrike">
                        <a:solidFill>
                          <a:srgbClr val="751C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51C23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ru-RU" sz="1000" u="none" cap="none" strike="noStrike">
                          <a:solidFill>
                            <a:srgbClr val="751C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01.06. 24</a:t>
                      </a:r>
                      <a:endParaRPr b="1" i="0" sz="1000" u="none" cap="none" strike="noStrike">
                        <a:solidFill>
                          <a:srgbClr val="751C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51C23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ru-RU" sz="1000" u="none" cap="none" strike="noStrike">
                          <a:solidFill>
                            <a:srgbClr val="751C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01.07. 24</a:t>
                      </a:r>
                      <a:endParaRPr b="1" i="0" sz="1000" u="none" cap="none" strike="noStrike">
                        <a:solidFill>
                          <a:srgbClr val="751C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51C23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ru-RU" sz="1000" u="none" cap="none" strike="noStrike">
                          <a:solidFill>
                            <a:srgbClr val="751C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01.08. 24</a:t>
                      </a:r>
                      <a:endParaRPr b="1" i="0" sz="1000" u="none" cap="none" strike="noStrike">
                        <a:solidFill>
                          <a:srgbClr val="751C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51C23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ru-RU" sz="1000" u="none" cap="none" strike="noStrike">
                          <a:solidFill>
                            <a:srgbClr val="751C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01.09. 24</a:t>
                      </a:r>
                      <a:endParaRPr b="1" i="0" sz="1000" u="none" cap="none" strike="noStrike">
                        <a:solidFill>
                          <a:srgbClr val="751C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51C23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ru-RU" sz="1000" u="none" cap="none" strike="noStrike">
                          <a:solidFill>
                            <a:srgbClr val="751C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01.10. 24</a:t>
                      </a:r>
                      <a:endParaRPr b="1" i="0" sz="1000" u="none" cap="none" strike="noStrike">
                        <a:solidFill>
                          <a:srgbClr val="751C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51C23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ru-RU" sz="1000" u="none" cap="none" strike="noStrike">
                          <a:solidFill>
                            <a:srgbClr val="751C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01.11. 24</a:t>
                      </a:r>
                      <a:endParaRPr b="1" i="0" sz="1000" u="none" cap="none" strike="noStrike">
                        <a:solidFill>
                          <a:srgbClr val="751C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4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imes New Roman"/>
                        <a:buNone/>
                      </a:pPr>
                      <a:r>
                        <a:rPr b="0" lang="ru-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Определение функционала приложения</a:t>
                      </a:r>
                      <a:endParaRPr b="0"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49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imes New Roman"/>
                        <a:buNone/>
                      </a:pPr>
                      <a:r>
                        <a:rPr b="0" lang="ru-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Определение платформы и языка программирования </a:t>
                      </a:r>
                      <a:endParaRPr b="0"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4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imes New Roman"/>
                        <a:buNone/>
                      </a:pPr>
                      <a:r>
                        <a:rPr b="0" lang="ru-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дизайна приложения</a:t>
                      </a:r>
                      <a:endParaRPr b="0"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4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imes New Roman"/>
                        <a:buNone/>
                      </a:pPr>
                      <a:r>
                        <a:rPr b="0" lang="ru-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Проектирование мобильного приложения </a:t>
                      </a:r>
                      <a:endParaRPr b="0"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4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Формирование наполнения приложения</a:t>
                      </a:r>
                      <a:endParaRPr b="0"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2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imes New Roman"/>
                        <a:buNone/>
                      </a:pPr>
                      <a:r>
                        <a:rPr b="0" lang="ru-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Апробация и стабилизация </a:t>
                      </a:r>
                      <a:endParaRPr/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4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imes New Roman"/>
                        <a:buNone/>
                      </a:pPr>
                      <a:r>
                        <a:rPr b="0" lang="ru-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Поддержка и развитие проекта (техническая поддержка сервиса, выпуск обновлений)</a:t>
                      </a:r>
                      <a:endParaRPr/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49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imes New Roman"/>
                        <a:buNone/>
                      </a:pPr>
                      <a:r>
                        <a:rPr b="0" lang="ru-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Анализ обратной связи потребителей</a:t>
                      </a:r>
                      <a:endParaRPr/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1C2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4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imes New Roman"/>
                        <a:buNone/>
                      </a:pPr>
                      <a:r>
                        <a:rPr b="0" lang="ru-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Составление медиаплана продвижения приложения</a:t>
                      </a:r>
                      <a:endParaRPr b="0"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28275" marB="28275" marR="56550" marL="565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1C2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/>
          <p:nvPr/>
        </p:nvSpPr>
        <p:spPr>
          <a:xfrm>
            <a:off x="666399" y="16316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