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1" r:id="rId3"/>
    <p:sldId id="282" r:id="rId4"/>
    <p:sldId id="283" r:id="rId5"/>
    <p:sldId id="284" r:id="rId6"/>
    <p:sldId id="285" r:id="rId7"/>
    <p:sldId id="286" r:id="rId8"/>
    <p:sldId id="290" r:id="rId9"/>
    <p:sldId id="287" r:id="rId10"/>
    <p:sldId id="288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4D5457"/>
    <a:srgbClr val="FFFFFF"/>
    <a:srgbClr val="9F00FF"/>
    <a:srgbClr val="FD493D"/>
    <a:srgbClr val="EDEBEB"/>
    <a:srgbClr val="EE4236"/>
    <a:srgbClr val="8B8B8B"/>
    <a:srgbClr val="8F00FF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4" d="100"/>
          <a:sy n="104" d="100"/>
        </p:scale>
        <p:origin x="72" y="13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796875000000003E-2"/>
          <c:y val="5.5851559064249601E-2"/>
          <c:w val="0.905203125"/>
          <c:h val="0.844960947037343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6A7-4D9E-941E-ED36E6F271B8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6A7-4D9E-941E-ED36E6F271B8}"/>
              </c:ext>
            </c:extLst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6A7-4D9E-941E-ED36E6F271B8}"/>
              </c:ext>
            </c:extLst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6A7-4D9E-941E-ED36E6F271B8}"/>
              </c:ext>
            </c:extLst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6A7-4D9E-941E-ED36E6F271B8}"/>
              </c:ext>
            </c:extLst>
          </c:dPt>
          <c:dLbls>
            <c:dLbl>
              <c:idx val="0"/>
              <c:layout>
                <c:manualLayout>
                  <c:x val="-2.57945279429278E-17"/>
                  <c:y val="-0.338255725292496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7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6A7-4D9E-941E-ED36E6F271B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19272709929456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7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6A7-4D9E-941E-ED36E6F271B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81398100983797E-3"/>
                  <c:y val="-3.53988549724707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7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6A7-4D9E-941E-ED36E6F271B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7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6A7-4D9E-941E-ED36E6F271B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7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76A7-4D9E-941E-ED36E6F271B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700" b="0" i="0" u="none" strike="noStrike" kern="1200" baseline="0">
                    <a:solidFill>
                      <a:srgbClr val="ACACAC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ЭД9М</c:v>
                </c:pt>
                <c:pt idx="1">
                  <c:v>ЭП3Д</c:v>
                </c:pt>
                <c:pt idx="2">
                  <c:v>ЭД9Э</c:v>
                </c:pt>
                <c:pt idx="3">
                  <c:v>ЭД9Т</c:v>
                </c:pt>
                <c:pt idx="4">
                  <c:v>ЭД9МК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4045</c:v>
                </c:pt>
                <c:pt idx="1">
                  <c:v>2588</c:v>
                </c:pt>
                <c:pt idx="2">
                  <c:v>845</c:v>
                </c:pt>
                <c:pt idx="3">
                  <c:v>196</c:v>
                </c:pt>
                <c:pt idx="4">
                  <c:v>544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76A7-4D9E-941E-ED36E6F271B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ЭД9М</c:v>
                </c:pt>
                <c:pt idx="1">
                  <c:v>ЭП3Д</c:v>
                </c:pt>
                <c:pt idx="2">
                  <c:v>ЭД9Э</c:v>
                </c:pt>
                <c:pt idx="3">
                  <c:v>ЭД9Т</c:v>
                </c:pt>
                <c:pt idx="4">
                  <c:v>ЭД9МК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76A7-4D9E-941E-ED36E6F271B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ЭД9М</c:v>
                </c:pt>
                <c:pt idx="1">
                  <c:v>ЭП3Д</c:v>
                </c:pt>
                <c:pt idx="2">
                  <c:v>ЭД9Э</c:v>
                </c:pt>
                <c:pt idx="3">
                  <c:v>ЭД9Т</c:v>
                </c:pt>
                <c:pt idx="4">
                  <c:v>ЭД9МК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76A7-4D9E-941E-ED36E6F271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27967824"/>
        <c:axId val="727977616"/>
      </c:barChart>
      <c:catAx>
        <c:axId val="7279678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rgbClr val="8B8B8B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7977616"/>
        <c:crosses val="autoZero"/>
        <c:auto val="1"/>
        <c:lblAlgn val="ctr"/>
        <c:lblOffset val="100"/>
        <c:noMultiLvlLbl val="0"/>
      </c:catAx>
      <c:valAx>
        <c:axId val="72797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rgbClr val="8B8B8B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796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>
          <a:solidFill>
            <a:srgbClr val="ACACAC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34936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.sv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9.png"/><Relationship Id="rId7" Type="http://schemas.openxmlformats.org/officeDocument/2006/relationships/image" Target="../media/image2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7.svg"/><Relationship Id="rId5" Type="http://schemas.openxmlformats.org/officeDocument/2006/relationships/image" Target="../media/image20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89158" y="1230069"/>
            <a:ext cx="7658915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Оснащение электропоездов системой непрерывной диагностики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rgbClr val="1B1B1B"/>
              </a:solidFill>
              <a:latin typeface="Gilroy-Light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1100" dirty="0">
                <a:solidFill>
                  <a:srgbClr val="1B1B1B"/>
                </a:solidFill>
                <a:latin typeface="Gilroy-Light"/>
              </a:rPr>
              <a:t>https://pt.2035.university/project/osnasenie-elektropoezdov-sistemoj-nepreryvnoj-diagnostiki</a:t>
            </a:r>
            <a:endParaRPr sz="11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Матей Данил Олегович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xmlns="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xmlns="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58" y="880910"/>
            <a:ext cx="4536898" cy="2724555"/>
          </a:xfrm>
          <a:prstGeom prst="rect">
            <a:avLst/>
          </a:prstGeom>
        </p:spPr>
      </p:pic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626677435"/>
              </p:ext>
            </p:extLst>
          </p:nvPr>
        </p:nvGraphicFramePr>
        <p:xfrm>
          <a:off x="1404880" y="3596853"/>
          <a:ext cx="4103244" cy="2761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3BEB451-0BD2-359E-97F3-2604CAA32CA5}"/>
              </a:ext>
            </a:extLst>
          </p:cNvPr>
          <p:cNvSpPr txBox="1"/>
          <p:nvPr/>
        </p:nvSpPr>
        <p:spPr>
          <a:xfrm>
            <a:off x="7519959" y="1016334"/>
            <a:ext cx="3757189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3813" lvl="2" indent="-23813" algn="r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Calibri"/>
              </a:rPr>
              <a:t>Количество современных электропоездов на </a:t>
            </a:r>
            <a:r>
              <a:rPr lang="ru-RU" sz="1400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Calibri"/>
              </a:rPr>
              <a:t>КрасЖД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sym typeface="Calibri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7189603" y="818694"/>
            <a:ext cx="1131686" cy="986828"/>
          </a:xfrm>
          <a:prstGeom prst="ellipse">
            <a:avLst/>
          </a:prstGeom>
          <a:solidFill>
            <a:srgbClr val="EDEBEB"/>
          </a:solidFill>
          <a:ln w="12700" cap="flat">
            <a:solidFill>
              <a:srgbClr val="EE4236"/>
            </a:solidFill>
            <a:prstDash val="solid"/>
            <a:round/>
          </a:ln>
          <a:effectLst>
            <a:glow rad="101600">
              <a:srgbClr val="FF0000">
                <a:alpha val="60000"/>
              </a:srgb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3BEB451-0BD2-359E-97F3-2604CAA32CA5}"/>
              </a:ext>
            </a:extLst>
          </p:cNvPr>
          <p:cNvSpPr txBox="1"/>
          <p:nvPr/>
        </p:nvSpPr>
        <p:spPr>
          <a:xfrm>
            <a:off x="7189603" y="1064987"/>
            <a:ext cx="1131685" cy="461665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3813" lvl="2" indent="-23813" algn="ctr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Calibri"/>
              </a:rPr>
              <a:t>10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3BEB451-0BD2-359E-97F3-2604CAA32CA5}"/>
              </a:ext>
            </a:extLst>
          </p:cNvPr>
          <p:cNvSpPr txBox="1"/>
          <p:nvPr/>
        </p:nvSpPr>
        <p:spPr>
          <a:xfrm>
            <a:off x="7189603" y="2065627"/>
            <a:ext cx="2808153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3813" lvl="2" indent="-2381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Calibri"/>
              </a:rPr>
              <a:t>Общий пробег вагонов электропоезда за 2023 год (тыс. километров)</a:t>
            </a:r>
          </a:p>
        </p:txBody>
      </p:sp>
      <p:sp>
        <p:nvSpPr>
          <p:cNvPr id="24" name="Овал 23"/>
          <p:cNvSpPr/>
          <p:nvPr/>
        </p:nvSpPr>
        <p:spPr>
          <a:xfrm>
            <a:off x="10109342" y="1873016"/>
            <a:ext cx="1131686" cy="986828"/>
          </a:xfrm>
          <a:prstGeom prst="ellipse">
            <a:avLst/>
          </a:prstGeom>
          <a:solidFill>
            <a:srgbClr val="EDEBEB"/>
          </a:solidFill>
          <a:ln w="12700" cap="flat">
            <a:solidFill>
              <a:srgbClr val="EE4236"/>
            </a:solidFill>
            <a:prstDash val="solid"/>
            <a:round/>
          </a:ln>
          <a:effectLst>
            <a:glow rad="101600">
              <a:srgbClr val="FF0000">
                <a:alpha val="60000"/>
              </a:srgb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03BEB451-0BD2-359E-97F3-2604CAA32CA5}"/>
              </a:ext>
            </a:extLst>
          </p:cNvPr>
          <p:cNvSpPr txBox="1"/>
          <p:nvPr/>
        </p:nvSpPr>
        <p:spPr>
          <a:xfrm>
            <a:off x="9578472" y="2129644"/>
            <a:ext cx="2211532" cy="461665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3813" lvl="2" indent="-23813" algn="ctr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Calibri"/>
              </a:rPr>
              <a:t>4240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3BEB451-0BD2-359E-97F3-2604CAA32CA5}"/>
              </a:ext>
            </a:extLst>
          </p:cNvPr>
          <p:cNvSpPr txBox="1"/>
          <p:nvPr/>
        </p:nvSpPr>
        <p:spPr>
          <a:xfrm>
            <a:off x="8576807" y="3305568"/>
            <a:ext cx="2841898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3813" lvl="2" indent="-23813" algn="r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Calibri"/>
              </a:rPr>
              <a:t>Количество обслуживаний и ремонтов вагонов электропоезда за 2023 год</a:t>
            </a:r>
          </a:p>
        </p:txBody>
      </p:sp>
      <p:sp>
        <p:nvSpPr>
          <p:cNvPr id="27" name="Овал 26"/>
          <p:cNvSpPr/>
          <p:nvPr/>
        </p:nvSpPr>
        <p:spPr>
          <a:xfrm>
            <a:off x="7226076" y="3128940"/>
            <a:ext cx="1131686" cy="986828"/>
          </a:xfrm>
          <a:prstGeom prst="ellipse">
            <a:avLst/>
          </a:prstGeom>
          <a:solidFill>
            <a:srgbClr val="EDEBEB"/>
          </a:solidFill>
          <a:ln w="12700" cap="flat">
            <a:solidFill>
              <a:srgbClr val="EE4236"/>
            </a:solidFill>
            <a:prstDash val="solid"/>
            <a:round/>
          </a:ln>
          <a:effectLst>
            <a:glow rad="101600">
              <a:srgbClr val="FF0000">
                <a:alpha val="60000"/>
              </a:srgb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3BEB451-0BD2-359E-97F3-2604CAA32CA5}"/>
              </a:ext>
            </a:extLst>
          </p:cNvPr>
          <p:cNvSpPr txBox="1"/>
          <p:nvPr/>
        </p:nvSpPr>
        <p:spPr>
          <a:xfrm>
            <a:off x="7189604" y="3374633"/>
            <a:ext cx="1131685" cy="461665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3813" lvl="2" indent="-23813" algn="ctr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Calibri"/>
              </a:rPr>
              <a:t>2588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3BEB451-0BD2-359E-97F3-2604CAA32CA5}"/>
              </a:ext>
            </a:extLst>
          </p:cNvPr>
          <p:cNvSpPr txBox="1"/>
          <p:nvPr/>
        </p:nvSpPr>
        <p:spPr>
          <a:xfrm>
            <a:off x="7271249" y="4422229"/>
            <a:ext cx="2808153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3813" lvl="2" indent="-23813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Calibri"/>
              </a:rPr>
              <a:t>Дней, проведенных в ремонте и обслуживании</a:t>
            </a:r>
          </a:p>
        </p:txBody>
      </p:sp>
      <p:sp>
        <p:nvSpPr>
          <p:cNvPr id="30" name="Овал 29"/>
          <p:cNvSpPr/>
          <p:nvPr/>
        </p:nvSpPr>
        <p:spPr>
          <a:xfrm>
            <a:off x="10190988" y="4203805"/>
            <a:ext cx="1131686" cy="986828"/>
          </a:xfrm>
          <a:prstGeom prst="ellipse">
            <a:avLst/>
          </a:prstGeom>
          <a:solidFill>
            <a:srgbClr val="EDEBEB"/>
          </a:solidFill>
          <a:ln w="12700" cap="flat">
            <a:solidFill>
              <a:srgbClr val="EE4236"/>
            </a:solidFill>
            <a:prstDash val="solid"/>
            <a:round/>
          </a:ln>
          <a:effectLst>
            <a:glow rad="101600">
              <a:srgbClr val="FF0000">
                <a:alpha val="60000"/>
              </a:srgb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03BEB451-0BD2-359E-97F3-2604CAA32CA5}"/>
              </a:ext>
            </a:extLst>
          </p:cNvPr>
          <p:cNvSpPr txBox="1"/>
          <p:nvPr/>
        </p:nvSpPr>
        <p:spPr>
          <a:xfrm>
            <a:off x="9660118" y="4510943"/>
            <a:ext cx="2211532" cy="461665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3813" lvl="2" indent="-23813" algn="ctr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Calibri"/>
              </a:rPr>
              <a:t>69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03BEB451-0BD2-359E-97F3-2604CAA32CA5}"/>
              </a:ext>
            </a:extLst>
          </p:cNvPr>
          <p:cNvSpPr txBox="1"/>
          <p:nvPr/>
        </p:nvSpPr>
        <p:spPr>
          <a:xfrm>
            <a:off x="8770039" y="5497094"/>
            <a:ext cx="2841898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3813" lvl="2" indent="-23813" algn="r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Calibri"/>
              </a:rPr>
              <a:t>Количество вагонов, оборудованных системой диагностики</a:t>
            </a:r>
          </a:p>
        </p:txBody>
      </p:sp>
      <p:sp>
        <p:nvSpPr>
          <p:cNvPr id="34" name="Овал 33"/>
          <p:cNvSpPr/>
          <p:nvPr/>
        </p:nvSpPr>
        <p:spPr>
          <a:xfrm>
            <a:off x="7419308" y="5320466"/>
            <a:ext cx="1131686" cy="986828"/>
          </a:xfrm>
          <a:prstGeom prst="ellipse">
            <a:avLst/>
          </a:prstGeom>
          <a:solidFill>
            <a:srgbClr val="EDEBEB"/>
          </a:solidFill>
          <a:ln w="12700" cap="flat">
            <a:solidFill>
              <a:srgbClr val="EE4236"/>
            </a:solidFill>
            <a:prstDash val="solid"/>
            <a:round/>
          </a:ln>
          <a:effectLst>
            <a:glow rad="101600">
              <a:srgbClr val="FF0000">
                <a:alpha val="60000"/>
              </a:srgb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3BEB451-0BD2-359E-97F3-2604CAA32CA5}"/>
              </a:ext>
            </a:extLst>
          </p:cNvPr>
          <p:cNvSpPr txBox="1"/>
          <p:nvPr/>
        </p:nvSpPr>
        <p:spPr>
          <a:xfrm>
            <a:off x="7382836" y="5566159"/>
            <a:ext cx="1131685" cy="461665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3813" lvl="2" indent="-23813" algn="ctr">
              <a:spcBef>
                <a:spcPts val="600"/>
              </a:spcBef>
              <a:buClr>
                <a:srgbClr val="0084B4"/>
              </a:buClr>
              <a:buSzPct val="100000"/>
            </a:pP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Calibri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xmlns="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xmlns="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xmlns="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xmlns="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5899813" y="6603776"/>
            <a:ext cx="618857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800" dirty="0">
                <a:solidFill>
                  <a:srgbClr val="1B1B1B"/>
                </a:solidFill>
                <a:latin typeface="Gilroy-Light"/>
              </a:rPr>
              <a:t>* - прототип рисунка взят с официального буклета ЭП2ДМ АО «ТРАНСМАШХОЛДИНГ»</a:t>
            </a:r>
            <a:endParaRPr lang="en-US" sz="800" dirty="0"/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xmlns="" id="{41239EF4-8F3A-341F-F040-8EFD836A4E53}"/>
              </a:ext>
            </a:extLst>
          </p:cNvPr>
          <p:cNvGrpSpPr/>
          <p:nvPr/>
        </p:nvGrpSpPr>
        <p:grpSpPr>
          <a:xfrm>
            <a:off x="647231" y="1258580"/>
            <a:ext cx="11412673" cy="5099946"/>
            <a:chOff x="-25250" y="1130889"/>
            <a:chExt cx="11412673" cy="5099946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130" y="1130889"/>
              <a:ext cx="10963275" cy="488632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DCDDDAC9-759A-0703-43C3-D420945ACB3A}"/>
                </a:ext>
              </a:extLst>
            </p:cNvPr>
            <p:cNvSpPr txBox="1"/>
            <p:nvPr/>
          </p:nvSpPr>
          <p:spPr>
            <a:xfrm>
              <a:off x="7290514" y="5479471"/>
              <a:ext cx="2101351" cy="40011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23813" lvl="2" indent="-23813" algn="ctr">
                <a:spcBef>
                  <a:spcPts val="600"/>
                </a:spcBef>
                <a:buClr>
                  <a:srgbClr val="0084B4"/>
                </a:buClr>
                <a:buSzPct val="100000"/>
              </a:pPr>
              <a:r>
                <a:rPr lang="ru-RU" sz="10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sym typeface="Calibri"/>
                </a:rPr>
                <a:t>Диагностика обрыва силовой цепи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55CD83FE-B654-A83D-E232-BFF16C11DD77}"/>
                </a:ext>
              </a:extLst>
            </p:cNvPr>
            <p:cNvSpPr/>
            <p:nvPr/>
          </p:nvSpPr>
          <p:spPr>
            <a:xfrm>
              <a:off x="3418088" y="5473609"/>
              <a:ext cx="1685788" cy="743773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8863E16-92B3-89FE-28A6-4E3869FF1537}"/>
                </a:ext>
              </a:extLst>
            </p:cNvPr>
            <p:cNvSpPr/>
            <p:nvPr/>
          </p:nvSpPr>
          <p:spPr>
            <a:xfrm>
              <a:off x="4891326" y="5909492"/>
              <a:ext cx="1685788" cy="215444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1BD659EC-FE78-C9FD-F355-D829DDF34623}"/>
                </a:ext>
              </a:extLst>
            </p:cNvPr>
            <p:cNvSpPr/>
            <p:nvPr/>
          </p:nvSpPr>
          <p:spPr>
            <a:xfrm>
              <a:off x="5327722" y="5490106"/>
              <a:ext cx="1685788" cy="614688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A4719659-3D37-49A0-B01F-0BFB5E317A4D}"/>
                </a:ext>
              </a:extLst>
            </p:cNvPr>
            <p:cNvSpPr txBox="1"/>
            <p:nvPr/>
          </p:nvSpPr>
          <p:spPr>
            <a:xfrm>
              <a:off x="5295962" y="5505572"/>
              <a:ext cx="2101351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23813" lvl="2" indent="-23813" algn="ctr">
                <a:spcBef>
                  <a:spcPts val="600"/>
                </a:spcBef>
                <a:buClr>
                  <a:srgbClr val="0084B4"/>
                </a:buClr>
                <a:buSzPct val="100000"/>
              </a:pPr>
              <a:r>
                <a:rPr lang="ru-RU" sz="10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sym typeface="Calibri"/>
                </a:rPr>
                <a:t>Диагностика обрыва цепей управления</a:t>
              </a: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12FE103C-7DE5-DDF5-2210-8BA152585B01}"/>
                </a:ext>
              </a:extLst>
            </p:cNvPr>
            <p:cNvSpPr/>
            <p:nvPr/>
          </p:nvSpPr>
          <p:spPr>
            <a:xfrm>
              <a:off x="1967629" y="5487062"/>
              <a:ext cx="1685788" cy="743773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6D8A1D52-DE63-EBEF-604D-D58B973AE9F3}"/>
                </a:ext>
              </a:extLst>
            </p:cNvPr>
            <p:cNvSpPr txBox="1"/>
            <p:nvPr/>
          </p:nvSpPr>
          <p:spPr>
            <a:xfrm>
              <a:off x="3422310" y="5505572"/>
              <a:ext cx="2101351" cy="553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23813" lvl="2" indent="-23813" algn="ctr">
                <a:spcBef>
                  <a:spcPts val="600"/>
                </a:spcBef>
                <a:buClr>
                  <a:srgbClr val="0084B4"/>
                </a:buClr>
                <a:buSzPct val="100000"/>
              </a:pPr>
              <a:r>
                <a:rPr lang="ru-RU" sz="10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sym typeface="Calibri"/>
                </a:rPr>
                <a:t>Диагностика нарушений работы вспомогательных машин</a:t>
              </a: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xmlns="" id="{D4CDB28A-3925-C5E4-15A7-E63965E1B4FF}"/>
                </a:ext>
              </a:extLst>
            </p:cNvPr>
            <p:cNvSpPr/>
            <p:nvPr/>
          </p:nvSpPr>
          <p:spPr>
            <a:xfrm>
              <a:off x="412933" y="5444097"/>
              <a:ext cx="1685788" cy="743773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9E8450A2-68D6-733C-0E04-445720C6B76D}"/>
                </a:ext>
              </a:extLst>
            </p:cNvPr>
            <p:cNvSpPr/>
            <p:nvPr/>
          </p:nvSpPr>
          <p:spPr>
            <a:xfrm>
              <a:off x="451569" y="2171834"/>
              <a:ext cx="1516060" cy="743773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354E3105-746D-7480-4A23-F93629A10B93}"/>
                </a:ext>
              </a:extLst>
            </p:cNvPr>
            <p:cNvSpPr/>
            <p:nvPr/>
          </p:nvSpPr>
          <p:spPr>
            <a:xfrm>
              <a:off x="3933909" y="2175620"/>
              <a:ext cx="1393813" cy="558807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xmlns="" id="{5C7CA51C-BAF2-0FBE-FC1D-E8C1FD73A95E}"/>
                </a:ext>
              </a:extLst>
            </p:cNvPr>
            <p:cNvSpPr/>
            <p:nvPr/>
          </p:nvSpPr>
          <p:spPr>
            <a:xfrm>
              <a:off x="5713900" y="2141354"/>
              <a:ext cx="1393813" cy="558807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xmlns="" id="{0D343DE7-2C79-2DAB-4586-0A5F0EDC66B8}"/>
                </a:ext>
              </a:extLst>
            </p:cNvPr>
            <p:cNvSpPr/>
            <p:nvPr/>
          </p:nvSpPr>
          <p:spPr>
            <a:xfrm>
              <a:off x="7410620" y="2205641"/>
              <a:ext cx="1393813" cy="676157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xmlns="" id="{73443F1B-97B6-0B7D-B812-F5D6F532D729}"/>
                </a:ext>
              </a:extLst>
            </p:cNvPr>
            <p:cNvSpPr/>
            <p:nvPr/>
          </p:nvSpPr>
          <p:spPr>
            <a:xfrm>
              <a:off x="9135979" y="2171834"/>
              <a:ext cx="1634734" cy="676157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xmlns="" id="{DDF1E483-D3B8-7800-5DE1-2E9AA3ED6853}"/>
                </a:ext>
              </a:extLst>
            </p:cNvPr>
            <p:cNvSpPr/>
            <p:nvPr/>
          </p:nvSpPr>
          <p:spPr>
            <a:xfrm>
              <a:off x="9668869" y="5507416"/>
              <a:ext cx="1634734" cy="676157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xmlns="" id="{B7FD3932-28C7-7950-5397-D881AC2F2AA9}"/>
                </a:ext>
              </a:extLst>
            </p:cNvPr>
            <p:cNvSpPr/>
            <p:nvPr/>
          </p:nvSpPr>
          <p:spPr>
            <a:xfrm>
              <a:off x="9752689" y="4630317"/>
              <a:ext cx="1634734" cy="1088958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3B0D88BF-4742-3258-A89D-A3DE6E57A3FA}"/>
                </a:ext>
              </a:extLst>
            </p:cNvPr>
            <p:cNvSpPr txBox="1"/>
            <p:nvPr/>
          </p:nvSpPr>
          <p:spPr>
            <a:xfrm>
              <a:off x="1558888" y="5511667"/>
              <a:ext cx="2101351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23813" lvl="2" indent="-23813" algn="ctr">
                <a:spcBef>
                  <a:spcPts val="600"/>
                </a:spcBef>
                <a:buClr>
                  <a:srgbClr val="0084B4"/>
                </a:buClr>
                <a:buSzPct val="100000"/>
              </a:pPr>
              <a:r>
                <a:rPr lang="ru-RU" sz="10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sym typeface="Calibri"/>
                </a:rPr>
                <a:t>Диагностика нарушений работы тяговых двигателей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28AF8CF7-2D93-A840-BD5A-AC54DD90C78E}"/>
                </a:ext>
              </a:extLst>
            </p:cNvPr>
            <p:cNvSpPr txBox="1"/>
            <p:nvPr/>
          </p:nvSpPr>
          <p:spPr>
            <a:xfrm>
              <a:off x="7290513" y="2201831"/>
              <a:ext cx="1634735" cy="553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23813" lvl="2" indent="-23813" algn="ctr">
                <a:spcBef>
                  <a:spcPts val="600"/>
                </a:spcBef>
                <a:buClr>
                  <a:srgbClr val="0084B4"/>
                </a:buClr>
                <a:buSzPct val="100000"/>
              </a:pPr>
              <a:r>
                <a:rPr lang="ru-RU" sz="10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sym typeface="Calibri"/>
                </a:rPr>
                <a:t>Диагностика нарушений работы тяговых двигателей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38FDF4A7-F553-E3E1-E44E-C87C83FC8AE9}"/>
                </a:ext>
              </a:extLst>
            </p:cNvPr>
            <p:cNvSpPr txBox="1"/>
            <p:nvPr/>
          </p:nvSpPr>
          <p:spPr>
            <a:xfrm>
              <a:off x="-25250" y="5473609"/>
              <a:ext cx="1756053" cy="553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23813" lvl="2" indent="-23813" algn="ctr">
                <a:spcBef>
                  <a:spcPts val="600"/>
                </a:spcBef>
                <a:buClr>
                  <a:srgbClr val="0084B4"/>
                </a:buClr>
                <a:buSzPct val="100000"/>
              </a:pPr>
              <a:r>
                <a:rPr lang="ru-RU" sz="10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sym typeface="Calibri"/>
                </a:rPr>
                <a:t>Диагностика неисправностей в тормозной магистрали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5FE1CBF0-7554-5C9E-8312-0E84ECE02079}"/>
                </a:ext>
              </a:extLst>
            </p:cNvPr>
            <p:cNvSpPr txBox="1"/>
            <p:nvPr/>
          </p:nvSpPr>
          <p:spPr>
            <a:xfrm>
              <a:off x="370035" y="2168712"/>
              <a:ext cx="1574131" cy="7078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23813" lvl="2" indent="-23813" algn="ctr">
                <a:spcBef>
                  <a:spcPts val="600"/>
                </a:spcBef>
                <a:buClr>
                  <a:srgbClr val="0084B4"/>
                </a:buClr>
                <a:buSzPct val="100000"/>
              </a:pPr>
              <a:r>
                <a:rPr lang="ru-RU" sz="10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sym typeface="Calibri"/>
                </a:rPr>
                <a:t>Диагностика вспомогательных средств в кабине машиниста</a:t>
              </a: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xmlns="" id="{3FB8298E-85A7-FE50-53ED-A597BA9B205C}"/>
                </a:ext>
              </a:extLst>
            </p:cNvPr>
            <p:cNvSpPr/>
            <p:nvPr/>
          </p:nvSpPr>
          <p:spPr>
            <a:xfrm>
              <a:off x="2257509" y="2168712"/>
              <a:ext cx="1393813" cy="558807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C3B973AC-E823-8547-D2F9-52E1EB9E31E5}"/>
                </a:ext>
              </a:extLst>
            </p:cNvPr>
            <p:cNvSpPr txBox="1"/>
            <p:nvPr/>
          </p:nvSpPr>
          <p:spPr>
            <a:xfrm>
              <a:off x="2132748" y="2165012"/>
              <a:ext cx="1752060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23813" lvl="2" indent="-23813" algn="ctr">
                <a:spcBef>
                  <a:spcPts val="600"/>
                </a:spcBef>
                <a:buClr>
                  <a:srgbClr val="0084B4"/>
                </a:buClr>
                <a:buSzPct val="100000"/>
              </a:pPr>
              <a:r>
                <a:rPr lang="ru-RU" sz="10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sym typeface="Calibri"/>
                </a:rPr>
                <a:t>Диагностика электрооборудования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BBF289D1-F502-8CEB-0E10-ACFFB39472F0}"/>
                </a:ext>
              </a:extLst>
            </p:cNvPr>
            <p:cNvSpPr txBox="1"/>
            <p:nvPr/>
          </p:nvSpPr>
          <p:spPr>
            <a:xfrm>
              <a:off x="5490202" y="2090854"/>
              <a:ext cx="1752060" cy="553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23813" lvl="2" indent="-23813" algn="ctr">
                <a:spcBef>
                  <a:spcPts val="600"/>
                </a:spcBef>
                <a:buClr>
                  <a:srgbClr val="0084B4"/>
                </a:buClr>
                <a:buSzPct val="100000"/>
              </a:pPr>
              <a:r>
                <a:rPr lang="ru-RU" sz="10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sym typeface="Calibri"/>
                </a:rPr>
                <a:t>Диагностика кондиционирования и освещения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12A7B09C-F423-5714-9C92-B33A749FE0F5}"/>
                </a:ext>
              </a:extLst>
            </p:cNvPr>
            <p:cNvSpPr txBox="1"/>
            <p:nvPr/>
          </p:nvSpPr>
          <p:spPr>
            <a:xfrm>
              <a:off x="3952112" y="2170623"/>
              <a:ext cx="1480090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23813" lvl="2" indent="-23813" algn="ctr">
                <a:spcBef>
                  <a:spcPts val="600"/>
                </a:spcBef>
                <a:buClr>
                  <a:srgbClr val="0084B4"/>
                </a:buClr>
                <a:buSzPct val="100000"/>
              </a:pPr>
              <a:r>
                <a:rPr lang="ru-RU" sz="10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sym typeface="Calibri"/>
                </a:rPr>
                <a:t>Диагностика системы связи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E9B2FE36-99A7-F847-5980-C0A4CF7A3DC3}"/>
                </a:ext>
              </a:extLst>
            </p:cNvPr>
            <p:cNvSpPr txBox="1"/>
            <p:nvPr/>
          </p:nvSpPr>
          <p:spPr>
            <a:xfrm>
              <a:off x="9135979" y="2170623"/>
              <a:ext cx="1733569" cy="553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23813" lvl="2" indent="-23813" algn="ctr">
                <a:spcBef>
                  <a:spcPts val="600"/>
                </a:spcBef>
                <a:buClr>
                  <a:srgbClr val="0084B4"/>
                </a:buClr>
                <a:buSzPct val="100000"/>
              </a:pPr>
              <a:r>
                <a:rPr lang="ru-RU" sz="10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sym typeface="Calibri"/>
                </a:rPr>
                <a:t>Температурный контроль электрооборудования</a:t>
              </a:r>
            </a:p>
          </p:txBody>
        </p:sp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xmlns="" id="{1A06720C-66BF-3096-92DB-BBF953635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10620" y="1344564"/>
              <a:ext cx="899238" cy="769687"/>
            </a:xfrm>
            <a:prstGeom prst="rect">
              <a:avLst/>
            </a:prstGeom>
          </p:spPr>
        </p:pic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xmlns="" id="{08540465-DA0B-60B9-130E-F82F8065B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72749" y="1332128"/>
              <a:ext cx="899238" cy="769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185477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xmlns="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6091" y="912578"/>
            <a:ext cx="114998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Рарабатываемый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продукт – программно-аппаратный комплекс, интегрируемый в микропроцессорную систему управления электропоездов, получающий, обрабатывающий и передающий эти показания в диагностический центр депо.</a:t>
            </a:r>
          </a:p>
          <a:p>
            <a:pPr algn="just"/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C5AE04B3-80EC-4C5F-0FF7-E70E6A99F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794" y="2074241"/>
            <a:ext cx="5133271" cy="308864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2A670314-C6F5-48C6-CF0C-84B210DE0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740" y="1858152"/>
            <a:ext cx="5916405" cy="3197979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930F68D8-32E1-A4CA-62DA-0A86FEBDDE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046" y="5839187"/>
            <a:ext cx="974493" cy="772759"/>
          </a:xfrm>
          <a:prstGeom prst="rect">
            <a:avLst/>
          </a:prstGeom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xmlns="" id="{20F3773C-5EC3-F53E-B0BA-418F845AA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899" y="5680258"/>
            <a:ext cx="1031240" cy="103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EF705D3B-5EA6-9B15-D4C2-99F89CB4A0EC}"/>
              </a:ext>
            </a:extLst>
          </p:cNvPr>
          <p:cNvSpPr/>
          <p:nvPr/>
        </p:nvSpPr>
        <p:spPr>
          <a:xfrm>
            <a:off x="2906201" y="6050729"/>
            <a:ext cx="1858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2575 вагонов</a:t>
            </a:r>
          </a:p>
          <a:p>
            <a:pPr algn="just"/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E433B8D1-F01A-3B44-FF48-3B54003625C1}"/>
              </a:ext>
            </a:extLst>
          </p:cNvPr>
          <p:cNvSpPr/>
          <p:nvPr/>
        </p:nvSpPr>
        <p:spPr>
          <a:xfrm>
            <a:off x="8822101" y="6050729"/>
            <a:ext cx="1858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216 вагонов</a:t>
            </a:r>
          </a:p>
          <a:p>
            <a:pPr algn="just"/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89053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xmlns="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xmlns="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xmlns="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xmlns="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71EEA93C-D9C7-205C-51EA-BF9D32D0C342}"/>
              </a:ext>
            </a:extLst>
          </p:cNvPr>
          <p:cNvSpPr/>
          <p:nvPr/>
        </p:nvSpPr>
        <p:spPr>
          <a:xfrm>
            <a:off x="673166" y="1905564"/>
            <a:ext cx="4277360" cy="4103006"/>
          </a:xfrm>
          <a:prstGeom prst="ellipse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C6B61C42-235D-D361-5A83-98176C3B98BC}"/>
              </a:ext>
            </a:extLst>
          </p:cNvPr>
          <p:cNvSpPr/>
          <p:nvPr/>
        </p:nvSpPr>
        <p:spPr>
          <a:xfrm>
            <a:off x="1592317" y="2917440"/>
            <a:ext cx="2951808" cy="2831486"/>
          </a:xfrm>
          <a:prstGeom prst="ellipse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ACCE7B93-7DE5-1056-6A0E-94C0852F9B85}"/>
              </a:ext>
            </a:extLst>
          </p:cNvPr>
          <p:cNvSpPr/>
          <p:nvPr/>
        </p:nvSpPr>
        <p:spPr>
          <a:xfrm>
            <a:off x="2618477" y="4063999"/>
            <a:ext cx="1529188" cy="1466855"/>
          </a:xfrm>
          <a:prstGeom prst="ellipse">
            <a:avLst/>
          </a:prstGeom>
          <a:solidFill>
            <a:srgbClr val="FCAF17"/>
          </a:solidFill>
          <a:ln w="25400" cap="flat">
            <a:noFill/>
            <a:prstDash val="solid"/>
            <a:rou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5D4F3F69-49FE-C596-4158-B05814FBF9BF}"/>
              </a:ext>
            </a:extLst>
          </p:cNvPr>
          <p:cNvCxnSpPr/>
          <p:nvPr/>
        </p:nvCxnSpPr>
        <p:spPr>
          <a:xfrm flipH="1">
            <a:off x="4043680" y="1818640"/>
            <a:ext cx="1280160" cy="772160"/>
          </a:xfrm>
          <a:prstGeom prst="straightConnector1">
            <a:avLst/>
          </a:prstGeom>
          <a:noFill/>
          <a:ln w="38100" cap="flat">
            <a:solidFill>
              <a:srgbClr val="4D5457"/>
            </a:solidFill>
            <a:prstDash val="solid"/>
            <a:round/>
            <a:tailEnd type="triangle" w="lg" len="lg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xmlns="" id="{DD9F8C3C-FE76-53DD-E4D6-75BEB970828F}"/>
              </a:ext>
            </a:extLst>
          </p:cNvPr>
          <p:cNvCxnSpPr/>
          <p:nvPr/>
        </p:nvCxnSpPr>
        <p:spPr>
          <a:xfrm flipH="1">
            <a:off x="4043680" y="3025617"/>
            <a:ext cx="1280160" cy="772160"/>
          </a:xfrm>
          <a:prstGeom prst="straightConnector1">
            <a:avLst/>
          </a:prstGeom>
          <a:noFill/>
          <a:ln w="38100" cap="flat">
            <a:solidFill>
              <a:srgbClr val="4D5457"/>
            </a:solidFill>
            <a:prstDash val="solid"/>
            <a:round/>
            <a:tailEnd type="triangle" w="lg" len="lg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xmlns="" id="{9290A4D6-6056-7A73-437E-94399DB9DF76}"/>
              </a:ext>
            </a:extLst>
          </p:cNvPr>
          <p:cNvCxnSpPr/>
          <p:nvPr/>
        </p:nvCxnSpPr>
        <p:spPr>
          <a:xfrm flipH="1">
            <a:off x="3857023" y="4232594"/>
            <a:ext cx="1280160" cy="772160"/>
          </a:xfrm>
          <a:prstGeom prst="straightConnector1">
            <a:avLst/>
          </a:prstGeom>
          <a:noFill/>
          <a:ln w="38100" cap="flat">
            <a:solidFill>
              <a:srgbClr val="4D5457"/>
            </a:solidFill>
            <a:prstDash val="solid"/>
            <a:round/>
            <a:tailEnd type="triangle" w="lg" len="lg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E7EABFD-A0D2-80BE-7CAD-84B443FD93DD}"/>
              </a:ext>
            </a:extLst>
          </p:cNvPr>
          <p:cNvSpPr txBox="1"/>
          <p:nvPr/>
        </p:nvSpPr>
        <p:spPr>
          <a:xfrm>
            <a:off x="5438607" y="1597442"/>
            <a:ext cx="610616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TAM –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все современные электропоезда ОАО «РЖД»</a:t>
            </a:r>
          </a:p>
          <a:p>
            <a:r>
              <a:rPr lang="ru-RU" i="1" dirty="0"/>
              <a:t>3,862 млрд. руб. </a:t>
            </a:r>
            <a:r>
              <a:rPr lang="ru-RU" dirty="0"/>
              <a:t>(более 6000 вагонов)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CAC15407-C406-1840-01AD-BDBAB45C3744}"/>
              </a:ext>
            </a:extLst>
          </p:cNvPr>
          <p:cNvSpPr txBox="1"/>
          <p:nvPr/>
        </p:nvSpPr>
        <p:spPr>
          <a:xfrm>
            <a:off x="5502576" y="2732774"/>
            <a:ext cx="539496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S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AM –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все электропоезда ЭП3Д/ЭП2Д</a:t>
            </a:r>
          </a:p>
          <a:p>
            <a:r>
              <a:rPr kumimoji="0" lang="ru-RU" sz="18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1,545 млрд. руб. </a:t>
            </a:r>
            <a:r>
              <a:rPr kumimoji="0" lang="ru-RU" sz="18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(2575 вагонов)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86C530AC-9374-AFF0-2B09-9C012A5BC5C5}"/>
              </a:ext>
            </a:extLst>
          </p:cNvPr>
          <p:cNvSpPr txBox="1"/>
          <p:nvPr/>
        </p:nvSpPr>
        <p:spPr>
          <a:xfrm>
            <a:off x="5386211" y="4047928"/>
            <a:ext cx="539496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SOM –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электропоезда ЭП3Д </a:t>
            </a: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КрасЖД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r>
              <a:rPr lang="ru-RU" i="1" dirty="0"/>
              <a:t>33,6 млн. руб.</a:t>
            </a:r>
            <a:r>
              <a:rPr lang="ru-RU" dirty="0"/>
              <a:t> (56 вагонов)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2D438FA8-97F2-B0BC-D9EC-4222A3EF6D2E}"/>
              </a:ext>
            </a:extLst>
          </p:cNvPr>
          <p:cNvSpPr txBox="1"/>
          <p:nvPr/>
        </p:nvSpPr>
        <p:spPr>
          <a:xfrm>
            <a:off x="5438607" y="5619033"/>
            <a:ext cx="385958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Ежегодно планируется поставка:</a:t>
            </a:r>
          </a:p>
          <a:p>
            <a:r>
              <a:rPr lang="ru-RU" dirty="0"/>
              <a:t>45 секций серии ЭП2Д</a:t>
            </a:r>
          </a:p>
          <a:p>
            <a:r>
              <a:rPr lang="ru-RU" dirty="0"/>
              <a:t>65 секций серии ЭП3Д</a:t>
            </a:r>
          </a:p>
        </p:txBody>
      </p:sp>
    </p:spTree>
    <p:extLst>
      <p:ext uri="{BB962C8B-B14F-4D97-AF65-F5344CB8AC3E}">
        <p14:creationId xmlns:p14="http://schemas.microsoft.com/office/powerpoint/2010/main" val="29191790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xmlns="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Конкурентный анализ</a:t>
            </a:r>
            <a:endParaRPr sz="1600" cap="all" dirty="0">
              <a:solidFill>
                <a:schemeClr val="tx1"/>
              </a:solidFill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A6164902-E50D-43C9-A3A2-D53EA385D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348995"/>
              </p:ext>
            </p:extLst>
          </p:nvPr>
        </p:nvGraphicFramePr>
        <p:xfrm>
          <a:off x="273377" y="1207140"/>
          <a:ext cx="11733895" cy="4970243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6046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238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608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977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4467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106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Параметр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продукт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Основные конкуренты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773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Наименование 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МПСУ-М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МСУД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КОМПАКС-ЭКСПРЕСС-2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КОМПАКС-ЭКСПРЕСС-3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Возможность непрерывной диагностики узлов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70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Сохранение и обработка параметров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31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Передача параметров в общую диагностическую сеть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49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Предиктивная аналитика измеряемых параметров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b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(в диагностическом центре)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b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(в диагностическом центре)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10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Количество измеряемых каналов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63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Стоимость (ср.)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 тыс.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10366 тыс.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980 тыс.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1965 тыс.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2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Страна-производитель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grpSp>
        <p:nvGrpSpPr>
          <p:cNvPr id="13" name="Прямоугольник 16">
            <a:extLst>
              <a:ext uri="{FF2B5EF4-FFF2-40B4-BE49-F238E27FC236}">
                <a16:creationId xmlns:a16="http://schemas.microsoft.com/office/drawing/2014/main" xmlns="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xmlns="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xmlns="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74748045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xmlns="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xmlns="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xmlns="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xmlns="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249EAA0-FAAD-EA80-0C97-6A6099D6E7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785" y="2656241"/>
            <a:ext cx="974493" cy="772759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9EE61742-814B-1BBD-E9C6-BB1F7D95E2B0}"/>
              </a:ext>
            </a:extLst>
          </p:cNvPr>
          <p:cNvCxnSpPr>
            <a:cxnSpLocks/>
          </p:cNvCxnSpPr>
          <p:nvPr/>
        </p:nvCxnSpPr>
        <p:spPr>
          <a:xfrm flipH="1">
            <a:off x="3142158" y="1328079"/>
            <a:ext cx="2" cy="2799481"/>
          </a:xfrm>
          <a:prstGeom prst="line">
            <a:avLst/>
          </a:prstGeom>
          <a:ln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ABCD9A51-81BF-985D-288D-A2C21BF3F795}"/>
              </a:ext>
            </a:extLst>
          </p:cNvPr>
          <p:cNvSpPr/>
          <p:nvPr/>
        </p:nvSpPr>
        <p:spPr>
          <a:xfrm>
            <a:off x="159245" y="2787712"/>
            <a:ext cx="2924457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latin typeface="Arial" panose="020B0604020202020204" pitchFamily="34" charset="0"/>
              </a:rPr>
              <a:t>Дирекция моторвагонного подвижного состава – филиал ОАО «РЖД» – предоставление инфраструктуры для проведения испытаний.</a:t>
            </a:r>
            <a:endParaRPr lang="ru-RU" sz="120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7DDE6671-9175-9FAD-305F-0D1A5C8FA1FF}"/>
              </a:ext>
            </a:extLst>
          </p:cNvPr>
          <p:cNvSpPr/>
          <p:nvPr/>
        </p:nvSpPr>
        <p:spPr>
          <a:xfrm>
            <a:off x="229898" y="1231435"/>
            <a:ext cx="2837059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5A5A5A"/>
                </a:solidFill>
                <a:latin typeface="Arial" panose="020B0604020202020204" pitchFamily="34" charset="0"/>
              </a:rPr>
              <a:t>8. Ключевые партнеры</a:t>
            </a:r>
            <a:endParaRPr lang="ru-RU" dirty="0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8270EF3F-9897-D881-66FA-836D6040CC89}"/>
              </a:ext>
            </a:extLst>
          </p:cNvPr>
          <p:cNvCxnSpPr>
            <a:cxnSpLocks/>
          </p:cNvCxnSpPr>
          <p:nvPr/>
        </p:nvCxnSpPr>
        <p:spPr>
          <a:xfrm flipH="1">
            <a:off x="180451" y="4127559"/>
            <a:ext cx="5949171" cy="1"/>
          </a:xfrm>
          <a:prstGeom prst="line">
            <a:avLst/>
          </a:prstGeom>
          <a:ln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E1E57528-08AF-332B-7F80-B86D52806A81}"/>
              </a:ext>
            </a:extLst>
          </p:cNvPr>
          <p:cNvSpPr/>
          <p:nvPr/>
        </p:nvSpPr>
        <p:spPr>
          <a:xfrm>
            <a:off x="3117129" y="1218101"/>
            <a:ext cx="2790379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5A5A5A"/>
                </a:solidFill>
                <a:latin typeface="Arial" panose="020B0604020202020204" pitchFamily="34" charset="0"/>
              </a:rPr>
              <a:t>7. Ключевые действия</a:t>
            </a:r>
            <a:endParaRPr lang="ru-RU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8EA9AC72-2D65-1DDA-D795-CB944553EBDA}"/>
              </a:ext>
            </a:extLst>
          </p:cNvPr>
          <p:cNvSpPr/>
          <p:nvPr/>
        </p:nvSpPr>
        <p:spPr>
          <a:xfrm>
            <a:off x="3117129" y="1518669"/>
            <a:ext cx="3082931" cy="21236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latin typeface="Arial" panose="020B0604020202020204" pitchFamily="34" charset="0"/>
              </a:rPr>
              <a:t>1.Разработка программной части продукта</a:t>
            </a:r>
          </a:p>
          <a:p>
            <a:r>
              <a:rPr lang="ru-RU" sz="1200" dirty="0">
                <a:latin typeface="Arial" panose="020B0604020202020204" pitchFamily="34" charset="0"/>
              </a:rPr>
              <a:t>2. Разработка аппаратной части продукта</a:t>
            </a:r>
          </a:p>
          <a:p>
            <a:r>
              <a:rPr lang="ru-RU" sz="1200" dirty="0">
                <a:latin typeface="Arial" panose="020B0604020202020204" pitchFamily="34" charset="0"/>
              </a:rPr>
              <a:t>3. Презентация </a:t>
            </a:r>
            <a:r>
              <a:rPr lang="en-US" sz="1200" dirty="0">
                <a:latin typeface="Arial" panose="020B0604020202020204" pitchFamily="34" charset="0"/>
              </a:rPr>
              <a:t>MVP </a:t>
            </a:r>
            <a:r>
              <a:rPr lang="ru-RU" sz="1200" dirty="0">
                <a:latin typeface="Arial" panose="020B0604020202020204" pitchFamily="34" charset="0"/>
              </a:rPr>
              <a:t>потенциальному заказчику</a:t>
            </a:r>
          </a:p>
          <a:p>
            <a:r>
              <a:rPr lang="ru-RU" sz="1200" dirty="0">
                <a:latin typeface="Arial" panose="020B0604020202020204" pitchFamily="34" charset="0"/>
              </a:rPr>
              <a:t>4. Доработка, испытания</a:t>
            </a:r>
          </a:p>
          <a:p>
            <a:r>
              <a:rPr lang="ru-RU" sz="1200" dirty="0">
                <a:latin typeface="Arial" panose="020B0604020202020204" pitchFamily="34" charset="0"/>
              </a:rPr>
              <a:t>5. Установка и опытная эксплуатация</a:t>
            </a:r>
          </a:p>
          <a:p>
            <a:r>
              <a:rPr lang="ru-RU" sz="1200" dirty="0">
                <a:latin typeface="Arial" panose="020B0604020202020204" pitchFamily="34" charset="0"/>
              </a:rPr>
              <a:t>6. Серийное производство</a:t>
            </a:r>
          </a:p>
          <a:p>
            <a:r>
              <a:rPr lang="ru-RU" sz="1200" dirty="0">
                <a:latin typeface="Arial" panose="020B0604020202020204" pitchFamily="34" charset="0"/>
              </a:rPr>
              <a:t>7. Обслуживание, обновление, адаптация</a:t>
            </a:r>
            <a:endParaRPr lang="ru-RU" sz="12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983DAD69-AD0E-F700-CE00-0E53C46CC04D}"/>
              </a:ext>
            </a:extLst>
          </p:cNvPr>
          <p:cNvSpPr/>
          <p:nvPr/>
        </p:nvSpPr>
        <p:spPr>
          <a:xfrm>
            <a:off x="6099219" y="1218101"/>
            <a:ext cx="2784160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5A5A5A"/>
                </a:solidFill>
                <a:latin typeface="Arial" panose="020B0604020202020204" pitchFamily="34" charset="0"/>
              </a:rPr>
              <a:t>2. Ключевые ценности</a:t>
            </a:r>
            <a:endParaRPr lang="ru-RU" dirty="0"/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8E54E2B2-76C4-1827-D9B9-A3EACC75C758}"/>
              </a:ext>
            </a:extLst>
          </p:cNvPr>
          <p:cNvCxnSpPr>
            <a:cxnSpLocks/>
          </p:cNvCxnSpPr>
          <p:nvPr/>
        </p:nvCxnSpPr>
        <p:spPr>
          <a:xfrm flipH="1">
            <a:off x="6129622" y="1328078"/>
            <a:ext cx="2" cy="2799481"/>
          </a:xfrm>
          <a:prstGeom prst="line">
            <a:avLst/>
          </a:prstGeom>
          <a:ln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904961B5-FDCD-3155-EEA7-6116EB0F7734}"/>
              </a:ext>
            </a:extLst>
          </p:cNvPr>
          <p:cNvSpPr/>
          <p:nvPr/>
        </p:nvSpPr>
        <p:spPr>
          <a:xfrm>
            <a:off x="6099219" y="1542591"/>
            <a:ext cx="2707717" cy="93871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>
                <a:latin typeface="Arial" panose="020B0604020202020204" pitchFamily="34" charset="0"/>
              </a:rPr>
              <a:t>Мы решаем проблему непрерывной диагностики электропоезда с целью уменьшения количества их ремонтов и повышения его качественных показателей</a:t>
            </a:r>
            <a:endParaRPr lang="ru-RU" sz="1100" dirty="0"/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AB5DD435-DD9B-F15D-471A-D618DAF0F745}"/>
              </a:ext>
            </a:extLst>
          </p:cNvPr>
          <p:cNvCxnSpPr>
            <a:cxnSpLocks/>
          </p:cNvCxnSpPr>
          <p:nvPr/>
        </p:nvCxnSpPr>
        <p:spPr>
          <a:xfrm flipH="1">
            <a:off x="6124903" y="2558254"/>
            <a:ext cx="2682033" cy="0"/>
          </a:xfrm>
          <a:prstGeom prst="line">
            <a:avLst/>
          </a:prstGeom>
          <a:ln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7D016351-E38C-4A10-DFE2-0BD25D08E616}"/>
              </a:ext>
            </a:extLst>
          </p:cNvPr>
          <p:cNvCxnSpPr>
            <a:cxnSpLocks/>
          </p:cNvCxnSpPr>
          <p:nvPr/>
        </p:nvCxnSpPr>
        <p:spPr>
          <a:xfrm flipH="1">
            <a:off x="8799686" y="1328078"/>
            <a:ext cx="7250" cy="5219594"/>
          </a:xfrm>
          <a:prstGeom prst="line">
            <a:avLst/>
          </a:prstGeom>
          <a:ln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1011A80A-23B5-FD39-D805-76224FD26593}"/>
              </a:ext>
            </a:extLst>
          </p:cNvPr>
          <p:cNvSpPr/>
          <p:nvPr/>
        </p:nvSpPr>
        <p:spPr>
          <a:xfrm>
            <a:off x="8821434" y="1213302"/>
            <a:ext cx="3178499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5A5A5A"/>
                </a:solidFill>
                <a:latin typeface="Arial" panose="020B0604020202020204" pitchFamily="34" charset="0"/>
              </a:rPr>
              <a:t>1.Сегменты потребителей</a:t>
            </a:r>
            <a:endParaRPr lang="ru-RU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B76D9DEB-D7C3-CEFA-9D6E-662AD1D8ECA4}"/>
              </a:ext>
            </a:extLst>
          </p:cNvPr>
          <p:cNvSpPr/>
          <p:nvPr/>
        </p:nvSpPr>
        <p:spPr>
          <a:xfrm>
            <a:off x="8792438" y="1543166"/>
            <a:ext cx="3073684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Arial" panose="020B0604020202020204" pitchFamily="34" charset="0"/>
              </a:rPr>
              <a:t>B2B – </a:t>
            </a:r>
            <a:r>
              <a:rPr lang="ru-RU" sz="1200" dirty="0">
                <a:latin typeface="Arial" panose="020B0604020202020204" pitchFamily="34" charset="0"/>
              </a:rPr>
              <a:t>потенциальный потребитель Дирекций моторвагонного подвижного состава – филиал ОАО «РЖД». В перспективе рассматривается возможность сотрудничества с ООО «Аэроэкспресс»</a:t>
            </a:r>
            <a:endParaRPr lang="ru-RU" sz="1200" dirty="0"/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45781319-1534-E029-2A4F-46D4C2EFCE7B}"/>
              </a:ext>
            </a:extLst>
          </p:cNvPr>
          <p:cNvCxnSpPr>
            <a:cxnSpLocks/>
          </p:cNvCxnSpPr>
          <p:nvPr/>
        </p:nvCxnSpPr>
        <p:spPr>
          <a:xfrm flipH="1">
            <a:off x="8774324" y="4127560"/>
            <a:ext cx="3192998" cy="0"/>
          </a:xfrm>
          <a:prstGeom prst="line">
            <a:avLst/>
          </a:prstGeom>
          <a:ln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B89E72E1-31EE-6DE5-9AFD-81A3A26BAE30}"/>
              </a:ext>
            </a:extLst>
          </p:cNvPr>
          <p:cNvSpPr/>
          <p:nvPr/>
        </p:nvSpPr>
        <p:spPr>
          <a:xfrm>
            <a:off x="6093974" y="2561657"/>
            <a:ext cx="1324017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5A5A5A"/>
                </a:solidFill>
                <a:latin typeface="Arial" panose="020B0604020202020204" pitchFamily="34" charset="0"/>
              </a:rPr>
              <a:t>3. Каналы</a:t>
            </a:r>
            <a:endParaRPr lang="ru-RU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9A6363EB-D7B6-4008-5672-A3BBDAFFD753}"/>
              </a:ext>
            </a:extLst>
          </p:cNvPr>
          <p:cNvSpPr/>
          <p:nvPr/>
        </p:nvSpPr>
        <p:spPr>
          <a:xfrm>
            <a:off x="6124902" y="2880046"/>
            <a:ext cx="2667535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latin typeface="Arial" panose="020B0604020202020204" pitchFamily="34" charset="0"/>
              </a:rPr>
              <a:t>Конференции, демо-дни, тематические мероприятия, конференции, </a:t>
            </a:r>
            <a:r>
              <a:rPr lang="ru-RU" sz="1200" dirty="0" err="1">
                <a:latin typeface="Arial" panose="020B0604020202020204" pitchFamily="34" charset="0"/>
              </a:rPr>
              <a:t>лендинг</a:t>
            </a:r>
            <a:endParaRPr lang="ru-RU" sz="1200" dirty="0"/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B5017C64-01ED-6EA1-796D-2517A8AC47C0}"/>
              </a:ext>
            </a:extLst>
          </p:cNvPr>
          <p:cNvCxnSpPr>
            <a:cxnSpLocks/>
          </p:cNvCxnSpPr>
          <p:nvPr/>
        </p:nvCxnSpPr>
        <p:spPr>
          <a:xfrm flipH="1">
            <a:off x="6124902" y="4119358"/>
            <a:ext cx="2682033" cy="0"/>
          </a:xfrm>
          <a:prstGeom prst="line">
            <a:avLst/>
          </a:prstGeom>
          <a:ln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xmlns="" id="{FE08CE0E-6B10-D122-11AC-7E9EAA4205BF}"/>
              </a:ext>
            </a:extLst>
          </p:cNvPr>
          <p:cNvCxnSpPr>
            <a:cxnSpLocks/>
          </p:cNvCxnSpPr>
          <p:nvPr/>
        </p:nvCxnSpPr>
        <p:spPr>
          <a:xfrm>
            <a:off x="3142158" y="4127559"/>
            <a:ext cx="0" cy="2420113"/>
          </a:xfrm>
          <a:prstGeom prst="line">
            <a:avLst/>
          </a:prstGeom>
          <a:ln>
            <a:solidFill>
              <a:srgbClr val="FCAF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530B0190-4B90-935E-65A5-E661E938A655}"/>
              </a:ext>
            </a:extLst>
          </p:cNvPr>
          <p:cNvSpPr/>
          <p:nvPr/>
        </p:nvSpPr>
        <p:spPr>
          <a:xfrm>
            <a:off x="171956" y="4139817"/>
            <a:ext cx="2766270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5A5A5A"/>
                </a:solidFill>
                <a:latin typeface="Arial" panose="020B0604020202020204" pitchFamily="34" charset="0"/>
              </a:rPr>
              <a:t>9. Структура расходов</a:t>
            </a:r>
            <a:endParaRPr lang="ru-RU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EE0DE490-9CD3-EEB2-06B4-3F46224F268C}"/>
              </a:ext>
            </a:extLst>
          </p:cNvPr>
          <p:cNvSpPr/>
          <p:nvPr/>
        </p:nvSpPr>
        <p:spPr>
          <a:xfrm>
            <a:off x="8814184" y="4136750"/>
            <a:ext cx="2288512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5A5A5A"/>
                </a:solidFill>
                <a:latin typeface="Arial" panose="020B0604020202020204" pitchFamily="34" charset="0"/>
              </a:rPr>
              <a:t>5. Потоки доходов</a:t>
            </a:r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AA452641-3399-6903-8E5C-1089B6C7BD19}"/>
              </a:ext>
            </a:extLst>
          </p:cNvPr>
          <p:cNvSpPr/>
          <p:nvPr/>
        </p:nvSpPr>
        <p:spPr>
          <a:xfrm>
            <a:off x="8806935" y="4485456"/>
            <a:ext cx="3127776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latin typeface="Arial" panose="020B0604020202020204" pitchFamily="34" charset="0"/>
              </a:rPr>
              <a:t>Продажа и обслуживание системы. </a:t>
            </a:r>
          </a:p>
          <a:p>
            <a:r>
              <a:rPr lang="ru-RU" sz="1200" dirty="0">
                <a:latin typeface="Arial" panose="020B0604020202020204" pitchFamily="34" charset="0"/>
              </a:rPr>
              <a:t>Обновление компонентов системы, переработка алгоритмов работы под различные режимы эксплуатации электропоезда</a:t>
            </a:r>
            <a:endParaRPr lang="ru-RU" sz="1200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5AEB3232-E497-5F9E-E52F-2A99F1809266}"/>
              </a:ext>
            </a:extLst>
          </p:cNvPr>
          <p:cNvSpPr/>
          <p:nvPr/>
        </p:nvSpPr>
        <p:spPr>
          <a:xfrm>
            <a:off x="3835483" y="4116124"/>
            <a:ext cx="4054956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5A5A5A"/>
                </a:solidFill>
                <a:latin typeface="Arial" panose="020B0604020202020204" pitchFamily="34" charset="0"/>
              </a:rPr>
              <a:t>4. Взаимоотношения с клиентами</a:t>
            </a:r>
            <a:endParaRPr lang="ru-RU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1428E851-D989-1A7B-9863-637533BFA737}"/>
              </a:ext>
            </a:extLst>
          </p:cNvPr>
          <p:cNvSpPr/>
          <p:nvPr/>
        </p:nvSpPr>
        <p:spPr>
          <a:xfrm>
            <a:off x="3184940" y="4424118"/>
            <a:ext cx="553830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</a:rPr>
              <a:t>Цель - долгосрочное сотрудничество с клиентами: обслуживание системы в случае неисправности; приобретение улучшенных моделей, выпуск обновлений системы, адаптация под различные режимы эксплуатации</a:t>
            </a:r>
            <a:endParaRPr lang="ru-RU" sz="1200" dirty="0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D3E05B4E-9F16-E422-AFB9-3EA1B7DE28CC}"/>
              </a:ext>
            </a:extLst>
          </p:cNvPr>
          <p:cNvSpPr/>
          <p:nvPr/>
        </p:nvSpPr>
        <p:spPr>
          <a:xfrm>
            <a:off x="187702" y="4558062"/>
            <a:ext cx="2975847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AutoNum type="arabicPeriod"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</a:rPr>
              <a:t>Комплектующие</a:t>
            </a:r>
          </a:p>
          <a:p>
            <a:pPr marL="228600" indent="-228600">
              <a:buAutoNum type="arabicPeriod"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</a:rPr>
              <a:t>Разработка ПО</a:t>
            </a:r>
          </a:p>
          <a:p>
            <a:pPr marL="228600" indent="-228600">
              <a:buAutoNum type="arabicPeriod"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</a:rPr>
              <a:t>Защита интеллектуальной собственности</a:t>
            </a:r>
          </a:p>
          <a:p>
            <a:pPr marL="228600" indent="-228600">
              <a:buAutoNum type="arabicPeriod"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</a:rPr>
              <a:t>Заработная плата сотрудникам</a:t>
            </a:r>
          </a:p>
          <a:p>
            <a:pPr marL="228600" indent="-228600">
              <a:buAutoNum type="arabicPeriod"/>
            </a:pPr>
            <a:endParaRPr lang="ru-RU" sz="12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5A2A1A78-9AB5-332C-172F-88C068F88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3939" y="2612257"/>
            <a:ext cx="1031240" cy="103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95B40B7C-CFB2-C3CC-E06F-120012FBC857}"/>
              </a:ext>
            </a:extLst>
          </p:cNvPr>
          <p:cNvSpPr/>
          <p:nvPr/>
        </p:nvSpPr>
        <p:spPr>
          <a:xfrm>
            <a:off x="167586" y="1649680"/>
            <a:ext cx="2924457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latin typeface="Arial" panose="020B0604020202020204" pitchFamily="34" charset="0"/>
              </a:rPr>
              <a:t>АО «ВНИИЖТ», «ВНИИАС» – помощь в адаптации разработанного программно-аппаратного комплекса с микропроцессорной системой управления электропоездов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419222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xmlns="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Экономика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xmlns="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xmlns="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xmlns="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xmlns="" id="{2F2E24FC-27EB-4F1A-8C2B-B91AB9956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130268"/>
              </p:ext>
            </p:extLst>
          </p:nvPr>
        </p:nvGraphicFramePr>
        <p:xfrm>
          <a:off x="455087" y="1176367"/>
          <a:ext cx="11355056" cy="24401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72548">
                  <a:extLst>
                    <a:ext uri="{9D8B030D-6E8A-4147-A177-3AD203B41FA5}">
                      <a16:colId xmlns:a16="http://schemas.microsoft.com/office/drawing/2014/main" xmlns="" val="3323867853"/>
                    </a:ext>
                  </a:extLst>
                </a:gridCol>
                <a:gridCol w="2782508">
                  <a:extLst>
                    <a:ext uri="{9D8B030D-6E8A-4147-A177-3AD203B41FA5}">
                      <a16:colId xmlns:a16="http://schemas.microsoft.com/office/drawing/2014/main" xmlns="" val="2502384745"/>
                    </a:ext>
                  </a:extLst>
                </a:gridCol>
              </a:tblGrid>
              <a:tr h="2986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Параметры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Денежные средства</a:t>
                      </a:r>
                    </a:p>
                  </a:txBody>
                  <a:tcPr anchor="ctr">
                    <a:gradFill flip="none" rotWithShape="1">
                      <a:gsLst>
                        <a:gs pos="30000">
                          <a:srgbClr val="95B3D7"/>
                        </a:gs>
                        <a:gs pos="70000">
                          <a:srgbClr val="95B3D7"/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69449582"/>
                  </a:ext>
                </a:extLst>
              </a:tr>
              <a:tr h="3065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Первоначальные единовременные инвестиционные вложения, тыс. руб.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4 500</a:t>
                      </a:r>
                    </a:p>
                  </a:txBody>
                  <a:tcPr anchor="ctr">
                    <a:gradFill flip="none" rotWithShape="1">
                      <a:gsLst>
                        <a:gs pos="30000">
                          <a:srgbClr val="95B3D7"/>
                        </a:gs>
                        <a:gs pos="70000">
                          <a:srgbClr val="95B3D7"/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816306401"/>
                  </a:ext>
                </a:extLst>
              </a:tr>
              <a:tr h="2754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Расходы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за год, тыс. руб.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33 943,5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30000">
                          <a:srgbClr val="95B3D7"/>
                        </a:gs>
                        <a:gs pos="70000">
                          <a:srgbClr val="95B3D7"/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877218602"/>
                  </a:ext>
                </a:extLst>
              </a:tr>
              <a:tr h="2754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Доход от продаж за год, тыс. руб.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56 400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30000">
                          <a:srgbClr val="95B3D7"/>
                        </a:gs>
                        <a:gs pos="70000">
                          <a:srgbClr val="95B3D7"/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835687326"/>
                  </a:ext>
                </a:extLst>
              </a:tr>
              <a:tr h="2754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Чистая прибыль, тыс. руб.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17 773,2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30000">
                          <a:srgbClr val="95B3D7"/>
                        </a:gs>
                        <a:gs pos="70000">
                          <a:srgbClr val="95B3D7"/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83999199"/>
                  </a:ext>
                </a:extLst>
              </a:tr>
              <a:tr h="2754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Рентабельность проекта (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PL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1,52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30000">
                          <a:srgbClr val="95B3D7"/>
                        </a:gs>
                        <a:gs pos="70000">
                          <a:srgbClr val="95B3D7"/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852240689"/>
                  </a:ext>
                </a:extLst>
              </a:tr>
              <a:tr h="2754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Рентабельность проекта, %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52,36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30000">
                          <a:srgbClr val="00B050"/>
                        </a:gs>
                        <a:gs pos="70000">
                          <a:srgbClr val="00B050"/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865883157"/>
                  </a:ext>
                </a:extLst>
              </a:tr>
              <a:tr h="2754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Срок окупаемости, год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1,91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30000">
                          <a:srgbClr val="00B050"/>
                        </a:gs>
                        <a:gs pos="70000">
                          <a:srgbClr val="00B050"/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00036845"/>
                  </a:ext>
                </a:extLst>
              </a:tr>
            </a:tbl>
          </a:graphicData>
        </a:graphic>
      </p:graphicFrame>
      <p:sp>
        <p:nvSpPr>
          <p:cNvPr id="18" name="Текст 2">
            <a:extLst>
              <a:ext uri="{FF2B5EF4-FFF2-40B4-BE49-F238E27FC236}">
                <a16:creationId xmlns:a16="http://schemas.microsoft.com/office/drawing/2014/main" xmlns="" id="{C9045A97-A83F-37F2-2FA1-C1DB68CA4025}"/>
              </a:ext>
            </a:extLst>
          </p:cNvPr>
          <p:cNvSpPr txBox="1"/>
          <p:nvPr/>
        </p:nvSpPr>
        <p:spPr>
          <a:xfrm>
            <a:off x="484409" y="782920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Экономика проекта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C9045A97-A83F-37F2-2FA1-C1DB68CA4025}"/>
              </a:ext>
            </a:extLst>
          </p:cNvPr>
          <p:cNvSpPr txBox="1"/>
          <p:nvPr/>
        </p:nvSpPr>
        <p:spPr>
          <a:xfrm>
            <a:off x="486684" y="3783625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Экономический эффект от внедрения</a:t>
            </a: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xmlns="" id="{2F2E24FC-27EB-4F1A-8C2B-B91AB9956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601993"/>
              </p:ext>
            </p:extLst>
          </p:nvPr>
        </p:nvGraphicFramePr>
        <p:xfrm>
          <a:off x="523740" y="4271345"/>
          <a:ext cx="11355056" cy="12209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72548">
                  <a:extLst>
                    <a:ext uri="{9D8B030D-6E8A-4147-A177-3AD203B41FA5}">
                      <a16:colId xmlns:a16="http://schemas.microsoft.com/office/drawing/2014/main" xmlns="" val="3323867853"/>
                    </a:ext>
                  </a:extLst>
                </a:gridCol>
                <a:gridCol w="2782508">
                  <a:extLst>
                    <a:ext uri="{9D8B030D-6E8A-4147-A177-3AD203B41FA5}">
                      <a16:colId xmlns:a16="http://schemas.microsoft.com/office/drawing/2014/main" xmlns="" val="2502384745"/>
                    </a:ext>
                  </a:extLst>
                </a:gridCol>
              </a:tblGrid>
              <a:tr h="2986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Параметры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Денежные средства</a:t>
                      </a:r>
                    </a:p>
                  </a:txBody>
                  <a:tcPr anchor="ctr">
                    <a:gradFill flip="none" rotWithShape="1">
                      <a:gsLst>
                        <a:gs pos="30000">
                          <a:srgbClr val="95B3D7"/>
                        </a:gs>
                        <a:gs pos="70000">
                          <a:srgbClr val="95B3D7"/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69449582"/>
                  </a:ext>
                </a:extLst>
              </a:tr>
              <a:tr h="3065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Капитальные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вложения на приобретение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системы диагностики,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тыс. руб.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56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400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30000">
                          <a:srgbClr val="95B3D7"/>
                        </a:gs>
                        <a:gs pos="70000">
                          <a:srgbClr val="95B3D7"/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8163064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Экономия денежных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средств от сокращения количества ремонтов, тыс. руб.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18 630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rgbClr val="95B3D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Срок окупаемости, год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30000">
                          <a:srgbClr val="00B050"/>
                        </a:gs>
                        <a:gs pos="70000">
                          <a:srgbClr val="00B050"/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401978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https://img.ttransport.ru/photo/09/85/985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" t="20553" r="-149" b="17720"/>
          <a:stretch/>
        </p:blipFill>
        <p:spPr bwMode="auto">
          <a:xfrm>
            <a:off x="-18522" y="5014"/>
            <a:ext cx="12236181" cy="367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-18522" y="-3836"/>
            <a:ext cx="12227129" cy="3688565"/>
          </a:xfrm>
          <a:prstGeom prst="rect">
            <a:avLst/>
          </a:prstGeom>
          <a:solidFill>
            <a:srgbClr val="4C687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32000" bIns="216000" rtlCol="0" anchor="t"/>
          <a:lstStyle/>
          <a:p>
            <a:pPr marL="144000"/>
            <a:endParaRPr lang="ru-RU" sz="3200" dirty="0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1428" y="81193"/>
            <a:ext cx="94076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kern="0" dirty="0">
                <a:solidFill>
                  <a:prstClr val="white"/>
                </a:solidFill>
              </a:rPr>
              <a:t>Этапы реализации проекта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426402" y="1853104"/>
            <a:ext cx="11267329" cy="3663721"/>
            <a:chOff x="426402" y="1766539"/>
            <a:chExt cx="11267329" cy="366372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3585065" y="4075913"/>
              <a:ext cx="17640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>
                  <a:latin typeface="Montserrat Medium" panose="020B0604020202020204" charset="-52"/>
                  <a:ea typeface="Calibri" panose="020F0502020204030204" pitchFamily="34" charset="0"/>
                </a:rPr>
                <a:t>Разработка ПО для работы системы непрерывной диагностики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6768445" y="4048588"/>
              <a:ext cx="1764000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>
                  <a:latin typeface="Montserrat Medium" panose="020B0604020202020204" charset="-52"/>
                  <a:ea typeface="Calibri" panose="020F0502020204030204" pitchFamily="34" charset="0"/>
                </a:rPr>
                <a:t>Разработка схемотехнического решения, конструкторской документации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8254564" y="2131135"/>
              <a:ext cx="1764000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>
                  <a:solidFill>
                    <a:schemeClr val="bg1"/>
                  </a:solidFill>
                  <a:latin typeface="Montserrat Medium" panose="020B0604020202020204" charset="-52"/>
                  <a:ea typeface="Calibri" panose="020F0502020204030204" pitchFamily="34" charset="0"/>
                </a:rPr>
                <a:t>Изготовление партии опытных образцов с последующим оснащением одного электропоезда</a:t>
              </a:r>
            </a:p>
          </p:txBody>
        </p:sp>
        <p:grpSp>
          <p:nvGrpSpPr>
            <p:cNvPr id="23" name="Группа 22"/>
            <p:cNvGrpSpPr/>
            <p:nvPr/>
          </p:nvGrpSpPr>
          <p:grpSpPr>
            <a:xfrm>
              <a:off x="488745" y="3276081"/>
              <a:ext cx="11204986" cy="648001"/>
              <a:chOff x="153886" y="2919852"/>
              <a:chExt cx="11204986" cy="553487"/>
            </a:xfrm>
            <a:solidFill>
              <a:srgbClr val="EAA800"/>
            </a:solidFill>
          </p:grpSpPr>
          <p:sp>
            <p:nvSpPr>
              <p:cNvPr id="99" name="Нашивка 98"/>
              <p:cNvSpPr/>
              <p:nvPr/>
            </p:nvSpPr>
            <p:spPr>
              <a:xfrm>
                <a:off x="153886" y="2933339"/>
                <a:ext cx="1773524" cy="540000"/>
              </a:xfrm>
              <a:prstGeom prst="chevron">
                <a:avLst>
                  <a:gd name="adj" fmla="val 46538"/>
                </a:avLst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rgbClr val="212B33"/>
                    </a:solidFill>
                    <a:latin typeface="Montserrat Medium" panose="020B0604020202020204" charset="-52"/>
                  </a:rPr>
                  <a:t>1-6 месяц</a:t>
                </a:r>
              </a:p>
            </p:txBody>
          </p:sp>
          <p:sp>
            <p:nvSpPr>
              <p:cNvPr id="100" name="Нашивка 99"/>
              <p:cNvSpPr/>
              <p:nvPr/>
            </p:nvSpPr>
            <p:spPr>
              <a:xfrm>
                <a:off x="1734933" y="2929752"/>
                <a:ext cx="1764000" cy="540000"/>
              </a:xfrm>
              <a:prstGeom prst="chevron">
                <a:avLst>
                  <a:gd name="adj" fmla="val 46538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rgbClr val="212B33"/>
                    </a:solidFill>
                    <a:latin typeface="Montserrat Medium" panose="020B0604020202020204" charset="-52"/>
                  </a:rPr>
                  <a:t>1-12 месяц</a:t>
                </a:r>
              </a:p>
            </p:txBody>
          </p:sp>
          <p:sp>
            <p:nvSpPr>
              <p:cNvPr id="101" name="Нашивка 100"/>
              <p:cNvSpPr/>
              <p:nvPr/>
            </p:nvSpPr>
            <p:spPr>
              <a:xfrm>
                <a:off x="3306456" y="2929752"/>
                <a:ext cx="1764000" cy="540000"/>
              </a:xfrm>
              <a:prstGeom prst="chevron">
                <a:avLst>
                  <a:gd name="adj" fmla="val 4653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rgbClr val="212B33"/>
                    </a:solidFill>
                    <a:latin typeface="Montserrat Medium" panose="020B0604020202020204" charset="-52"/>
                  </a:rPr>
                  <a:t>13-18 месяц</a:t>
                </a:r>
              </a:p>
            </p:txBody>
          </p:sp>
          <p:sp>
            <p:nvSpPr>
              <p:cNvPr id="102" name="Нашивка 101"/>
              <p:cNvSpPr/>
              <p:nvPr/>
            </p:nvSpPr>
            <p:spPr>
              <a:xfrm>
                <a:off x="4877979" y="2929752"/>
                <a:ext cx="1764000" cy="540000"/>
              </a:xfrm>
              <a:prstGeom prst="chevron">
                <a:avLst>
                  <a:gd name="adj" fmla="val 4653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rgbClr val="212B33"/>
                    </a:solidFill>
                    <a:latin typeface="Montserrat Medium" panose="020B0604020202020204" charset="-52"/>
                  </a:rPr>
                  <a:t>19-22 месяц</a:t>
                </a:r>
              </a:p>
            </p:txBody>
          </p:sp>
          <p:sp>
            <p:nvSpPr>
              <p:cNvPr id="103" name="Нашивка 102"/>
              <p:cNvSpPr/>
              <p:nvPr/>
            </p:nvSpPr>
            <p:spPr>
              <a:xfrm>
                <a:off x="6449502" y="2926452"/>
                <a:ext cx="1764000" cy="540000"/>
              </a:xfrm>
              <a:prstGeom prst="chevron">
                <a:avLst>
                  <a:gd name="adj" fmla="val 4653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rgbClr val="212B33"/>
                    </a:solidFill>
                    <a:latin typeface="Montserrat Medium" panose="020B0604020202020204" charset="-52"/>
                  </a:rPr>
                  <a:t>23-29 месяц</a:t>
                </a:r>
              </a:p>
            </p:txBody>
          </p:sp>
          <p:sp>
            <p:nvSpPr>
              <p:cNvPr id="104" name="Нашивка 103"/>
              <p:cNvSpPr/>
              <p:nvPr/>
            </p:nvSpPr>
            <p:spPr>
              <a:xfrm>
                <a:off x="8021025" y="2919852"/>
                <a:ext cx="1764000" cy="540000"/>
              </a:xfrm>
              <a:prstGeom prst="chevron">
                <a:avLst>
                  <a:gd name="adj" fmla="val 4653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rgbClr val="212B33"/>
                    </a:solidFill>
                    <a:latin typeface="Montserrat Medium" panose="020B0604020202020204" charset="-52"/>
                  </a:rPr>
                  <a:t>29-33 месяц</a:t>
                </a:r>
              </a:p>
            </p:txBody>
          </p:sp>
          <p:sp>
            <p:nvSpPr>
              <p:cNvPr id="105" name="Нашивка 104"/>
              <p:cNvSpPr/>
              <p:nvPr/>
            </p:nvSpPr>
            <p:spPr>
              <a:xfrm>
                <a:off x="9594872" y="2919852"/>
                <a:ext cx="1764000" cy="540000"/>
              </a:xfrm>
              <a:prstGeom prst="chevron">
                <a:avLst>
                  <a:gd name="adj" fmla="val 4653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rgbClr val="212B33"/>
                    </a:solidFill>
                    <a:latin typeface="Montserrat Medium" panose="020B0604020202020204" charset="-52"/>
                  </a:rPr>
                  <a:t>33-36 месяц</a:t>
                </a:r>
              </a:p>
            </p:txBody>
          </p:sp>
        </p:grpSp>
        <p:cxnSp>
          <p:nvCxnSpPr>
            <p:cNvPr id="24" name="Прямая соединительная линия 23"/>
            <p:cNvCxnSpPr/>
            <p:nvPr/>
          </p:nvCxnSpPr>
          <p:spPr>
            <a:xfrm flipH="1">
              <a:off x="1379107" y="2395583"/>
              <a:ext cx="0" cy="90000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Рисунок 7">
              <a:extLst>
                <a:ext uri="{FF2B5EF4-FFF2-40B4-BE49-F238E27FC236}">
                  <a16:creationId xmlns:a16="http://schemas.microsoft.com/office/drawing/2014/main" xmlns="" id="{2C26518A-1485-4B86-A552-1F1CDBA3ABD2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1227365" y="1900085"/>
              <a:ext cx="324000" cy="323955"/>
              <a:chOff x="3986212" y="2562234"/>
              <a:chExt cx="659987" cy="659895"/>
            </a:xfrm>
            <a:solidFill>
              <a:schemeClr val="bg1"/>
            </a:solidFill>
          </p:grpSpPr>
          <p:sp>
            <p:nvSpPr>
              <p:cNvPr id="89" name="Полилиния: фигура 77">
                <a:extLst>
                  <a:ext uri="{FF2B5EF4-FFF2-40B4-BE49-F238E27FC236}">
                    <a16:creationId xmlns:a16="http://schemas.microsoft.com/office/drawing/2014/main" xmlns="" id="{47F34D48-FF59-41EC-84EF-AB8688311DD1}"/>
                  </a:ext>
                </a:extLst>
              </p:cNvPr>
              <p:cNvSpPr/>
              <p:nvPr/>
            </p:nvSpPr>
            <p:spPr>
              <a:xfrm>
                <a:off x="3986212" y="2577179"/>
                <a:ext cx="381000" cy="615886"/>
              </a:xfrm>
              <a:custGeom>
                <a:avLst/>
                <a:gdLst>
                  <a:gd name="connsiteX0" fmla="*/ 352044 w 381000"/>
                  <a:gd name="connsiteY0" fmla="*/ 87535 h 615886"/>
                  <a:gd name="connsiteX1" fmla="*/ 352044 w 381000"/>
                  <a:gd name="connsiteY1" fmla="*/ 29147 h 615886"/>
                  <a:gd name="connsiteX2" fmla="*/ 346900 w 381000"/>
                  <a:gd name="connsiteY2" fmla="*/ 28861 h 615886"/>
                  <a:gd name="connsiteX3" fmla="*/ 268891 w 381000"/>
                  <a:gd name="connsiteY3" fmla="*/ 28766 h 615886"/>
                  <a:gd name="connsiteX4" fmla="*/ 263652 w 381000"/>
                  <a:gd name="connsiteY4" fmla="*/ 34195 h 615886"/>
                  <a:gd name="connsiteX5" fmla="*/ 263747 w 381000"/>
                  <a:gd name="connsiteY5" fmla="*/ 79248 h 615886"/>
                  <a:gd name="connsiteX6" fmla="*/ 251555 w 381000"/>
                  <a:gd name="connsiteY6" fmla="*/ 95155 h 615886"/>
                  <a:gd name="connsiteX7" fmla="*/ 197263 w 381000"/>
                  <a:gd name="connsiteY7" fmla="*/ 117729 h 615886"/>
                  <a:gd name="connsiteX8" fmla="*/ 177737 w 381000"/>
                  <a:gd name="connsiteY8" fmla="*/ 115062 h 615886"/>
                  <a:gd name="connsiteX9" fmla="*/ 145828 w 381000"/>
                  <a:gd name="connsiteY9" fmla="*/ 83249 h 615886"/>
                  <a:gd name="connsiteX10" fmla="*/ 142494 w 381000"/>
                  <a:gd name="connsiteY10" fmla="*/ 80105 h 615886"/>
                  <a:gd name="connsiteX11" fmla="*/ 79724 w 381000"/>
                  <a:gd name="connsiteY11" fmla="*/ 142970 h 615886"/>
                  <a:gd name="connsiteX12" fmla="*/ 104394 w 381000"/>
                  <a:gd name="connsiteY12" fmla="*/ 166783 h 615886"/>
                  <a:gd name="connsiteX13" fmla="*/ 116015 w 381000"/>
                  <a:gd name="connsiteY13" fmla="*/ 178499 h 615886"/>
                  <a:gd name="connsiteX14" fmla="*/ 118301 w 381000"/>
                  <a:gd name="connsiteY14" fmla="*/ 196025 h 615886"/>
                  <a:gd name="connsiteX15" fmla="*/ 94678 w 381000"/>
                  <a:gd name="connsiteY15" fmla="*/ 253079 h 615886"/>
                  <a:gd name="connsiteX16" fmla="*/ 79058 w 381000"/>
                  <a:gd name="connsiteY16" fmla="*/ 263652 h 615886"/>
                  <a:gd name="connsiteX17" fmla="*/ 35528 w 381000"/>
                  <a:gd name="connsiteY17" fmla="*/ 263652 h 615886"/>
                  <a:gd name="connsiteX18" fmla="*/ 29337 w 381000"/>
                  <a:gd name="connsiteY18" fmla="*/ 263652 h 615886"/>
                  <a:gd name="connsiteX19" fmla="*/ 28861 w 381000"/>
                  <a:gd name="connsiteY19" fmla="*/ 267367 h 615886"/>
                  <a:gd name="connsiteX20" fmla="*/ 28766 w 381000"/>
                  <a:gd name="connsiteY20" fmla="*/ 346424 h 615886"/>
                  <a:gd name="connsiteX21" fmla="*/ 34766 w 381000"/>
                  <a:gd name="connsiteY21" fmla="*/ 352235 h 615886"/>
                  <a:gd name="connsiteX22" fmla="*/ 78772 w 381000"/>
                  <a:gd name="connsiteY22" fmla="*/ 352139 h 615886"/>
                  <a:gd name="connsiteX23" fmla="*/ 95345 w 381000"/>
                  <a:gd name="connsiteY23" fmla="*/ 364712 h 615886"/>
                  <a:gd name="connsiteX24" fmla="*/ 117729 w 381000"/>
                  <a:gd name="connsiteY24" fmla="*/ 418528 h 615886"/>
                  <a:gd name="connsiteX25" fmla="*/ 114967 w 381000"/>
                  <a:gd name="connsiteY25" fmla="*/ 438436 h 615886"/>
                  <a:gd name="connsiteX26" fmla="*/ 82010 w 381000"/>
                  <a:gd name="connsiteY26" fmla="*/ 471297 h 615886"/>
                  <a:gd name="connsiteX27" fmla="*/ 80391 w 381000"/>
                  <a:gd name="connsiteY27" fmla="*/ 473107 h 615886"/>
                  <a:gd name="connsiteX28" fmla="*/ 142589 w 381000"/>
                  <a:gd name="connsiteY28" fmla="*/ 535400 h 615886"/>
                  <a:gd name="connsiteX29" fmla="*/ 145828 w 381000"/>
                  <a:gd name="connsiteY29" fmla="*/ 532448 h 615886"/>
                  <a:gd name="connsiteX30" fmla="*/ 177260 w 381000"/>
                  <a:gd name="connsiteY30" fmla="*/ 500920 h 615886"/>
                  <a:gd name="connsiteX31" fmla="*/ 197549 w 381000"/>
                  <a:gd name="connsiteY31" fmla="*/ 498158 h 615886"/>
                  <a:gd name="connsiteX32" fmla="*/ 251936 w 381000"/>
                  <a:gd name="connsiteY32" fmla="*/ 520541 h 615886"/>
                  <a:gd name="connsiteX33" fmla="*/ 263652 w 381000"/>
                  <a:gd name="connsiteY33" fmla="*/ 535781 h 615886"/>
                  <a:gd name="connsiteX34" fmla="*/ 263557 w 381000"/>
                  <a:gd name="connsiteY34" fmla="*/ 581787 h 615886"/>
                  <a:gd name="connsiteX35" fmla="*/ 268319 w 381000"/>
                  <a:gd name="connsiteY35" fmla="*/ 586645 h 615886"/>
                  <a:gd name="connsiteX36" fmla="*/ 347377 w 381000"/>
                  <a:gd name="connsiteY36" fmla="*/ 586645 h 615886"/>
                  <a:gd name="connsiteX37" fmla="*/ 352139 w 381000"/>
                  <a:gd name="connsiteY37" fmla="*/ 581787 h 615886"/>
                  <a:gd name="connsiteX38" fmla="*/ 352044 w 381000"/>
                  <a:gd name="connsiteY38" fmla="*/ 534257 h 615886"/>
                  <a:gd name="connsiteX39" fmla="*/ 352044 w 381000"/>
                  <a:gd name="connsiteY39" fmla="*/ 528542 h 615886"/>
                  <a:gd name="connsiteX40" fmla="*/ 380619 w 381000"/>
                  <a:gd name="connsiteY40" fmla="*/ 528542 h 615886"/>
                  <a:gd name="connsiteX41" fmla="*/ 380905 w 381000"/>
                  <a:gd name="connsiteY41" fmla="*/ 533495 h 615886"/>
                  <a:gd name="connsiteX42" fmla="*/ 380905 w 381000"/>
                  <a:gd name="connsiteY42" fmla="*/ 599027 h 615886"/>
                  <a:gd name="connsiteX43" fmla="*/ 363950 w 381000"/>
                  <a:gd name="connsiteY43" fmla="*/ 615887 h 615886"/>
                  <a:gd name="connsiteX44" fmla="*/ 251936 w 381000"/>
                  <a:gd name="connsiteY44" fmla="*/ 615887 h 615886"/>
                  <a:gd name="connsiteX45" fmla="*/ 234696 w 381000"/>
                  <a:gd name="connsiteY45" fmla="*/ 598361 h 615886"/>
                  <a:gd name="connsiteX46" fmla="*/ 234791 w 381000"/>
                  <a:gd name="connsiteY46" fmla="*/ 550831 h 615886"/>
                  <a:gd name="connsiteX47" fmla="*/ 230410 w 381000"/>
                  <a:gd name="connsiteY47" fmla="*/ 544354 h 615886"/>
                  <a:gd name="connsiteX48" fmla="*/ 195358 w 381000"/>
                  <a:gd name="connsiteY48" fmla="*/ 529876 h 615886"/>
                  <a:gd name="connsiteX49" fmla="*/ 188119 w 381000"/>
                  <a:gd name="connsiteY49" fmla="*/ 531019 h 615886"/>
                  <a:gd name="connsiteX50" fmla="*/ 153162 w 381000"/>
                  <a:gd name="connsiteY50" fmla="*/ 566071 h 615886"/>
                  <a:gd name="connsiteX51" fmla="*/ 130683 w 381000"/>
                  <a:gd name="connsiteY51" fmla="*/ 566071 h 615886"/>
                  <a:gd name="connsiteX52" fmla="*/ 51435 w 381000"/>
                  <a:gd name="connsiteY52" fmla="*/ 486823 h 615886"/>
                  <a:gd name="connsiteX53" fmla="*/ 51435 w 381000"/>
                  <a:gd name="connsiteY53" fmla="*/ 460820 h 615886"/>
                  <a:gd name="connsiteX54" fmla="*/ 84773 w 381000"/>
                  <a:gd name="connsiteY54" fmla="*/ 427673 h 615886"/>
                  <a:gd name="connsiteX55" fmla="*/ 86011 w 381000"/>
                  <a:gd name="connsiteY55" fmla="*/ 420815 h 615886"/>
                  <a:gd name="connsiteX56" fmla="*/ 71057 w 381000"/>
                  <a:gd name="connsiteY56" fmla="*/ 384334 h 615886"/>
                  <a:gd name="connsiteX57" fmla="*/ 65342 w 381000"/>
                  <a:gd name="connsiteY57" fmla="*/ 381000 h 615886"/>
                  <a:gd name="connsiteX58" fmla="*/ 17336 w 381000"/>
                  <a:gd name="connsiteY58" fmla="*/ 381095 h 615886"/>
                  <a:gd name="connsiteX59" fmla="*/ 0 w 381000"/>
                  <a:gd name="connsiteY59" fmla="*/ 363474 h 615886"/>
                  <a:gd name="connsiteX60" fmla="*/ 0 w 381000"/>
                  <a:gd name="connsiteY60" fmla="*/ 252413 h 615886"/>
                  <a:gd name="connsiteX61" fmla="*/ 17907 w 381000"/>
                  <a:gd name="connsiteY61" fmla="*/ 234506 h 615886"/>
                  <a:gd name="connsiteX62" fmla="*/ 65437 w 381000"/>
                  <a:gd name="connsiteY62" fmla="*/ 234506 h 615886"/>
                  <a:gd name="connsiteX63" fmla="*/ 71438 w 381000"/>
                  <a:gd name="connsiteY63" fmla="*/ 230124 h 615886"/>
                  <a:gd name="connsiteX64" fmla="*/ 85725 w 381000"/>
                  <a:gd name="connsiteY64" fmla="*/ 195548 h 615886"/>
                  <a:gd name="connsiteX65" fmla="*/ 84201 w 381000"/>
                  <a:gd name="connsiteY65" fmla="*/ 187452 h 615886"/>
                  <a:gd name="connsiteX66" fmla="*/ 50197 w 381000"/>
                  <a:gd name="connsiteY66" fmla="*/ 153543 h 615886"/>
                  <a:gd name="connsiteX67" fmla="*/ 50006 w 381000"/>
                  <a:gd name="connsiteY67" fmla="*/ 130016 h 615886"/>
                  <a:gd name="connsiteX68" fmla="*/ 130302 w 381000"/>
                  <a:gd name="connsiteY68" fmla="*/ 49721 h 615886"/>
                  <a:gd name="connsiteX69" fmla="*/ 153543 w 381000"/>
                  <a:gd name="connsiteY69" fmla="*/ 49816 h 615886"/>
                  <a:gd name="connsiteX70" fmla="*/ 188500 w 381000"/>
                  <a:gd name="connsiteY70" fmla="*/ 84868 h 615886"/>
                  <a:gd name="connsiteX71" fmla="*/ 194977 w 381000"/>
                  <a:gd name="connsiteY71" fmla="*/ 85916 h 615886"/>
                  <a:gd name="connsiteX72" fmla="*/ 230029 w 381000"/>
                  <a:gd name="connsiteY72" fmla="*/ 71342 h 615886"/>
                  <a:gd name="connsiteX73" fmla="*/ 234887 w 381000"/>
                  <a:gd name="connsiteY73" fmla="*/ 64770 h 615886"/>
                  <a:gd name="connsiteX74" fmla="*/ 234791 w 381000"/>
                  <a:gd name="connsiteY74" fmla="*/ 16288 h 615886"/>
                  <a:gd name="connsiteX75" fmla="*/ 251079 w 381000"/>
                  <a:gd name="connsiteY75" fmla="*/ 0 h 615886"/>
                  <a:gd name="connsiteX76" fmla="*/ 364617 w 381000"/>
                  <a:gd name="connsiteY76" fmla="*/ 0 h 615886"/>
                  <a:gd name="connsiteX77" fmla="*/ 380905 w 381000"/>
                  <a:gd name="connsiteY77" fmla="*/ 16288 h 615886"/>
                  <a:gd name="connsiteX78" fmla="*/ 381000 w 381000"/>
                  <a:gd name="connsiteY78" fmla="*/ 82296 h 615886"/>
                  <a:gd name="connsiteX79" fmla="*/ 375666 w 381000"/>
                  <a:gd name="connsiteY79" fmla="*/ 87725 h 615886"/>
                  <a:gd name="connsiteX80" fmla="*/ 352044 w 381000"/>
                  <a:gd name="connsiteY80" fmla="*/ 87535 h 615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381000" h="615886">
                    <a:moveTo>
                      <a:pt x="352044" y="87535"/>
                    </a:moveTo>
                    <a:cubicBezTo>
                      <a:pt x="352044" y="67628"/>
                      <a:pt x="352044" y="48673"/>
                      <a:pt x="352044" y="29147"/>
                    </a:cubicBezTo>
                    <a:cubicBezTo>
                      <a:pt x="350044" y="29051"/>
                      <a:pt x="348520" y="28861"/>
                      <a:pt x="346900" y="28861"/>
                    </a:cubicBezTo>
                    <a:cubicBezTo>
                      <a:pt x="320897" y="28861"/>
                      <a:pt x="294894" y="28956"/>
                      <a:pt x="268891" y="28766"/>
                    </a:cubicBezTo>
                    <a:cubicBezTo>
                      <a:pt x="264605" y="28766"/>
                      <a:pt x="263557" y="30099"/>
                      <a:pt x="263652" y="34195"/>
                    </a:cubicBezTo>
                    <a:cubicBezTo>
                      <a:pt x="263843" y="49244"/>
                      <a:pt x="263747" y="64199"/>
                      <a:pt x="263747" y="79248"/>
                    </a:cubicBezTo>
                    <a:cubicBezTo>
                      <a:pt x="263747" y="88106"/>
                      <a:pt x="260128" y="92774"/>
                      <a:pt x="251555" y="95155"/>
                    </a:cubicBezTo>
                    <a:cubicBezTo>
                      <a:pt x="232505" y="100298"/>
                      <a:pt x="214313" y="107728"/>
                      <a:pt x="197263" y="117729"/>
                    </a:cubicBezTo>
                    <a:cubicBezTo>
                      <a:pt x="190024" y="121920"/>
                      <a:pt x="183833" y="121063"/>
                      <a:pt x="177737" y="115062"/>
                    </a:cubicBezTo>
                    <a:cubicBezTo>
                      <a:pt x="167069" y="104489"/>
                      <a:pt x="156496" y="93917"/>
                      <a:pt x="145828" y="83249"/>
                    </a:cubicBezTo>
                    <a:cubicBezTo>
                      <a:pt x="144685" y="82105"/>
                      <a:pt x="143447" y="80963"/>
                      <a:pt x="142494" y="80105"/>
                    </a:cubicBezTo>
                    <a:cubicBezTo>
                      <a:pt x="121730" y="100870"/>
                      <a:pt x="101156" y="121539"/>
                      <a:pt x="79724" y="142970"/>
                    </a:cubicBezTo>
                    <a:cubicBezTo>
                      <a:pt x="87630" y="150590"/>
                      <a:pt x="96107" y="158687"/>
                      <a:pt x="104394" y="166783"/>
                    </a:cubicBezTo>
                    <a:cubicBezTo>
                      <a:pt x="108299" y="170593"/>
                      <a:pt x="112300" y="174498"/>
                      <a:pt x="116015" y="178499"/>
                    </a:cubicBezTo>
                    <a:cubicBezTo>
                      <a:pt x="120872" y="183642"/>
                      <a:pt x="121825" y="189833"/>
                      <a:pt x="118301" y="196025"/>
                    </a:cubicBezTo>
                    <a:cubicBezTo>
                      <a:pt x="107823" y="214027"/>
                      <a:pt x="100108" y="233077"/>
                      <a:pt x="94678" y="253079"/>
                    </a:cubicBezTo>
                    <a:cubicBezTo>
                      <a:pt x="92678" y="260318"/>
                      <a:pt x="87440" y="263652"/>
                      <a:pt x="79058" y="263652"/>
                    </a:cubicBezTo>
                    <a:cubicBezTo>
                      <a:pt x="64580" y="263747"/>
                      <a:pt x="50006" y="263652"/>
                      <a:pt x="35528" y="263652"/>
                    </a:cubicBezTo>
                    <a:cubicBezTo>
                      <a:pt x="33528" y="263652"/>
                      <a:pt x="31528" y="263652"/>
                      <a:pt x="29337" y="263652"/>
                    </a:cubicBezTo>
                    <a:cubicBezTo>
                      <a:pt x="29147" y="265176"/>
                      <a:pt x="28861" y="266224"/>
                      <a:pt x="28861" y="267367"/>
                    </a:cubicBezTo>
                    <a:cubicBezTo>
                      <a:pt x="28861" y="293751"/>
                      <a:pt x="28956" y="320040"/>
                      <a:pt x="28766" y="346424"/>
                    </a:cubicBezTo>
                    <a:cubicBezTo>
                      <a:pt x="28766" y="351092"/>
                      <a:pt x="30290" y="352235"/>
                      <a:pt x="34766" y="352235"/>
                    </a:cubicBezTo>
                    <a:cubicBezTo>
                      <a:pt x="49435" y="351949"/>
                      <a:pt x="64103" y="352139"/>
                      <a:pt x="78772" y="352139"/>
                    </a:cubicBezTo>
                    <a:cubicBezTo>
                      <a:pt x="88487" y="352139"/>
                      <a:pt x="92869" y="355378"/>
                      <a:pt x="95345" y="364712"/>
                    </a:cubicBezTo>
                    <a:cubicBezTo>
                      <a:pt x="100489" y="383667"/>
                      <a:pt x="107918" y="401574"/>
                      <a:pt x="117729" y="418528"/>
                    </a:cubicBezTo>
                    <a:cubicBezTo>
                      <a:pt x="122015" y="426053"/>
                      <a:pt x="121158" y="432149"/>
                      <a:pt x="114967" y="438436"/>
                    </a:cubicBezTo>
                    <a:cubicBezTo>
                      <a:pt x="104013" y="449390"/>
                      <a:pt x="93059" y="460343"/>
                      <a:pt x="82010" y="471297"/>
                    </a:cubicBezTo>
                    <a:cubicBezTo>
                      <a:pt x="81344" y="471964"/>
                      <a:pt x="80677" y="472726"/>
                      <a:pt x="80391" y="473107"/>
                    </a:cubicBezTo>
                    <a:cubicBezTo>
                      <a:pt x="101060" y="493871"/>
                      <a:pt x="121634" y="514445"/>
                      <a:pt x="142589" y="535400"/>
                    </a:cubicBezTo>
                    <a:cubicBezTo>
                      <a:pt x="143256" y="534734"/>
                      <a:pt x="144590" y="533686"/>
                      <a:pt x="145828" y="532448"/>
                    </a:cubicBezTo>
                    <a:cubicBezTo>
                      <a:pt x="156305" y="521970"/>
                      <a:pt x="166783" y="511397"/>
                      <a:pt x="177260" y="500920"/>
                    </a:cubicBezTo>
                    <a:cubicBezTo>
                      <a:pt x="183642" y="494538"/>
                      <a:pt x="189548" y="493681"/>
                      <a:pt x="197549" y="498158"/>
                    </a:cubicBezTo>
                    <a:cubicBezTo>
                      <a:pt x="214789" y="507873"/>
                      <a:pt x="232791" y="515493"/>
                      <a:pt x="251936" y="520541"/>
                    </a:cubicBezTo>
                    <a:cubicBezTo>
                      <a:pt x="259842" y="522637"/>
                      <a:pt x="263557" y="527590"/>
                      <a:pt x="263652" y="535781"/>
                    </a:cubicBezTo>
                    <a:cubicBezTo>
                      <a:pt x="263652" y="551117"/>
                      <a:pt x="263747" y="566452"/>
                      <a:pt x="263557" y="581787"/>
                    </a:cubicBezTo>
                    <a:cubicBezTo>
                      <a:pt x="263557" y="585502"/>
                      <a:pt x="264605" y="586645"/>
                      <a:pt x="268319" y="586645"/>
                    </a:cubicBezTo>
                    <a:cubicBezTo>
                      <a:pt x="294704" y="586454"/>
                      <a:pt x="320993" y="586454"/>
                      <a:pt x="347377" y="586645"/>
                    </a:cubicBezTo>
                    <a:cubicBezTo>
                      <a:pt x="351187" y="586645"/>
                      <a:pt x="352139" y="585407"/>
                      <a:pt x="352139" y="581787"/>
                    </a:cubicBezTo>
                    <a:cubicBezTo>
                      <a:pt x="351949" y="565976"/>
                      <a:pt x="352044" y="550069"/>
                      <a:pt x="352044" y="534257"/>
                    </a:cubicBezTo>
                    <a:cubicBezTo>
                      <a:pt x="352044" y="532448"/>
                      <a:pt x="352044" y="530638"/>
                      <a:pt x="352044" y="528542"/>
                    </a:cubicBezTo>
                    <a:cubicBezTo>
                      <a:pt x="361760" y="528542"/>
                      <a:pt x="370999" y="528542"/>
                      <a:pt x="380619" y="528542"/>
                    </a:cubicBezTo>
                    <a:cubicBezTo>
                      <a:pt x="380714" y="530257"/>
                      <a:pt x="380905" y="531876"/>
                      <a:pt x="380905" y="533495"/>
                    </a:cubicBezTo>
                    <a:cubicBezTo>
                      <a:pt x="380905" y="555308"/>
                      <a:pt x="381000" y="577215"/>
                      <a:pt x="380905" y="599027"/>
                    </a:cubicBezTo>
                    <a:cubicBezTo>
                      <a:pt x="380905" y="610362"/>
                      <a:pt x="375475" y="615791"/>
                      <a:pt x="363950" y="615887"/>
                    </a:cubicBezTo>
                    <a:cubicBezTo>
                      <a:pt x="326612" y="615887"/>
                      <a:pt x="289274" y="615887"/>
                      <a:pt x="251936" y="615887"/>
                    </a:cubicBezTo>
                    <a:cubicBezTo>
                      <a:pt x="240030" y="615887"/>
                      <a:pt x="234696" y="610362"/>
                      <a:pt x="234696" y="598361"/>
                    </a:cubicBezTo>
                    <a:cubicBezTo>
                      <a:pt x="234696" y="582549"/>
                      <a:pt x="234601" y="566642"/>
                      <a:pt x="234791" y="550831"/>
                    </a:cubicBezTo>
                    <a:cubicBezTo>
                      <a:pt x="234791" y="547307"/>
                      <a:pt x="233839" y="545687"/>
                      <a:pt x="230410" y="544354"/>
                    </a:cubicBezTo>
                    <a:cubicBezTo>
                      <a:pt x="218599" y="539877"/>
                      <a:pt x="206883" y="535019"/>
                      <a:pt x="195358" y="529876"/>
                    </a:cubicBezTo>
                    <a:cubicBezTo>
                      <a:pt x="192215" y="528542"/>
                      <a:pt x="190500" y="528542"/>
                      <a:pt x="188119" y="531019"/>
                    </a:cubicBezTo>
                    <a:cubicBezTo>
                      <a:pt x="176594" y="542830"/>
                      <a:pt x="164878" y="554450"/>
                      <a:pt x="153162" y="566071"/>
                    </a:cubicBezTo>
                    <a:cubicBezTo>
                      <a:pt x="146114" y="573024"/>
                      <a:pt x="137541" y="573024"/>
                      <a:pt x="130683" y="566071"/>
                    </a:cubicBezTo>
                    <a:cubicBezTo>
                      <a:pt x="104299" y="539687"/>
                      <a:pt x="77819" y="513302"/>
                      <a:pt x="51435" y="486823"/>
                    </a:cubicBezTo>
                    <a:cubicBezTo>
                      <a:pt x="41910" y="477298"/>
                      <a:pt x="41910" y="470345"/>
                      <a:pt x="51435" y="460820"/>
                    </a:cubicBezTo>
                    <a:cubicBezTo>
                      <a:pt x="62484" y="449771"/>
                      <a:pt x="73533" y="438626"/>
                      <a:pt x="84773" y="427673"/>
                    </a:cubicBezTo>
                    <a:cubicBezTo>
                      <a:pt x="87059" y="425482"/>
                      <a:pt x="87344" y="423767"/>
                      <a:pt x="86011" y="420815"/>
                    </a:cubicBezTo>
                    <a:cubicBezTo>
                      <a:pt x="80772" y="408718"/>
                      <a:pt x="75724" y="396621"/>
                      <a:pt x="71057" y="384334"/>
                    </a:cubicBezTo>
                    <a:cubicBezTo>
                      <a:pt x="69818" y="381095"/>
                      <a:pt x="68009" y="381000"/>
                      <a:pt x="65342" y="381000"/>
                    </a:cubicBezTo>
                    <a:cubicBezTo>
                      <a:pt x="49340" y="381095"/>
                      <a:pt x="33338" y="381000"/>
                      <a:pt x="17336" y="381095"/>
                    </a:cubicBezTo>
                    <a:cubicBezTo>
                      <a:pt x="5144" y="380905"/>
                      <a:pt x="0" y="375666"/>
                      <a:pt x="0" y="363474"/>
                    </a:cubicBezTo>
                    <a:cubicBezTo>
                      <a:pt x="0" y="326422"/>
                      <a:pt x="0" y="289465"/>
                      <a:pt x="0" y="252413"/>
                    </a:cubicBezTo>
                    <a:cubicBezTo>
                      <a:pt x="0" y="239649"/>
                      <a:pt x="5048" y="234506"/>
                      <a:pt x="17907" y="234506"/>
                    </a:cubicBezTo>
                    <a:cubicBezTo>
                      <a:pt x="33719" y="234410"/>
                      <a:pt x="49625" y="234315"/>
                      <a:pt x="65437" y="234506"/>
                    </a:cubicBezTo>
                    <a:cubicBezTo>
                      <a:pt x="68961" y="234506"/>
                      <a:pt x="70199" y="233172"/>
                      <a:pt x="71438" y="230124"/>
                    </a:cubicBezTo>
                    <a:cubicBezTo>
                      <a:pt x="75914" y="218504"/>
                      <a:pt x="80582" y="206883"/>
                      <a:pt x="85725" y="195548"/>
                    </a:cubicBezTo>
                    <a:cubicBezTo>
                      <a:pt x="87344" y="192024"/>
                      <a:pt x="86963" y="190119"/>
                      <a:pt x="84201" y="187452"/>
                    </a:cubicBezTo>
                    <a:cubicBezTo>
                      <a:pt x="72771" y="176308"/>
                      <a:pt x="61532" y="164878"/>
                      <a:pt x="50197" y="153543"/>
                    </a:cubicBezTo>
                    <a:cubicBezTo>
                      <a:pt x="42386" y="145637"/>
                      <a:pt x="42196" y="137732"/>
                      <a:pt x="50006" y="130016"/>
                    </a:cubicBezTo>
                    <a:cubicBezTo>
                      <a:pt x="76676" y="103156"/>
                      <a:pt x="103537" y="76486"/>
                      <a:pt x="130302" y="49721"/>
                    </a:cubicBezTo>
                    <a:cubicBezTo>
                      <a:pt x="137827" y="42196"/>
                      <a:pt x="145923" y="42291"/>
                      <a:pt x="153543" y="49816"/>
                    </a:cubicBezTo>
                    <a:cubicBezTo>
                      <a:pt x="165259" y="61436"/>
                      <a:pt x="176975" y="73057"/>
                      <a:pt x="188500" y="84868"/>
                    </a:cubicBezTo>
                    <a:cubicBezTo>
                      <a:pt x="190691" y="87059"/>
                      <a:pt x="192215" y="87154"/>
                      <a:pt x="194977" y="85916"/>
                    </a:cubicBezTo>
                    <a:cubicBezTo>
                      <a:pt x="206597" y="80867"/>
                      <a:pt x="218218" y="75819"/>
                      <a:pt x="230029" y="71342"/>
                    </a:cubicBezTo>
                    <a:cubicBezTo>
                      <a:pt x="233553" y="70009"/>
                      <a:pt x="234982" y="68580"/>
                      <a:pt x="234887" y="64770"/>
                    </a:cubicBezTo>
                    <a:cubicBezTo>
                      <a:pt x="234696" y="48578"/>
                      <a:pt x="234791" y="32385"/>
                      <a:pt x="234791" y="16288"/>
                    </a:cubicBezTo>
                    <a:cubicBezTo>
                      <a:pt x="234791" y="5620"/>
                      <a:pt x="240316" y="0"/>
                      <a:pt x="251079" y="0"/>
                    </a:cubicBezTo>
                    <a:cubicBezTo>
                      <a:pt x="288893" y="0"/>
                      <a:pt x="326803" y="0"/>
                      <a:pt x="364617" y="0"/>
                    </a:cubicBezTo>
                    <a:cubicBezTo>
                      <a:pt x="375571" y="0"/>
                      <a:pt x="380810" y="5334"/>
                      <a:pt x="380905" y="16288"/>
                    </a:cubicBezTo>
                    <a:cubicBezTo>
                      <a:pt x="381000" y="38291"/>
                      <a:pt x="380810" y="60293"/>
                      <a:pt x="381000" y="82296"/>
                    </a:cubicBezTo>
                    <a:cubicBezTo>
                      <a:pt x="381000" y="86487"/>
                      <a:pt x="379762" y="87821"/>
                      <a:pt x="375666" y="87725"/>
                    </a:cubicBezTo>
                    <a:cubicBezTo>
                      <a:pt x="368046" y="87344"/>
                      <a:pt x="360426" y="87535"/>
                      <a:pt x="352044" y="875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" name="Полилиния: фигура 78">
                <a:extLst>
                  <a:ext uri="{FF2B5EF4-FFF2-40B4-BE49-F238E27FC236}">
                    <a16:creationId xmlns:a16="http://schemas.microsoft.com/office/drawing/2014/main" xmlns="" id="{3B642E2D-4406-428E-8018-07CE82E837F5}"/>
                  </a:ext>
                </a:extLst>
              </p:cNvPr>
              <p:cNvSpPr/>
              <p:nvPr/>
            </p:nvSpPr>
            <p:spPr>
              <a:xfrm>
                <a:off x="4118099" y="2708624"/>
                <a:ext cx="440097" cy="513505"/>
              </a:xfrm>
              <a:custGeom>
                <a:avLst/>
                <a:gdLst>
                  <a:gd name="connsiteX0" fmla="*/ 175579 w 440097"/>
                  <a:gd name="connsiteY0" fmla="*/ 0 h 513505"/>
                  <a:gd name="connsiteX1" fmla="*/ 175579 w 440097"/>
                  <a:gd name="connsiteY1" fmla="*/ 28861 h 513505"/>
                  <a:gd name="connsiteX2" fmla="*/ 152243 w 440097"/>
                  <a:gd name="connsiteY2" fmla="*/ 31433 h 513505"/>
                  <a:gd name="connsiteX3" fmla="*/ 29370 w 440097"/>
                  <a:gd name="connsiteY3" fmla="*/ 184976 h 513505"/>
                  <a:gd name="connsiteX4" fmla="*/ 171388 w 440097"/>
                  <a:gd name="connsiteY4" fmla="*/ 322993 h 513505"/>
                  <a:gd name="connsiteX5" fmla="*/ 255875 w 440097"/>
                  <a:gd name="connsiteY5" fmla="*/ 323088 h 513505"/>
                  <a:gd name="connsiteX6" fmla="*/ 280449 w 440097"/>
                  <a:gd name="connsiteY6" fmla="*/ 333375 h 513505"/>
                  <a:gd name="connsiteX7" fmla="*/ 347791 w 440097"/>
                  <a:gd name="connsiteY7" fmla="*/ 401193 h 513505"/>
                  <a:gd name="connsiteX8" fmla="*/ 356268 w 440097"/>
                  <a:gd name="connsiteY8" fmla="*/ 402622 h 513505"/>
                  <a:gd name="connsiteX9" fmla="*/ 418943 w 440097"/>
                  <a:gd name="connsiteY9" fmla="*/ 410432 h 513505"/>
                  <a:gd name="connsiteX10" fmla="*/ 437421 w 440097"/>
                  <a:gd name="connsiteY10" fmla="*/ 471297 h 513505"/>
                  <a:gd name="connsiteX11" fmla="*/ 389701 w 440097"/>
                  <a:gd name="connsiteY11" fmla="*/ 512731 h 513505"/>
                  <a:gd name="connsiteX12" fmla="*/ 334456 w 440097"/>
                  <a:gd name="connsiteY12" fmla="*/ 489776 h 513505"/>
                  <a:gd name="connsiteX13" fmla="*/ 328932 w 440097"/>
                  <a:gd name="connsiteY13" fmla="*/ 429863 h 513505"/>
                  <a:gd name="connsiteX14" fmla="*/ 327789 w 440097"/>
                  <a:gd name="connsiteY14" fmla="*/ 421767 h 513505"/>
                  <a:gd name="connsiteX15" fmla="*/ 260828 w 440097"/>
                  <a:gd name="connsiteY15" fmla="*/ 355092 h 513505"/>
                  <a:gd name="connsiteX16" fmla="*/ 253398 w 440097"/>
                  <a:gd name="connsiteY16" fmla="*/ 352235 h 513505"/>
                  <a:gd name="connsiteX17" fmla="*/ 175865 w 440097"/>
                  <a:gd name="connsiteY17" fmla="*/ 352139 h 513505"/>
                  <a:gd name="connsiteX18" fmla="*/ 2129 w 440097"/>
                  <a:gd name="connsiteY18" fmla="*/ 203359 h 513505"/>
                  <a:gd name="connsiteX19" fmla="*/ 149195 w 440097"/>
                  <a:gd name="connsiteY19" fmla="*/ 2572 h 513505"/>
                  <a:gd name="connsiteX20" fmla="*/ 175579 w 440097"/>
                  <a:gd name="connsiteY20" fmla="*/ 0 h 513505"/>
                  <a:gd name="connsiteX21" fmla="*/ 381224 w 440097"/>
                  <a:gd name="connsiteY21" fmla="*/ 425577 h 513505"/>
                  <a:gd name="connsiteX22" fmla="*/ 351887 w 440097"/>
                  <a:gd name="connsiteY22" fmla="*/ 455390 h 513505"/>
                  <a:gd name="connsiteX23" fmla="*/ 381414 w 440097"/>
                  <a:gd name="connsiteY23" fmla="*/ 484727 h 513505"/>
                  <a:gd name="connsiteX24" fmla="*/ 411037 w 440097"/>
                  <a:gd name="connsiteY24" fmla="*/ 454438 h 513505"/>
                  <a:gd name="connsiteX25" fmla="*/ 381224 w 440097"/>
                  <a:gd name="connsiteY25" fmla="*/ 425577 h 513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40097" h="513505">
                    <a:moveTo>
                      <a:pt x="175579" y="0"/>
                    </a:moveTo>
                    <a:cubicBezTo>
                      <a:pt x="175579" y="10477"/>
                      <a:pt x="175579" y="19622"/>
                      <a:pt x="175579" y="28861"/>
                    </a:cubicBezTo>
                    <a:cubicBezTo>
                      <a:pt x="167673" y="29718"/>
                      <a:pt x="159863" y="30194"/>
                      <a:pt x="152243" y="31433"/>
                    </a:cubicBezTo>
                    <a:cubicBezTo>
                      <a:pt x="78234" y="43339"/>
                      <a:pt x="24894" y="110014"/>
                      <a:pt x="29370" y="184976"/>
                    </a:cubicBezTo>
                    <a:cubicBezTo>
                      <a:pt x="33847" y="260795"/>
                      <a:pt x="95379" y="320897"/>
                      <a:pt x="171388" y="322993"/>
                    </a:cubicBezTo>
                    <a:cubicBezTo>
                      <a:pt x="199582" y="323755"/>
                      <a:pt x="227776" y="323564"/>
                      <a:pt x="255875" y="323088"/>
                    </a:cubicBezTo>
                    <a:cubicBezTo>
                      <a:pt x="266067" y="322898"/>
                      <a:pt x="273401" y="326041"/>
                      <a:pt x="280449" y="333375"/>
                    </a:cubicBezTo>
                    <a:cubicBezTo>
                      <a:pt x="302547" y="356330"/>
                      <a:pt x="325407" y="378524"/>
                      <a:pt x="347791" y="401193"/>
                    </a:cubicBezTo>
                    <a:cubicBezTo>
                      <a:pt x="350553" y="403955"/>
                      <a:pt x="352458" y="404432"/>
                      <a:pt x="356268" y="402622"/>
                    </a:cubicBezTo>
                    <a:cubicBezTo>
                      <a:pt x="378652" y="392430"/>
                      <a:pt x="400083" y="394526"/>
                      <a:pt x="418943" y="410432"/>
                    </a:cubicBezTo>
                    <a:cubicBezTo>
                      <a:pt x="437898" y="426434"/>
                      <a:pt x="444279" y="447485"/>
                      <a:pt x="437421" y="471297"/>
                    </a:cubicBezTo>
                    <a:cubicBezTo>
                      <a:pt x="430563" y="494919"/>
                      <a:pt x="414085" y="509111"/>
                      <a:pt x="389701" y="512731"/>
                    </a:cubicBezTo>
                    <a:cubicBezTo>
                      <a:pt x="367032" y="516160"/>
                      <a:pt x="348077" y="508159"/>
                      <a:pt x="334456" y="489776"/>
                    </a:cubicBezTo>
                    <a:cubicBezTo>
                      <a:pt x="320740" y="471202"/>
                      <a:pt x="319026" y="450818"/>
                      <a:pt x="328932" y="429863"/>
                    </a:cubicBezTo>
                    <a:cubicBezTo>
                      <a:pt x="330551" y="426530"/>
                      <a:pt x="330551" y="424529"/>
                      <a:pt x="327789" y="421767"/>
                    </a:cubicBezTo>
                    <a:cubicBezTo>
                      <a:pt x="305405" y="399574"/>
                      <a:pt x="283212" y="377190"/>
                      <a:pt x="260828" y="355092"/>
                    </a:cubicBezTo>
                    <a:cubicBezTo>
                      <a:pt x="259113" y="353378"/>
                      <a:pt x="255875" y="352235"/>
                      <a:pt x="253398" y="352235"/>
                    </a:cubicBezTo>
                    <a:cubicBezTo>
                      <a:pt x="227586" y="352044"/>
                      <a:pt x="201678" y="352139"/>
                      <a:pt x="175865" y="352139"/>
                    </a:cubicBezTo>
                    <a:cubicBezTo>
                      <a:pt x="89187" y="352044"/>
                      <a:pt x="15654" y="288989"/>
                      <a:pt x="2129" y="203359"/>
                    </a:cubicBezTo>
                    <a:cubicBezTo>
                      <a:pt x="-12921" y="107728"/>
                      <a:pt x="53469" y="17050"/>
                      <a:pt x="149195" y="2572"/>
                    </a:cubicBezTo>
                    <a:cubicBezTo>
                      <a:pt x="157767" y="1238"/>
                      <a:pt x="166340" y="857"/>
                      <a:pt x="175579" y="0"/>
                    </a:cubicBezTo>
                    <a:close/>
                    <a:moveTo>
                      <a:pt x="381224" y="425577"/>
                    </a:moveTo>
                    <a:cubicBezTo>
                      <a:pt x="364936" y="425672"/>
                      <a:pt x="351792" y="439007"/>
                      <a:pt x="351887" y="455390"/>
                    </a:cubicBezTo>
                    <a:cubicBezTo>
                      <a:pt x="351982" y="471202"/>
                      <a:pt x="365508" y="484727"/>
                      <a:pt x="381414" y="484727"/>
                    </a:cubicBezTo>
                    <a:cubicBezTo>
                      <a:pt x="397607" y="484822"/>
                      <a:pt x="411132" y="470916"/>
                      <a:pt x="411037" y="454438"/>
                    </a:cubicBezTo>
                    <a:cubicBezTo>
                      <a:pt x="410847" y="438722"/>
                      <a:pt x="397321" y="425482"/>
                      <a:pt x="381224" y="42557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1" name="Полилиния: фигура 79">
                <a:extLst>
                  <a:ext uri="{FF2B5EF4-FFF2-40B4-BE49-F238E27FC236}">
                    <a16:creationId xmlns:a16="http://schemas.microsoft.com/office/drawing/2014/main" xmlns="" id="{10BF45FB-26E6-4D4E-8334-DF8395AC31B4}"/>
                  </a:ext>
                </a:extLst>
              </p:cNvPr>
              <p:cNvSpPr/>
              <p:nvPr/>
            </p:nvSpPr>
            <p:spPr>
              <a:xfrm>
                <a:off x="4206209" y="2694390"/>
                <a:ext cx="439767" cy="278418"/>
              </a:xfrm>
              <a:custGeom>
                <a:avLst/>
                <a:gdLst>
                  <a:gd name="connsiteX0" fmla="*/ 102519 w 439767"/>
                  <a:gd name="connsiteY0" fmla="*/ 277600 h 278418"/>
                  <a:gd name="connsiteX1" fmla="*/ 4316 w 439767"/>
                  <a:gd name="connsiteY1" fmla="*/ 217498 h 278418"/>
                  <a:gd name="connsiteX2" fmla="*/ 85469 w 439767"/>
                  <a:gd name="connsiteY2" fmla="*/ 103007 h 278418"/>
                  <a:gd name="connsiteX3" fmla="*/ 193483 w 439767"/>
                  <a:gd name="connsiteY3" fmla="*/ 102817 h 278418"/>
                  <a:gd name="connsiteX4" fmla="*/ 203484 w 439767"/>
                  <a:gd name="connsiteY4" fmla="*/ 98626 h 278418"/>
                  <a:gd name="connsiteX5" fmla="*/ 252538 w 439767"/>
                  <a:gd name="connsiteY5" fmla="*/ 49381 h 278418"/>
                  <a:gd name="connsiteX6" fmla="*/ 265492 w 439767"/>
                  <a:gd name="connsiteY6" fmla="*/ 44047 h 278418"/>
                  <a:gd name="connsiteX7" fmla="*/ 319498 w 439767"/>
                  <a:gd name="connsiteY7" fmla="*/ 44143 h 278418"/>
                  <a:gd name="connsiteX8" fmla="*/ 326261 w 439767"/>
                  <a:gd name="connsiteY8" fmla="*/ 39475 h 278418"/>
                  <a:gd name="connsiteX9" fmla="*/ 392936 w 439767"/>
                  <a:gd name="connsiteY9" fmla="*/ 1185 h 278418"/>
                  <a:gd name="connsiteX10" fmla="*/ 439704 w 439767"/>
                  <a:gd name="connsiteY10" fmla="*/ 61859 h 278418"/>
                  <a:gd name="connsiteX11" fmla="*/ 389888 w 439767"/>
                  <a:gd name="connsiteY11" fmla="*/ 116437 h 278418"/>
                  <a:gd name="connsiteX12" fmla="*/ 326833 w 439767"/>
                  <a:gd name="connsiteY12" fmla="*/ 78814 h 278418"/>
                  <a:gd name="connsiteX13" fmla="*/ 318355 w 439767"/>
                  <a:gd name="connsiteY13" fmla="*/ 72813 h 278418"/>
                  <a:gd name="connsiteX14" fmla="*/ 274350 w 439767"/>
                  <a:gd name="connsiteY14" fmla="*/ 73099 h 278418"/>
                  <a:gd name="connsiteX15" fmla="*/ 267016 w 439767"/>
                  <a:gd name="connsiteY15" fmla="*/ 76147 h 278418"/>
                  <a:gd name="connsiteX16" fmla="*/ 218914 w 439767"/>
                  <a:gd name="connsiteY16" fmla="*/ 124248 h 278418"/>
                  <a:gd name="connsiteX17" fmla="*/ 201293 w 439767"/>
                  <a:gd name="connsiteY17" fmla="*/ 131773 h 278418"/>
                  <a:gd name="connsiteX18" fmla="*/ 88708 w 439767"/>
                  <a:gd name="connsiteY18" fmla="*/ 131677 h 278418"/>
                  <a:gd name="connsiteX19" fmla="*/ 36034 w 439767"/>
                  <a:gd name="connsiteY19" fmla="*/ 162919 h 278418"/>
                  <a:gd name="connsiteX20" fmla="*/ 38701 w 439767"/>
                  <a:gd name="connsiteY20" fmla="*/ 222736 h 278418"/>
                  <a:gd name="connsiteX21" fmla="*/ 84040 w 439767"/>
                  <a:gd name="connsiteY21" fmla="*/ 249216 h 278418"/>
                  <a:gd name="connsiteX22" fmla="*/ 98995 w 439767"/>
                  <a:gd name="connsiteY22" fmla="*/ 249502 h 278418"/>
                  <a:gd name="connsiteX23" fmla="*/ 102233 w 439767"/>
                  <a:gd name="connsiteY23" fmla="*/ 252359 h 278418"/>
                  <a:gd name="connsiteX24" fmla="*/ 102519 w 439767"/>
                  <a:gd name="connsiteY24" fmla="*/ 277600 h 278418"/>
                  <a:gd name="connsiteX25" fmla="*/ 381506 w 439767"/>
                  <a:gd name="connsiteY25" fmla="*/ 87958 h 278418"/>
                  <a:gd name="connsiteX26" fmla="*/ 410938 w 439767"/>
                  <a:gd name="connsiteY26" fmla="*/ 58240 h 278418"/>
                  <a:gd name="connsiteX27" fmla="*/ 381506 w 439767"/>
                  <a:gd name="connsiteY27" fmla="*/ 28807 h 278418"/>
                  <a:gd name="connsiteX28" fmla="*/ 351788 w 439767"/>
                  <a:gd name="connsiteY28" fmla="*/ 58430 h 278418"/>
                  <a:gd name="connsiteX29" fmla="*/ 381506 w 439767"/>
                  <a:gd name="connsiteY29" fmla="*/ 87958 h 27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39767" h="278418">
                    <a:moveTo>
                      <a:pt x="102519" y="277600"/>
                    </a:moveTo>
                    <a:cubicBezTo>
                      <a:pt x="55561" y="283506"/>
                      <a:pt x="17080" y="256836"/>
                      <a:pt x="4316" y="217498"/>
                    </a:cubicBezTo>
                    <a:cubicBezTo>
                      <a:pt x="-13686" y="161681"/>
                      <a:pt x="26795" y="104150"/>
                      <a:pt x="85469" y="103007"/>
                    </a:cubicBezTo>
                    <a:cubicBezTo>
                      <a:pt x="121474" y="102340"/>
                      <a:pt x="157478" y="102721"/>
                      <a:pt x="193483" y="102817"/>
                    </a:cubicBezTo>
                    <a:cubicBezTo>
                      <a:pt x="197674" y="102817"/>
                      <a:pt x="200626" y="101578"/>
                      <a:pt x="203484" y="98626"/>
                    </a:cubicBezTo>
                    <a:cubicBezTo>
                      <a:pt x="219772" y="82147"/>
                      <a:pt x="236250" y="65860"/>
                      <a:pt x="252538" y="49381"/>
                    </a:cubicBezTo>
                    <a:cubicBezTo>
                      <a:pt x="256252" y="45667"/>
                      <a:pt x="260348" y="44047"/>
                      <a:pt x="265492" y="44047"/>
                    </a:cubicBezTo>
                    <a:cubicBezTo>
                      <a:pt x="283494" y="44143"/>
                      <a:pt x="301496" y="43952"/>
                      <a:pt x="319498" y="44143"/>
                    </a:cubicBezTo>
                    <a:cubicBezTo>
                      <a:pt x="323118" y="44143"/>
                      <a:pt x="324928" y="43285"/>
                      <a:pt x="326261" y="39475"/>
                    </a:cubicBezTo>
                    <a:cubicBezTo>
                      <a:pt x="336072" y="11377"/>
                      <a:pt x="364266" y="-4625"/>
                      <a:pt x="392936" y="1185"/>
                    </a:cubicBezTo>
                    <a:cubicBezTo>
                      <a:pt x="421321" y="6900"/>
                      <a:pt x="441037" y="32427"/>
                      <a:pt x="439704" y="61859"/>
                    </a:cubicBezTo>
                    <a:cubicBezTo>
                      <a:pt x="438466" y="89196"/>
                      <a:pt x="417701" y="111865"/>
                      <a:pt x="389888" y="116437"/>
                    </a:cubicBezTo>
                    <a:cubicBezTo>
                      <a:pt x="363218" y="120724"/>
                      <a:pt x="336167" y="104912"/>
                      <a:pt x="326833" y="78814"/>
                    </a:cubicBezTo>
                    <a:cubicBezTo>
                      <a:pt x="325213" y="74242"/>
                      <a:pt x="323118" y="72718"/>
                      <a:pt x="318355" y="72813"/>
                    </a:cubicBezTo>
                    <a:cubicBezTo>
                      <a:pt x="303687" y="73099"/>
                      <a:pt x="289018" y="72813"/>
                      <a:pt x="274350" y="73099"/>
                    </a:cubicBezTo>
                    <a:cubicBezTo>
                      <a:pt x="271873" y="73194"/>
                      <a:pt x="268825" y="74432"/>
                      <a:pt x="267016" y="76147"/>
                    </a:cubicBezTo>
                    <a:cubicBezTo>
                      <a:pt x="250823" y="92053"/>
                      <a:pt x="234726" y="108055"/>
                      <a:pt x="218914" y="124248"/>
                    </a:cubicBezTo>
                    <a:cubicBezTo>
                      <a:pt x="213961" y="129296"/>
                      <a:pt x="208532" y="131868"/>
                      <a:pt x="201293" y="131773"/>
                    </a:cubicBezTo>
                    <a:cubicBezTo>
                      <a:pt x="163765" y="131487"/>
                      <a:pt x="126236" y="131487"/>
                      <a:pt x="88708" y="131677"/>
                    </a:cubicBezTo>
                    <a:cubicBezTo>
                      <a:pt x="65181" y="131773"/>
                      <a:pt x="47083" y="142250"/>
                      <a:pt x="36034" y="162919"/>
                    </a:cubicBezTo>
                    <a:cubicBezTo>
                      <a:pt x="25271" y="183017"/>
                      <a:pt x="26224" y="203496"/>
                      <a:pt x="38701" y="222736"/>
                    </a:cubicBezTo>
                    <a:cubicBezTo>
                      <a:pt x="49274" y="238929"/>
                      <a:pt x="64609" y="247882"/>
                      <a:pt x="84040" y="249216"/>
                    </a:cubicBezTo>
                    <a:cubicBezTo>
                      <a:pt x="88993" y="249597"/>
                      <a:pt x="94042" y="249121"/>
                      <a:pt x="98995" y="249502"/>
                    </a:cubicBezTo>
                    <a:cubicBezTo>
                      <a:pt x="100233" y="249597"/>
                      <a:pt x="102233" y="251311"/>
                      <a:pt x="102233" y="252359"/>
                    </a:cubicBezTo>
                    <a:cubicBezTo>
                      <a:pt x="102614" y="260646"/>
                      <a:pt x="102519" y="269028"/>
                      <a:pt x="102519" y="277600"/>
                    </a:cubicBezTo>
                    <a:close/>
                    <a:moveTo>
                      <a:pt x="381506" y="87958"/>
                    </a:moveTo>
                    <a:cubicBezTo>
                      <a:pt x="397603" y="87958"/>
                      <a:pt x="411034" y="74432"/>
                      <a:pt x="410938" y="58240"/>
                    </a:cubicBezTo>
                    <a:cubicBezTo>
                      <a:pt x="410843" y="42428"/>
                      <a:pt x="397222" y="28807"/>
                      <a:pt x="381506" y="28807"/>
                    </a:cubicBezTo>
                    <a:cubicBezTo>
                      <a:pt x="365314" y="28807"/>
                      <a:pt x="351788" y="42333"/>
                      <a:pt x="351788" y="58430"/>
                    </a:cubicBezTo>
                    <a:cubicBezTo>
                      <a:pt x="351883" y="74813"/>
                      <a:pt x="365123" y="87958"/>
                      <a:pt x="381506" y="8795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" name="Полилиния: фигура 80">
                <a:extLst>
                  <a:ext uri="{FF2B5EF4-FFF2-40B4-BE49-F238E27FC236}">
                    <a16:creationId xmlns:a16="http://schemas.microsoft.com/office/drawing/2014/main" xmlns="" id="{D2DC6BC8-7AE1-4F03-93EC-5752134057A2}"/>
                  </a:ext>
                </a:extLst>
              </p:cNvPr>
              <p:cNvSpPr/>
              <p:nvPr/>
            </p:nvSpPr>
            <p:spPr>
              <a:xfrm>
                <a:off x="4397310" y="2943771"/>
                <a:ext cx="248888" cy="146363"/>
              </a:xfrm>
              <a:custGeom>
                <a:avLst/>
                <a:gdLst>
                  <a:gd name="connsiteX0" fmla="*/ 0 w 248888"/>
                  <a:gd name="connsiteY0" fmla="*/ 29076 h 146363"/>
                  <a:gd name="connsiteX1" fmla="*/ 0 w 248888"/>
                  <a:gd name="connsiteY1" fmla="*/ 310 h 146363"/>
                  <a:gd name="connsiteX2" fmla="*/ 28575 w 248888"/>
                  <a:gd name="connsiteY2" fmla="*/ 7930 h 146363"/>
                  <a:gd name="connsiteX3" fmla="*/ 90773 w 248888"/>
                  <a:gd name="connsiteY3" fmla="*/ 70224 h 146363"/>
                  <a:gd name="connsiteX4" fmla="*/ 98107 w 248888"/>
                  <a:gd name="connsiteY4" fmla="*/ 73367 h 146363"/>
                  <a:gd name="connsiteX5" fmla="*/ 128111 w 248888"/>
                  <a:gd name="connsiteY5" fmla="*/ 73653 h 146363"/>
                  <a:gd name="connsiteX6" fmla="*/ 135541 w 248888"/>
                  <a:gd name="connsiteY6" fmla="*/ 68414 h 146363"/>
                  <a:gd name="connsiteX7" fmla="*/ 199549 w 248888"/>
                  <a:gd name="connsiteY7" fmla="*/ 30124 h 146363"/>
                  <a:gd name="connsiteX8" fmla="*/ 248888 w 248888"/>
                  <a:gd name="connsiteY8" fmla="*/ 88226 h 146363"/>
                  <a:gd name="connsiteX9" fmla="*/ 200978 w 248888"/>
                  <a:gd name="connsiteY9" fmla="*/ 145471 h 146363"/>
                  <a:gd name="connsiteX10" fmla="*/ 135922 w 248888"/>
                  <a:gd name="connsiteY10" fmla="*/ 108324 h 146363"/>
                  <a:gd name="connsiteX11" fmla="*/ 127064 w 248888"/>
                  <a:gd name="connsiteY11" fmla="*/ 102228 h 146363"/>
                  <a:gd name="connsiteX12" fmla="*/ 90011 w 248888"/>
                  <a:gd name="connsiteY12" fmla="*/ 102418 h 146363"/>
                  <a:gd name="connsiteX13" fmla="*/ 75343 w 248888"/>
                  <a:gd name="connsiteY13" fmla="*/ 96227 h 146363"/>
                  <a:gd name="connsiteX14" fmla="*/ 15240 w 248888"/>
                  <a:gd name="connsiteY14" fmla="*/ 36029 h 146363"/>
                  <a:gd name="connsiteX15" fmla="*/ 0 w 248888"/>
                  <a:gd name="connsiteY15" fmla="*/ 29076 h 146363"/>
                  <a:gd name="connsiteX16" fmla="*/ 160782 w 248888"/>
                  <a:gd name="connsiteY16" fmla="*/ 87274 h 146363"/>
                  <a:gd name="connsiteX17" fmla="*/ 190405 w 248888"/>
                  <a:gd name="connsiteY17" fmla="*/ 117468 h 146363"/>
                  <a:gd name="connsiteX18" fmla="*/ 219932 w 248888"/>
                  <a:gd name="connsiteY18" fmla="*/ 88131 h 146363"/>
                  <a:gd name="connsiteX19" fmla="*/ 191072 w 248888"/>
                  <a:gd name="connsiteY19" fmla="*/ 58318 h 146363"/>
                  <a:gd name="connsiteX20" fmla="*/ 160782 w 248888"/>
                  <a:gd name="connsiteY20" fmla="*/ 87274 h 146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8888" h="146363">
                    <a:moveTo>
                      <a:pt x="0" y="29076"/>
                    </a:moveTo>
                    <a:cubicBezTo>
                      <a:pt x="0" y="18884"/>
                      <a:pt x="0" y="9835"/>
                      <a:pt x="0" y="310"/>
                    </a:cubicBezTo>
                    <a:cubicBezTo>
                      <a:pt x="10477" y="-261"/>
                      <a:pt x="20002" y="-1023"/>
                      <a:pt x="28575" y="7930"/>
                    </a:cubicBezTo>
                    <a:cubicBezTo>
                      <a:pt x="48768" y="29171"/>
                      <a:pt x="69818" y="49650"/>
                      <a:pt x="90773" y="70224"/>
                    </a:cubicBezTo>
                    <a:cubicBezTo>
                      <a:pt x="92583" y="71938"/>
                      <a:pt x="95536" y="73272"/>
                      <a:pt x="98107" y="73367"/>
                    </a:cubicBezTo>
                    <a:cubicBezTo>
                      <a:pt x="108109" y="73748"/>
                      <a:pt x="118110" y="73367"/>
                      <a:pt x="128111" y="73653"/>
                    </a:cubicBezTo>
                    <a:cubicBezTo>
                      <a:pt x="132207" y="73748"/>
                      <a:pt x="134112" y="72510"/>
                      <a:pt x="135541" y="68414"/>
                    </a:cubicBezTo>
                    <a:cubicBezTo>
                      <a:pt x="144875" y="41649"/>
                      <a:pt x="172307" y="25361"/>
                      <a:pt x="199549" y="30124"/>
                    </a:cubicBezTo>
                    <a:cubicBezTo>
                      <a:pt x="228505" y="35172"/>
                      <a:pt x="248984" y="59270"/>
                      <a:pt x="248888" y="88226"/>
                    </a:cubicBezTo>
                    <a:cubicBezTo>
                      <a:pt x="248793" y="116230"/>
                      <a:pt x="228314" y="140804"/>
                      <a:pt x="200978" y="145471"/>
                    </a:cubicBezTo>
                    <a:cubicBezTo>
                      <a:pt x="172688" y="150329"/>
                      <a:pt x="145542" y="134994"/>
                      <a:pt x="135922" y="108324"/>
                    </a:cubicBezTo>
                    <a:cubicBezTo>
                      <a:pt x="134207" y="103561"/>
                      <a:pt x="132017" y="102133"/>
                      <a:pt x="127064" y="102228"/>
                    </a:cubicBezTo>
                    <a:cubicBezTo>
                      <a:pt x="114776" y="102609"/>
                      <a:pt x="102394" y="102228"/>
                      <a:pt x="90011" y="102418"/>
                    </a:cubicBezTo>
                    <a:cubicBezTo>
                      <a:pt x="84106" y="102514"/>
                      <a:pt x="79534" y="100418"/>
                      <a:pt x="75343" y="96227"/>
                    </a:cubicBezTo>
                    <a:cubicBezTo>
                      <a:pt x="55435" y="76129"/>
                      <a:pt x="35243" y="56127"/>
                      <a:pt x="15240" y="36029"/>
                    </a:cubicBezTo>
                    <a:cubicBezTo>
                      <a:pt x="11049" y="31933"/>
                      <a:pt x="7429" y="27076"/>
                      <a:pt x="0" y="29076"/>
                    </a:cubicBezTo>
                    <a:close/>
                    <a:moveTo>
                      <a:pt x="160782" y="87274"/>
                    </a:moveTo>
                    <a:cubicBezTo>
                      <a:pt x="160496" y="103657"/>
                      <a:pt x="173926" y="117373"/>
                      <a:pt x="190405" y="117468"/>
                    </a:cubicBezTo>
                    <a:cubicBezTo>
                      <a:pt x="206121" y="117563"/>
                      <a:pt x="219742" y="104038"/>
                      <a:pt x="219932" y="88131"/>
                    </a:cubicBezTo>
                    <a:cubicBezTo>
                      <a:pt x="220123" y="72129"/>
                      <a:pt x="206883" y="58508"/>
                      <a:pt x="191072" y="58318"/>
                    </a:cubicBezTo>
                    <a:cubicBezTo>
                      <a:pt x="174403" y="58222"/>
                      <a:pt x="160973" y="71081"/>
                      <a:pt x="160782" y="872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3" name="Полилиния: фигура 81">
                <a:extLst>
                  <a:ext uri="{FF2B5EF4-FFF2-40B4-BE49-F238E27FC236}">
                    <a16:creationId xmlns:a16="http://schemas.microsoft.com/office/drawing/2014/main" xmlns="" id="{EAE29CD6-D7CC-4523-BD8F-950CBC0D5549}"/>
                  </a:ext>
                </a:extLst>
              </p:cNvPr>
              <p:cNvSpPr/>
              <p:nvPr/>
            </p:nvSpPr>
            <p:spPr>
              <a:xfrm>
                <a:off x="4397406" y="2826463"/>
                <a:ext cx="248705" cy="117045"/>
              </a:xfrm>
              <a:custGeom>
                <a:avLst/>
                <a:gdLst>
                  <a:gd name="connsiteX0" fmla="*/ 132493 w 248705"/>
                  <a:gd name="connsiteY0" fmla="*/ 70185 h 117045"/>
                  <a:gd name="connsiteX1" fmla="*/ 127826 w 248705"/>
                  <a:gd name="connsiteY1" fmla="*/ 72756 h 117045"/>
                  <a:gd name="connsiteX2" fmla="*/ 2286 w 248705"/>
                  <a:gd name="connsiteY2" fmla="*/ 72852 h 117045"/>
                  <a:gd name="connsiteX3" fmla="*/ 0 w 248705"/>
                  <a:gd name="connsiteY3" fmla="*/ 72471 h 117045"/>
                  <a:gd name="connsiteX4" fmla="*/ 0 w 248705"/>
                  <a:gd name="connsiteY4" fmla="*/ 44372 h 117045"/>
                  <a:gd name="connsiteX5" fmla="*/ 4477 w 248705"/>
                  <a:gd name="connsiteY5" fmla="*/ 44086 h 117045"/>
                  <a:gd name="connsiteX6" fmla="*/ 126016 w 248705"/>
                  <a:gd name="connsiteY6" fmla="*/ 44086 h 117045"/>
                  <a:gd name="connsiteX7" fmla="*/ 131445 w 248705"/>
                  <a:gd name="connsiteY7" fmla="*/ 50182 h 117045"/>
                  <a:gd name="connsiteX8" fmla="*/ 201168 w 248705"/>
                  <a:gd name="connsiteY8" fmla="*/ 1128 h 117045"/>
                  <a:gd name="connsiteX9" fmla="*/ 248698 w 248705"/>
                  <a:gd name="connsiteY9" fmla="*/ 59707 h 117045"/>
                  <a:gd name="connsiteX10" fmla="*/ 198025 w 248705"/>
                  <a:gd name="connsiteY10" fmla="*/ 116571 h 117045"/>
                  <a:gd name="connsiteX11" fmla="*/ 132493 w 248705"/>
                  <a:gd name="connsiteY11" fmla="*/ 70185 h 117045"/>
                  <a:gd name="connsiteX12" fmla="*/ 189738 w 248705"/>
                  <a:gd name="connsiteY12" fmla="*/ 87901 h 117045"/>
                  <a:gd name="connsiteX13" fmla="*/ 219647 w 248705"/>
                  <a:gd name="connsiteY13" fmla="*/ 58659 h 117045"/>
                  <a:gd name="connsiteX14" fmla="*/ 190214 w 248705"/>
                  <a:gd name="connsiteY14" fmla="*/ 28846 h 117045"/>
                  <a:gd name="connsiteX15" fmla="*/ 160496 w 248705"/>
                  <a:gd name="connsiteY15" fmla="*/ 58469 h 117045"/>
                  <a:gd name="connsiteX16" fmla="*/ 189738 w 248705"/>
                  <a:gd name="connsiteY16" fmla="*/ 87901 h 117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48705" h="117045">
                    <a:moveTo>
                      <a:pt x="132493" y="70185"/>
                    </a:moveTo>
                    <a:cubicBezTo>
                      <a:pt x="130874" y="71137"/>
                      <a:pt x="129350" y="72756"/>
                      <a:pt x="127826" y="72756"/>
                    </a:cubicBezTo>
                    <a:cubicBezTo>
                      <a:pt x="86011" y="72852"/>
                      <a:pt x="44196" y="72852"/>
                      <a:pt x="2286" y="72852"/>
                    </a:cubicBezTo>
                    <a:cubicBezTo>
                      <a:pt x="1619" y="72852"/>
                      <a:pt x="1048" y="72661"/>
                      <a:pt x="0" y="72471"/>
                    </a:cubicBezTo>
                    <a:cubicBezTo>
                      <a:pt x="0" y="63136"/>
                      <a:pt x="0" y="53897"/>
                      <a:pt x="0" y="44372"/>
                    </a:cubicBezTo>
                    <a:cubicBezTo>
                      <a:pt x="1524" y="44277"/>
                      <a:pt x="2953" y="44086"/>
                      <a:pt x="4477" y="44086"/>
                    </a:cubicBezTo>
                    <a:cubicBezTo>
                      <a:pt x="44958" y="44086"/>
                      <a:pt x="85439" y="44086"/>
                      <a:pt x="126016" y="44086"/>
                    </a:cubicBezTo>
                    <a:cubicBezTo>
                      <a:pt x="129254" y="44086"/>
                      <a:pt x="132207" y="43991"/>
                      <a:pt x="131445" y="50182"/>
                    </a:cubicBezTo>
                    <a:cubicBezTo>
                      <a:pt x="144780" y="11987"/>
                      <a:pt x="169164" y="-4682"/>
                      <a:pt x="201168" y="1128"/>
                    </a:cubicBezTo>
                    <a:cubicBezTo>
                      <a:pt x="228791" y="6177"/>
                      <a:pt x="249174" y="31227"/>
                      <a:pt x="248698" y="59707"/>
                    </a:cubicBezTo>
                    <a:cubicBezTo>
                      <a:pt x="248222" y="88377"/>
                      <a:pt x="226695" y="112761"/>
                      <a:pt x="198025" y="116571"/>
                    </a:cubicBezTo>
                    <a:cubicBezTo>
                      <a:pt x="170974" y="120000"/>
                      <a:pt x="140875" y="104856"/>
                      <a:pt x="132493" y="70185"/>
                    </a:cubicBezTo>
                    <a:close/>
                    <a:moveTo>
                      <a:pt x="189738" y="87901"/>
                    </a:moveTo>
                    <a:cubicBezTo>
                      <a:pt x="206216" y="87901"/>
                      <a:pt x="219551" y="74947"/>
                      <a:pt x="219647" y="58659"/>
                    </a:cubicBezTo>
                    <a:cubicBezTo>
                      <a:pt x="219837" y="42562"/>
                      <a:pt x="206216" y="28751"/>
                      <a:pt x="190214" y="28846"/>
                    </a:cubicBezTo>
                    <a:cubicBezTo>
                      <a:pt x="173927" y="28941"/>
                      <a:pt x="160592" y="42276"/>
                      <a:pt x="160496" y="58469"/>
                    </a:cubicBezTo>
                    <a:cubicBezTo>
                      <a:pt x="160496" y="74471"/>
                      <a:pt x="173831" y="87901"/>
                      <a:pt x="189738" y="8790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4" name="Полилиния: фигура 82">
                <a:extLst>
                  <a:ext uri="{FF2B5EF4-FFF2-40B4-BE49-F238E27FC236}">
                    <a16:creationId xmlns:a16="http://schemas.microsoft.com/office/drawing/2014/main" xmlns="" id="{EE2C9B58-945F-48E5-A9A0-264A630367FA}"/>
                  </a:ext>
                </a:extLst>
              </p:cNvPr>
              <p:cNvSpPr/>
              <p:nvPr/>
            </p:nvSpPr>
            <p:spPr>
              <a:xfrm>
                <a:off x="4382547" y="2562234"/>
                <a:ext cx="175457" cy="176007"/>
              </a:xfrm>
              <a:custGeom>
                <a:avLst/>
                <a:gdLst>
                  <a:gd name="connsiteX0" fmla="*/ 0 w 175457"/>
                  <a:gd name="connsiteY0" fmla="*/ 175726 h 176007"/>
                  <a:gd name="connsiteX1" fmla="*/ 0 w 175457"/>
                  <a:gd name="connsiteY1" fmla="*/ 146961 h 176007"/>
                  <a:gd name="connsiteX2" fmla="*/ 18383 w 175457"/>
                  <a:gd name="connsiteY2" fmla="*/ 136579 h 176007"/>
                  <a:gd name="connsiteX3" fmla="*/ 63341 w 175457"/>
                  <a:gd name="connsiteY3" fmla="*/ 91716 h 176007"/>
                  <a:gd name="connsiteX4" fmla="*/ 64675 w 175457"/>
                  <a:gd name="connsiteY4" fmla="*/ 84096 h 176007"/>
                  <a:gd name="connsiteX5" fmla="*/ 71056 w 175457"/>
                  <a:gd name="connsiteY5" fmla="*/ 22564 h 176007"/>
                  <a:gd name="connsiteX6" fmla="*/ 129254 w 175457"/>
                  <a:gd name="connsiteY6" fmla="*/ 1609 h 176007"/>
                  <a:gd name="connsiteX7" fmla="*/ 173641 w 175457"/>
                  <a:gd name="connsiteY7" fmla="*/ 45329 h 176007"/>
                  <a:gd name="connsiteX8" fmla="*/ 153162 w 175457"/>
                  <a:gd name="connsiteY8" fmla="*/ 104194 h 176007"/>
                  <a:gd name="connsiteX9" fmla="*/ 92107 w 175457"/>
                  <a:gd name="connsiteY9" fmla="*/ 111242 h 176007"/>
                  <a:gd name="connsiteX10" fmla="*/ 82868 w 175457"/>
                  <a:gd name="connsiteY10" fmla="*/ 112957 h 176007"/>
                  <a:gd name="connsiteX11" fmla="*/ 29337 w 175457"/>
                  <a:gd name="connsiteY11" fmla="*/ 166868 h 176007"/>
                  <a:gd name="connsiteX12" fmla="*/ 7334 w 175457"/>
                  <a:gd name="connsiteY12" fmla="*/ 175822 h 176007"/>
                  <a:gd name="connsiteX13" fmla="*/ 0 w 175457"/>
                  <a:gd name="connsiteY13" fmla="*/ 175726 h 176007"/>
                  <a:gd name="connsiteX14" fmla="*/ 117157 w 175457"/>
                  <a:gd name="connsiteY14" fmla="*/ 88096 h 176007"/>
                  <a:gd name="connsiteX15" fmla="*/ 146590 w 175457"/>
                  <a:gd name="connsiteY15" fmla="*/ 58759 h 176007"/>
                  <a:gd name="connsiteX16" fmla="*/ 117062 w 175457"/>
                  <a:gd name="connsiteY16" fmla="*/ 28946 h 176007"/>
                  <a:gd name="connsiteX17" fmla="*/ 87440 w 175457"/>
                  <a:gd name="connsiteY17" fmla="*/ 58188 h 176007"/>
                  <a:gd name="connsiteX18" fmla="*/ 117157 w 175457"/>
                  <a:gd name="connsiteY18" fmla="*/ 88096 h 176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5457" h="176007">
                    <a:moveTo>
                      <a:pt x="0" y="175726"/>
                    </a:moveTo>
                    <a:cubicBezTo>
                      <a:pt x="0" y="165820"/>
                      <a:pt x="0" y="156772"/>
                      <a:pt x="0" y="146961"/>
                    </a:cubicBezTo>
                    <a:cubicBezTo>
                      <a:pt x="9239" y="148866"/>
                      <a:pt x="13240" y="141627"/>
                      <a:pt x="18383" y="136579"/>
                    </a:cubicBezTo>
                    <a:cubicBezTo>
                      <a:pt x="33433" y="121720"/>
                      <a:pt x="48292" y="106670"/>
                      <a:pt x="63341" y="91716"/>
                    </a:cubicBezTo>
                    <a:cubicBezTo>
                      <a:pt x="65818" y="89239"/>
                      <a:pt x="66294" y="87430"/>
                      <a:pt x="64675" y="84096"/>
                    </a:cubicBezTo>
                    <a:cubicBezTo>
                      <a:pt x="54388" y="62379"/>
                      <a:pt x="56388" y="41424"/>
                      <a:pt x="71056" y="22564"/>
                    </a:cubicBezTo>
                    <a:cubicBezTo>
                      <a:pt x="85820" y="3705"/>
                      <a:pt x="105918" y="-3534"/>
                      <a:pt x="129254" y="1609"/>
                    </a:cubicBezTo>
                    <a:cubicBezTo>
                      <a:pt x="152876" y="6753"/>
                      <a:pt x="168212" y="21802"/>
                      <a:pt x="173641" y="45329"/>
                    </a:cubicBezTo>
                    <a:cubicBezTo>
                      <a:pt x="179165" y="68856"/>
                      <a:pt x="172021" y="89144"/>
                      <a:pt x="153162" y="104194"/>
                    </a:cubicBezTo>
                    <a:cubicBezTo>
                      <a:pt x="134588" y="119053"/>
                      <a:pt x="113728" y="121053"/>
                      <a:pt x="92107" y="111242"/>
                    </a:cubicBezTo>
                    <a:cubicBezTo>
                      <a:pt x="88011" y="109337"/>
                      <a:pt x="85820" y="109909"/>
                      <a:pt x="82868" y="112957"/>
                    </a:cubicBezTo>
                    <a:cubicBezTo>
                      <a:pt x="65151" y="131054"/>
                      <a:pt x="46863" y="148675"/>
                      <a:pt x="29337" y="166868"/>
                    </a:cubicBezTo>
                    <a:cubicBezTo>
                      <a:pt x="23050" y="173440"/>
                      <a:pt x="16288" y="176869"/>
                      <a:pt x="7334" y="175822"/>
                    </a:cubicBezTo>
                    <a:cubicBezTo>
                      <a:pt x="5144" y="175536"/>
                      <a:pt x="2857" y="175726"/>
                      <a:pt x="0" y="175726"/>
                    </a:cubicBezTo>
                    <a:close/>
                    <a:moveTo>
                      <a:pt x="117157" y="88096"/>
                    </a:moveTo>
                    <a:cubicBezTo>
                      <a:pt x="133255" y="88001"/>
                      <a:pt x="146590" y="74571"/>
                      <a:pt x="146590" y="58759"/>
                    </a:cubicBezTo>
                    <a:cubicBezTo>
                      <a:pt x="146495" y="42472"/>
                      <a:pt x="133160" y="29041"/>
                      <a:pt x="117062" y="28946"/>
                    </a:cubicBezTo>
                    <a:cubicBezTo>
                      <a:pt x="101155" y="28946"/>
                      <a:pt x="87535" y="42472"/>
                      <a:pt x="87440" y="58188"/>
                    </a:cubicBezTo>
                    <a:cubicBezTo>
                      <a:pt x="87440" y="74761"/>
                      <a:pt x="100679" y="88096"/>
                      <a:pt x="117157" y="8809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5" name="Полилиния: фигура 83">
                <a:extLst>
                  <a:ext uri="{FF2B5EF4-FFF2-40B4-BE49-F238E27FC236}">
                    <a16:creationId xmlns:a16="http://schemas.microsoft.com/office/drawing/2014/main" xmlns="" id="{65CF3C1A-3E64-4288-A5E2-60216EA55288}"/>
                  </a:ext>
                </a:extLst>
              </p:cNvPr>
              <p:cNvSpPr/>
              <p:nvPr/>
            </p:nvSpPr>
            <p:spPr>
              <a:xfrm>
                <a:off x="4324254" y="2709481"/>
                <a:ext cx="28098" cy="28289"/>
              </a:xfrm>
              <a:custGeom>
                <a:avLst/>
                <a:gdLst>
                  <a:gd name="connsiteX0" fmla="*/ 28099 w 28098"/>
                  <a:gd name="connsiteY0" fmla="*/ 28289 h 28289"/>
                  <a:gd name="connsiteX1" fmla="*/ 0 w 28098"/>
                  <a:gd name="connsiteY1" fmla="*/ 28289 h 28289"/>
                  <a:gd name="connsiteX2" fmla="*/ 0 w 28098"/>
                  <a:gd name="connsiteY2" fmla="*/ 0 h 28289"/>
                  <a:gd name="connsiteX3" fmla="*/ 28099 w 28098"/>
                  <a:gd name="connsiteY3" fmla="*/ 0 h 28289"/>
                  <a:gd name="connsiteX4" fmla="*/ 28099 w 28098"/>
                  <a:gd name="connsiteY4" fmla="*/ 28289 h 28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098" h="28289">
                    <a:moveTo>
                      <a:pt x="28099" y="28289"/>
                    </a:moveTo>
                    <a:cubicBezTo>
                      <a:pt x="18669" y="28289"/>
                      <a:pt x="9525" y="28289"/>
                      <a:pt x="0" y="28289"/>
                    </a:cubicBezTo>
                    <a:cubicBezTo>
                      <a:pt x="0" y="18860"/>
                      <a:pt x="0" y="9620"/>
                      <a:pt x="0" y="0"/>
                    </a:cubicBezTo>
                    <a:cubicBezTo>
                      <a:pt x="9239" y="0"/>
                      <a:pt x="18478" y="0"/>
                      <a:pt x="28099" y="0"/>
                    </a:cubicBezTo>
                    <a:cubicBezTo>
                      <a:pt x="28099" y="9239"/>
                      <a:pt x="28099" y="18478"/>
                      <a:pt x="28099" y="28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6" name="Полилиния: фигура 84">
                <a:extLst>
                  <a:ext uri="{FF2B5EF4-FFF2-40B4-BE49-F238E27FC236}">
                    <a16:creationId xmlns:a16="http://schemas.microsoft.com/office/drawing/2014/main" xmlns="" id="{CA0B7F09-AA4A-439C-A33F-6F1B46BF8530}"/>
                  </a:ext>
                </a:extLst>
              </p:cNvPr>
              <p:cNvSpPr/>
              <p:nvPr/>
            </p:nvSpPr>
            <p:spPr>
              <a:xfrm>
                <a:off x="4280058" y="2870835"/>
                <a:ext cx="28384" cy="28193"/>
              </a:xfrm>
              <a:custGeom>
                <a:avLst/>
                <a:gdLst>
                  <a:gd name="connsiteX0" fmla="*/ 28385 w 28384"/>
                  <a:gd name="connsiteY0" fmla="*/ 0 h 28193"/>
                  <a:gd name="connsiteX1" fmla="*/ 28385 w 28384"/>
                  <a:gd name="connsiteY1" fmla="*/ 28194 h 28193"/>
                  <a:gd name="connsiteX2" fmla="*/ 0 w 28384"/>
                  <a:gd name="connsiteY2" fmla="*/ 28194 h 28193"/>
                  <a:gd name="connsiteX3" fmla="*/ 0 w 28384"/>
                  <a:gd name="connsiteY3" fmla="*/ 0 h 28193"/>
                  <a:gd name="connsiteX4" fmla="*/ 28385 w 28384"/>
                  <a:gd name="connsiteY4" fmla="*/ 0 h 2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384" h="28193">
                    <a:moveTo>
                      <a:pt x="28385" y="0"/>
                    </a:moveTo>
                    <a:cubicBezTo>
                      <a:pt x="28385" y="9620"/>
                      <a:pt x="28385" y="18669"/>
                      <a:pt x="28385" y="28194"/>
                    </a:cubicBezTo>
                    <a:cubicBezTo>
                      <a:pt x="18860" y="28194"/>
                      <a:pt x="9716" y="28194"/>
                      <a:pt x="0" y="28194"/>
                    </a:cubicBezTo>
                    <a:cubicBezTo>
                      <a:pt x="0" y="18859"/>
                      <a:pt x="0" y="9620"/>
                      <a:pt x="0" y="0"/>
                    </a:cubicBezTo>
                    <a:cubicBezTo>
                      <a:pt x="9430" y="0"/>
                      <a:pt x="18669" y="0"/>
                      <a:pt x="28385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7" name="Полилиния: фигура 85">
                <a:extLst>
                  <a:ext uri="{FF2B5EF4-FFF2-40B4-BE49-F238E27FC236}">
                    <a16:creationId xmlns:a16="http://schemas.microsoft.com/office/drawing/2014/main" xmlns="" id="{08E23641-9BB9-4FBD-B7F5-D32733D48A20}"/>
                  </a:ext>
                </a:extLst>
              </p:cNvPr>
              <p:cNvSpPr/>
              <p:nvPr/>
            </p:nvSpPr>
            <p:spPr>
              <a:xfrm>
                <a:off x="4338446" y="2870739"/>
                <a:ext cx="28193" cy="28193"/>
              </a:xfrm>
              <a:custGeom>
                <a:avLst/>
                <a:gdLst>
                  <a:gd name="connsiteX0" fmla="*/ 0 w 28193"/>
                  <a:gd name="connsiteY0" fmla="*/ 0 h 28193"/>
                  <a:gd name="connsiteX1" fmla="*/ 28194 w 28193"/>
                  <a:gd name="connsiteY1" fmla="*/ 0 h 28193"/>
                  <a:gd name="connsiteX2" fmla="*/ 28194 w 28193"/>
                  <a:gd name="connsiteY2" fmla="*/ 28194 h 28193"/>
                  <a:gd name="connsiteX3" fmla="*/ 0 w 28193"/>
                  <a:gd name="connsiteY3" fmla="*/ 28194 h 28193"/>
                  <a:gd name="connsiteX4" fmla="*/ 0 w 28193"/>
                  <a:gd name="connsiteY4" fmla="*/ 0 h 2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193" h="28193">
                    <a:moveTo>
                      <a:pt x="0" y="0"/>
                    </a:moveTo>
                    <a:cubicBezTo>
                      <a:pt x="9525" y="0"/>
                      <a:pt x="18574" y="0"/>
                      <a:pt x="28194" y="0"/>
                    </a:cubicBezTo>
                    <a:cubicBezTo>
                      <a:pt x="28194" y="9239"/>
                      <a:pt x="28194" y="18479"/>
                      <a:pt x="28194" y="28194"/>
                    </a:cubicBezTo>
                    <a:cubicBezTo>
                      <a:pt x="18955" y="28194"/>
                      <a:pt x="9620" y="28194"/>
                      <a:pt x="0" y="28194"/>
                    </a:cubicBezTo>
                    <a:cubicBezTo>
                      <a:pt x="0" y="18859"/>
                      <a:pt x="0" y="9716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8" name="Полилиния: фигура 86">
                <a:extLst>
                  <a:ext uri="{FF2B5EF4-FFF2-40B4-BE49-F238E27FC236}">
                    <a16:creationId xmlns:a16="http://schemas.microsoft.com/office/drawing/2014/main" xmlns="" id="{2FE5F6EF-735B-4196-81D6-7E762AE09090}"/>
                  </a:ext>
                </a:extLst>
              </p:cNvPr>
              <p:cNvSpPr/>
              <p:nvPr/>
            </p:nvSpPr>
            <p:spPr>
              <a:xfrm>
                <a:off x="4338232" y="2943772"/>
                <a:ext cx="28908" cy="28813"/>
              </a:xfrm>
              <a:custGeom>
                <a:avLst/>
                <a:gdLst>
                  <a:gd name="connsiteX0" fmla="*/ 24 w 28908"/>
                  <a:gd name="connsiteY0" fmla="*/ 24 h 28813"/>
                  <a:gd name="connsiteX1" fmla="*/ 26694 w 28908"/>
                  <a:gd name="connsiteY1" fmla="*/ 119 h 28813"/>
                  <a:gd name="connsiteX2" fmla="*/ 28789 w 28908"/>
                  <a:gd name="connsiteY2" fmla="*/ 2691 h 28813"/>
                  <a:gd name="connsiteX3" fmla="*/ 28885 w 28908"/>
                  <a:gd name="connsiteY3" fmla="*/ 28789 h 28813"/>
                  <a:gd name="connsiteX4" fmla="*/ 2215 w 28908"/>
                  <a:gd name="connsiteY4" fmla="*/ 28694 h 28813"/>
                  <a:gd name="connsiteX5" fmla="*/ 119 w 28908"/>
                  <a:gd name="connsiteY5" fmla="*/ 26122 h 28813"/>
                  <a:gd name="connsiteX6" fmla="*/ 24 w 28908"/>
                  <a:gd name="connsiteY6" fmla="*/ 24 h 28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908" h="28813">
                    <a:moveTo>
                      <a:pt x="24" y="24"/>
                    </a:moveTo>
                    <a:cubicBezTo>
                      <a:pt x="9168" y="24"/>
                      <a:pt x="17931" y="-71"/>
                      <a:pt x="26694" y="119"/>
                    </a:cubicBezTo>
                    <a:cubicBezTo>
                      <a:pt x="27456" y="119"/>
                      <a:pt x="28789" y="1834"/>
                      <a:pt x="28789" y="2691"/>
                    </a:cubicBezTo>
                    <a:cubicBezTo>
                      <a:pt x="28980" y="11168"/>
                      <a:pt x="28885" y="19550"/>
                      <a:pt x="28885" y="28789"/>
                    </a:cubicBezTo>
                    <a:cubicBezTo>
                      <a:pt x="19741" y="28789"/>
                      <a:pt x="10978" y="28885"/>
                      <a:pt x="2215" y="28694"/>
                    </a:cubicBezTo>
                    <a:cubicBezTo>
                      <a:pt x="1453" y="28694"/>
                      <a:pt x="119" y="27075"/>
                      <a:pt x="119" y="26122"/>
                    </a:cubicBezTo>
                    <a:cubicBezTo>
                      <a:pt x="-71" y="17740"/>
                      <a:pt x="24" y="9263"/>
                      <a:pt x="24" y="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" name="Овал 25"/>
            <p:cNvSpPr/>
            <p:nvPr/>
          </p:nvSpPr>
          <p:spPr>
            <a:xfrm flipV="1">
              <a:off x="1119365" y="1782648"/>
              <a:ext cx="540000" cy="540000"/>
            </a:xfrm>
            <a:prstGeom prst="ellipse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 flipH="1">
              <a:off x="4523315" y="2389233"/>
              <a:ext cx="0" cy="900000"/>
            </a:xfrm>
            <a:prstGeom prst="line">
              <a:avLst/>
            </a:prstGeom>
            <a:ln w="28575">
              <a:solidFill>
                <a:srgbClr val="EAA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Рисунок 10">
              <a:extLst>
                <a:ext uri="{FF2B5EF4-FFF2-40B4-BE49-F238E27FC236}">
                  <a16:creationId xmlns:a16="http://schemas.microsoft.com/office/drawing/2014/main" xmlns="" id="{43F17E29-19A9-48EF-869D-CAC6DE84479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381263" y="1890102"/>
              <a:ext cx="288000" cy="336004"/>
              <a:chOff x="3857625" y="1038225"/>
              <a:chExt cx="1780783" cy="2077592"/>
            </a:xfrm>
            <a:solidFill>
              <a:schemeClr val="bg1"/>
            </a:solidFill>
          </p:grpSpPr>
          <p:sp>
            <p:nvSpPr>
              <p:cNvPr id="80" name="Полилиния: фигура 13">
                <a:extLst>
                  <a:ext uri="{FF2B5EF4-FFF2-40B4-BE49-F238E27FC236}">
                    <a16:creationId xmlns:a16="http://schemas.microsoft.com/office/drawing/2014/main" xmlns="" id="{DEC0B5B3-597B-439D-B0C1-66523008A7D3}"/>
                  </a:ext>
                </a:extLst>
              </p:cNvPr>
              <p:cNvSpPr/>
              <p:nvPr/>
            </p:nvSpPr>
            <p:spPr>
              <a:xfrm>
                <a:off x="3972782" y="1038225"/>
                <a:ext cx="977550" cy="1406366"/>
              </a:xfrm>
              <a:custGeom>
                <a:avLst/>
                <a:gdLst>
                  <a:gd name="connsiteX0" fmla="*/ 551688 w 977550"/>
                  <a:gd name="connsiteY0" fmla="*/ 1406366 h 1406366"/>
                  <a:gd name="connsiteX1" fmla="*/ 92393 w 977550"/>
                  <a:gd name="connsiteY1" fmla="*/ 1406366 h 1406366"/>
                  <a:gd name="connsiteX2" fmla="*/ 0 w 977550"/>
                  <a:gd name="connsiteY2" fmla="*/ 1313974 h 1406366"/>
                  <a:gd name="connsiteX3" fmla="*/ 0 w 977550"/>
                  <a:gd name="connsiteY3" fmla="*/ 92393 h 1406366"/>
                  <a:gd name="connsiteX4" fmla="*/ 92393 w 977550"/>
                  <a:gd name="connsiteY4" fmla="*/ 0 h 1406366"/>
                  <a:gd name="connsiteX5" fmla="*/ 885063 w 977550"/>
                  <a:gd name="connsiteY5" fmla="*/ 0 h 1406366"/>
                  <a:gd name="connsiteX6" fmla="*/ 977551 w 977550"/>
                  <a:gd name="connsiteY6" fmla="*/ 92393 h 1406366"/>
                  <a:gd name="connsiteX7" fmla="*/ 977551 w 977550"/>
                  <a:gd name="connsiteY7" fmla="*/ 971074 h 1406366"/>
                  <a:gd name="connsiteX8" fmla="*/ 948976 w 977550"/>
                  <a:gd name="connsiteY8" fmla="*/ 999649 h 1406366"/>
                  <a:gd name="connsiteX9" fmla="*/ 920401 w 977550"/>
                  <a:gd name="connsiteY9" fmla="*/ 971074 h 1406366"/>
                  <a:gd name="connsiteX10" fmla="*/ 920401 w 977550"/>
                  <a:gd name="connsiteY10" fmla="*/ 92393 h 1406366"/>
                  <a:gd name="connsiteX11" fmla="*/ 885063 w 977550"/>
                  <a:gd name="connsiteY11" fmla="*/ 57150 h 1406366"/>
                  <a:gd name="connsiteX12" fmla="*/ 92393 w 977550"/>
                  <a:gd name="connsiteY12" fmla="*/ 57150 h 1406366"/>
                  <a:gd name="connsiteX13" fmla="*/ 57150 w 977550"/>
                  <a:gd name="connsiteY13" fmla="*/ 92393 h 1406366"/>
                  <a:gd name="connsiteX14" fmla="*/ 57150 w 977550"/>
                  <a:gd name="connsiteY14" fmla="*/ 1313879 h 1406366"/>
                  <a:gd name="connsiteX15" fmla="*/ 92393 w 977550"/>
                  <a:gd name="connsiteY15" fmla="*/ 1349121 h 1406366"/>
                  <a:gd name="connsiteX16" fmla="*/ 551688 w 977550"/>
                  <a:gd name="connsiteY16" fmla="*/ 1349121 h 1406366"/>
                  <a:gd name="connsiteX17" fmla="*/ 580263 w 977550"/>
                  <a:gd name="connsiteY17" fmla="*/ 1377696 h 1406366"/>
                  <a:gd name="connsiteX18" fmla="*/ 551688 w 977550"/>
                  <a:gd name="connsiteY18" fmla="*/ 1406366 h 1406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7550" h="1406366">
                    <a:moveTo>
                      <a:pt x="551688" y="1406366"/>
                    </a:moveTo>
                    <a:lnTo>
                      <a:pt x="92393" y="1406366"/>
                    </a:lnTo>
                    <a:cubicBezTo>
                      <a:pt x="41434" y="1406366"/>
                      <a:pt x="0" y="1364933"/>
                      <a:pt x="0" y="1313974"/>
                    </a:cubicBezTo>
                    <a:lnTo>
                      <a:pt x="0" y="92393"/>
                    </a:lnTo>
                    <a:cubicBezTo>
                      <a:pt x="0" y="41434"/>
                      <a:pt x="41434" y="0"/>
                      <a:pt x="92393" y="0"/>
                    </a:cubicBezTo>
                    <a:lnTo>
                      <a:pt x="885063" y="0"/>
                    </a:lnTo>
                    <a:cubicBezTo>
                      <a:pt x="936022" y="0"/>
                      <a:pt x="977551" y="41434"/>
                      <a:pt x="977551" y="92393"/>
                    </a:cubicBezTo>
                    <a:lnTo>
                      <a:pt x="977551" y="971074"/>
                    </a:lnTo>
                    <a:cubicBezTo>
                      <a:pt x="977551" y="986885"/>
                      <a:pt x="964787" y="999649"/>
                      <a:pt x="948976" y="999649"/>
                    </a:cubicBezTo>
                    <a:cubicBezTo>
                      <a:pt x="933164" y="999649"/>
                      <a:pt x="920401" y="986885"/>
                      <a:pt x="920401" y="971074"/>
                    </a:cubicBezTo>
                    <a:lnTo>
                      <a:pt x="920401" y="92393"/>
                    </a:lnTo>
                    <a:cubicBezTo>
                      <a:pt x="920401" y="72962"/>
                      <a:pt x="904589" y="57150"/>
                      <a:pt x="885063" y="57150"/>
                    </a:cubicBezTo>
                    <a:lnTo>
                      <a:pt x="92393" y="57150"/>
                    </a:lnTo>
                    <a:cubicBezTo>
                      <a:pt x="72962" y="57150"/>
                      <a:pt x="57150" y="72962"/>
                      <a:pt x="57150" y="92393"/>
                    </a:cubicBezTo>
                    <a:lnTo>
                      <a:pt x="57150" y="1313879"/>
                    </a:lnTo>
                    <a:cubicBezTo>
                      <a:pt x="57150" y="1333310"/>
                      <a:pt x="72962" y="1349121"/>
                      <a:pt x="92393" y="1349121"/>
                    </a:cubicBezTo>
                    <a:lnTo>
                      <a:pt x="551688" y="1349121"/>
                    </a:lnTo>
                    <a:cubicBezTo>
                      <a:pt x="567500" y="1349121"/>
                      <a:pt x="580263" y="1361885"/>
                      <a:pt x="580263" y="1377696"/>
                    </a:cubicBezTo>
                    <a:cubicBezTo>
                      <a:pt x="580263" y="1393508"/>
                      <a:pt x="567500" y="1406366"/>
                      <a:pt x="551688" y="14063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1" name="Полилиния: фигура 14">
                <a:extLst>
                  <a:ext uri="{FF2B5EF4-FFF2-40B4-BE49-F238E27FC236}">
                    <a16:creationId xmlns:a16="http://schemas.microsoft.com/office/drawing/2014/main" xmlns="" id="{01C02E3E-7F96-4E6A-B0C2-02B163887228}"/>
                  </a:ext>
                </a:extLst>
              </p:cNvPr>
              <p:cNvSpPr/>
              <p:nvPr/>
            </p:nvSpPr>
            <p:spPr>
              <a:xfrm>
                <a:off x="3857625" y="1355979"/>
                <a:ext cx="172307" cy="414051"/>
              </a:xfrm>
              <a:custGeom>
                <a:avLst/>
                <a:gdLst>
                  <a:gd name="connsiteX0" fmla="*/ 143732 w 172307"/>
                  <a:gd name="connsiteY0" fmla="*/ 414052 h 414051"/>
                  <a:gd name="connsiteX1" fmla="*/ 82677 w 172307"/>
                  <a:gd name="connsiteY1" fmla="*/ 414052 h 414051"/>
                  <a:gd name="connsiteX2" fmla="*/ 0 w 172307"/>
                  <a:gd name="connsiteY2" fmla="*/ 331280 h 414051"/>
                  <a:gd name="connsiteX3" fmla="*/ 0 w 172307"/>
                  <a:gd name="connsiteY3" fmla="*/ 82677 h 414051"/>
                  <a:gd name="connsiteX4" fmla="*/ 82677 w 172307"/>
                  <a:gd name="connsiteY4" fmla="*/ 0 h 414051"/>
                  <a:gd name="connsiteX5" fmla="*/ 143732 w 172307"/>
                  <a:gd name="connsiteY5" fmla="*/ 0 h 414051"/>
                  <a:gd name="connsiteX6" fmla="*/ 172307 w 172307"/>
                  <a:gd name="connsiteY6" fmla="*/ 28575 h 414051"/>
                  <a:gd name="connsiteX7" fmla="*/ 172307 w 172307"/>
                  <a:gd name="connsiteY7" fmla="*/ 385477 h 414051"/>
                  <a:gd name="connsiteX8" fmla="*/ 143732 w 172307"/>
                  <a:gd name="connsiteY8" fmla="*/ 414052 h 414051"/>
                  <a:gd name="connsiteX9" fmla="*/ 82677 w 172307"/>
                  <a:gd name="connsiteY9" fmla="*/ 57150 h 414051"/>
                  <a:gd name="connsiteX10" fmla="*/ 57150 w 172307"/>
                  <a:gd name="connsiteY10" fmla="*/ 82677 h 414051"/>
                  <a:gd name="connsiteX11" fmla="*/ 57150 w 172307"/>
                  <a:gd name="connsiteY11" fmla="*/ 331375 h 414051"/>
                  <a:gd name="connsiteX12" fmla="*/ 82677 w 172307"/>
                  <a:gd name="connsiteY12" fmla="*/ 356902 h 414051"/>
                  <a:gd name="connsiteX13" fmla="*/ 115157 w 172307"/>
                  <a:gd name="connsiteY13" fmla="*/ 356902 h 414051"/>
                  <a:gd name="connsiteX14" fmla="*/ 115157 w 172307"/>
                  <a:gd name="connsiteY14" fmla="*/ 57150 h 414051"/>
                  <a:gd name="connsiteX15" fmla="*/ 82677 w 172307"/>
                  <a:gd name="connsiteY15" fmla="*/ 57150 h 414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72307" h="414051">
                    <a:moveTo>
                      <a:pt x="143732" y="414052"/>
                    </a:moveTo>
                    <a:lnTo>
                      <a:pt x="82677" y="414052"/>
                    </a:lnTo>
                    <a:cubicBezTo>
                      <a:pt x="37052" y="414052"/>
                      <a:pt x="0" y="376904"/>
                      <a:pt x="0" y="331280"/>
                    </a:cubicBezTo>
                    <a:lnTo>
                      <a:pt x="0" y="82677"/>
                    </a:lnTo>
                    <a:cubicBezTo>
                      <a:pt x="0" y="37052"/>
                      <a:pt x="37052" y="0"/>
                      <a:pt x="82677" y="0"/>
                    </a:cubicBezTo>
                    <a:lnTo>
                      <a:pt x="143732" y="0"/>
                    </a:lnTo>
                    <a:cubicBezTo>
                      <a:pt x="159544" y="0"/>
                      <a:pt x="172307" y="12764"/>
                      <a:pt x="172307" y="28575"/>
                    </a:cubicBezTo>
                    <a:lnTo>
                      <a:pt x="172307" y="385477"/>
                    </a:lnTo>
                    <a:cubicBezTo>
                      <a:pt x="172307" y="401193"/>
                      <a:pt x="159449" y="414052"/>
                      <a:pt x="143732" y="414052"/>
                    </a:cubicBezTo>
                    <a:close/>
                    <a:moveTo>
                      <a:pt x="82677" y="57150"/>
                    </a:moveTo>
                    <a:cubicBezTo>
                      <a:pt x="68580" y="57150"/>
                      <a:pt x="57150" y="68580"/>
                      <a:pt x="57150" y="82677"/>
                    </a:cubicBezTo>
                    <a:lnTo>
                      <a:pt x="57150" y="331375"/>
                    </a:lnTo>
                    <a:cubicBezTo>
                      <a:pt x="57150" y="345472"/>
                      <a:pt x="68580" y="356902"/>
                      <a:pt x="82677" y="356902"/>
                    </a:cubicBezTo>
                    <a:lnTo>
                      <a:pt x="115157" y="356902"/>
                    </a:lnTo>
                    <a:lnTo>
                      <a:pt x="115157" y="57150"/>
                    </a:lnTo>
                    <a:lnTo>
                      <a:pt x="82677" y="571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2" name="Полилиния: фигура 15">
                <a:extLst>
                  <a:ext uri="{FF2B5EF4-FFF2-40B4-BE49-F238E27FC236}">
                    <a16:creationId xmlns:a16="http://schemas.microsoft.com/office/drawing/2014/main" xmlns="" id="{9CEB1DFE-399B-423D-BCB8-29DA651A7EFB}"/>
                  </a:ext>
                </a:extLst>
              </p:cNvPr>
              <p:cNvSpPr/>
              <p:nvPr/>
            </p:nvSpPr>
            <p:spPr>
              <a:xfrm>
                <a:off x="4906613" y="1355979"/>
                <a:ext cx="172307" cy="414051"/>
              </a:xfrm>
              <a:custGeom>
                <a:avLst/>
                <a:gdLst>
                  <a:gd name="connsiteX0" fmla="*/ 89630 w 172307"/>
                  <a:gd name="connsiteY0" fmla="*/ 414052 h 414051"/>
                  <a:gd name="connsiteX1" fmla="*/ 28575 w 172307"/>
                  <a:gd name="connsiteY1" fmla="*/ 414052 h 414051"/>
                  <a:gd name="connsiteX2" fmla="*/ 0 w 172307"/>
                  <a:gd name="connsiteY2" fmla="*/ 385477 h 414051"/>
                  <a:gd name="connsiteX3" fmla="*/ 0 w 172307"/>
                  <a:gd name="connsiteY3" fmla="*/ 28575 h 414051"/>
                  <a:gd name="connsiteX4" fmla="*/ 28575 w 172307"/>
                  <a:gd name="connsiteY4" fmla="*/ 0 h 414051"/>
                  <a:gd name="connsiteX5" fmla="*/ 89630 w 172307"/>
                  <a:gd name="connsiteY5" fmla="*/ 0 h 414051"/>
                  <a:gd name="connsiteX6" fmla="*/ 172307 w 172307"/>
                  <a:gd name="connsiteY6" fmla="*/ 82677 h 414051"/>
                  <a:gd name="connsiteX7" fmla="*/ 172307 w 172307"/>
                  <a:gd name="connsiteY7" fmla="*/ 331375 h 414051"/>
                  <a:gd name="connsiteX8" fmla="*/ 89630 w 172307"/>
                  <a:gd name="connsiteY8" fmla="*/ 414052 h 414051"/>
                  <a:gd name="connsiteX9" fmla="*/ 57245 w 172307"/>
                  <a:gd name="connsiteY9" fmla="*/ 356902 h 414051"/>
                  <a:gd name="connsiteX10" fmla="*/ 89726 w 172307"/>
                  <a:gd name="connsiteY10" fmla="*/ 356902 h 414051"/>
                  <a:gd name="connsiteX11" fmla="*/ 115253 w 172307"/>
                  <a:gd name="connsiteY11" fmla="*/ 331375 h 414051"/>
                  <a:gd name="connsiteX12" fmla="*/ 115253 w 172307"/>
                  <a:gd name="connsiteY12" fmla="*/ 82677 h 414051"/>
                  <a:gd name="connsiteX13" fmla="*/ 89726 w 172307"/>
                  <a:gd name="connsiteY13" fmla="*/ 57150 h 414051"/>
                  <a:gd name="connsiteX14" fmla="*/ 57245 w 172307"/>
                  <a:gd name="connsiteY14" fmla="*/ 57150 h 414051"/>
                  <a:gd name="connsiteX15" fmla="*/ 57245 w 172307"/>
                  <a:gd name="connsiteY15" fmla="*/ 356902 h 414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72307" h="414051">
                    <a:moveTo>
                      <a:pt x="89630" y="414052"/>
                    </a:moveTo>
                    <a:lnTo>
                      <a:pt x="28575" y="414052"/>
                    </a:lnTo>
                    <a:cubicBezTo>
                      <a:pt x="12764" y="414052"/>
                      <a:pt x="0" y="401288"/>
                      <a:pt x="0" y="385477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89630" y="0"/>
                    </a:lnTo>
                    <a:cubicBezTo>
                      <a:pt x="135255" y="0"/>
                      <a:pt x="172307" y="37052"/>
                      <a:pt x="172307" y="82677"/>
                    </a:cubicBezTo>
                    <a:lnTo>
                      <a:pt x="172307" y="331375"/>
                    </a:lnTo>
                    <a:cubicBezTo>
                      <a:pt x="172307" y="376904"/>
                      <a:pt x="135255" y="414052"/>
                      <a:pt x="89630" y="414052"/>
                    </a:cubicBezTo>
                    <a:close/>
                    <a:moveTo>
                      <a:pt x="57245" y="356902"/>
                    </a:moveTo>
                    <a:lnTo>
                      <a:pt x="89726" y="356902"/>
                    </a:lnTo>
                    <a:cubicBezTo>
                      <a:pt x="103823" y="356902"/>
                      <a:pt x="115253" y="345472"/>
                      <a:pt x="115253" y="331375"/>
                    </a:cubicBezTo>
                    <a:lnTo>
                      <a:pt x="115253" y="82677"/>
                    </a:lnTo>
                    <a:cubicBezTo>
                      <a:pt x="115253" y="68580"/>
                      <a:pt x="103823" y="57150"/>
                      <a:pt x="89726" y="57150"/>
                    </a:cubicBezTo>
                    <a:lnTo>
                      <a:pt x="57245" y="57150"/>
                    </a:lnTo>
                    <a:lnTo>
                      <a:pt x="57245" y="35690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3" name="Полилиния: фигура 16">
                <a:extLst>
                  <a:ext uri="{FF2B5EF4-FFF2-40B4-BE49-F238E27FC236}">
                    <a16:creationId xmlns:a16="http://schemas.microsoft.com/office/drawing/2014/main" xmlns="" id="{6A9E65A5-FAFE-4355-92F8-B540E7E59567}"/>
                  </a:ext>
                </a:extLst>
              </p:cNvPr>
              <p:cNvSpPr/>
              <p:nvPr/>
            </p:nvSpPr>
            <p:spPr>
              <a:xfrm>
                <a:off x="4151185" y="1370933"/>
                <a:ext cx="625887" cy="347281"/>
              </a:xfrm>
              <a:custGeom>
                <a:avLst/>
                <a:gdLst>
                  <a:gd name="connsiteX0" fmla="*/ 597313 w 625887"/>
                  <a:gd name="connsiteY0" fmla="*/ 347282 h 347281"/>
                  <a:gd name="connsiteX1" fmla="*/ 28575 w 625887"/>
                  <a:gd name="connsiteY1" fmla="*/ 347282 h 347281"/>
                  <a:gd name="connsiteX2" fmla="*/ 0 w 625887"/>
                  <a:gd name="connsiteY2" fmla="*/ 318707 h 347281"/>
                  <a:gd name="connsiteX3" fmla="*/ 0 w 625887"/>
                  <a:gd name="connsiteY3" fmla="*/ 28575 h 347281"/>
                  <a:gd name="connsiteX4" fmla="*/ 28575 w 625887"/>
                  <a:gd name="connsiteY4" fmla="*/ 0 h 347281"/>
                  <a:gd name="connsiteX5" fmla="*/ 597313 w 625887"/>
                  <a:gd name="connsiteY5" fmla="*/ 0 h 347281"/>
                  <a:gd name="connsiteX6" fmla="*/ 625888 w 625887"/>
                  <a:gd name="connsiteY6" fmla="*/ 28575 h 347281"/>
                  <a:gd name="connsiteX7" fmla="*/ 625888 w 625887"/>
                  <a:gd name="connsiteY7" fmla="*/ 318707 h 347281"/>
                  <a:gd name="connsiteX8" fmla="*/ 597313 w 625887"/>
                  <a:gd name="connsiteY8" fmla="*/ 347282 h 347281"/>
                  <a:gd name="connsiteX9" fmla="*/ 57150 w 625887"/>
                  <a:gd name="connsiteY9" fmla="*/ 290132 h 347281"/>
                  <a:gd name="connsiteX10" fmla="*/ 568738 w 625887"/>
                  <a:gd name="connsiteY10" fmla="*/ 290132 h 347281"/>
                  <a:gd name="connsiteX11" fmla="*/ 568738 w 625887"/>
                  <a:gd name="connsiteY11" fmla="*/ 57150 h 347281"/>
                  <a:gd name="connsiteX12" fmla="*/ 57150 w 625887"/>
                  <a:gd name="connsiteY12" fmla="*/ 57150 h 347281"/>
                  <a:gd name="connsiteX13" fmla="*/ 57150 w 625887"/>
                  <a:gd name="connsiteY13" fmla="*/ 290132 h 347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887" h="347281">
                    <a:moveTo>
                      <a:pt x="597313" y="347282"/>
                    </a:moveTo>
                    <a:lnTo>
                      <a:pt x="28575" y="347282"/>
                    </a:lnTo>
                    <a:cubicBezTo>
                      <a:pt x="12764" y="347282"/>
                      <a:pt x="0" y="334518"/>
                      <a:pt x="0" y="318707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597313" y="0"/>
                    </a:lnTo>
                    <a:cubicBezTo>
                      <a:pt x="613124" y="0"/>
                      <a:pt x="625888" y="12764"/>
                      <a:pt x="625888" y="28575"/>
                    </a:cubicBezTo>
                    <a:lnTo>
                      <a:pt x="625888" y="318707"/>
                    </a:lnTo>
                    <a:cubicBezTo>
                      <a:pt x="625888" y="334423"/>
                      <a:pt x="613029" y="347282"/>
                      <a:pt x="597313" y="347282"/>
                    </a:cubicBezTo>
                    <a:close/>
                    <a:moveTo>
                      <a:pt x="57150" y="290132"/>
                    </a:moveTo>
                    <a:lnTo>
                      <a:pt x="568738" y="290132"/>
                    </a:lnTo>
                    <a:lnTo>
                      <a:pt x="568738" y="57150"/>
                    </a:lnTo>
                    <a:lnTo>
                      <a:pt x="57150" y="57150"/>
                    </a:lnTo>
                    <a:lnTo>
                      <a:pt x="57150" y="29013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4" name="Полилиния: фигура 17">
                <a:extLst>
                  <a:ext uri="{FF2B5EF4-FFF2-40B4-BE49-F238E27FC236}">
                    <a16:creationId xmlns:a16="http://schemas.microsoft.com/office/drawing/2014/main" xmlns="" id="{D9541DDB-E9BE-4C16-B63A-5F82B76D953F}"/>
                  </a:ext>
                </a:extLst>
              </p:cNvPr>
              <p:cNvSpPr/>
              <p:nvPr/>
            </p:nvSpPr>
            <p:spPr>
              <a:xfrm>
                <a:off x="4326196" y="1503177"/>
                <a:ext cx="123941" cy="130931"/>
              </a:xfrm>
              <a:custGeom>
                <a:avLst/>
                <a:gdLst>
                  <a:gd name="connsiteX0" fmla="*/ 95308 w 123941"/>
                  <a:gd name="connsiteY0" fmla="*/ 130932 h 130931"/>
                  <a:gd name="connsiteX1" fmla="*/ 74163 w 123941"/>
                  <a:gd name="connsiteY1" fmla="*/ 121502 h 130931"/>
                  <a:gd name="connsiteX2" fmla="*/ 7392 w 123941"/>
                  <a:gd name="connsiteY2" fmla="*/ 47778 h 130931"/>
                  <a:gd name="connsiteX3" fmla="*/ 9393 w 123941"/>
                  <a:gd name="connsiteY3" fmla="*/ 7392 h 130931"/>
                  <a:gd name="connsiteX4" fmla="*/ 49779 w 123941"/>
                  <a:gd name="connsiteY4" fmla="*/ 9393 h 130931"/>
                  <a:gd name="connsiteX5" fmla="*/ 116549 w 123941"/>
                  <a:gd name="connsiteY5" fmla="*/ 83116 h 130931"/>
                  <a:gd name="connsiteX6" fmla="*/ 114549 w 123941"/>
                  <a:gd name="connsiteY6" fmla="*/ 123502 h 130931"/>
                  <a:gd name="connsiteX7" fmla="*/ 95308 w 123941"/>
                  <a:gd name="connsiteY7" fmla="*/ 130932 h 13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941" h="130931">
                    <a:moveTo>
                      <a:pt x="95308" y="130932"/>
                    </a:moveTo>
                    <a:cubicBezTo>
                      <a:pt x="87498" y="130932"/>
                      <a:pt x="79782" y="127788"/>
                      <a:pt x="74163" y="121502"/>
                    </a:cubicBezTo>
                    <a:lnTo>
                      <a:pt x="7392" y="47778"/>
                    </a:lnTo>
                    <a:cubicBezTo>
                      <a:pt x="-3180" y="36063"/>
                      <a:pt x="-2323" y="17965"/>
                      <a:pt x="9393" y="7392"/>
                    </a:cubicBezTo>
                    <a:cubicBezTo>
                      <a:pt x="21108" y="-3180"/>
                      <a:pt x="39206" y="-2323"/>
                      <a:pt x="49779" y="9393"/>
                    </a:cubicBezTo>
                    <a:lnTo>
                      <a:pt x="116549" y="83116"/>
                    </a:lnTo>
                    <a:cubicBezTo>
                      <a:pt x="127122" y="94832"/>
                      <a:pt x="126264" y="112929"/>
                      <a:pt x="114549" y="123502"/>
                    </a:cubicBezTo>
                    <a:cubicBezTo>
                      <a:pt x="109024" y="128550"/>
                      <a:pt x="102166" y="130932"/>
                      <a:pt x="95308" y="1309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" name="Полилиния: фигура 18">
                <a:extLst>
                  <a:ext uri="{FF2B5EF4-FFF2-40B4-BE49-F238E27FC236}">
                    <a16:creationId xmlns:a16="http://schemas.microsoft.com/office/drawing/2014/main" xmlns="" id="{67E5E40E-4EA0-48FA-A3ED-E63A1DE0ED86}"/>
                  </a:ext>
                </a:extLst>
              </p:cNvPr>
              <p:cNvSpPr/>
              <p:nvPr/>
            </p:nvSpPr>
            <p:spPr>
              <a:xfrm>
                <a:off x="4454446" y="1451690"/>
                <a:ext cx="167765" cy="179942"/>
              </a:xfrm>
              <a:custGeom>
                <a:avLst/>
                <a:gdLst>
                  <a:gd name="connsiteX0" fmla="*/ 139175 w 167765"/>
                  <a:gd name="connsiteY0" fmla="*/ 179942 h 179942"/>
                  <a:gd name="connsiteX1" fmla="*/ 117935 w 167765"/>
                  <a:gd name="connsiteY1" fmla="*/ 170513 h 179942"/>
                  <a:gd name="connsiteX2" fmla="*/ 7349 w 167765"/>
                  <a:gd name="connsiteY2" fmla="*/ 47735 h 179942"/>
                  <a:gd name="connsiteX3" fmla="*/ 9445 w 167765"/>
                  <a:gd name="connsiteY3" fmla="*/ 7349 h 179942"/>
                  <a:gd name="connsiteX4" fmla="*/ 49831 w 167765"/>
                  <a:gd name="connsiteY4" fmla="*/ 9445 h 179942"/>
                  <a:gd name="connsiteX5" fmla="*/ 160416 w 167765"/>
                  <a:gd name="connsiteY5" fmla="*/ 132222 h 179942"/>
                  <a:gd name="connsiteX6" fmla="*/ 158321 w 167765"/>
                  <a:gd name="connsiteY6" fmla="*/ 172608 h 179942"/>
                  <a:gd name="connsiteX7" fmla="*/ 139175 w 167765"/>
                  <a:gd name="connsiteY7" fmla="*/ 179942 h 179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765" h="179942">
                    <a:moveTo>
                      <a:pt x="139175" y="179942"/>
                    </a:moveTo>
                    <a:cubicBezTo>
                      <a:pt x="131365" y="179942"/>
                      <a:pt x="123554" y="176799"/>
                      <a:pt x="117935" y="170513"/>
                    </a:cubicBezTo>
                    <a:lnTo>
                      <a:pt x="7349" y="47735"/>
                    </a:lnTo>
                    <a:cubicBezTo>
                      <a:pt x="-3223" y="36020"/>
                      <a:pt x="-2271" y="17922"/>
                      <a:pt x="9445" y="7349"/>
                    </a:cubicBezTo>
                    <a:cubicBezTo>
                      <a:pt x="21161" y="-3223"/>
                      <a:pt x="39258" y="-2271"/>
                      <a:pt x="49831" y="9445"/>
                    </a:cubicBezTo>
                    <a:lnTo>
                      <a:pt x="160416" y="132222"/>
                    </a:lnTo>
                    <a:cubicBezTo>
                      <a:pt x="170989" y="143938"/>
                      <a:pt x="170037" y="162035"/>
                      <a:pt x="158321" y="172608"/>
                    </a:cubicBezTo>
                    <a:cubicBezTo>
                      <a:pt x="152891" y="177561"/>
                      <a:pt x="146033" y="179942"/>
                      <a:pt x="139175" y="1799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6" name="Полилиния: фигура 19">
                <a:extLst>
                  <a:ext uri="{FF2B5EF4-FFF2-40B4-BE49-F238E27FC236}">
                    <a16:creationId xmlns:a16="http://schemas.microsoft.com/office/drawing/2014/main" xmlns="" id="{EFA40346-1F07-430D-A801-A02323D864AE}"/>
                  </a:ext>
                </a:extLst>
              </p:cNvPr>
              <p:cNvSpPr/>
              <p:nvPr/>
            </p:nvSpPr>
            <p:spPr>
              <a:xfrm>
                <a:off x="4601825" y="2066351"/>
                <a:ext cx="646469" cy="454820"/>
              </a:xfrm>
              <a:custGeom>
                <a:avLst/>
                <a:gdLst>
                  <a:gd name="connsiteX0" fmla="*/ 28563 w 646469"/>
                  <a:gd name="connsiteY0" fmla="*/ 454821 h 454820"/>
                  <a:gd name="connsiteX1" fmla="*/ 12656 w 646469"/>
                  <a:gd name="connsiteY1" fmla="*/ 449963 h 454820"/>
                  <a:gd name="connsiteX2" fmla="*/ 4846 w 646469"/>
                  <a:gd name="connsiteY2" fmla="*/ 410339 h 454820"/>
                  <a:gd name="connsiteX3" fmla="*/ 164294 w 646469"/>
                  <a:gd name="connsiteY3" fmla="*/ 177167 h 454820"/>
                  <a:gd name="connsiteX4" fmla="*/ 386512 w 646469"/>
                  <a:gd name="connsiteY4" fmla="*/ 32673 h 454820"/>
                  <a:gd name="connsiteX5" fmla="*/ 614541 w 646469"/>
                  <a:gd name="connsiteY5" fmla="*/ 193 h 454820"/>
                  <a:gd name="connsiteX6" fmla="*/ 646259 w 646469"/>
                  <a:gd name="connsiteY6" fmla="*/ 25243 h 454820"/>
                  <a:gd name="connsiteX7" fmla="*/ 621208 w 646469"/>
                  <a:gd name="connsiteY7" fmla="*/ 56962 h 454820"/>
                  <a:gd name="connsiteX8" fmla="*/ 395656 w 646469"/>
                  <a:gd name="connsiteY8" fmla="*/ 89061 h 454820"/>
                  <a:gd name="connsiteX9" fmla="*/ 210967 w 646469"/>
                  <a:gd name="connsiteY9" fmla="*/ 209933 h 454820"/>
                  <a:gd name="connsiteX10" fmla="*/ 52090 w 646469"/>
                  <a:gd name="connsiteY10" fmla="*/ 442248 h 454820"/>
                  <a:gd name="connsiteX11" fmla="*/ 28563 w 646469"/>
                  <a:gd name="connsiteY11" fmla="*/ 454821 h 454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46469" h="454820">
                    <a:moveTo>
                      <a:pt x="28563" y="454821"/>
                    </a:moveTo>
                    <a:cubicBezTo>
                      <a:pt x="23038" y="454821"/>
                      <a:pt x="17514" y="453202"/>
                      <a:pt x="12656" y="449963"/>
                    </a:cubicBezTo>
                    <a:cubicBezTo>
                      <a:pt x="-488" y="441200"/>
                      <a:pt x="-3917" y="423388"/>
                      <a:pt x="4846" y="410339"/>
                    </a:cubicBezTo>
                    <a:cubicBezTo>
                      <a:pt x="5703" y="409006"/>
                      <a:pt x="94857" y="276513"/>
                      <a:pt x="164294" y="177167"/>
                    </a:cubicBezTo>
                    <a:cubicBezTo>
                      <a:pt x="218491" y="99634"/>
                      <a:pt x="299454" y="46960"/>
                      <a:pt x="386512" y="32673"/>
                    </a:cubicBezTo>
                    <a:cubicBezTo>
                      <a:pt x="503955" y="13432"/>
                      <a:pt x="613493" y="288"/>
                      <a:pt x="614541" y="193"/>
                    </a:cubicBezTo>
                    <a:cubicBezTo>
                      <a:pt x="630162" y="-1617"/>
                      <a:pt x="644449" y="9527"/>
                      <a:pt x="646259" y="25243"/>
                    </a:cubicBezTo>
                    <a:cubicBezTo>
                      <a:pt x="648164" y="40960"/>
                      <a:pt x="636925" y="55152"/>
                      <a:pt x="621208" y="56962"/>
                    </a:cubicBezTo>
                    <a:cubicBezTo>
                      <a:pt x="620161" y="57057"/>
                      <a:pt x="511766" y="70011"/>
                      <a:pt x="395656" y="89061"/>
                    </a:cubicBezTo>
                    <a:cubicBezTo>
                      <a:pt x="323743" y="100872"/>
                      <a:pt x="256401" y="144973"/>
                      <a:pt x="210967" y="209933"/>
                    </a:cubicBezTo>
                    <a:cubicBezTo>
                      <a:pt x="141815" y="308803"/>
                      <a:pt x="53042" y="440914"/>
                      <a:pt x="52090" y="442248"/>
                    </a:cubicBezTo>
                    <a:cubicBezTo>
                      <a:pt x="46851" y="450344"/>
                      <a:pt x="37802" y="454821"/>
                      <a:pt x="28563" y="4548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7" name="Полилиния: фигура 20">
                <a:extLst>
                  <a:ext uri="{FF2B5EF4-FFF2-40B4-BE49-F238E27FC236}">
                    <a16:creationId xmlns:a16="http://schemas.microsoft.com/office/drawing/2014/main" xmlns="" id="{F6DC06D1-1073-4D84-A4D4-6F879AF3326B}"/>
                  </a:ext>
                </a:extLst>
              </p:cNvPr>
              <p:cNvSpPr/>
              <p:nvPr/>
            </p:nvSpPr>
            <p:spPr>
              <a:xfrm>
                <a:off x="5111947" y="1756925"/>
                <a:ext cx="526461" cy="711859"/>
              </a:xfrm>
              <a:custGeom>
                <a:avLst/>
                <a:gdLst>
                  <a:gd name="connsiteX0" fmla="*/ 28505 w 526461"/>
                  <a:gd name="connsiteY0" fmla="*/ 711859 h 711859"/>
                  <a:gd name="connsiteX1" fmla="*/ 16694 w 526461"/>
                  <a:gd name="connsiteY1" fmla="*/ 709287 h 711859"/>
                  <a:gd name="connsiteX2" fmla="*/ 216 w 526461"/>
                  <a:gd name="connsiteY2" fmla="*/ 679760 h 711859"/>
                  <a:gd name="connsiteX3" fmla="*/ 31267 w 526461"/>
                  <a:gd name="connsiteY3" fmla="*/ 427633 h 711859"/>
                  <a:gd name="connsiteX4" fmla="*/ 63081 w 526461"/>
                  <a:gd name="connsiteY4" fmla="*/ 402773 h 711859"/>
                  <a:gd name="connsiteX5" fmla="*/ 87941 w 526461"/>
                  <a:gd name="connsiteY5" fmla="*/ 434586 h 711859"/>
                  <a:gd name="connsiteX6" fmla="*/ 67938 w 526461"/>
                  <a:gd name="connsiteY6" fmla="*/ 596511 h 711859"/>
                  <a:gd name="connsiteX7" fmla="*/ 160902 w 526461"/>
                  <a:gd name="connsiteY7" fmla="*/ 493070 h 711859"/>
                  <a:gd name="connsiteX8" fmla="*/ 199479 w 526461"/>
                  <a:gd name="connsiteY8" fmla="*/ 489450 h 711859"/>
                  <a:gd name="connsiteX9" fmla="*/ 307302 w 526461"/>
                  <a:gd name="connsiteY9" fmla="*/ 571937 h 711859"/>
                  <a:gd name="connsiteX10" fmla="*/ 279298 w 526461"/>
                  <a:gd name="connsiteY10" fmla="*/ 440301 h 711859"/>
                  <a:gd name="connsiteX11" fmla="*/ 296443 w 526461"/>
                  <a:gd name="connsiteY11" fmla="*/ 407916 h 711859"/>
                  <a:gd name="connsiteX12" fmla="*/ 383502 w 526461"/>
                  <a:gd name="connsiteY12" fmla="*/ 372483 h 711859"/>
                  <a:gd name="connsiteX13" fmla="*/ 327304 w 526461"/>
                  <a:gd name="connsiteY13" fmla="*/ 366102 h 711859"/>
                  <a:gd name="connsiteX14" fmla="*/ 304063 w 526461"/>
                  <a:gd name="connsiteY14" fmla="*/ 348576 h 711859"/>
                  <a:gd name="connsiteX15" fmla="*/ 308254 w 526461"/>
                  <a:gd name="connsiteY15" fmla="*/ 319810 h 711859"/>
                  <a:gd name="connsiteX16" fmla="*/ 354355 w 526461"/>
                  <a:gd name="connsiteY16" fmla="*/ 262470 h 711859"/>
                  <a:gd name="connsiteX17" fmla="*/ 255867 w 526461"/>
                  <a:gd name="connsiteY17" fmla="*/ 306761 h 711859"/>
                  <a:gd name="connsiteX18" fmla="*/ 227768 w 526461"/>
                  <a:gd name="connsiteY18" fmla="*/ 304189 h 711859"/>
                  <a:gd name="connsiteX19" fmla="*/ 215576 w 526461"/>
                  <a:gd name="connsiteY19" fmla="*/ 278757 h 711859"/>
                  <a:gd name="connsiteX20" fmla="*/ 225482 w 526461"/>
                  <a:gd name="connsiteY20" fmla="*/ 134644 h 711859"/>
                  <a:gd name="connsiteX21" fmla="*/ 140138 w 526461"/>
                  <a:gd name="connsiteY21" fmla="*/ 263613 h 711859"/>
                  <a:gd name="connsiteX22" fmla="*/ 100514 w 526461"/>
                  <a:gd name="connsiteY22" fmla="*/ 271709 h 711859"/>
                  <a:gd name="connsiteX23" fmla="*/ 92418 w 526461"/>
                  <a:gd name="connsiteY23" fmla="*/ 232085 h 711859"/>
                  <a:gd name="connsiteX24" fmla="*/ 237483 w 526461"/>
                  <a:gd name="connsiteY24" fmla="*/ 12819 h 711859"/>
                  <a:gd name="connsiteX25" fmla="*/ 270440 w 526461"/>
                  <a:gd name="connsiteY25" fmla="*/ 1485 h 711859"/>
                  <a:gd name="connsiteX26" fmla="*/ 289776 w 526461"/>
                  <a:gd name="connsiteY26" fmla="*/ 30536 h 711859"/>
                  <a:gd name="connsiteX27" fmla="*/ 275774 w 526461"/>
                  <a:gd name="connsiteY27" fmla="*/ 235038 h 711859"/>
                  <a:gd name="connsiteX28" fmla="*/ 439509 w 526461"/>
                  <a:gd name="connsiteY28" fmla="*/ 161314 h 711859"/>
                  <a:gd name="connsiteX29" fmla="*/ 473894 w 526461"/>
                  <a:gd name="connsiteY29" fmla="*/ 169887 h 711859"/>
                  <a:gd name="connsiteX30" fmla="*/ 473513 w 526461"/>
                  <a:gd name="connsiteY30" fmla="*/ 205320 h 711859"/>
                  <a:gd name="connsiteX31" fmla="*/ 385216 w 526461"/>
                  <a:gd name="connsiteY31" fmla="*/ 315048 h 711859"/>
                  <a:gd name="connsiteX32" fmla="*/ 501135 w 526461"/>
                  <a:gd name="connsiteY32" fmla="*/ 328192 h 711859"/>
                  <a:gd name="connsiteX33" fmla="*/ 526186 w 526461"/>
                  <a:gd name="connsiteY33" fmla="*/ 352671 h 711859"/>
                  <a:gd name="connsiteX34" fmla="*/ 508660 w 526461"/>
                  <a:gd name="connsiteY34" fmla="*/ 383056 h 711859"/>
                  <a:gd name="connsiteX35" fmla="*/ 339972 w 526461"/>
                  <a:gd name="connsiteY35" fmla="*/ 451731 h 711859"/>
                  <a:gd name="connsiteX36" fmla="*/ 379025 w 526461"/>
                  <a:gd name="connsiteY36" fmla="*/ 635564 h 711859"/>
                  <a:gd name="connsiteX37" fmla="*/ 366356 w 526461"/>
                  <a:gd name="connsiteY37" fmla="*/ 665663 h 711859"/>
                  <a:gd name="connsiteX38" fmla="*/ 333686 w 526461"/>
                  <a:gd name="connsiteY38" fmla="*/ 664234 h 711859"/>
                  <a:gd name="connsiteX39" fmla="*/ 185381 w 526461"/>
                  <a:gd name="connsiteY39" fmla="*/ 550791 h 711859"/>
                  <a:gd name="connsiteX40" fmla="*/ 49364 w 526461"/>
                  <a:gd name="connsiteY40" fmla="*/ 702144 h 711859"/>
                  <a:gd name="connsiteX41" fmla="*/ 28505 w 526461"/>
                  <a:gd name="connsiteY41" fmla="*/ 711859 h 711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526461" h="711859">
                    <a:moveTo>
                      <a:pt x="28505" y="711859"/>
                    </a:moveTo>
                    <a:cubicBezTo>
                      <a:pt x="24504" y="711859"/>
                      <a:pt x="20504" y="711002"/>
                      <a:pt x="16694" y="709287"/>
                    </a:cubicBezTo>
                    <a:cubicBezTo>
                      <a:pt x="5359" y="704144"/>
                      <a:pt x="-1308" y="692142"/>
                      <a:pt x="216" y="679760"/>
                    </a:cubicBezTo>
                    <a:lnTo>
                      <a:pt x="31267" y="427633"/>
                    </a:lnTo>
                    <a:cubicBezTo>
                      <a:pt x="33172" y="412012"/>
                      <a:pt x="47555" y="400868"/>
                      <a:pt x="63081" y="402773"/>
                    </a:cubicBezTo>
                    <a:cubicBezTo>
                      <a:pt x="78701" y="404678"/>
                      <a:pt x="89846" y="418965"/>
                      <a:pt x="87941" y="434586"/>
                    </a:cubicBezTo>
                    <a:lnTo>
                      <a:pt x="67938" y="596511"/>
                    </a:lnTo>
                    <a:lnTo>
                      <a:pt x="160902" y="493070"/>
                    </a:lnTo>
                    <a:cubicBezTo>
                      <a:pt x="170904" y="482021"/>
                      <a:pt x="187668" y="480402"/>
                      <a:pt x="199479" y="489450"/>
                    </a:cubicBezTo>
                    <a:lnTo>
                      <a:pt x="307302" y="571937"/>
                    </a:lnTo>
                    <a:lnTo>
                      <a:pt x="279298" y="440301"/>
                    </a:lnTo>
                    <a:cubicBezTo>
                      <a:pt x="276441" y="426776"/>
                      <a:pt x="283680" y="413155"/>
                      <a:pt x="296443" y="407916"/>
                    </a:cubicBezTo>
                    <a:lnTo>
                      <a:pt x="383502" y="372483"/>
                    </a:lnTo>
                    <a:lnTo>
                      <a:pt x="327304" y="366102"/>
                    </a:lnTo>
                    <a:cubicBezTo>
                      <a:pt x="316922" y="364959"/>
                      <a:pt x="308064" y="358196"/>
                      <a:pt x="304063" y="348576"/>
                    </a:cubicBezTo>
                    <a:cubicBezTo>
                      <a:pt x="300063" y="338955"/>
                      <a:pt x="301682" y="327906"/>
                      <a:pt x="308254" y="319810"/>
                    </a:cubicBezTo>
                    <a:lnTo>
                      <a:pt x="354355" y="262470"/>
                    </a:lnTo>
                    <a:lnTo>
                      <a:pt x="255867" y="306761"/>
                    </a:lnTo>
                    <a:cubicBezTo>
                      <a:pt x="246722" y="310857"/>
                      <a:pt x="236055" y="309904"/>
                      <a:pt x="227768" y="304189"/>
                    </a:cubicBezTo>
                    <a:cubicBezTo>
                      <a:pt x="219481" y="298474"/>
                      <a:pt x="214909" y="288854"/>
                      <a:pt x="215576" y="278757"/>
                    </a:cubicBezTo>
                    <a:lnTo>
                      <a:pt x="225482" y="134644"/>
                    </a:lnTo>
                    <a:lnTo>
                      <a:pt x="140138" y="263613"/>
                    </a:lnTo>
                    <a:cubicBezTo>
                      <a:pt x="131470" y="276757"/>
                      <a:pt x="113754" y="280377"/>
                      <a:pt x="100514" y="271709"/>
                    </a:cubicBezTo>
                    <a:cubicBezTo>
                      <a:pt x="87369" y="263041"/>
                      <a:pt x="83750" y="245325"/>
                      <a:pt x="92418" y="232085"/>
                    </a:cubicBezTo>
                    <a:lnTo>
                      <a:pt x="237483" y="12819"/>
                    </a:lnTo>
                    <a:cubicBezTo>
                      <a:pt x="244627" y="1961"/>
                      <a:pt x="258248" y="-2611"/>
                      <a:pt x="270440" y="1485"/>
                    </a:cubicBezTo>
                    <a:cubicBezTo>
                      <a:pt x="282727" y="5676"/>
                      <a:pt x="290633" y="17582"/>
                      <a:pt x="289776" y="30536"/>
                    </a:cubicBezTo>
                    <a:lnTo>
                      <a:pt x="275774" y="235038"/>
                    </a:lnTo>
                    <a:lnTo>
                      <a:pt x="439509" y="161314"/>
                    </a:lnTo>
                    <a:cubicBezTo>
                      <a:pt x="451605" y="155885"/>
                      <a:pt x="465798" y="159409"/>
                      <a:pt x="473894" y="169887"/>
                    </a:cubicBezTo>
                    <a:cubicBezTo>
                      <a:pt x="481990" y="180364"/>
                      <a:pt x="481800" y="194937"/>
                      <a:pt x="473513" y="205320"/>
                    </a:cubicBezTo>
                    <a:lnTo>
                      <a:pt x="385216" y="315048"/>
                    </a:lnTo>
                    <a:lnTo>
                      <a:pt x="501135" y="328192"/>
                    </a:lnTo>
                    <a:cubicBezTo>
                      <a:pt x="514089" y="329621"/>
                      <a:pt x="524472" y="339717"/>
                      <a:pt x="526186" y="352671"/>
                    </a:cubicBezTo>
                    <a:cubicBezTo>
                      <a:pt x="527996" y="365625"/>
                      <a:pt x="520757" y="378103"/>
                      <a:pt x="508660" y="383056"/>
                    </a:cubicBezTo>
                    <a:lnTo>
                      <a:pt x="339972" y="451731"/>
                    </a:lnTo>
                    <a:lnTo>
                      <a:pt x="379025" y="635564"/>
                    </a:lnTo>
                    <a:cubicBezTo>
                      <a:pt x="381501" y="647280"/>
                      <a:pt x="376453" y="659281"/>
                      <a:pt x="366356" y="665663"/>
                    </a:cubicBezTo>
                    <a:cubicBezTo>
                      <a:pt x="356260" y="672045"/>
                      <a:pt x="343211" y="671473"/>
                      <a:pt x="333686" y="664234"/>
                    </a:cubicBezTo>
                    <a:lnTo>
                      <a:pt x="185381" y="550791"/>
                    </a:lnTo>
                    <a:lnTo>
                      <a:pt x="49364" y="702144"/>
                    </a:lnTo>
                    <a:cubicBezTo>
                      <a:pt x="44221" y="708525"/>
                      <a:pt x="36410" y="711859"/>
                      <a:pt x="28505" y="711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8" name="Полилиния: фигура 21">
                <a:extLst>
                  <a:ext uri="{FF2B5EF4-FFF2-40B4-BE49-F238E27FC236}">
                    <a16:creationId xmlns:a16="http://schemas.microsoft.com/office/drawing/2014/main" xmlns="" id="{28A6CD7A-DEA3-4B1B-A8E0-AE0F1A9D36B3}"/>
                  </a:ext>
                </a:extLst>
              </p:cNvPr>
              <p:cNvSpPr/>
              <p:nvPr/>
            </p:nvSpPr>
            <p:spPr>
              <a:xfrm>
                <a:off x="4182643" y="2462238"/>
                <a:ext cx="506781" cy="653579"/>
              </a:xfrm>
              <a:custGeom>
                <a:avLst/>
                <a:gdLst>
                  <a:gd name="connsiteX0" fmla="*/ 123799 w 506781"/>
                  <a:gd name="connsiteY0" fmla="*/ 653580 h 653579"/>
                  <a:gd name="connsiteX1" fmla="*/ 86175 w 506781"/>
                  <a:gd name="connsiteY1" fmla="*/ 642340 h 653579"/>
                  <a:gd name="connsiteX2" fmla="*/ 31216 w 506781"/>
                  <a:gd name="connsiteY2" fmla="*/ 606431 h 653579"/>
                  <a:gd name="connsiteX3" fmla="*/ 1498 w 506781"/>
                  <a:gd name="connsiteY3" fmla="*/ 562902 h 653579"/>
                  <a:gd name="connsiteX4" fmla="*/ 11309 w 506781"/>
                  <a:gd name="connsiteY4" fmla="*/ 511086 h 653579"/>
                  <a:gd name="connsiteX5" fmla="*/ 325348 w 506781"/>
                  <a:gd name="connsiteY5" fmla="*/ 31216 h 653579"/>
                  <a:gd name="connsiteX6" fmla="*/ 368877 w 506781"/>
                  <a:gd name="connsiteY6" fmla="*/ 1498 h 653579"/>
                  <a:gd name="connsiteX7" fmla="*/ 420693 w 506781"/>
                  <a:gd name="connsiteY7" fmla="*/ 11309 h 653579"/>
                  <a:gd name="connsiteX8" fmla="*/ 475653 w 506781"/>
                  <a:gd name="connsiteY8" fmla="*/ 47218 h 653579"/>
                  <a:gd name="connsiteX9" fmla="*/ 495560 w 506781"/>
                  <a:gd name="connsiteY9" fmla="*/ 142563 h 653579"/>
                  <a:gd name="connsiteX10" fmla="*/ 181521 w 506781"/>
                  <a:gd name="connsiteY10" fmla="*/ 622433 h 653579"/>
                  <a:gd name="connsiteX11" fmla="*/ 137991 w 506781"/>
                  <a:gd name="connsiteY11" fmla="*/ 652151 h 653579"/>
                  <a:gd name="connsiteX12" fmla="*/ 123799 w 506781"/>
                  <a:gd name="connsiteY12" fmla="*/ 653580 h 653579"/>
                  <a:gd name="connsiteX13" fmla="*/ 383070 w 506781"/>
                  <a:gd name="connsiteY13" fmla="*/ 57219 h 653579"/>
                  <a:gd name="connsiteX14" fmla="*/ 373259 w 506781"/>
                  <a:gd name="connsiteY14" fmla="*/ 62553 h 653579"/>
                  <a:gd name="connsiteX15" fmla="*/ 59220 w 506781"/>
                  <a:gd name="connsiteY15" fmla="*/ 542423 h 653579"/>
                  <a:gd name="connsiteX16" fmla="*/ 57600 w 506781"/>
                  <a:gd name="connsiteY16" fmla="*/ 551186 h 653579"/>
                  <a:gd name="connsiteX17" fmla="*/ 62649 w 506781"/>
                  <a:gd name="connsiteY17" fmla="*/ 558615 h 653579"/>
                  <a:gd name="connsiteX18" fmla="*/ 62649 w 506781"/>
                  <a:gd name="connsiteY18" fmla="*/ 558615 h 653579"/>
                  <a:gd name="connsiteX19" fmla="*/ 117608 w 506781"/>
                  <a:gd name="connsiteY19" fmla="*/ 594620 h 653579"/>
                  <a:gd name="connsiteX20" fmla="*/ 126371 w 506781"/>
                  <a:gd name="connsiteY20" fmla="*/ 596239 h 653579"/>
                  <a:gd name="connsiteX21" fmla="*/ 133800 w 506781"/>
                  <a:gd name="connsiteY21" fmla="*/ 591191 h 653579"/>
                  <a:gd name="connsiteX22" fmla="*/ 447840 w 506781"/>
                  <a:gd name="connsiteY22" fmla="*/ 111321 h 653579"/>
                  <a:gd name="connsiteX23" fmla="*/ 444411 w 506781"/>
                  <a:gd name="connsiteY23" fmla="*/ 95129 h 653579"/>
                  <a:gd name="connsiteX24" fmla="*/ 389451 w 506781"/>
                  <a:gd name="connsiteY24" fmla="*/ 59220 h 653579"/>
                  <a:gd name="connsiteX25" fmla="*/ 383070 w 506781"/>
                  <a:gd name="connsiteY25" fmla="*/ 57219 h 653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06781" h="653579">
                    <a:moveTo>
                      <a:pt x="123799" y="653580"/>
                    </a:moveTo>
                    <a:cubicBezTo>
                      <a:pt x="110559" y="653580"/>
                      <a:pt x="97605" y="649770"/>
                      <a:pt x="86175" y="642340"/>
                    </a:cubicBezTo>
                    <a:lnTo>
                      <a:pt x="31216" y="606431"/>
                    </a:lnTo>
                    <a:cubicBezTo>
                      <a:pt x="15786" y="596334"/>
                      <a:pt x="5308" y="580904"/>
                      <a:pt x="1498" y="562902"/>
                    </a:cubicBezTo>
                    <a:cubicBezTo>
                      <a:pt x="-2312" y="544899"/>
                      <a:pt x="1212" y="526516"/>
                      <a:pt x="11309" y="511086"/>
                    </a:cubicBezTo>
                    <a:lnTo>
                      <a:pt x="325348" y="31216"/>
                    </a:lnTo>
                    <a:cubicBezTo>
                      <a:pt x="335445" y="15786"/>
                      <a:pt x="350875" y="5308"/>
                      <a:pt x="368877" y="1498"/>
                    </a:cubicBezTo>
                    <a:cubicBezTo>
                      <a:pt x="386880" y="-2312"/>
                      <a:pt x="405263" y="1212"/>
                      <a:pt x="420693" y="11309"/>
                    </a:cubicBezTo>
                    <a:lnTo>
                      <a:pt x="475653" y="47218"/>
                    </a:lnTo>
                    <a:cubicBezTo>
                      <a:pt x="507466" y="67983"/>
                      <a:pt x="516324" y="110750"/>
                      <a:pt x="495560" y="142563"/>
                    </a:cubicBezTo>
                    <a:lnTo>
                      <a:pt x="181521" y="622433"/>
                    </a:lnTo>
                    <a:cubicBezTo>
                      <a:pt x="171424" y="637863"/>
                      <a:pt x="155994" y="648341"/>
                      <a:pt x="137991" y="652151"/>
                    </a:cubicBezTo>
                    <a:cubicBezTo>
                      <a:pt x="133324" y="653103"/>
                      <a:pt x="128562" y="653580"/>
                      <a:pt x="123799" y="653580"/>
                    </a:cubicBezTo>
                    <a:close/>
                    <a:moveTo>
                      <a:pt x="383070" y="57219"/>
                    </a:moveTo>
                    <a:cubicBezTo>
                      <a:pt x="379260" y="57219"/>
                      <a:pt x="375545" y="59124"/>
                      <a:pt x="373259" y="62553"/>
                    </a:cubicBezTo>
                    <a:lnTo>
                      <a:pt x="59220" y="542423"/>
                    </a:lnTo>
                    <a:cubicBezTo>
                      <a:pt x="56934" y="545947"/>
                      <a:pt x="57219" y="549471"/>
                      <a:pt x="57600" y="551186"/>
                    </a:cubicBezTo>
                    <a:cubicBezTo>
                      <a:pt x="57981" y="552996"/>
                      <a:pt x="59124" y="556234"/>
                      <a:pt x="62649" y="558615"/>
                    </a:cubicBezTo>
                    <a:lnTo>
                      <a:pt x="62649" y="558615"/>
                    </a:lnTo>
                    <a:lnTo>
                      <a:pt x="117608" y="594620"/>
                    </a:lnTo>
                    <a:cubicBezTo>
                      <a:pt x="121132" y="596906"/>
                      <a:pt x="124656" y="596620"/>
                      <a:pt x="126371" y="596239"/>
                    </a:cubicBezTo>
                    <a:cubicBezTo>
                      <a:pt x="128181" y="595858"/>
                      <a:pt x="131514" y="594715"/>
                      <a:pt x="133800" y="591191"/>
                    </a:cubicBezTo>
                    <a:lnTo>
                      <a:pt x="447840" y="111321"/>
                    </a:lnTo>
                    <a:cubicBezTo>
                      <a:pt x="451364" y="105892"/>
                      <a:pt x="449840" y="98653"/>
                      <a:pt x="444411" y="95129"/>
                    </a:cubicBezTo>
                    <a:lnTo>
                      <a:pt x="389451" y="59220"/>
                    </a:lnTo>
                    <a:cubicBezTo>
                      <a:pt x="387546" y="57791"/>
                      <a:pt x="385356" y="57219"/>
                      <a:pt x="383070" y="572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" name="Овал 28"/>
            <p:cNvSpPr/>
            <p:nvPr/>
          </p:nvSpPr>
          <p:spPr>
            <a:xfrm flipV="1">
              <a:off x="4255263" y="1782648"/>
              <a:ext cx="540000" cy="540000"/>
            </a:xfrm>
            <a:prstGeom prst="ellipse">
              <a:avLst/>
            </a:prstGeom>
            <a:noFill/>
            <a:ln w="28575">
              <a:solidFill>
                <a:srgbClr val="EAA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0" name="Прямая соединительная линия 29"/>
            <p:cNvCxnSpPr/>
            <p:nvPr/>
          </p:nvCxnSpPr>
          <p:spPr>
            <a:xfrm flipH="1">
              <a:off x="7667523" y="2382883"/>
              <a:ext cx="0" cy="900000"/>
            </a:xfrm>
            <a:prstGeom prst="line">
              <a:avLst/>
            </a:prstGeom>
            <a:ln w="28575">
              <a:solidFill>
                <a:srgbClr val="EAA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H="1">
              <a:off x="10811731" y="2376533"/>
              <a:ext cx="0" cy="900000"/>
            </a:xfrm>
            <a:prstGeom prst="line">
              <a:avLst/>
            </a:prstGeom>
            <a:ln w="28575">
              <a:solidFill>
                <a:srgbClr val="EAA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1731" y="1871073"/>
              <a:ext cx="360000" cy="360000"/>
            </a:xfrm>
            <a:prstGeom prst="rect">
              <a:avLst/>
            </a:prstGeom>
          </p:spPr>
        </p:pic>
        <p:sp>
          <p:nvSpPr>
            <p:cNvPr id="34" name="Овал 33"/>
            <p:cNvSpPr/>
            <p:nvPr/>
          </p:nvSpPr>
          <p:spPr>
            <a:xfrm flipV="1">
              <a:off x="10541731" y="1782648"/>
              <a:ext cx="540000" cy="540000"/>
            </a:xfrm>
            <a:prstGeom prst="ellipse">
              <a:avLst/>
            </a:prstGeom>
            <a:noFill/>
            <a:ln w="28575">
              <a:solidFill>
                <a:srgbClr val="EAA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 flipV="1">
              <a:off x="7397523" y="1782648"/>
              <a:ext cx="540000" cy="540000"/>
            </a:xfrm>
            <a:prstGeom prst="ellipse">
              <a:avLst/>
            </a:prstGeom>
            <a:noFill/>
            <a:ln w="28575">
              <a:solidFill>
                <a:srgbClr val="EAA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6" name="Рисунок 81">
              <a:extLst>
                <a:ext uri="{FF2B5EF4-FFF2-40B4-BE49-F238E27FC236}">
                  <a16:creationId xmlns:a16="http://schemas.microsoft.com/office/drawing/2014/main" xmlns="" id="{FB4DA9E9-FA56-480D-BEFF-4986F446BB3C}"/>
                </a:ext>
              </a:extLst>
            </p:cNvPr>
            <p:cNvGrpSpPr/>
            <p:nvPr/>
          </p:nvGrpSpPr>
          <p:grpSpPr>
            <a:xfrm>
              <a:off x="7505523" y="1894352"/>
              <a:ext cx="324000" cy="288000"/>
              <a:chOff x="-1259688" y="2120995"/>
              <a:chExt cx="3654984" cy="2371162"/>
            </a:xfrm>
            <a:solidFill>
              <a:schemeClr val="bg1"/>
            </a:solidFill>
          </p:grpSpPr>
          <p:sp>
            <p:nvSpPr>
              <p:cNvPr id="66" name="Полилиния: фигура 84">
                <a:extLst>
                  <a:ext uri="{FF2B5EF4-FFF2-40B4-BE49-F238E27FC236}">
                    <a16:creationId xmlns:a16="http://schemas.microsoft.com/office/drawing/2014/main" xmlns="" id="{F16E0761-0F4F-46C9-81A6-1F555C7E7E78}"/>
                  </a:ext>
                </a:extLst>
              </p:cNvPr>
              <p:cNvSpPr/>
              <p:nvPr/>
            </p:nvSpPr>
            <p:spPr>
              <a:xfrm>
                <a:off x="-1259688" y="2120995"/>
                <a:ext cx="3654984" cy="2371162"/>
              </a:xfrm>
              <a:custGeom>
                <a:avLst/>
                <a:gdLst>
                  <a:gd name="connsiteX0" fmla="*/ 211664 w 3654984"/>
                  <a:gd name="connsiteY0" fmla="*/ 2253600 h 2371162"/>
                  <a:gd name="connsiteX1" fmla="*/ 200801 w 3654984"/>
                  <a:gd name="connsiteY1" fmla="*/ 2089229 h 2371162"/>
                  <a:gd name="connsiteX2" fmla="*/ 228744 w 3654984"/>
                  <a:gd name="connsiteY2" fmla="*/ 2032200 h 2371162"/>
                  <a:gd name="connsiteX3" fmla="*/ 229816 w 3654984"/>
                  <a:gd name="connsiteY3" fmla="*/ 1979816 h 2371162"/>
                  <a:gd name="connsiteX4" fmla="*/ 174717 w 3654984"/>
                  <a:gd name="connsiteY4" fmla="*/ 1896773 h 2371162"/>
                  <a:gd name="connsiteX5" fmla="*/ 117044 w 3654984"/>
                  <a:gd name="connsiteY5" fmla="*/ 1866829 h 2371162"/>
                  <a:gd name="connsiteX6" fmla="*/ 55 w 3654984"/>
                  <a:gd name="connsiteY6" fmla="*/ 1749768 h 2371162"/>
                  <a:gd name="connsiteX7" fmla="*/ 198 w 3654984"/>
                  <a:gd name="connsiteY7" fmla="*/ 448169 h 2371162"/>
                  <a:gd name="connsiteX8" fmla="*/ 770 w 3654984"/>
                  <a:gd name="connsiteY8" fmla="*/ 416081 h 2371162"/>
                  <a:gd name="connsiteX9" fmla="*/ 56370 w 3654984"/>
                  <a:gd name="connsiteY9" fmla="*/ 361338 h 2371162"/>
                  <a:gd name="connsiteX10" fmla="*/ 115900 w 3654984"/>
                  <a:gd name="connsiteY10" fmla="*/ 410078 h 2371162"/>
                  <a:gd name="connsiteX11" fmla="*/ 121975 w 3654984"/>
                  <a:gd name="connsiteY11" fmla="*/ 486117 h 2371162"/>
                  <a:gd name="connsiteX12" fmla="*/ 424488 w 3654984"/>
                  <a:gd name="connsiteY12" fmla="*/ 465535 h 2371162"/>
                  <a:gd name="connsiteX13" fmla="*/ 1689783 w 3654984"/>
                  <a:gd name="connsiteY13" fmla="*/ 23878 h 2371162"/>
                  <a:gd name="connsiteX14" fmla="*/ 1957136 w 3654984"/>
                  <a:gd name="connsiteY14" fmla="*/ 24522 h 2371162"/>
                  <a:gd name="connsiteX15" fmla="*/ 3196989 w 3654984"/>
                  <a:gd name="connsiteY15" fmla="*/ 474468 h 2371162"/>
                  <a:gd name="connsiteX16" fmla="*/ 3255805 w 3654984"/>
                  <a:gd name="connsiteY16" fmla="*/ 484759 h 2371162"/>
                  <a:gd name="connsiteX17" fmla="*/ 3535807 w 3654984"/>
                  <a:gd name="connsiteY17" fmla="*/ 485259 h 2371162"/>
                  <a:gd name="connsiteX18" fmla="*/ 3536021 w 3654984"/>
                  <a:gd name="connsiteY18" fmla="*/ 427801 h 2371162"/>
                  <a:gd name="connsiteX19" fmla="*/ 3598553 w 3654984"/>
                  <a:gd name="connsiteY19" fmla="*/ 361195 h 2371162"/>
                  <a:gd name="connsiteX20" fmla="*/ 3654796 w 3654984"/>
                  <a:gd name="connsiteY20" fmla="*/ 430231 h 2371162"/>
                  <a:gd name="connsiteX21" fmla="*/ 3654796 w 3654984"/>
                  <a:gd name="connsiteY21" fmla="*/ 1796007 h 2371162"/>
                  <a:gd name="connsiteX22" fmla="*/ 3584975 w 3654984"/>
                  <a:gd name="connsiteY22" fmla="*/ 1865685 h 2371162"/>
                  <a:gd name="connsiteX23" fmla="*/ 3447404 w 3654984"/>
                  <a:gd name="connsiteY23" fmla="*/ 1947299 h 2371162"/>
                  <a:gd name="connsiteX24" fmla="*/ 3443473 w 3654984"/>
                  <a:gd name="connsiteY24" fmla="*/ 1953231 h 2371162"/>
                  <a:gd name="connsiteX25" fmla="*/ 3436398 w 3654984"/>
                  <a:gd name="connsiteY25" fmla="*/ 2050924 h 2371162"/>
                  <a:gd name="connsiteX26" fmla="*/ 3452621 w 3654984"/>
                  <a:gd name="connsiteY26" fmla="*/ 2225300 h 2371162"/>
                  <a:gd name="connsiteX27" fmla="*/ 3447261 w 3654984"/>
                  <a:gd name="connsiteY27" fmla="*/ 2242237 h 2371162"/>
                  <a:gd name="connsiteX28" fmla="*/ 3447190 w 3654984"/>
                  <a:gd name="connsiteY28" fmla="*/ 2253743 h 2371162"/>
                  <a:gd name="connsiteX29" fmla="*/ 3577757 w 3654984"/>
                  <a:gd name="connsiteY29" fmla="*/ 2253743 h 2371162"/>
                  <a:gd name="connsiteX30" fmla="*/ 3654868 w 3654984"/>
                  <a:gd name="connsiteY30" fmla="*/ 2312630 h 2371162"/>
                  <a:gd name="connsiteX31" fmla="*/ 3576470 w 3654984"/>
                  <a:gd name="connsiteY31" fmla="*/ 2370946 h 2371162"/>
                  <a:gd name="connsiteX32" fmla="*/ 2912700 w 3654984"/>
                  <a:gd name="connsiteY32" fmla="*/ 2371017 h 2371162"/>
                  <a:gd name="connsiteX33" fmla="*/ 1549425 w 3654984"/>
                  <a:gd name="connsiteY33" fmla="*/ 2371017 h 2371162"/>
                  <a:gd name="connsiteX34" fmla="*/ 86242 w 3654984"/>
                  <a:gd name="connsiteY34" fmla="*/ 2371160 h 2371162"/>
                  <a:gd name="connsiteX35" fmla="*/ 61301 w 3654984"/>
                  <a:gd name="connsiteY35" fmla="*/ 2370446 h 2371162"/>
                  <a:gd name="connsiteX36" fmla="*/ 555 w 3654984"/>
                  <a:gd name="connsiteY36" fmla="*/ 2309343 h 2371162"/>
                  <a:gd name="connsiteX37" fmla="*/ 66518 w 3654984"/>
                  <a:gd name="connsiteY37" fmla="*/ 2253814 h 2371162"/>
                  <a:gd name="connsiteX38" fmla="*/ 211664 w 3654984"/>
                  <a:gd name="connsiteY38" fmla="*/ 2253600 h 2371162"/>
                  <a:gd name="connsiteX39" fmla="*/ 121832 w 3654984"/>
                  <a:gd name="connsiteY39" fmla="*/ 606679 h 2371162"/>
                  <a:gd name="connsiteX40" fmla="*/ 121832 w 3654984"/>
                  <a:gd name="connsiteY40" fmla="*/ 1745338 h 2371162"/>
                  <a:gd name="connsiteX41" fmla="*/ 3533305 w 3654984"/>
                  <a:gd name="connsiteY41" fmla="*/ 1745338 h 2371162"/>
                  <a:gd name="connsiteX42" fmla="*/ 3533305 w 3654984"/>
                  <a:gd name="connsiteY42" fmla="*/ 606679 h 2371162"/>
                  <a:gd name="connsiteX43" fmla="*/ 121832 w 3654984"/>
                  <a:gd name="connsiteY43" fmla="*/ 606679 h 2371162"/>
                  <a:gd name="connsiteX44" fmla="*/ 2857957 w 3654984"/>
                  <a:gd name="connsiteY44" fmla="*/ 484044 h 2371162"/>
                  <a:gd name="connsiteX45" fmla="*/ 2860173 w 3654984"/>
                  <a:gd name="connsiteY45" fmla="*/ 479470 h 2371162"/>
                  <a:gd name="connsiteX46" fmla="*/ 2838304 w 3654984"/>
                  <a:gd name="connsiteY46" fmla="*/ 470680 h 2371162"/>
                  <a:gd name="connsiteX47" fmla="*/ 1916543 w 3654984"/>
                  <a:gd name="connsiteY47" fmla="*/ 135364 h 2371162"/>
                  <a:gd name="connsiteX48" fmla="*/ 1725945 w 3654984"/>
                  <a:gd name="connsiteY48" fmla="*/ 136436 h 2371162"/>
                  <a:gd name="connsiteX49" fmla="*/ 846634 w 3654984"/>
                  <a:gd name="connsiteY49" fmla="*/ 443166 h 2371162"/>
                  <a:gd name="connsiteX50" fmla="*/ 748727 w 3654984"/>
                  <a:gd name="connsiteY50" fmla="*/ 478613 h 2371162"/>
                  <a:gd name="connsiteX51" fmla="*/ 750370 w 3654984"/>
                  <a:gd name="connsiteY51" fmla="*/ 484044 h 2371162"/>
                  <a:gd name="connsiteX52" fmla="*/ 2857957 w 3654984"/>
                  <a:gd name="connsiteY52" fmla="*/ 484044 h 2371162"/>
                  <a:gd name="connsiteX53" fmla="*/ 3355642 w 3654984"/>
                  <a:gd name="connsiteY53" fmla="*/ 1870116 h 2371162"/>
                  <a:gd name="connsiteX54" fmla="*/ 299567 w 3654984"/>
                  <a:gd name="connsiteY54" fmla="*/ 1870116 h 2371162"/>
                  <a:gd name="connsiteX55" fmla="*/ 326509 w 3654984"/>
                  <a:gd name="connsiteY55" fmla="*/ 1912495 h 2371162"/>
                  <a:gd name="connsiteX56" fmla="*/ 382895 w 3654984"/>
                  <a:gd name="connsiteY56" fmla="*/ 1940581 h 2371162"/>
                  <a:gd name="connsiteX57" fmla="*/ 509032 w 3654984"/>
                  <a:gd name="connsiteY57" fmla="*/ 1965665 h 2371162"/>
                  <a:gd name="connsiteX58" fmla="*/ 652606 w 3654984"/>
                  <a:gd name="connsiteY58" fmla="*/ 2000326 h 2371162"/>
                  <a:gd name="connsiteX59" fmla="*/ 734648 w 3654984"/>
                  <a:gd name="connsiteY59" fmla="*/ 1999612 h 2371162"/>
                  <a:gd name="connsiteX60" fmla="*/ 776670 w 3654984"/>
                  <a:gd name="connsiteY60" fmla="*/ 1985247 h 2371162"/>
                  <a:gd name="connsiteX61" fmla="*/ 1044665 w 3654984"/>
                  <a:gd name="connsiteY61" fmla="*/ 1982460 h 2371162"/>
                  <a:gd name="connsiteX62" fmla="*/ 1092618 w 3654984"/>
                  <a:gd name="connsiteY62" fmla="*/ 1998968 h 2371162"/>
                  <a:gd name="connsiteX63" fmla="*/ 2562662 w 3654984"/>
                  <a:gd name="connsiteY63" fmla="*/ 1998897 h 2371162"/>
                  <a:gd name="connsiteX64" fmla="*/ 2610687 w 3654984"/>
                  <a:gd name="connsiteY64" fmla="*/ 1982389 h 2371162"/>
                  <a:gd name="connsiteX65" fmla="*/ 2847738 w 3654984"/>
                  <a:gd name="connsiteY65" fmla="*/ 1967738 h 2371162"/>
                  <a:gd name="connsiteX66" fmla="*/ 2981306 w 3654984"/>
                  <a:gd name="connsiteY66" fmla="*/ 2000326 h 2371162"/>
                  <a:gd name="connsiteX67" fmla="*/ 3074069 w 3654984"/>
                  <a:gd name="connsiteY67" fmla="*/ 1999183 h 2371162"/>
                  <a:gd name="connsiteX68" fmla="*/ 3106943 w 3654984"/>
                  <a:gd name="connsiteY68" fmla="*/ 1989892 h 2371162"/>
                  <a:gd name="connsiteX69" fmla="*/ 3287036 w 3654984"/>
                  <a:gd name="connsiteY69" fmla="*/ 1939795 h 2371162"/>
                  <a:gd name="connsiteX70" fmla="*/ 3318123 w 3654984"/>
                  <a:gd name="connsiteY70" fmla="*/ 1926074 h 2371162"/>
                  <a:gd name="connsiteX71" fmla="*/ 3355642 w 3654984"/>
                  <a:gd name="connsiteY71" fmla="*/ 1870116 h 2371162"/>
                  <a:gd name="connsiteX72" fmla="*/ 2522284 w 3654984"/>
                  <a:gd name="connsiteY72" fmla="*/ 2120746 h 2371162"/>
                  <a:gd name="connsiteX73" fmla="*/ 1132853 w 3654984"/>
                  <a:gd name="connsiteY73" fmla="*/ 2120746 h 2371162"/>
                  <a:gd name="connsiteX74" fmla="*/ 1112057 w 3654984"/>
                  <a:gd name="connsiteY74" fmla="*/ 2250884 h 2371162"/>
                  <a:gd name="connsiteX75" fmla="*/ 2543009 w 3654984"/>
                  <a:gd name="connsiteY75" fmla="*/ 2250884 h 2371162"/>
                  <a:gd name="connsiteX76" fmla="*/ 2522284 w 3654984"/>
                  <a:gd name="connsiteY76" fmla="*/ 2120746 h 2371162"/>
                  <a:gd name="connsiteX77" fmla="*/ 406979 w 3654984"/>
                  <a:gd name="connsiteY77" fmla="*/ 2253171 h 2371162"/>
                  <a:gd name="connsiteX78" fmla="*/ 505887 w 3654984"/>
                  <a:gd name="connsiteY78" fmla="*/ 2152119 h 2371162"/>
                  <a:gd name="connsiteX79" fmla="*/ 406264 w 3654984"/>
                  <a:gd name="connsiteY79" fmla="*/ 2055212 h 2371162"/>
                  <a:gd name="connsiteX80" fmla="*/ 307571 w 3654984"/>
                  <a:gd name="connsiteY80" fmla="*/ 2156478 h 2371162"/>
                  <a:gd name="connsiteX81" fmla="*/ 406979 w 3654984"/>
                  <a:gd name="connsiteY81" fmla="*/ 2253171 h 2371162"/>
                  <a:gd name="connsiteX82" fmla="*/ 3248873 w 3654984"/>
                  <a:gd name="connsiteY82" fmla="*/ 2055212 h 2371162"/>
                  <a:gd name="connsiteX83" fmla="*/ 3149322 w 3654984"/>
                  <a:gd name="connsiteY83" fmla="*/ 2152119 h 2371162"/>
                  <a:gd name="connsiteX84" fmla="*/ 3248158 w 3654984"/>
                  <a:gd name="connsiteY84" fmla="*/ 2253171 h 2371162"/>
                  <a:gd name="connsiteX85" fmla="*/ 3347638 w 3654984"/>
                  <a:gd name="connsiteY85" fmla="*/ 2152905 h 2371162"/>
                  <a:gd name="connsiteX86" fmla="*/ 3248873 w 3654984"/>
                  <a:gd name="connsiteY86" fmla="*/ 2055212 h 2371162"/>
                  <a:gd name="connsiteX87" fmla="*/ 813760 w 3654984"/>
                  <a:gd name="connsiteY87" fmla="*/ 2154120 h 2371162"/>
                  <a:gd name="connsiteX88" fmla="*/ 913455 w 3654984"/>
                  <a:gd name="connsiteY88" fmla="*/ 2253243 h 2371162"/>
                  <a:gd name="connsiteX89" fmla="*/ 1009290 w 3654984"/>
                  <a:gd name="connsiteY89" fmla="*/ 2154477 h 2371162"/>
                  <a:gd name="connsiteX90" fmla="*/ 913669 w 3654984"/>
                  <a:gd name="connsiteY90" fmla="*/ 2055283 h 2371162"/>
                  <a:gd name="connsiteX91" fmla="*/ 813760 w 3654984"/>
                  <a:gd name="connsiteY91" fmla="*/ 2154120 h 2371162"/>
                  <a:gd name="connsiteX92" fmla="*/ 2645776 w 3654984"/>
                  <a:gd name="connsiteY92" fmla="*/ 2153763 h 2371162"/>
                  <a:gd name="connsiteX93" fmla="*/ 2741040 w 3654984"/>
                  <a:gd name="connsiteY93" fmla="*/ 2253171 h 2371162"/>
                  <a:gd name="connsiteX94" fmla="*/ 2841377 w 3654984"/>
                  <a:gd name="connsiteY94" fmla="*/ 2154763 h 2371162"/>
                  <a:gd name="connsiteX95" fmla="*/ 2742255 w 3654984"/>
                  <a:gd name="connsiteY95" fmla="*/ 2055140 h 2371162"/>
                  <a:gd name="connsiteX96" fmla="*/ 2645776 w 3654984"/>
                  <a:gd name="connsiteY96" fmla="*/ 2153763 h 2371162"/>
                  <a:gd name="connsiteX97" fmla="*/ 607297 w 3654984"/>
                  <a:gd name="connsiteY97" fmla="*/ 2251527 h 2371162"/>
                  <a:gd name="connsiteX98" fmla="*/ 711565 w 3654984"/>
                  <a:gd name="connsiteY98" fmla="*/ 2251527 h 2371162"/>
                  <a:gd name="connsiteX99" fmla="*/ 690339 w 3654984"/>
                  <a:gd name="connsiteY99" fmla="*/ 2121460 h 2371162"/>
                  <a:gd name="connsiteX100" fmla="*/ 627164 w 3654984"/>
                  <a:gd name="connsiteY100" fmla="*/ 2121460 h 2371162"/>
                  <a:gd name="connsiteX101" fmla="*/ 607297 w 3654984"/>
                  <a:gd name="connsiteY101" fmla="*/ 2251527 h 2371162"/>
                  <a:gd name="connsiteX102" fmla="*/ 3047484 w 3654984"/>
                  <a:gd name="connsiteY102" fmla="*/ 2252242 h 2371162"/>
                  <a:gd name="connsiteX103" fmla="*/ 3028402 w 3654984"/>
                  <a:gd name="connsiteY103" fmla="*/ 2120888 h 2371162"/>
                  <a:gd name="connsiteX104" fmla="*/ 2964655 w 3654984"/>
                  <a:gd name="connsiteY104" fmla="*/ 2120888 h 2371162"/>
                  <a:gd name="connsiteX105" fmla="*/ 2943358 w 3654984"/>
                  <a:gd name="connsiteY105" fmla="*/ 2252242 h 2371162"/>
                  <a:gd name="connsiteX106" fmla="*/ 3047484 w 3654984"/>
                  <a:gd name="connsiteY106" fmla="*/ 2252242 h 2371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</a:cxnLst>
                <a:rect l="l" t="t" r="r" b="b"/>
                <a:pathLst>
                  <a:path w="3654984" h="2371162">
                    <a:moveTo>
                      <a:pt x="211664" y="2253600"/>
                    </a:moveTo>
                    <a:cubicBezTo>
                      <a:pt x="190582" y="2196642"/>
                      <a:pt x="183007" y="2143114"/>
                      <a:pt x="200801" y="2089229"/>
                    </a:cubicBezTo>
                    <a:cubicBezTo>
                      <a:pt x="207448" y="2069219"/>
                      <a:pt x="215666" y="2048208"/>
                      <a:pt x="228744" y="2032200"/>
                    </a:cubicBezTo>
                    <a:cubicBezTo>
                      <a:pt x="244681" y="2012833"/>
                      <a:pt x="244753" y="1999254"/>
                      <a:pt x="229816" y="1979816"/>
                    </a:cubicBezTo>
                    <a:cubicBezTo>
                      <a:pt x="209592" y="1953516"/>
                      <a:pt x="190582" y="1925859"/>
                      <a:pt x="174717" y="1896773"/>
                    </a:cubicBezTo>
                    <a:cubicBezTo>
                      <a:pt x="161281" y="1872189"/>
                      <a:pt x="143415" y="1866614"/>
                      <a:pt x="117044" y="1866829"/>
                    </a:cubicBezTo>
                    <a:cubicBezTo>
                      <a:pt x="7916" y="1867972"/>
                      <a:pt x="55" y="1859325"/>
                      <a:pt x="55" y="1749768"/>
                    </a:cubicBezTo>
                    <a:cubicBezTo>
                      <a:pt x="55" y="1315902"/>
                      <a:pt x="126" y="882035"/>
                      <a:pt x="198" y="448169"/>
                    </a:cubicBezTo>
                    <a:cubicBezTo>
                      <a:pt x="198" y="437449"/>
                      <a:pt x="-517" y="426658"/>
                      <a:pt x="770" y="416081"/>
                    </a:cubicBezTo>
                    <a:cubicBezTo>
                      <a:pt x="4557" y="383564"/>
                      <a:pt x="25854" y="363053"/>
                      <a:pt x="56370" y="361338"/>
                    </a:cubicBezTo>
                    <a:cubicBezTo>
                      <a:pt x="87386" y="359623"/>
                      <a:pt x="110040" y="376703"/>
                      <a:pt x="115900" y="410078"/>
                    </a:cubicBezTo>
                    <a:cubicBezTo>
                      <a:pt x="119974" y="433161"/>
                      <a:pt x="119831" y="457030"/>
                      <a:pt x="121975" y="486117"/>
                    </a:cubicBezTo>
                    <a:cubicBezTo>
                      <a:pt x="222813" y="475969"/>
                      <a:pt x="323793" y="501053"/>
                      <a:pt x="424488" y="465535"/>
                    </a:cubicBezTo>
                    <a:cubicBezTo>
                      <a:pt x="845777" y="316887"/>
                      <a:pt x="1268209" y="171669"/>
                      <a:pt x="1689783" y="23878"/>
                    </a:cubicBezTo>
                    <a:cubicBezTo>
                      <a:pt x="1779901" y="-7709"/>
                      <a:pt x="1867161" y="-8424"/>
                      <a:pt x="1957136" y="24522"/>
                    </a:cubicBezTo>
                    <a:cubicBezTo>
                      <a:pt x="2370063" y="175457"/>
                      <a:pt x="2783490" y="325034"/>
                      <a:pt x="3196989" y="474468"/>
                    </a:cubicBezTo>
                    <a:cubicBezTo>
                      <a:pt x="3215499" y="481114"/>
                      <a:pt x="3236081" y="484545"/>
                      <a:pt x="3255805" y="484759"/>
                    </a:cubicBezTo>
                    <a:cubicBezTo>
                      <a:pt x="3347209" y="485831"/>
                      <a:pt x="3438685" y="485259"/>
                      <a:pt x="3535807" y="485259"/>
                    </a:cubicBezTo>
                    <a:cubicBezTo>
                      <a:pt x="3535807" y="464677"/>
                      <a:pt x="3534806" y="446168"/>
                      <a:pt x="3536021" y="427801"/>
                    </a:cubicBezTo>
                    <a:cubicBezTo>
                      <a:pt x="3539023" y="383850"/>
                      <a:pt x="3562535" y="359337"/>
                      <a:pt x="3598553" y="361195"/>
                    </a:cubicBezTo>
                    <a:cubicBezTo>
                      <a:pt x="3633357" y="362982"/>
                      <a:pt x="3654796" y="388138"/>
                      <a:pt x="3654796" y="430231"/>
                    </a:cubicBezTo>
                    <a:cubicBezTo>
                      <a:pt x="3655011" y="885466"/>
                      <a:pt x="3655082" y="1340772"/>
                      <a:pt x="3654796" y="1796007"/>
                    </a:cubicBezTo>
                    <a:cubicBezTo>
                      <a:pt x="3654796" y="1842959"/>
                      <a:pt x="3631284" y="1872332"/>
                      <a:pt x="3584975" y="1865685"/>
                    </a:cubicBezTo>
                    <a:cubicBezTo>
                      <a:pt x="3512795" y="1855323"/>
                      <a:pt x="3474918" y="1889340"/>
                      <a:pt x="3447404" y="1947299"/>
                    </a:cubicBezTo>
                    <a:cubicBezTo>
                      <a:pt x="3446403" y="1949443"/>
                      <a:pt x="3445045" y="1951444"/>
                      <a:pt x="3443473" y="1953231"/>
                    </a:cubicBezTo>
                    <a:cubicBezTo>
                      <a:pt x="3416031" y="1983961"/>
                      <a:pt x="3407812" y="2010760"/>
                      <a:pt x="3436398" y="2050924"/>
                    </a:cubicBezTo>
                    <a:cubicBezTo>
                      <a:pt x="3473132" y="2102593"/>
                      <a:pt x="3471845" y="2164840"/>
                      <a:pt x="3452621" y="2225300"/>
                    </a:cubicBezTo>
                    <a:cubicBezTo>
                      <a:pt x="3450834" y="2230945"/>
                      <a:pt x="3448833" y="2236520"/>
                      <a:pt x="3447261" y="2242237"/>
                    </a:cubicBezTo>
                    <a:cubicBezTo>
                      <a:pt x="3446689" y="2244452"/>
                      <a:pt x="3447190" y="2246882"/>
                      <a:pt x="3447190" y="2253743"/>
                    </a:cubicBezTo>
                    <a:cubicBezTo>
                      <a:pt x="3490783" y="2253743"/>
                      <a:pt x="3534306" y="2253600"/>
                      <a:pt x="3577757" y="2253743"/>
                    </a:cubicBezTo>
                    <a:cubicBezTo>
                      <a:pt x="3627783" y="2253957"/>
                      <a:pt x="3655225" y="2275039"/>
                      <a:pt x="3654868" y="2312630"/>
                    </a:cubicBezTo>
                    <a:cubicBezTo>
                      <a:pt x="3654511" y="2349578"/>
                      <a:pt x="3626853" y="2370875"/>
                      <a:pt x="3576470" y="2370946"/>
                    </a:cubicBezTo>
                    <a:cubicBezTo>
                      <a:pt x="3355214" y="2371232"/>
                      <a:pt x="3133957" y="2371017"/>
                      <a:pt x="2912700" y="2371017"/>
                    </a:cubicBezTo>
                    <a:cubicBezTo>
                      <a:pt x="2458251" y="2371017"/>
                      <a:pt x="2003874" y="2371017"/>
                      <a:pt x="1549425" y="2371017"/>
                    </a:cubicBezTo>
                    <a:cubicBezTo>
                      <a:pt x="1061674" y="2371017"/>
                      <a:pt x="573994" y="2371160"/>
                      <a:pt x="86242" y="2371160"/>
                    </a:cubicBezTo>
                    <a:cubicBezTo>
                      <a:pt x="77952" y="2371160"/>
                      <a:pt x="69591" y="2371232"/>
                      <a:pt x="61301" y="2370446"/>
                    </a:cubicBezTo>
                    <a:cubicBezTo>
                      <a:pt x="23210" y="2366730"/>
                      <a:pt x="-1160" y="2342074"/>
                      <a:pt x="555" y="2309343"/>
                    </a:cubicBezTo>
                    <a:cubicBezTo>
                      <a:pt x="2270" y="2276111"/>
                      <a:pt x="27498" y="2254314"/>
                      <a:pt x="66518" y="2253814"/>
                    </a:cubicBezTo>
                    <a:cubicBezTo>
                      <a:pt x="112756" y="2253171"/>
                      <a:pt x="159066" y="2253600"/>
                      <a:pt x="211664" y="2253600"/>
                    </a:cubicBezTo>
                    <a:close/>
                    <a:moveTo>
                      <a:pt x="121832" y="606679"/>
                    </a:moveTo>
                    <a:cubicBezTo>
                      <a:pt x="121832" y="988662"/>
                      <a:pt x="121832" y="1367000"/>
                      <a:pt x="121832" y="1745338"/>
                    </a:cubicBezTo>
                    <a:cubicBezTo>
                      <a:pt x="1260919" y="1745338"/>
                      <a:pt x="2397220" y="1745338"/>
                      <a:pt x="3533305" y="1745338"/>
                    </a:cubicBezTo>
                    <a:cubicBezTo>
                      <a:pt x="3533305" y="1364570"/>
                      <a:pt x="3533305" y="986232"/>
                      <a:pt x="3533305" y="606679"/>
                    </a:cubicBezTo>
                    <a:cubicBezTo>
                      <a:pt x="2395147" y="606679"/>
                      <a:pt x="1259776" y="606679"/>
                      <a:pt x="121832" y="606679"/>
                    </a:cubicBezTo>
                    <a:close/>
                    <a:moveTo>
                      <a:pt x="2857957" y="484044"/>
                    </a:moveTo>
                    <a:cubicBezTo>
                      <a:pt x="2858672" y="482543"/>
                      <a:pt x="2859458" y="480971"/>
                      <a:pt x="2860173" y="479470"/>
                    </a:cubicBezTo>
                    <a:cubicBezTo>
                      <a:pt x="2852883" y="476540"/>
                      <a:pt x="2845737" y="473396"/>
                      <a:pt x="2838304" y="470680"/>
                    </a:cubicBezTo>
                    <a:cubicBezTo>
                      <a:pt x="2531003" y="359051"/>
                      <a:pt x="2223344" y="248280"/>
                      <a:pt x="1916543" y="135364"/>
                    </a:cubicBezTo>
                    <a:cubicBezTo>
                      <a:pt x="1851510" y="111424"/>
                      <a:pt x="1790407" y="113710"/>
                      <a:pt x="1725945" y="136436"/>
                    </a:cubicBezTo>
                    <a:cubicBezTo>
                      <a:pt x="1433151" y="239561"/>
                      <a:pt x="1139786" y="341042"/>
                      <a:pt x="846634" y="443166"/>
                    </a:cubicBezTo>
                    <a:cubicBezTo>
                      <a:pt x="813832" y="454601"/>
                      <a:pt x="781386" y="466821"/>
                      <a:pt x="748727" y="478613"/>
                    </a:cubicBezTo>
                    <a:cubicBezTo>
                      <a:pt x="749227" y="480400"/>
                      <a:pt x="749799" y="482258"/>
                      <a:pt x="750370" y="484044"/>
                    </a:cubicBezTo>
                    <a:cubicBezTo>
                      <a:pt x="1452947" y="484044"/>
                      <a:pt x="2155452" y="484044"/>
                      <a:pt x="2857957" y="484044"/>
                    </a:cubicBezTo>
                    <a:close/>
                    <a:moveTo>
                      <a:pt x="3355642" y="1870116"/>
                    </a:moveTo>
                    <a:cubicBezTo>
                      <a:pt x="2334830" y="1870116"/>
                      <a:pt x="1319092" y="1870116"/>
                      <a:pt x="299567" y="1870116"/>
                    </a:cubicBezTo>
                    <a:cubicBezTo>
                      <a:pt x="310286" y="1886768"/>
                      <a:pt x="319934" y="1898917"/>
                      <a:pt x="326509" y="1912495"/>
                    </a:cubicBezTo>
                    <a:cubicBezTo>
                      <a:pt x="338372" y="1937079"/>
                      <a:pt x="354738" y="1944869"/>
                      <a:pt x="382895" y="1940581"/>
                    </a:cubicBezTo>
                    <a:cubicBezTo>
                      <a:pt x="427132" y="1933863"/>
                      <a:pt x="474085" y="1937365"/>
                      <a:pt x="509032" y="1965665"/>
                    </a:cubicBezTo>
                    <a:cubicBezTo>
                      <a:pt x="553269" y="2001470"/>
                      <a:pt x="601794" y="2001184"/>
                      <a:pt x="652606" y="2000326"/>
                    </a:cubicBezTo>
                    <a:cubicBezTo>
                      <a:pt x="679977" y="1999897"/>
                      <a:pt x="707420" y="2001827"/>
                      <a:pt x="734648" y="1999612"/>
                    </a:cubicBezTo>
                    <a:cubicBezTo>
                      <a:pt x="749084" y="1998397"/>
                      <a:pt x="765235" y="1993752"/>
                      <a:pt x="776670" y="1985247"/>
                    </a:cubicBezTo>
                    <a:cubicBezTo>
                      <a:pt x="860427" y="1923572"/>
                      <a:pt x="961551" y="1922643"/>
                      <a:pt x="1044665" y="1982460"/>
                    </a:cubicBezTo>
                    <a:cubicBezTo>
                      <a:pt x="1057886" y="1991965"/>
                      <a:pt x="1076467" y="1998968"/>
                      <a:pt x="1092618" y="1998968"/>
                    </a:cubicBezTo>
                    <a:cubicBezTo>
                      <a:pt x="1582657" y="1999826"/>
                      <a:pt x="2072624" y="1999755"/>
                      <a:pt x="2562662" y="1998897"/>
                    </a:cubicBezTo>
                    <a:cubicBezTo>
                      <a:pt x="2578813" y="1998897"/>
                      <a:pt x="2597037" y="1991607"/>
                      <a:pt x="2610687" y="1982389"/>
                    </a:cubicBezTo>
                    <a:cubicBezTo>
                      <a:pt x="2687298" y="1930433"/>
                      <a:pt x="2769340" y="1917927"/>
                      <a:pt x="2847738" y="1967738"/>
                    </a:cubicBezTo>
                    <a:cubicBezTo>
                      <a:pt x="2891689" y="1995681"/>
                      <a:pt x="2933639" y="2001898"/>
                      <a:pt x="2981306" y="2000326"/>
                    </a:cubicBezTo>
                    <a:cubicBezTo>
                      <a:pt x="3012180" y="1999326"/>
                      <a:pt x="3043196" y="2000541"/>
                      <a:pt x="3074069" y="1999183"/>
                    </a:cubicBezTo>
                    <a:cubicBezTo>
                      <a:pt x="3085289" y="1998683"/>
                      <a:pt x="3098939" y="1996682"/>
                      <a:pt x="3106943" y="1989892"/>
                    </a:cubicBezTo>
                    <a:cubicBezTo>
                      <a:pt x="3159613" y="1945298"/>
                      <a:pt x="3220430" y="1934221"/>
                      <a:pt x="3287036" y="1939795"/>
                    </a:cubicBezTo>
                    <a:cubicBezTo>
                      <a:pt x="3297183" y="1940653"/>
                      <a:pt x="3311262" y="1934006"/>
                      <a:pt x="3318123" y="1926074"/>
                    </a:cubicBezTo>
                    <a:cubicBezTo>
                      <a:pt x="3331773" y="1910423"/>
                      <a:pt x="3341778" y="1891413"/>
                      <a:pt x="3355642" y="1870116"/>
                    </a:cubicBezTo>
                    <a:close/>
                    <a:moveTo>
                      <a:pt x="2522284" y="2120746"/>
                    </a:moveTo>
                    <a:cubicBezTo>
                      <a:pt x="2058402" y="2120746"/>
                      <a:pt x="1593948" y="2120746"/>
                      <a:pt x="1132853" y="2120746"/>
                    </a:cubicBezTo>
                    <a:cubicBezTo>
                      <a:pt x="1125564" y="2166341"/>
                      <a:pt x="1118775" y="2209005"/>
                      <a:pt x="1112057" y="2250884"/>
                    </a:cubicBezTo>
                    <a:cubicBezTo>
                      <a:pt x="1589017" y="2250884"/>
                      <a:pt x="2067407" y="2250884"/>
                      <a:pt x="2543009" y="2250884"/>
                    </a:cubicBezTo>
                    <a:cubicBezTo>
                      <a:pt x="2536005" y="2207004"/>
                      <a:pt x="2529359" y="2165269"/>
                      <a:pt x="2522284" y="2120746"/>
                    </a:cubicBezTo>
                    <a:close/>
                    <a:moveTo>
                      <a:pt x="406979" y="2253171"/>
                    </a:moveTo>
                    <a:cubicBezTo>
                      <a:pt x="460793" y="2252671"/>
                      <a:pt x="507460" y="2205003"/>
                      <a:pt x="505887" y="2152119"/>
                    </a:cubicBezTo>
                    <a:cubicBezTo>
                      <a:pt x="504315" y="2099949"/>
                      <a:pt x="458291" y="2055140"/>
                      <a:pt x="406264" y="2055212"/>
                    </a:cubicBezTo>
                    <a:cubicBezTo>
                      <a:pt x="353023" y="2055283"/>
                      <a:pt x="306070" y="2103380"/>
                      <a:pt x="307571" y="2156478"/>
                    </a:cubicBezTo>
                    <a:cubicBezTo>
                      <a:pt x="309072" y="2208934"/>
                      <a:pt x="355024" y="2253671"/>
                      <a:pt x="406979" y="2253171"/>
                    </a:cubicBezTo>
                    <a:close/>
                    <a:moveTo>
                      <a:pt x="3248873" y="2055212"/>
                    </a:moveTo>
                    <a:cubicBezTo>
                      <a:pt x="3196989" y="2055069"/>
                      <a:pt x="3150679" y="2100092"/>
                      <a:pt x="3149322" y="2152119"/>
                    </a:cubicBezTo>
                    <a:cubicBezTo>
                      <a:pt x="3147892" y="2205218"/>
                      <a:pt x="3194559" y="2252885"/>
                      <a:pt x="3248158" y="2253171"/>
                    </a:cubicBezTo>
                    <a:cubicBezTo>
                      <a:pt x="3301829" y="2253457"/>
                      <a:pt x="3348496" y="2206361"/>
                      <a:pt x="3347638" y="2152905"/>
                    </a:cubicBezTo>
                    <a:cubicBezTo>
                      <a:pt x="3346709" y="2100807"/>
                      <a:pt x="3300757" y="2055355"/>
                      <a:pt x="3248873" y="2055212"/>
                    </a:cubicBezTo>
                    <a:close/>
                    <a:moveTo>
                      <a:pt x="813760" y="2154120"/>
                    </a:moveTo>
                    <a:cubicBezTo>
                      <a:pt x="813760" y="2208076"/>
                      <a:pt x="859784" y="2253886"/>
                      <a:pt x="913455" y="2253243"/>
                    </a:cubicBezTo>
                    <a:cubicBezTo>
                      <a:pt x="966482" y="2252599"/>
                      <a:pt x="1009147" y="2208648"/>
                      <a:pt x="1009290" y="2154477"/>
                    </a:cubicBezTo>
                    <a:cubicBezTo>
                      <a:pt x="1009433" y="2100807"/>
                      <a:pt x="966696" y="2056498"/>
                      <a:pt x="913669" y="2055283"/>
                    </a:cubicBezTo>
                    <a:cubicBezTo>
                      <a:pt x="860141" y="2054068"/>
                      <a:pt x="813760" y="2100021"/>
                      <a:pt x="813760" y="2154120"/>
                    </a:cubicBezTo>
                    <a:close/>
                    <a:moveTo>
                      <a:pt x="2645776" y="2153763"/>
                    </a:moveTo>
                    <a:cubicBezTo>
                      <a:pt x="2645633" y="2207933"/>
                      <a:pt x="2687798" y="2251885"/>
                      <a:pt x="2741040" y="2253171"/>
                    </a:cubicBezTo>
                    <a:cubicBezTo>
                      <a:pt x="2794210" y="2254457"/>
                      <a:pt x="2841091" y="2208434"/>
                      <a:pt x="2841377" y="2154763"/>
                    </a:cubicBezTo>
                    <a:cubicBezTo>
                      <a:pt x="2841591" y="2100592"/>
                      <a:pt x="2795997" y="2054712"/>
                      <a:pt x="2742255" y="2055140"/>
                    </a:cubicBezTo>
                    <a:cubicBezTo>
                      <a:pt x="2689942" y="2055569"/>
                      <a:pt x="2645919" y="2100592"/>
                      <a:pt x="2645776" y="2153763"/>
                    </a:cubicBezTo>
                    <a:close/>
                    <a:moveTo>
                      <a:pt x="607297" y="2251527"/>
                    </a:moveTo>
                    <a:cubicBezTo>
                      <a:pt x="642672" y="2251527"/>
                      <a:pt x="677619" y="2251527"/>
                      <a:pt x="711565" y="2251527"/>
                    </a:cubicBezTo>
                    <a:cubicBezTo>
                      <a:pt x="704418" y="2207505"/>
                      <a:pt x="697486" y="2165126"/>
                      <a:pt x="690339" y="2121460"/>
                    </a:cubicBezTo>
                    <a:cubicBezTo>
                      <a:pt x="670258" y="2121460"/>
                      <a:pt x="646388" y="2121460"/>
                      <a:pt x="627164" y="2121460"/>
                    </a:cubicBezTo>
                    <a:cubicBezTo>
                      <a:pt x="620375" y="2166769"/>
                      <a:pt x="613943" y="2208362"/>
                      <a:pt x="607297" y="2251527"/>
                    </a:cubicBezTo>
                    <a:close/>
                    <a:moveTo>
                      <a:pt x="3047484" y="2252242"/>
                    </a:moveTo>
                    <a:cubicBezTo>
                      <a:pt x="3040980" y="2207505"/>
                      <a:pt x="3034691" y="2163911"/>
                      <a:pt x="3028402" y="2120888"/>
                    </a:cubicBezTo>
                    <a:cubicBezTo>
                      <a:pt x="3005533" y="2120888"/>
                      <a:pt x="2982450" y="2120888"/>
                      <a:pt x="2964655" y="2120888"/>
                    </a:cubicBezTo>
                    <a:cubicBezTo>
                      <a:pt x="2957223" y="2166483"/>
                      <a:pt x="2950362" y="2208862"/>
                      <a:pt x="2943358" y="2252242"/>
                    </a:cubicBezTo>
                    <a:cubicBezTo>
                      <a:pt x="2978591" y="2252242"/>
                      <a:pt x="3013966" y="2252242"/>
                      <a:pt x="3047484" y="2252242"/>
                    </a:cubicBezTo>
                    <a:close/>
                  </a:path>
                </a:pathLst>
              </a:custGeom>
              <a:grpFill/>
              <a:ln w="7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7" name="Полилиния: фигура 85">
                <a:extLst>
                  <a:ext uri="{FF2B5EF4-FFF2-40B4-BE49-F238E27FC236}">
                    <a16:creationId xmlns:a16="http://schemas.microsoft.com/office/drawing/2014/main" xmlns="" id="{4DD3E742-A03E-4C26-96DA-F31565DD9081}"/>
                  </a:ext>
                </a:extLst>
              </p:cNvPr>
              <p:cNvSpPr/>
              <p:nvPr/>
            </p:nvSpPr>
            <p:spPr>
              <a:xfrm>
                <a:off x="760701" y="2861028"/>
                <a:ext cx="120278" cy="872437"/>
              </a:xfrm>
              <a:custGeom>
                <a:avLst/>
                <a:gdLst>
                  <a:gd name="connsiteX0" fmla="*/ 64 w 120278"/>
                  <a:gd name="connsiteY0" fmla="*/ 436868 h 872437"/>
                  <a:gd name="connsiteX1" fmla="*/ 207 w 120278"/>
                  <a:gd name="connsiteY1" fmla="*/ 73395 h 872437"/>
                  <a:gd name="connsiteX2" fmla="*/ 59237 w 120278"/>
                  <a:gd name="connsiteY2" fmla="*/ 0 h 872437"/>
                  <a:gd name="connsiteX3" fmla="*/ 114552 w 120278"/>
                  <a:gd name="connsiteY3" fmla="*/ 40593 h 872437"/>
                  <a:gd name="connsiteX4" fmla="*/ 119768 w 120278"/>
                  <a:gd name="connsiteY4" fmla="*/ 86259 h 872437"/>
                  <a:gd name="connsiteX5" fmla="*/ 120197 w 120278"/>
                  <a:gd name="connsiteY5" fmla="*/ 784619 h 872437"/>
                  <a:gd name="connsiteX6" fmla="*/ 119983 w 120278"/>
                  <a:gd name="connsiteY6" fmla="*/ 805987 h 872437"/>
                  <a:gd name="connsiteX7" fmla="*/ 57022 w 120278"/>
                  <a:gd name="connsiteY7" fmla="*/ 872379 h 872437"/>
                  <a:gd name="connsiteX8" fmla="*/ 421 w 120278"/>
                  <a:gd name="connsiteY8" fmla="*/ 803843 h 872437"/>
                  <a:gd name="connsiteX9" fmla="*/ 207 w 120278"/>
                  <a:gd name="connsiteY9" fmla="*/ 436868 h 872437"/>
                  <a:gd name="connsiteX10" fmla="*/ 64 w 120278"/>
                  <a:gd name="connsiteY10" fmla="*/ 436868 h 872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0278" h="872437">
                    <a:moveTo>
                      <a:pt x="64" y="436868"/>
                    </a:moveTo>
                    <a:cubicBezTo>
                      <a:pt x="64" y="315734"/>
                      <a:pt x="-151" y="194600"/>
                      <a:pt x="207" y="73395"/>
                    </a:cubicBezTo>
                    <a:cubicBezTo>
                      <a:pt x="350" y="26299"/>
                      <a:pt x="21932" y="-71"/>
                      <a:pt x="59237" y="0"/>
                    </a:cubicBezTo>
                    <a:cubicBezTo>
                      <a:pt x="87252" y="72"/>
                      <a:pt x="107333" y="13007"/>
                      <a:pt x="114552" y="40593"/>
                    </a:cubicBezTo>
                    <a:cubicBezTo>
                      <a:pt x="118410" y="55314"/>
                      <a:pt x="119768" y="70965"/>
                      <a:pt x="119768" y="86259"/>
                    </a:cubicBezTo>
                    <a:cubicBezTo>
                      <a:pt x="120126" y="319022"/>
                      <a:pt x="120126" y="551856"/>
                      <a:pt x="120197" y="784619"/>
                    </a:cubicBezTo>
                    <a:cubicBezTo>
                      <a:pt x="120197" y="791766"/>
                      <a:pt x="120483" y="798912"/>
                      <a:pt x="119983" y="805987"/>
                    </a:cubicBezTo>
                    <a:cubicBezTo>
                      <a:pt x="116838" y="849081"/>
                      <a:pt x="93326" y="873808"/>
                      <a:pt x="57022" y="872379"/>
                    </a:cubicBezTo>
                    <a:cubicBezTo>
                      <a:pt x="22575" y="871021"/>
                      <a:pt x="564" y="845865"/>
                      <a:pt x="421" y="803843"/>
                    </a:cubicBezTo>
                    <a:cubicBezTo>
                      <a:pt x="-151" y="681494"/>
                      <a:pt x="207" y="559146"/>
                      <a:pt x="207" y="436868"/>
                    </a:cubicBezTo>
                    <a:cubicBezTo>
                      <a:pt x="135" y="436868"/>
                      <a:pt x="135" y="436868"/>
                      <a:pt x="64" y="436868"/>
                    </a:cubicBezTo>
                    <a:close/>
                  </a:path>
                </a:pathLst>
              </a:custGeom>
              <a:grpFill/>
              <a:ln w="7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8" name="Полилиния: фигура 86">
                <a:extLst>
                  <a:ext uri="{FF2B5EF4-FFF2-40B4-BE49-F238E27FC236}">
                    <a16:creationId xmlns:a16="http://schemas.microsoft.com/office/drawing/2014/main" xmlns="" id="{C650B732-4237-4530-833E-3561492C8BA5}"/>
                  </a:ext>
                </a:extLst>
              </p:cNvPr>
              <p:cNvSpPr/>
              <p:nvPr/>
            </p:nvSpPr>
            <p:spPr>
              <a:xfrm>
                <a:off x="-1008048" y="2860728"/>
                <a:ext cx="119645" cy="873680"/>
              </a:xfrm>
              <a:custGeom>
                <a:avLst/>
                <a:gdLst>
                  <a:gd name="connsiteX0" fmla="*/ 119607 w 119645"/>
                  <a:gd name="connsiteY0" fmla="*/ 439241 h 873680"/>
                  <a:gd name="connsiteX1" fmla="*/ 119607 w 119645"/>
                  <a:gd name="connsiteY1" fmla="*/ 806145 h 873680"/>
                  <a:gd name="connsiteX2" fmla="*/ 78729 w 119645"/>
                  <a:gd name="connsiteY2" fmla="*/ 870178 h 873680"/>
                  <a:gd name="connsiteX3" fmla="*/ 13409 w 119645"/>
                  <a:gd name="connsiteY3" fmla="*/ 847666 h 873680"/>
                  <a:gd name="connsiteX4" fmla="*/ 831 w 119645"/>
                  <a:gd name="connsiteY4" fmla="*/ 800713 h 873680"/>
                  <a:gd name="connsiteX5" fmla="*/ 117 w 119645"/>
                  <a:gd name="connsiteY5" fmla="*/ 74053 h 873680"/>
                  <a:gd name="connsiteX6" fmla="*/ 45354 w 119645"/>
                  <a:gd name="connsiteY6" fmla="*/ 2373 h 873680"/>
                  <a:gd name="connsiteX7" fmla="*/ 119321 w 119645"/>
                  <a:gd name="connsiteY7" fmla="*/ 68764 h 873680"/>
                  <a:gd name="connsiteX8" fmla="*/ 119535 w 119645"/>
                  <a:gd name="connsiteY8" fmla="*/ 439241 h 873680"/>
                  <a:gd name="connsiteX9" fmla="*/ 119607 w 119645"/>
                  <a:gd name="connsiteY9" fmla="*/ 439241 h 873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9645" h="873680">
                    <a:moveTo>
                      <a:pt x="119607" y="439241"/>
                    </a:moveTo>
                    <a:cubicBezTo>
                      <a:pt x="119607" y="561519"/>
                      <a:pt x="119607" y="683796"/>
                      <a:pt x="119607" y="806145"/>
                    </a:cubicBezTo>
                    <a:cubicBezTo>
                      <a:pt x="119607" y="836232"/>
                      <a:pt x="108315" y="860673"/>
                      <a:pt x="78729" y="870178"/>
                    </a:cubicBezTo>
                    <a:cubicBezTo>
                      <a:pt x="53072" y="878468"/>
                      <a:pt x="27702" y="872465"/>
                      <a:pt x="13409" y="847666"/>
                    </a:cubicBezTo>
                    <a:cubicBezTo>
                      <a:pt x="5548" y="834016"/>
                      <a:pt x="903" y="816507"/>
                      <a:pt x="831" y="800713"/>
                    </a:cubicBezTo>
                    <a:cubicBezTo>
                      <a:pt x="-98" y="558517"/>
                      <a:pt x="-98" y="316321"/>
                      <a:pt x="117" y="74053"/>
                    </a:cubicBezTo>
                    <a:cubicBezTo>
                      <a:pt x="117" y="41393"/>
                      <a:pt x="8764" y="11806"/>
                      <a:pt x="45354" y="2373"/>
                    </a:cubicBezTo>
                    <a:cubicBezTo>
                      <a:pt x="87948" y="-8561"/>
                      <a:pt x="119035" y="19096"/>
                      <a:pt x="119321" y="68764"/>
                    </a:cubicBezTo>
                    <a:cubicBezTo>
                      <a:pt x="119893" y="192257"/>
                      <a:pt x="119535" y="315749"/>
                      <a:pt x="119535" y="439241"/>
                    </a:cubicBezTo>
                    <a:cubicBezTo>
                      <a:pt x="119535" y="439241"/>
                      <a:pt x="119607" y="439241"/>
                      <a:pt x="119607" y="439241"/>
                    </a:cubicBezTo>
                    <a:close/>
                  </a:path>
                </a:pathLst>
              </a:custGeom>
              <a:grpFill/>
              <a:ln w="7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" name="Полилиния: фигура 87">
                <a:extLst>
                  <a:ext uri="{FF2B5EF4-FFF2-40B4-BE49-F238E27FC236}">
                    <a16:creationId xmlns:a16="http://schemas.microsoft.com/office/drawing/2014/main" xmlns="" id="{F23C624B-C1D3-419D-AA29-59174331B74D}"/>
                  </a:ext>
                </a:extLst>
              </p:cNvPr>
              <p:cNvSpPr/>
              <p:nvPr/>
            </p:nvSpPr>
            <p:spPr>
              <a:xfrm>
                <a:off x="-502821" y="2861344"/>
                <a:ext cx="120734" cy="872435"/>
              </a:xfrm>
              <a:custGeom>
                <a:avLst/>
                <a:gdLst>
                  <a:gd name="connsiteX0" fmla="*/ 120284 w 120734"/>
                  <a:gd name="connsiteY0" fmla="*/ 436194 h 872435"/>
                  <a:gd name="connsiteX1" fmla="*/ 120141 w 120734"/>
                  <a:gd name="connsiteY1" fmla="*/ 795808 h 872435"/>
                  <a:gd name="connsiteX2" fmla="*/ 74117 w 120734"/>
                  <a:gd name="connsiteY2" fmla="*/ 870776 h 872435"/>
                  <a:gd name="connsiteX3" fmla="*/ 508 w 120734"/>
                  <a:gd name="connsiteY3" fmla="*/ 802240 h 872435"/>
                  <a:gd name="connsiteX4" fmla="*/ 294 w 120734"/>
                  <a:gd name="connsiteY4" fmla="*/ 613500 h 872435"/>
                  <a:gd name="connsiteX5" fmla="*/ 436 w 120734"/>
                  <a:gd name="connsiteY5" fmla="*/ 75794 h 872435"/>
                  <a:gd name="connsiteX6" fmla="*/ 53535 w 120734"/>
                  <a:gd name="connsiteY6" fmla="*/ 398 h 872435"/>
                  <a:gd name="connsiteX7" fmla="*/ 120498 w 120734"/>
                  <a:gd name="connsiteY7" fmla="*/ 76509 h 872435"/>
                  <a:gd name="connsiteX8" fmla="*/ 120641 w 120734"/>
                  <a:gd name="connsiteY8" fmla="*/ 436194 h 872435"/>
                  <a:gd name="connsiteX9" fmla="*/ 120284 w 120734"/>
                  <a:gd name="connsiteY9" fmla="*/ 436194 h 872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734" h="872435">
                    <a:moveTo>
                      <a:pt x="120284" y="436194"/>
                    </a:moveTo>
                    <a:cubicBezTo>
                      <a:pt x="120284" y="556113"/>
                      <a:pt x="120498" y="675961"/>
                      <a:pt x="120141" y="795808"/>
                    </a:cubicBezTo>
                    <a:cubicBezTo>
                      <a:pt x="119998" y="838402"/>
                      <a:pt x="103490" y="864415"/>
                      <a:pt x="74117" y="870776"/>
                    </a:cubicBezTo>
                    <a:cubicBezTo>
                      <a:pt x="32667" y="879780"/>
                      <a:pt x="1223" y="851480"/>
                      <a:pt x="508" y="802240"/>
                    </a:cubicBezTo>
                    <a:cubicBezTo>
                      <a:pt x="-493" y="739351"/>
                      <a:pt x="294" y="676390"/>
                      <a:pt x="294" y="613500"/>
                    </a:cubicBezTo>
                    <a:cubicBezTo>
                      <a:pt x="294" y="434265"/>
                      <a:pt x="222" y="255030"/>
                      <a:pt x="436" y="75794"/>
                    </a:cubicBezTo>
                    <a:cubicBezTo>
                      <a:pt x="508" y="29127"/>
                      <a:pt x="18946" y="3757"/>
                      <a:pt x="53535" y="398"/>
                    </a:cubicBezTo>
                    <a:cubicBezTo>
                      <a:pt x="95557" y="-3675"/>
                      <a:pt x="120284" y="23625"/>
                      <a:pt x="120498" y="76509"/>
                    </a:cubicBezTo>
                    <a:cubicBezTo>
                      <a:pt x="120927" y="196357"/>
                      <a:pt x="120641" y="316276"/>
                      <a:pt x="120641" y="436194"/>
                    </a:cubicBezTo>
                    <a:cubicBezTo>
                      <a:pt x="120498" y="436194"/>
                      <a:pt x="120427" y="436194"/>
                      <a:pt x="120284" y="436194"/>
                    </a:cubicBezTo>
                    <a:close/>
                  </a:path>
                </a:pathLst>
              </a:custGeom>
              <a:grpFill/>
              <a:ln w="7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0" name="Полилиния: фигура 88">
                <a:extLst>
                  <a:ext uri="{FF2B5EF4-FFF2-40B4-BE49-F238E27FC236}">
                    <a16:creationId xmlns:a16="http://schemas.microsoft.com/office/drawing/2014/main" xmlns="" id="{8D36411C-3487-46F7-85EF-515890732AF6}"/>
                  </a:ext>
                </a:extLst>
              </p:cNvPr>
              <p:cNvSpPr/>
              <p:nvPr/>
            </p:nvSpPr>
            <p:spPr>
              <a:xfrm>
                <a:off x="3639" y="2860785"/>
                <a:ext cx="118939" cy="872802"/>
              </a:xfrm>
              <a:custGeom>
                <a:avLst/>
                <a:gdLst>
                  <a:gd name="connsiteX0" fmla="*/ 379 w 118939"/>
                  <a:gd name="connsiteY0" fmla="*/ 437111 h 872802"/>
                  <a:gd name="connsiteX1" fmla="*/ 451 w 118939"/>
                  <a:gd name="connsiteY1" fmla="*/ 63132 h 872802"/>
                  <a:gd name="connsiteX2" fmla="*/ 44187 w 118939"/>
                  <a:gd name="connsiteY2" fmla="*/ 2172 h 872802"/>
                  <a:gd name="connsiteX3" fmla="*/ 110150 w 118939"/>
                  <a:gd name="connsiteY3" fmla="*/ 31259 h 872802"/>
                  <a:gd name="connsiteX4" fmla="*/ 118726 w 118939"/>
                  <a:gd name="connsiteY4" fmla="*/ 76068 h 872802"/>
                  <a:gd name="connsiteX5" fmla="*/ 118369 w 118939"/>
                  <a:gd name="connsiteY5" fmla="*/ 799083 h 872802"/>
                  <a:gd name="connsiteX6" fmla="*/ 66628 w 118939"/>
                  <a:gd name="connsiteY6" fmla="*/ 872264 h 872802"/>
                  <a:gd name="connsiteX7" fmla="*/ 236 w 118939"/>
                  <a:gd name="connsiteY7" fmla="*/ 804086 h 872802"/>
                  <a:gd name="connsiteX8" fmla="*/ 93 w 118939"/>
                  <a:gd name="connsiteY8" fmla="*/ 437254 h 872802"/>
                  <a:gd name="connsiteX9" fmla="*/ 379 w 118939"/>
                  <a:gd name="connsiteY9" fmla="*/ 437111 h 872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939" h="872802">
                    <a:moveTo>
                      <a:pt x="379" y="437111"/>
                    </a:moveTo>
                    <a:cubicBezTo>
                      <a:pt x="379" y="312475"/>
                      <a:pt x="308" y="187768"/>
                      <a:pt x="451" y="63132"/>
                    </a:cubicBezTo>
                    <a:cubicBezTo>
                      <a:pt x="451" y="32545"/>
                      <a:pt x="13172" y="9748"/>
                      <a:pt x="44187" y="2172"/>
                    </a:cubicBezTo>
                    <a:cubicBezTo>
                      <a:pt x="72702" y="-4760"/>
                      <a:pt x="96929" y="4888"/>
                      <a:pt x="110150" y="31259"/>
                    </a:cubicBezTo>
                    <a:cubicBezTo>
                      <a:pt x="116725" y="44409"/>
                      <a:pt x="118726" y="60989"/>
                      <a:pt x="118726" y="76068"/>
                    </a:cubicBezTo>
                    <a:cubicBezTo>
                      <a:pt x="119083" y="317049"/>
                      <a:pt x="119012" y="558031"/>
                      <a:pt x="118369" y="799083"/>
                    </a:cubicBezTo>
                    <a:cubicBezTo>
                      <a:pt x="118226" y="844178"/>
                      <a:pt x="99716" y="868405"/>
                      <a:pt x="66628" y="872264"/>
                    </a:cubicBezTo>
                    <a:cubicBezTo>
                      <a:pt x="26107" y="876909"/>
                      <a:pt x="379" y="851253"/>
                      <a:pt x="236" y="804086"/>
                    </a:cubicBezTo>
                    <a:cubicBezTo>
                      <a:pt x="-192" y="681809"/>
                      <a:pt x="93" y="559531"/>
                      <a:pt x="93" y="437254"/>
                    </a:cubicBezTo>
                    <a:cubicBezTo>
                      <a:pt x="165" y="437111"/>
                      <a:pt x="308" y="437111"/>
                      <a:pt x="379" y="437111"/>
                    </a:cubicBezTo>
                    <a:close/>
                  </a:path>
                </a:pathLst>
              </a:custGeom>
              <a:grpFill/>
              <a:ln w="7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" name="Полилиния: фигура 89">
                <a:extLst>
                  <a:ext uri="{FF2B5EF4-FFF2-40B4-BE49-F238E27FC236}">
                    <a16:creationId xmlns:a16="http://schemas.microsoft.com/office/drawing/2014/main" xmlns="" id="{5288FBB1-A9FF-4298-AE85-A72EE0114420}"/>
                  </a:ext>
                </a:extLst>
              </p:cNvPr>
              <p:cNvSpPr/>
              <p:nvPr/>
            </p:nvSpPr>
            <p:spPr>
              <a:xfrm>
                <a:off x="1013215" y="2861185"/>
                <a:ext cx="118741" cy="873184"/>
              </a:xfrm>
              <a:custGeom>
                <a:avLst/>
                <a:gdLst>
                  <a:gd name="connsiteX0" fmla="*/ 118741 w 118741"/>
                  <a:gd name="connsiteY0" fmla="*/ 434924 h 873184"/>
                  <a:gd name="connsiteX1" fmla="*/ 118741 w 118741"/>
                  <a:gd name="connsiteY1" fmla="*/ 808903 h 873184"/>
                  <a:gd name="connsiteX2" fmla="*/ 78578 w 118741"/>
                  <a:gd name="connsiteY2" fmla="*/ 869649 h 873184"/>
                  <a:gd name="connsiteX3" fmla="*/ 13044 w 118741"/>
                  <a:gd name="connsiteY3" fmla="*/ 847423 h 873184"/>
                  <a:gd name="connsiteX4" fmla="*/ 1038 w 118741"/>
                  <a:gd name="connsiteY4" fmla="*/ 803901 h 873184"/>
                  <a:gd name="connsiteX5" fmla="*/ 180 w 118741"/>
                  <a:gd name="connsiteY5" fmla="*/ 70236 h 873184"/>
                  <a:gd name="connsiteX6" fmla="*/ 55280 w 118741"/>
                  <a:gd name="connsiteY6" fmla="*/ 200 h 873184"/>
                  <a:gd name="connsiteX7" fmla="*/ 118384 w 118741"/>
                  <a:gd name="connsiteY7" fmla="*/ 68092 h 873184"/>
                  <a:gd name="connsiteX8" fmla="*/ 118527 w 118741"/>
                  <a:gd name="connsiteY8" fmla="*/ 434924 h 873184"/>
                  <a:gd name="connsiteX9" fmla="*/ 118741 w 118741"/>
                  <a:gd name="connsiteY9" fmla="*/ 434924 h 873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741" h="873184">
                    <a:moveTo>
                      <a:pt x="118741" y="434924"/>
                    </a:moveTo>
                    <a:cubicBezTo>
                      <a:pt x="118741" y="559560"/>
                      <a:pt x="118741" y="684267"/>
                      <a:pt x="118741" y="808903"/>
                    </a:cubicBezTo>
                    <a:cubicBezTo>
                      <a:pt x="118741" y="838061"/>
                      <a:pt x="106449" y="860501"/>
                      <a:pt x="78578" y="869649"/>
                    </a:cubicBezTo>
                    <a:cubicBezTo>
                      <a:pt x="52779" y="878082"/>
                      <a:pt x="27766" y="871721"/>
                      <a:pt x="13044" y="847423"/>
                    </a:cubicBezTo>
                    <a:cubicBezTo>
                      <a:pt x="5468" y="834988"/>
                      <a:pt x="1109" y="818551"/>
                      <a:pt x="1038" y="803901"/>
                    </a:cubicBezTo>
                    <a:cubicBezTo>
                      <a:pt x="108" y="559346"/>
                      <a:pt x="-249" y="314791"/>
                      <a:pt x="180" y="70236"/>
                    </a:cubicBezTo>
                    <a:cubicBezTo>
                      <a:pt x="252" y="26643"/>
                      <a:pt x="21334" y="2559"/>
                      <a:pt x="55280" y="200"/>
                    </a:cubicBezTo>
                    <a:cubicBezTo>
                      <a:pt x="94229" y="-2515"/>
                      <a:pt x="118241" y="22498"/>
                      <a:pt x="118384" y="68092"/>
                    </a:cubicBezTo>
                    <a:cubicBezTo>
                      <a:pt x="118741" y="190370"/>
                      <a:pt x="118527" y="312647"/>
                      <a:pt x="118527" y="434924"/>
                    </a:cubicBezTo>
                    <a:cubicBezTo>
                      <a:pt x="118670" y="434924"/>
                      <a:pt x="118741" y="434924"/>
                      <a:pt x="118741" y="434924"/>
                    </a:cubicBezTo>
                    <a:close/>
                  </a:path>
                </a:pathLst>
              </a:custGeom>
              <a:grpFill/>
              <a:ln w="7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2" name="Полилиния: фигура 90">
                <a:extLst>
                  <a:ext uri="{FF2B5EF4-FFF2-40B4-BE49-F238E27FC236}">
                    <a16:creationId xmlns:a16="http://schemas.microsoft.com/office/drawing/2014/main" xmlns="" id="{885B20DA-A983-47BC-8836-A73AE5A2B3FD}"/>
                  </a:ext>
                </a:extLst>
              </p:cNvPr>
              <p:cNvSpPr/>
              <p:nvPr/>
            </p:nvSpPr>
            <p:spPr>
              <a:xfrm>
                <a:off x="1517936" y="2861482"/>
                <a:ext cx="120518" cy="871994"/>
              </a:xfrm>
              <a:custGeom>
                <a:avLst/>
                <a:gdLst>
                  <a:gd name="connsiteX0" fmla="*/ 77 w 120518"/>
                  <a:gd name="connsiteY0" fmla="*/ 436700 h 871994"/>
                  <a:gd name="connsiteX1" fmla="*/ 149 w 120518"/>
                  <a:gd name="connsiteY1" fmla="*/ 77086 h 871994"/>
                  <a:gd name="connsiteX2" fmla="*/ 52247 w 120518"/>
                  <a:gd name="connsiteY2" fmla="*/ 547 h 871994"/>
                  <a:gd name="connsiteX3" fmla="*/ 120211 w 120518"/>
                  <a:gd name="connsiteY3" fmla="*/ 75157 h 871994"/>
                  <a:gd name="connsiteX4" fmla="*/ 120425 w 120518"/>
                  <a:gd name="connsiteY4" fmla="*/ 488227 h 871994"/>
                  <a:gd name="connsiteX5" fmla="*/ 120282 w 120518"/>
                  <a:gd name="connsiteY5" fmla="*/ 798030 h 871994"/>
                  <a:gd name="connsiteX6" fmla="*/ 68469 w 120518"/>
                  <a:gd name="connsiteY6" fmla="*/ 871425 h 871994"/>
                  <a:gd name="connsiteX7" fmla="*/ 506 w 120518"/>
                  <a:gd name="connsiteY7" fmla="*/ 796386 h 871994"/>
                  <a:gd name="connsiteX8" fmla="*/ 363 w 120518"/>
                  <a:gd name="connsiteY8" fmla="*/ 436772 h 871994"/>
                  <a:gd name="connsiteX9" fmla="*/ 77 w 120518"/>
                  <a:gd name="connsiteY9" fmla="*/ 436700 h 87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518" h="871994">
                    <a:moveTo>
                      <a:pt x="77" y="436700"/>
                    </a:moveTo>
                    <a:cubicBezTo>
                      <a:pt x="77" y="316853"/>
                      <a:pt x="-137" y="196934"/>
                      <a:pt x="149" y="77086"/>
                    </a:cubicBezTo>
                    <a:cubicBezTo>
                      <a:pt x="292" y="30205"/>
                      <a:pt x="18444" y="4335"/>
                      <a:pt x="52247" y="547"/>
                    </a:cubicBezTo>
                    <a:cubicBezTo>
                      <a:pt x="95055" y="-4241"/>
                      <a:pt x="120067" y="22558"/>
                      <a:pt x="120211" y="75157"/>
                    </a:cubicBezTo>
                    <a:cubicBezTo>
                      <a:pt x="120568" y="212871"/>
                      <a:pt x="120425" y="350513"/>
                      <a:pt x="120425" y="488227"/>
                    </a:cubicBezTo>
                    <a:cubicBezTo>
                      <a:pt x="120425" y="591495"/>
                      <a:pt x="120711" y="694762"/>
                      <a:pt x="120282" y="798030"/>
                    </a:cubicBezTo>
                    <a:cubicBezTo>
                      <a:pt x="120139" y="841624"/>
                      <a:pt x="101201" y="867494"/>
                      <a:pt x="68469" y="871425"/>
                    </a:cubicBezTo>
                    <a:cubicBezTo>
                      <a:pt x="27020" y="876427"/>
                      <a:pt x="649" y="848270"/>
                      <a:pt x="506" y="796386"/>
                    </a:cubicBezTo>
                    <a:cubicBezTo>
                      <a:pt x="77" y="676538"/>
                      <a:pt x="363" y="556619"/>
                      <a:pt x="363" y="436772"/>
                    </a:cubicBezTo>
                    <a:cubicBezTo>
                      <a:pt x="220" y="436700"/>
                      <a:pt x="149" y="436700"/>
                      <a:pt x="77" y="436700"/>
                    </a:cubicBezTo>
                    <a:close/>
                  </a:path>
                </a:pathLst>
              </a:custGeom>
              <a:grpFill/>
              <a:ln w="7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3" name="Полилиния: фигура 91">
                <a:extLst>
                  <a:ext uri="{FF2B5EF4-FFF2-40B4-BE49-F238E27FC236}">
                    <a16:creationId xmlns:a16="http://schemas.microsoft.com/office/drawing/2014/main" xmlns="" id="{49C4DD2B-265A-46F0-BF49-E6C22FEDE371}"/>
                  </a:ext>
                </a:extLst>
              </p:cNvPr>
              <p:cNvSpPr/>
              <p:nvPr/>
            </p:nvSpPr>
            <p:spPr>
              <a:xfrm>
                <a:off x="2024007" y="2861454"/>
                <a:ext cx="119741" cy="872093"/>
              </a:xfrm>
              <a:custGeom>
                <a:avLst/>
                <a:gdLst>
                  <a:gd name="connsiteX0" fmla="*/ 338 w 119741"/>
                  <a:gd name="connsiteY0" fmla="*/ 435441 h 872093"/>
                  <a:gd name="connsiteX1" fmla="*/ 481 w 119741"/>
                  <a:gd name="connsiteY1" fmla="*/ 68538 h 872093"/>
                  <a:gd name="connsiteX2" fmla="*/ 56296 w 119741"/>
                  <a:gd name="connsiteY2" fmla="*/ 74 h 872093"/>
                  <a:gd name="connsiteX3" fmla="*/ 114611 w 119741"/>
                  <a:gd name="connsiteY3" fmla="*/ 41310 h 872093"/>
                  <a:gd name="connsiteX4" fmla="*/ 119685 w 119741"/>
                  <a:gd name="connsiteY4" fmla="*/ 79830 h 872093"/>
                  <a:gd name="connsiteX5" fmla="*/ 119399 w 119741"/>
                  <a:gd name="connsiteY5" fmla="*/ 792197 h 872093"/>
                  <a:gd name="connsiteX6" fmla="*/ 69802 w 119741"/>
                  <a:gd name="connsiteY6" fmla="*/ 871166 h 872093"/>
                  <a:gd name="connsiteX7" fmla="*/ 267 w 119741"/>
                  <a:gd name="connsiteY7" fmla="*/ 802273 h 872093"/>
                  <a:gd name="connsiteX8" fmla="*/ 124 w 119741"/>
                  <a:gd name="connsiteY8" fmla="*/ 435370 h 872093"/>
                  <a:gd name="connsiteX9" fmla="*/ 338 w 119741"/>
                  <a:gd name="connsiteY9" fmla="*/ 435441 h 872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9741" h="872093">
                    <a:moveTo>
                      <a:pt x="338" y="435441"/>
                    </a:moveTo>
                    <a:cubicBezTo>
                      <a:pt x="338" y="313164"/>
                      <a:pt x="52" y="190887"/>
                      <a:pt x="481" y="68538"/>
                    </a:cubicBezTo>
                    <a:cubicBezTo>
                      <a:pt x="624" y="25444"/>
                      <a:pt x="20920" y="1503"/>
                      <a:pt x="56296" y="74"/>
                    </a:cubicBezTo>
                    <a:cubicBezTo>
                      <a:pt x="86240" y="-1141"/>
                      <a:pt x="106393" y="12581"/>
                      <a:pt x="114611" y="41310"/>
                    </a:cubicBezTo>
                    <a:cubicBezTo>
                      <a:pt x="118113" y="53673"/>
                      <a:pt x="119685" y="66966"/>
                      <a:pt x="119685" y="79830"/>
                    </a:cubicBezTo>
                    <a:cubicBezTo>
                      <a:pt x="119828" y="317309"/>
                      <a:pt x="119685" y="554717"/>
                      <a:pt x="119399" y="792197"/>
                    </a:cubicBezTo>
                    <a:cubicBezTo>
                      <a:pt x="119328" y="840007"/>
                      <a:pt x="102391" y="866235"/>
                      <a:pt x="69802" y="871166"/>
                    </a:cubicBezTo>
                    <a:cubicBezTo>
                      <a:pt x="28281" y="877527"/>
                      <a:pt x="481" y="850799"/>
                      <a:pt x="267" y="802273"/>
                    </a:cubicBezTo>
                    <a:cubicBezTo>
                      <a:pt x="-234" y="679996"/>
                      <a:pt x="124" y="557719"/>
                      <a:pt x="124" y="435370"/>
                    </a:cubicBezTo>
                    <a:cubicBezTo>
                      <a:pt x="195" y="435441"/>
                      <a:pt x="267" y="435441"/>
                      <a:pt x="338" y="435441"/>
                    </a:cubicBezTo>
                    <a:close/>
                  </a:path>
                </a:pathLst>
              </a:custGeom>
              <a:grpFill/>
              <a:ln w="7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4" name="Полилиния: фигура 92">
                <a:extLst>
                  <a:ext uri="{FF2B5EF4-FFF2-40B4-BE49-F238E27FC236}">
                    <a16:creationId xmlns:a16="http://schemas.microsoft.com/office/drawing/2014/main" xmlns="" id="{107D8F23-FACD-43C6-9845-77DAA8985B3A}"/>
                  </a:ext>
                </a:extLst>
              </p:cNvPr>
              <p:cNvSpPr/>
              <p:nvPr/>
            </p:nvSpPr>
            <p:spPr>
              <a:xfrm>
                <a:off x="254669" y="2861115"/>
                <a:ext cx="120480" cy="872362"/>
              </a:xfrm>
              <a:custGeom>
                <a:avLst/>
                <a:gdLst>
                  <a:gd name="connsiteX0" fmla="*/ 120183 w 120480"/>
                  <a:gd name="connsiteY0" fmla="*/ 436566 h 872362"/>
                  <a:gd name="connsiteX1" fmla="*/ 120040 w 120480"/>
                  <a:gd name="connsiteY1" fmla="*/ 799968 h 872362"/>
                  <a:gd name="connsiteX2" fmla="*/ 63511 w 120480"/>
                  <a:gd name="connsiteY2" fmla="*/ 872291 h 872362"/>
                  <a:gd name="connsiteX3" fmla="*/ 407 w 120480"/>
                  <a:gd name="connsiteY3" fmla="*/ 799039 h 872362"/>
                  <a:gd name="connsiteX4" fmla="*/ 193 w 120480"/>
                  <a:gd name="connsiteY4" fmla="*/ 496169 h 872362"/>
                  <a:gd name="connsiteX5" fmla="*/ 621 w 120480"/>
                  <a:gd name="connsiteY5" fmla="*/ 90031 h 872362"/>
                  <a:gd name="connsiteX6" fmla="*/ 4195 w 120480"/>
                  <a:gd name="connsiteY6" fmla="*/ 47723 h 872362"/>
                  <a:gd name="connsiteX7" fmla="*/ 57508 w 120480"/>
                  <a:gd name="connsiteY7" fmla="*/ 127 h 872362"/>
                  <a:gd name="connsiteX8" fmla="*/ 117253 w 120480"/>
                  <a:gd name="connsiteY8" fmla="*/ 45079 h 872362"/>
                  <a:gd name="connsiteX9" fmla="*/ 120326 w 120480"/>
                  <a:gd name="connsiteY9" fmla="*/ 80311 h 872362"/>
                  <a:gd name="connsiteX10" fmla="*/ 120469 w 120480"/>
                  <a:gd name="connsiteY10" fmla="*/ 436638 h 872362"/>
                  <a:gd name="connsiteX11" fmla="*/ 120183 w 120480"/>
                  <a:gd name="connsiteY11" fmla="*/ 436566 h 872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0480" h="872362">
                    <a:moveTo>
                      <a:pt x="120183" y="436566"/>
                    </a:moveTo>
                    <a:cubicBezTo>
                      <a:pt x="120183" y="557700"/>
                      <a:pt x="120398" y="678834"/>
                      <a:pt x="120040" y="799968"/>
                    </a:cubicBezTo>
                    <a:cubicBezTo>
                      <a:pt x="119897" y="844777"/>
                      <a:pt x="98886" y="870790"/>
                      <a:pt x="63511" y="872291"/>
                    </a:cubicBezTo>
                    <a:cubicBezTo>
                      <a:pt x="24920" y="873935"/>
                      <a:pt x="693" y="847207"/>
                      <a:pt x="407" y="799039"/>
                    </a:cubicBezTo>
                    <a:cubicBezTo>
                      <a:pt x="-308" y="698130"/>
                      <a:pt x="121" y="597149"/>
                      <a:pt x="193" y="496169"/>
                    </a:cubicBezTo>
                    <a:cubicBezTo>
                      <a:pt x="264" y="360813"/>
                      <a:pt x="264" y="225386"/>
                      <a:pt x="621" y="90031"/>
                    </a:cubicBezTo>
                    <a:cubicBezTo>
                      <a:pt x="621" y="75880"/>
                      <a:pt x="1836" y="61659"/>
                      <a:pt x="4195" y="47723"/>
                    </a:cubicBezTo>
                    <a:cubicBezTo>
                      <a:pt x="9126" y="17993"/>
                      <a:pt x="27635" y="1842"/>
                      <a:pt x="57508" y="127"/>
                    </a:cubicBezTo>
                    <a:cubicBezTo>
                      <a:pt x="89596" y="-1660"/>
                      <a:pt x="108963" y="15492"/>
                      <a:pt x="117253" y="45079"/>
                    </a:cubicBezTo>
                    <a:cubicBezTo>
                      <a:pt x="120398" y="56227"/>
                      <a:pt x="120326" y="68520"/>
                      <a:pt x="120326" y="80311"/>
                    </a:cubicBezTo>
                    <a:cubicBezTo>
                      <a:pt x="120540" y="199087"/>
                      <a:pt x="120469" y="317862"/>
                      <a:pt x="120469" y="436638"/>
                    </a:cubicBezTo>
                    <a:cubicBezTo>
                      <a:pt x="120326" y="436566"/>
                      <a:pt x="120255" y="436566"/>
                      <a:pt x="120183" y="436566"/>
                    </a:cubicBezTo>
                    <a:close/>
                  </a:path>
                </a:pathLst>
              </a:custGeom>
              <a:grpFill/>
              <a:ln w="7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5" name="Полилиния: фигура 93">
                <a:extLst>
                  <a:ext uri="{FF2B5EF4-FFF2-40B4-BE49-F238E27FC236}">
                    <a16:creationId xmlns:a16="http://schemas.microsoft.com/office/drawing/2014/main" xmlns="" id="{A6326AA1-B0C2-4D3A-A84A-2362483EC788}"/>
                  </a:ext>
                </a:extLst>
              </p:cNvPr>
              <p:cNvSpPr/>
              <p:nvPr/>
            </p:nvSpPr>
            <p:spPr>
              <a:xfrm>
                <a:off x="-249085" y="2861168"/>
                <a:ext cx="117873" cy="872900"/>
              </a:xfrm>
              <a:custGeom>
                <a:avLst/>
                <a:gdLst>
                  <a:gd name="connsiteX0" fmla="*/ 117536 w 117868"/>
                  <a:gd name="connsiteY0" fmla="*/ 436298 h 872903"/>
                  <a:gd name="connsiteX1" fmla="*/ 117607 w 117868"/>
                  <a:gd name="connsiteY1" fmla="*/ 806632 h 872903"/>
                  <a:gd name="connsiteX2" fmla="*/ 76229 w 117868"/>
                  <a:gd name="connsiteY2" fmla="*/ 869807 h 872903"/>
                  <a:gd name="connsiteX3" fmla="*/ 11195 w 117868"/>
                  <a:gd name="connsiteY3" fmla="*/ 846295 h 872903"/>
                  <a:gd name="connsiteX4" fmla="*/ 261 w 117868"/>
                  <a:gd name="connsiteY4" fmla="*/ 802487 h 872903"/>
                  <a:gd name="connsiteX5" fmla="*/ 690 w 117868"/>
                  <a:gd name="connsiteY5" fmla="*/ 68966 h 872903"/>
                  <a:gd name="connsiteX6" fmla="*/ 59291 w 117868"/>
                  <a:gd name="connsiteY6" fmla="*/ 1 h 872903"/>
                  <a:gd name="connsiteX7" fmla="*/ 117750 w 117868"/>
                  <a:gd name="connsiteY7" fmla="*/ 73039 h 872903"/>
                  <a:gd name="connsiteX8" fmla="*/ 117821 w 117868"/>
                  <a:gd name="connsiteY8" fmla="*/ 436226 h 872903"/>
                  <a:gd name="connsiteX9" fmla="*/ 117536 w 117868"/>
                  <a:gd name="connsiteY9" fmla="*/ 436298 h 872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868" h="872903">
                    <a:moveTo>
                      <a:pt x="117536" y="436298"/>
                    </a:moveTo>
                    <a:cubicBezTo>
                      <a:pt x="117536" y="559719"/>
                      <a:pt x="117393" y="683211"/>
                      <a:pt x="117607" y="806632"/>
                    </a:cubicBezTo>
                    <a:cubicBezTo>
                      <a:pt x="117678" y="837148"/>
                      <a:pt x="106315" y="860803"/>
                      <a:pt x="76229" y="869807"/>
                    </a:cubicBezTo>
                    <a:cubicBezTo>
                      <a:pt x="50215" y="877597"/>
                      <a:pt x="25345" y="871022"/>
                      <a:pt x="11195" y="846295"/>
                    </a:cubicBezTo>
                    <a:cubicBezTo>
                      <a:pt x="3977" y="833646"/>
                      <a:pt x="332" y="817209"/>
                      <a:pt x="261" y="802487"/>
                    </a:cubicBezTo>
                    <a:cubicBezTo>
                      <a:pt x="-168" y="558003"/>
                      <a:pt x="-97" y="313520"/>
                      <a:pt x="690" y="68966"/>
                    </a:cubicBezTo>
                    <a:cubicBezTo>
                      <a:pt x="832" y="23585"/>
                      <a:pt x="22772" y="-213"/>
                      <a:pt x="59291" y="1"/>
                    </a:cubicBezTo>
                    <a:cubicBezTo>
                      <a:pt x="97096" y="216"/>
                      <a:pt x="117678" y="25443"/>
                      <a:pt x="117750" y="73039"/>
                    </a:cubicBezTo>
                    <a:cubicBezTo>
                      <a:pt x="117964" y="194102"/>
                      <a:pt x="117821" y="315164"/>
                      <a:pt x="117821" y="436226"/>
                    </a:cubicBezTo>
                    <a:cubicBezTo>
                      <a:pt x="117750" y="436298"/>
                      <a:pt x="117607" y="436298"/>
                      <a:pt x="117536" y="436298"/>
                    </a:cubicBezTo>
                    <a:close/>
                  </a:path>
                </a:pathLst>
              </a:custGeom>
              <a:grpFill/>
              <a:ln w="7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6" name="Полилиния: фигура 94">
                <a:extLst>
                  <a:ext uri="{FF2B5EF4-FFF2-40B4-BE49-F238E27FC236}">
                    <a16:creationId xmlns:a16="http://schemas.microsoft.com/office/drawing/2014/main" xmlns="" id="{BD15439B-1EC7-46B5-A8CB-C2D56EDA2775}"/>
                  </a:ext>
                </a:extLst>
              </p:cNvPr>
              <p:cNvSpPr/>
              <p:nvPr/>
            </p:nvSpPr>
            <p:spPr>
              <a:xfrm>
                <a:off x="509383" y="2860365"/>
                <a:ext cx="116611" cy="872972"/>
              </a:xfrm>
              <a:custGeom>
                <a:avLst/>
                <a:gdLst>
                  <a:gd name="connsiteX0" fmla="*/ 682 w 116611"/>
                  <a:gd name="connsiteY0" fmla="*/ 433744 h 872972"/>
                  <a:gd name="connsiteX1" fmla="*/ 610 w 116611"/>
                  <a:gd name="connsiteY1" fmla="*/ 59622 h 872972"/>
                  <a:gd name="connsiteX2" fmla="*/ 40488 w 116611"/>
                  <a:gd name="connsiteY2" fmla="*/ 3236 h 872972"/>
                  <a:gd name="connsiteX3" fmla="*/ 106094 w 116611"/>
                  <a:gd name="connsiteY3" fmla="*/ 25533 h 872972"/>
                  <a:gd name="connsiteX4" fmla="*/ 115884 w 116611"/>
                  <a:gd name="connsiteY4" fmla="*/ 62195 h 872972"/>
                  <a:gd name="connsiteX5" fmla="*/ 116456 w 116611"/>
                  <a:gd name="connsiteY5" fmla="*/ 810366 h 872972"/>
                  <a:gd name="connsiteX6" fmla="*/ 58926 w 116611"/>
                  <a:gd name="connsiteY6" fmla="*/ 872970 h 872972"/>
                  <a:gd name="connsiteX7" fmla="*/ 325 w 116611"/>
                  <a:gd name="connsiteY7" fmla="*/ 807722 h 872972"/>
                  <a:gd name="connsiteX8" fmla="*/ 110 w 116611"/>
                  <a:gd name="connsiteY8" fmla="*/ 433601 h 872972"/>
                  <a:gd name="connsiteX9" fmla="*/ 682 w 116611"/>
                  <a:gd name="connsiteY9" fmla="*/ 433744 h 872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611" h="872972">
                    <a:moveTo>
                      <a:pt x="682" y="433744"/>
                    </a:moveTo>
                    <a:cubicBezTo>
                      <a:pt x="682" y="309036"/>
                      <a:pt x="753" y="184329"/>
                      <a:pt x="610" y="59622"/>
                    </a:cubicBezTo>
                    <a:cubicBezTo>
                      <a:pt x="539" y="31036"/>
                      <a:pt x="14046" y="11169"/>
                      <a:pt x="40488" y="3236"/>
                    </a:cubicBezTo>
                    <a:cubicBezTo>
                      <a:pt x="66287" y="-4482"/>
                      <a:pt x="91086" y="1092"/>
                      <a:pt x="106094" y="25533"/>
                    </a:cubicBezTo>
                    <a:cubicBezTo>
                      <a:pt x="112454" y="35896"/>
                      <a:pt x="115884" y="49831"/>
                      <a:pt x="115884" y="62195"/>
                    </a:cubicBezTo>
                    <a:cubicBezTo>
                      <a:pt x="116527" y="311609"/>
                      <a:pt x="116813" y="561024"/>
                      <a:pt x="116456" y="810366"/>
                    </a:cubicBezTo>
                    <a:cubicBezTo>
                      <a:pt x="116385" y="849958"/>
                      <a:pt x="93801" y="872684"/>
                      <a:pt x="58926" y="872970"/>
                    </a:cubicBezTo>
                    <a:cubicBezTo>
                      <a:pt x="22765" y="873256"/>
                      <a:pt x="539" y="849887"/>
                      <a:pt x="325" y="807722"/>
                    </a:cubicBezTo>
                    <a:cubicBezTo>
                      <a:pt x="-247" y="683015"/>
                      <a:pt x="110" y="558308"/>
                      <a:pt x="110" y="433601"/>
                    </a:cubicBezTo>
                    <a:cubicBezTo>
                      <a:pt x="396" y="433744"/>
                      <a:pt x="539" y="433744"/>
                      <a:pt x="682" y="433744"/>
                    </a:cubicBezTo>
                    <a:close/>
                  </a:path>
                </a:pathLst>
              </a:custGeom>
              <a:grpFill/>
              <a:ln w="7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7" name="Полилиния: фигура 95">
                <a:extLst>
                  <a:ext uri="{FF2B5EF4-FFF2-40B4-BE49-F238E27FC236}">
                    <a16:creationId xmlns:a16="http://schemas.microsoft.com/office/drawing/2014/main" xmlns="" id="{1E236A17-889C-41DC-9C11-3140DD53A5BE}"/>
                  </a:ext>
                </a:extLst>
              </p:cNvPr>
              <p:cNvSpPr/>
              <p:nvPr/>
            </p:nvSpPr>
            <p:spPr>
              <a:xfrm>
                <a:off x="1267080" y="2860865"/>
                <a:ext cx="118102" cy="872381"/>
              </a:xfrm>
              <a:custGeom>
                <a:avLst/>
                <a:gdLst>
                  <a:gd name="connsiteX0" fmla="*/ 18 w 118102"/>
                  <a:gd name="connsiteY0" fmla="*/ 437174 h 872381"/>
                  <a:gd name="connsiteX1" fmla="*/ 89 w 118102"/>
                  <a:gd name="connsiteY1" fmla="*/ 63267 h 872381"/>
                  <a:gd name="connsiteX2" fmla="*/ 43898 w 118102"/>
                  <a:gd name="connsiteY2" fmla="*/ 2307 h 872381"/>
                  <a:gd name="connsiteX3" fmla="*/ 109646 w 118102"/>
                  <a:gd name="connsiteY3" fmla="*/ 31107 h 872381"/>
                  <a:gd name="connsiteX4" fmla="*/ 117150 w 118102"/>
                  <a:gd name="connsiteY4" fmla="*/ 86636 h 872381"/>
                  <a:gd name="connsiteX5" fmla="*/ 117436 w 118102"/>
                  <a:gd name="connsiteY5" fmla="*/ 684802 h 872381"/>
                  <a:gd name="connsiteX6" fmla="*/ 117721 w 118102"/>
                  <a:gd name="connsiteY6" fmla="*/ 802291 h 872381"/>
                  <a:gd name="connsiteX7" fmla="*/ 56047 w 118102"/>
                  <a:gd name="connsiteY7" fmla="*/ 872327 h 872381"/>
                  <a:gd name="connsiteX8" fmla="*/ 232 w 118102"/>
                  <a:gd name="connsiteY8" fmla="*/ 800433 h 872381"/>
                  <a:gd name="connsiteX9" fmla="*/ 161 w 118102"/>
                  <a:gd name="connsiteY9" fmla="*/ 437246 h 872381"/>
                  <a:gd name="connsiteX10" fmla="*/ 18 w 118102"/>
                  <a:gd name="connsiteY10" fmla="*/ 437174 h 872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8102" h="872381">
                    <a:moveTo>
                      <a:pt x="18" y="437174"/>
                    </a:moveTo>
                    <a:cubicBezTo>
                      <a:pt x="18" y="312538"/>
                      <a:pt x="-54" y="187903"/>
                      <a:pt x="89" y="63267"/>
                    </a:cubicBezTo>
                    <a:cubicBezTo>
                      <a:pt x="89" y="32608"/>
                      <a:pt x="13025" y="9811"/>
                      <a:pt x="43898" y="2307"/>
                    </a:cubicBezTo>
                    <a:cubicBezTo>
                      <a:pt x="72126" y="-4625"/>
                      <a:pt x="97783" y="3808"/>
                      <a:pt x="109646" y="31107"/>
                    </a:cubicBezTo>
                    <a:cubicBezTo>
                      <a:pt x="116864" y="47616"/>
                      <a:pt x="117078" y="67984"/>
                      <a:pt x="117150" y="86636"/>
                    </a:cubicBezTo>
                    <a:cubicBezTo>
                      <a:pt x="117650" y="286025"/>
                      <a:pt x="117436" y="485413"/>
                      <a:pt x="117436" y="684802"/>
                    </a:cubicBezTo>
                    <a:cubicBezTo>
                      <a:pt x="117436" y="723965"/>
                      <a:pt x="118722" y="763128"/>
                      <a:pt x="117721" y="802291"/>
                    </a:cubicBezTo>
                    <a:cubicBezTo>
                      <a:pt x="116578" y="849673"/>
                      <a:pt x="94567" y="873685"/>
                      <a:pt x="56047" y="872327"/>
                    </a:cubicBezTo>
                    <a:cubicBezTo>
                      <a:pt x="19599" y="870969"/>
                      <a:pt x="304" y="846742"/>
                      <a:pt x="232" y="800433"/>
                    </a:cubicBezTo>
                    <a:cubicBezTo>
                      <a:pt x="18" y="679370"/>
                      <a:pt x="161" y="558308"/>
                      <a:pt x="161" y="437246"/>
                    </a:cubicBezTo>
                    <a:cubicBezTo>
                      <a:pt x="161" y="437174"/>
                      <a:pt x="89" y="437174"/>
                      <a:pt x="18" y="437174"/>
                    </a:cubicBezTo>
                    <a:close/>
                  </a:path>
                </a:pathLst>
              </a:custGeom>
              <a:grpFill/>
              <a:ln w="7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8" name="Полилиния: фигура 96">
                <a:extLst>
                  <a:ext uri="{FF2B5EF4-FFF2-40B4-BE49-F238E27FC236}">
                    <a16:creationId xmlns:a16="http://schemas.microsoft.com/office/drawing/2014/main" xmlns="" id="{7F25F455-73E8-4442-BE6C-C43F628365AE}"/>
                  </a:ext>
                </a:extLst>
              </p:cNvPr>
              <p:cNvSpPr/>
              <p:nvPr/>
            </p:nvSpPr>
            <p:spPr>
              <a:xfrm>
                <a:off x="-753872" y="2860473"/>
                <a:ext cx="117436" cy="872512"/>
              </a:xfrm>
              <a:custGeom>
                <a:avLst/>
                <a:gdLst>
                  <a:gd name="connsiteX0" fmla="*/ 117418 w 117436"/>
                  <a:gd name="connsiteY0" fmla="*/ 436494 h 872512"/>
                  <a:gd name="connsiteX1" fmla="*/ 117347 w 117436"/>
                  <a:gd name="connsiteY1" fmla="*/ 781815 h 872512"/>
                  <a:gd name="connsiteX2" fmla="*/ 115489 w 117436"/>
                  <a:gd name="connsiteY2" fmla="*/ 824408 h 872512"/>
                  <a:gd name="connsiteX3" fmla="*/ 59031 w 117436"/>
                  <a:gd name="connsiteY3" fmla="*/ 872505 h 872512"/>
                  <a:gd name="connsiteX4" fmla="*/ 2073 w 117436"/>
                  <a:gd name="connsiteY4" fmla="*/ 824980 h 872512"/>
                  <a:gd name="connsiteX5" fmla="*/ 501 w 117436"/>
                  <a:gd name="connsiteY5" fmla="*/ 764592 h 872512"/>
                  <a:gd name="connsiteX6" fmla="*/ 1 w 117436"/>
                  <a:gd name="connsiteY6" fmla="*/ 73878 h 872512"/>
                  <a:gd name="connsiteX7" fmla="*/ 40879 w 117436"/>
                  <a:gd name="connsiteY7" fmla="*/ 3199 h 872512"/>
                  <a:gd name="connsiteX8" fmla="*/ 116489 w 117436"/>
                  <a:gd name="connsiteY8" fmla="*/ 62730 h 872512"/>
                  <a:gd name="connsiteX9" fmla="*/ 117132 w 117436"/>
                  <a:gd name="connsiteY9" fmla="*/ 333298 h 872512"/>
                  <a:gd name="connsiteX10" fmla="*/ 117132 w 117436"/>
                  <a:gd name="connsiteY10" fmla="*/ 436566 h 872512"/>
                  <a:gd name="connsiteX11" fmla="*/ 117418 w 117436"/>
                  <a:gd name="connsiteY11" fmla="*/ 436494 h 872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7436" h="872512">
                    <a:moveTo>
                      <a:pt x="117418" y="436494"/>
                    </a:moveTo>
                    <a:cubicBezTo>
                      <a:pt x="117418" y="551625"/>
                      <a:pt x="117490" y="666684"/>
                      <a:pt x="117347" y="781815"/>
                    </a:cubicBezTo>
                    <a:cubicBezTo>
                      <a:pt x="117347" y="796037"/>
                      <a:pt x="117776" y="810473"/>
                      <a:pt x="115489" y="824408"/>
                    </a:cubicBezTo>
                    <a:cubicBezTo>
                      <a:pt x="110272" y="855710"/>
                      <a:pt x="90404" y="872076"/>
                      <a:pt x="59031" y="872505"/>
                    </a:cubicBezTo>
                    <a:cubicBezTo>
                      <a:pt x="27157" y="872933"/>
                      <a:pt x="7147" y="855710"/>
                      <a:pt x="2073" y="824980"/>
                    </a:cubicBezTo>
                    <a:cubicBezTo>
                      <a:pt x="-1214" y="805327"/>
                      <a:pt x="501" y="784745"/>
                      <a:pt x="501" y="764592"/>
                    </a:cubicBezTo>
                    <a:cubicBezTo>
                      <a:pt x="358" y="534330"/>
                      <a:pt x="501" y="304140"/>
                      <a:pt x="1" y="73878"/>
                    </a:cubicBezTo>
                    <a:cubicBezTo>
                      <a:pt x="-71" y="41505"/>
                      <a:pt x="7004" y="13919"/>
                      <a:pt x="40879" y="3199"/>
                    </a:cubicBezTo>
                    <a:cubicBezTo>
                      <a:pt x="81328" y="-9593"/>
                      <a:pt x="115917" y="17135"/>
                      <a:pt x="116489" y="62730"/>
                    </a:cubicBezTo>
                    <a:cubicBezTo>
                      <a:pt x="117704" y="152919"/>
                      <a:pt x="117061" y="243109"/>
                      <a:pt x="117132" y="333298"/>
                    </a:cubicBezTo>
                    <a:cubicBezTo>
                      <a:pt x="117132" y="367744"/>
                      <a:pt x="117132" y="402119"/>
                      <a:pt x="117132" y="436566"/>
                    </a:cubicBezTo>
                    <a:cubicBezTo>
                      <a:pt x="117275" y="436494"/>
                      <a:pt x="117347" y="436494"/>
                      <a:pt x="117418" y="436494"/>
                    </a:cubicBezTo>
                    <a:close/>
                  </a:path>
                </a:pathLst>
              </a:custGeom>
              <a:grpFill/>
              <a:ln w="7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" name="Полилиния: фигура 97">
                <a:extLst>
                  <a:ext uri="{FF2B5EF4-FFF2-40B4-BE49-F238E27FC236}">
                    <a16:creationId xmlns:a16="http://schemas.microsoft.com/office/drawing/2014/main" xmlns="" id="{CAC50F3F-9FDB-46CE-9067-B3E548324E12}"/>
                  </a:ext>
                </a:extLst>
              </p:cNvPr>
              <p:cNvSpPr/>
              <p:nvPr/>
            </p:nvSpPr>
            <p:spPr>
              <a:xfrm>
                <a:off x="1772055" y="2861228"/>
                <a:ext cx="117380" cy="872686"/>
              </a:xfrm>
              <a:custGeom>
                <a:avLst/>
                <a:gdLst>
                  <a:gd name="connsiteX0" fmla="*/ 518 w 117380"/>
                  <a:gd name="connsiteY0" fmla="*/ 432952 h 872686"/>
                  <a:gd name="connsiteX1" fmla="*/ 661 w 117380"/>
                  <a:gd name="connsiteY1" fmla="*/ 69836 h 872686"/>
                  <a:gd name="connsiteX2" fmla="*/ 47614 w 117380"/>
                  <a:gd name="connsiteY2" fmla="*/ 1086 h 872686"/>
                  <a:gd name="connsiteX3" fmla="*/ 117150 w 117380"/>
                  <a:gd name="connsiteY3" fmla="*/ 68692 h 872686"/>
                  <a:gd name="connsiteX4" fmla="*/ 117221 w 117380"/>
                  <a:gd name="connsiteY4" fmla="*/ 467398 h 872686"/>
                  <a:gd name="connsiteX5" fmla="*/ 117007 w 117380"/>
                  <a:gd name="connsiteY5" fmla="*/ 809146 h 872686"/>
                  <a:gd name="connsiteX6" fmla="*/ 73413 w 117380"/>
                  <a:gd name="connsiteY6" fmla="*/ 870391 h 872686"/>
                  <a:gd name="connsiteX7" fmla="*/ 9523 w 117380"/>
                  <a:gd name="connsiteY7" fmla="*/ 843878 h 872686"/>
                  <a:gd name="connsiteX8" fmla="*/ 447 w 117380"/>
                  <a:gd name="connsiteY8" fmla="*/ 792494 h 872686"/>
                  <a:gd name="connsiteX9" fmla="*/ 89 w 117380"/>
                  <a:gd name="connsiteY9" fmla="*/ 432952 h 872686"/>
                  <a:gd name="connsiteX10" fmla="*/ 518 w 117380"/>
                  <a:gd name="connsiteY10" fmla="*/ 432952 h 872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7380" h="872686">
                    <a:moveTo>
                      <a:pt x="518" y="432952"/>
                    </a:moveTo>
                    <a:cubicBezTo>
                      <a:pt x="518" y="311889"/>
                      <a:pt x="232" y="190898"/>
                      <a:pt x="661" y="69836"/>
                    </a:cubicBezTo>
                    <a:cubicBezTo>
                      <a:pt x="804" y="28529"/>
                      <a:pt x="17027" y="6089"/>
                      <a:pt x="47614" y="1086"/>
                    </a:cubicBezTo>
                    <a:cubicBezTo>
                      <a:pt x="89492" y="-5775"/>
                      <a:pt x="117007" y="20239"/>
                      <a:pt x="117150" y="68692"/>
                    </a:cubicBezTo>
                    <a:cubicBezTo>
                      <a:pt x="117579" y="201618"/>
                      <a:pt x="117293" y="334544"/>
                      <a:pt x="117221" y="467398"/>
                    </a:cubicBezTo>
                    <a:cubicBezTo>
                      <a:pt x="117150" y="581314"/>
                      <a:pt x="116864" y="695230"/>
                      <a:pt x="117007" y="809146"/>
                    </a:cubicBezTo>
                    <a:cubicBezTo>
                      <a:pt x="117007" y="840233"/>
                      <a:pt x="103643" y="862530"/>
                      <a:pt x="73413" y="870391"/>
                    </a:cubicBezTo>
                    <a:cubicBezTo>
                      <a:pt x="46828" y="877252"/>
                      <a:pt x="22101" y="868819"/>
                      <a:pt x="9523" y="843878"/>
                    </a:cubicBezTo>
                    <a:cubicBezTo>
                      <a:pt x="2019" y="828942"/>
                      <a:pt x="518" y="809789"/>
                      <a:pt x="447" y="792494"/>
                    </a:cubicBezTo>
                    <a:cubicBezTo>
                      <a:pt x="-268" y="672647"/>
                      <a:pt x="89" y="552799"/>
                      <a:pt x="89" y="432952"/>
                    </a:cubicBezTo>
                    <a:cubicBezTo>
                      <a:pt x="304" y="432952"/>
                      <a:pt x="375" y="432952"/>
                      <a:pt x="518" y="432952"/>
                    </a:cubicBezTo>
                    <a:close/>
                  </a:path>
                </a:pathLst>
              </a:custGeom>
              <a:grpFill/>
              <a:ln w="7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37" name="Прямоугольник 36"/>
            <p:cNvSpPr/>
            <p:nvPr/>
          </p:nvSpPr>
          <p:spPr>
            <a:xfrm>
              <a:off x="5135847" y="2733132"/>
              <a:ext cx="1764000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>
                  <a:solidFill>
                    <a:schemeClr val="bg1"/>
                  </a:solidFill>
                  <a:latin typeface="Montserrat Medium" panose="020B0604020202020204" charset="-52"/>
                  <a:ea typeface="Calibri" panose="020F0502020204030204" pitchFamily="34" charset="0"/>
                </a:rPr>
                <a:t>Испытание работы ПО, корректировка</a:t>
              </a: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9927407" y="4061181"/>
              <a:ext cx="1766324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>
                  <a:solidFill>
                    <a:srgbClr val="212B33"/>
                  </a:solidFill>
                  <a:latin typeface="Montserrat Medium" panose="020B0604020202020204" charset="-52"/>
                  <a:ea typeface="Calibri" panose="020F0502020204030204" pitchFamily="34" charset="0"/>
                </a:rPr>
                <a:t>Проведение приемочных испытаний опытных образцов с привлечением представителей</a:t>
              </a:r>
            </a:p>
            <a:p>
              <a:pPr algn="ctr"/>
              <a:r>
                <a:rPr lang="ru-RU" sz="1100" dirty="0">
                  <a:solidFill>
                    <a:srgbClr val="212B33"/>
                  </a:solidFill>
                  <a:latin typeface="Montserrat Medium" panose="020B0604020202020204" charset="-52"/>
                  <a:ea typeface="Calibri" panose="020F0502020204030204" pitchFamily="34" charset="0"/>
                </a:rPr>
                <a:t> ОАО «РЖД»</a:t>
              </a:r>
            </a:p>
          </p:txBody>
        </p:sp>
        <p:cxnSp>
          <p:nvCxnSpPr>
            <p:cNvPr id="39" name="Прямая соединительная линия 38"/>
            <p:cNvCxnSpPr/>
            <p:nvPr/>
          </p:nvCxnSpPr>
          <p:spPr>
            <a:xfrm flipH="1" flipV="1">
              <a:off x="2826139" y="3918260"/>
              <a:ext cx="0" cy="90000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xmlns="" id="{679DC78B-5C98-4CEC-A9DA-C1545F64FB2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64139" y="4973144"/>
              <a:ext cx="324000" cy="323888"/>
              <a:chOff x="7364068" y="4252797"/>
              <a:chExt cx="1785524" cy="1784917"/>
            </a:xfrm>
            <a:noFill/>
          </p:grpSpPr>
          <p:sp>
            <p:nvSpPr>
              <p:cNvPr id="60" name="Полилиния: фигура 23">
                <a:extLst>
                  <a:ext uri="{FF2B5EF4-FFF2-40B4-BE49-F238E27FC236}">
                    <a16:creationId xmlns:a16="http://schemas.microsoft.com/office/drawing/2014/main" xmlns="" id="{A0E2D9E3-D2BB-4C3A-87E2-61E15BB9965C}"/>
                  </a:ext>
                </a:extLst>
              </p:cNvPr>
              <p:cNvSpPr/>
              <p:nvPr/>
            </p:nvSpPr>
            <p:spPr>
              <a:xfrm>
                <a:off x="7364068" y="4252797"/>
                <a:ext cx="1471008" cy="1784809"/>
              </a:xfrm>
              <a:custGeom>
                <a:avLst/>
                <a:gdLst>
                  <a:gd name="connsiteX0" fmla="*/ 1471008 w 1471008"/>
                  <a:gd name="connsiteY0" fmla="*/ 1100438 h 1784809"/>
                  <a:gd name="connsiteX1" fmla="*/ 1471008 w 1471008"/>
                  <a:gd name="connsiteY1" fmla="*/ 1757758 h 1784809"/>
                  <a:gd name="connsiteX2" fmla="*/ 1444148 w 1471008"/>
                  <a:gd name="connsiteY2" fmla="*/ 1784809 h 1784809"/>
                  <a:gd name="connsiteX3" fmla="*/ 370299 w 1471008"/>
                  <a:gd name="connsiteY3" fmla="*/ 1784809 h 1784809"/>
                  <a:gd name="connsiteX4" fmla="*/ 343915 w 1471008"/>
                  <a:gd name="connsiteY4" fmla="*/ 1758425 h 1784809"/>
                  <a:gd name="connsiteX5" fmla="*/ 344105 w 1471008"/>
                  <a:gd name="connsiteY5" fmla="*/ 905366 h 1784809"/>
                  <a:gd name="connsiteX6" fmla="*/ 331533 w 1471008"/>
                  <a:gd name="connsiteY6" fmla="*/ 885268 h 1784809"/>
                  <a:gd name="connsiteX7" fmla="*/ 274954 w 1471008"/>
                  <a:gd name="connsiteY7" fmla="*/ 857360 h 1784809"/>
                  <a:gd name="connsiteX8" fmla="*/ 262571 w 1471008"/>
                  <a:gd name="connsiteY8" fmla="*/ 857646 h 1784809"/>
                  <a:gd name="connsiteX9" fmla="*/ 211803 w 1471008"/>
                  <a:gd name="connsiteY9" fmla="*/ 888126 h 1784809"/>
                  <a:gd name="connsiteX10" fmla="*/ 177799 w 1471008"/>
                  <a:gd name="connsiteY10" fmla="*/ 884221 h 1784809"/>
                  <a:gd name="connsiteX11" fmla="*/ 109505 w 1471008"/>
                  <a:gd name="connsiteY11" fmla="*/ 814974 h 1784809"/>
                  <a:gd name="connsiteX12" fmla="*/ 105695 w 1471008"/>
                  <a:gd name="connsiteY12" fmla="*/ 785161 h 1784809"/>
                  <a:gd name="connsiteX13" fmla="*/ 137508 w 1471008"/>
                  <a:gd name="connsiteY13" fmla="*/ 731725 h 1784809"/>
                  <a:gd name="connsiteX14" fmla="*/ 137889 w 1471008"/>
                  <a:gd name="connsiteY14" fmla="*/ 718200 h 1784809"/>
                  <a:gd name="connsiteX15" fmla="*/ 88454 w 1471008"/>
                  <a:gd name="connsiteY15" fmla="*/ 597137 h 1784809"/>
                  <a:gd name="connsiteX16" fmla="*/ 77596 w 1471008"/>
                  <a:gd name="connsiteY16" fmla="*/ 586374 h 1784809"/>
                  <a:gd name="connsiteX17" fmla="*/ 18255 w 1471008"/>
                  <a:gd name="connsiteY17" fmla="*/ 571705 h 1784809"/>
                  <a:gd name="connsiteX18" fmla="*/ 158 w 1471008"/>
                  <a:gd name="connsiteY18" fmla="*/ 548750 h 1784809"/>
                  <a:gd name="connsiteX19" fmla="*/ 62 w 1471008"/>
                  <a:gd name="connsiteY19" fmla="*/ 448356 h 1784809"/>
                  <a:gd name="connsiteX20" fmla="*/ 19208 w 1471008"/>
                  <a:gd name="connsiteY20" fmla="*/ 424163 h 1784809"/>
                  <a:gd name="connsiteX21" fmla="*/ 77596 w 1471008"/>
                  <a:gd name="connsiteY21" fmla="*/ 409590 h 1784809"/>
                  <a:gd name="connsiteX22" fmla="*/ 88454 w 1471008"/>
                  <a:gd name="connsiteY22" fmla="*/ 398731 h 1784809"/>
                  <a:gd name="connsiteX23" fmla="*/ 137508 w 1471008"/>
                  <a:gd name="connsiteY23" fmla="*/ 278526 h 1784809"/>
                  <a:gd name="connsiteX24" fmla="*/ 137318 w 1471008"/>
                  <a:gd name="connsiteY24" fmla="*/ 264143 h 1784809"/>
                  <a:gd name="connsiteX25" fmla="*/ 105504 w 1471008"/>
                  <a:gd name="connsiteY25" fmla="*/ 210708 h 1784809"/>
                  <a:gd name="connsiteX26" fmla="*/ 108552 w 1471008"/>
                  <a:gd name="connsiteY26" fmla="*/ 182609 h 1784809"/>
                  <a:gd name="connsiteX27" fmla="*/ 180180 w 1471008"/>
                  <a:gd name="connsiteY27" fmla="*/ 109552 h 1784809"/>
                  <a:gd name="connsiteX28" fmla="*/ 209327 w 1471008"/>
                  <a:gd name="connsiteY28" fmla="*/ 106599 h 1784809"/>
                  <a:gd name="connsiteX29" fmla="*/ 260571 w 1471008"/>
                  <a:gd name="connsiteY29" fmla="*/ 138127 h 1784809"/>
                  <a:gd name="connsiteX30" fmla="*/ 276764 w 1471008"/>
                  <a:gd name="connsiteY30" fmla="*/ 138318 h 1784809"/>
                  <a:gd name="connsiteX31" fmla="*/ 393731 w 1471008"/>
                  <a:gd name="connsiteY31" fmla="*/ 89455 h 1784809"/>
                  <a:gd name="connsiteX32" fmla="*/ 405351 w 1471008"/>
                  <a:gd name="connsiteY32" fmla="*/ 77929 h 1784809"/>
                  <a:gd name="connsiteX33" fmla="*/ 419448 w 1471008"/>
                  <a:gd name="connsiteY33" fmla="*/ 19446 h 1784809"/>
                  <a:gd name="connsiteX34" fmla="*/ 443451 w 1471008"/>
                  <a:gd name="connsiteY34" fmla="*/ 110 h 1784809"/>
                  <a:gd name="connsiteX35" fmla="*/ 542797 w 1471008"/>
                  <a:gd name="connsiteY35" fmla="*/ 110 h 1784809"/>
                  <a:gd name="connsiteX36" fmla="*/ 565943 w 1471008"/>
                  <a:gd name="connsiteY36" fmla="*/ 17826 h 1784809"/>
                  <a:gd name="connsiteX37" fmla="*/ 580897 w 1471008"/>
                  <a:gd name="connsiteY37" fmla="*/ 78215 h 1784809"/>
                  <a:gd name="connsiteX38" fmla="*/ 591660 w 1471008"/>
                  <a:gd name="connsiteY38" fmla="*/ 89169 h 1784809"/>
                  <a:gd name="connsiteX39" fmla="*/ 710437 w 1471008"/>
                  <a:gd name="connsiteY39" fmla="*/ 138984 h 1784809"/>
                  <a:gd name="connsiteX40" fmla="*/ 724058 w 1471008"/>
                  <a:gd name="connsiteY40" fmla="*/ 138984 h 1784809"/>
                  <a:gd name="connsiteX41" fmla="*/ 773588 w 1471008"/>
                  <a:gd name="connsiteY41" fmla="*/ 108600 h 1784809"/>
                  <a:gd name="connsiteX42" fmla="*/ 808163 w 1471008"/>
                  <a:gd name="connsiteY42" fmla="*/ 112219 h 1784809"/>
                  <a:gd name="connsiteX43" fmla="*/ 876648 w 1471008"/>
                  <a:gd name="connsiteY43" fmla="*/ 181275 h 1784809"/>
                  <a:gd name="connsiteX44" fmla="*/ 880744 w 1471008"/>
                  <a:gd name="connsiteY44" fmla="*/ 210231 h 1784809"/>
                  <a:gd name="connsiteX45" fmla="*/ 848930 w 1471008"/>
                  <a:gd name="connsiteY45" fmla="*/ 263667 h 1784809"/>
                  <a:gd name="connsiteX46" fmla="*/ 848073 w 1471008"/>
                  <a:gd name="connsiteY46" fmla="*/ 278145 h 1784809"/>
                  <a:gd name="connsiteX47" fmla="*/ 898651 w 1471008"/>
                  <a:gd name="connsiteY47" fmla="*/ 404065 h 1784809"/>
                  <a:gd name="connsiteX48" fmla="*/ 912938 w 1471008"/>
                  <a:gd name="connsiteY48" fmla="*/ 414638 h 1784809"/>
                  <a:gd name="connsiteX49" fmla="*/ 1396618 w 1471008"/>
                  <a:gd name="connsiteY49" fmla="*/ 414543 h 1784809"/>
                  <a:gd name="connsiteX50" fmla="*/ 1446624 w 1471008"/>
                  <a:gd name="connsiteY50" fmla="*/ 415019 h 1784809"/>
                  <a:gd name="connsiteX51" fmla="*/ 1470818 w 1471008"/>
                  <a:gd name="connsiteY51" fmla="*/ 440260 h 1784809"/>
                  <a:gd name="connsiteX52" fmla="*/ 1471008 w 1471008"/>
                  <a:gd name="connsiteY52" fmla="*/ 1100438 h 1784809"/>
                  <a:gd name="connsiteX53" fmla="*/ 384396 w 1471008"/>
                  <a:gd name="connsiteY53" fmla="*/ 1743375 h 1784809"/>
                  <a:gd name="connsiteX54" fmla="*/ 397065 w 1471008"/>
                  <a:gd name="connsiteY54" fmla="*/ 1743375 h 1784809"/>
                  <a:gd name="connsiteX55" fmla="*/ 916844 w 1471008"/>
                  <a:gd name="connsiteY55" fmla="*/ 1743375 h 1784809"/>
                  <a:gd name="connsiteX56" fmla="*/ 1419669 w 1471008"/>
                  <a:gd name="connsiteY56" fmla="*/ 1743471 h 1784809"/>
                  <a:gd name="connsiteX57" fmla="*/ 1430622 w 1471008"/>
                  <a:gd name="connsiteY57" fmla="*/ 1733184 h 1784809"/>
                  <a:gd name="connsiteX58" fmla="*/ 1430432 w 1471008"/>
                  <a:gd name="connsiteY58" fmla="*/ 1253505 h 1784809"/>
                  <a:gd name="connsiteX59" fmla="*/ 1430432 w 1471008"/>
                  <a:gd name="connsiteY59" fmla="*/ 706484 h 1784809"/>
                  <a:gd name="connsiteX60" fmla="*/ 1430622 w 1471008"/>
                  <a:gd name="connsiteY60" fmla="*/ 466549 h 1784809"/>
                  <a:gd name="connsiteX61" fmla="*/ 1419383 w 1471008"/>
                  <a:gd name="connsiteY61" fmla="*/ 455310 h 1784809"/>
                  <a:gd name="connsiteX62" fmla="*/ 1373282 w 1471008"/>
                  <a:gd name="connsiteY62" fmla="*/ 455500 h 1784809"/>
                  <a:gd name="connsiteX63" fmla="*/ 390683 w 1471008"/>
                  <a:gd name="connsiteY63" fmla="*/ 455214 h 1784809"/>
                  <a:gd name="connsiteX64" fmla="*/ 384492 w 1471008"/>
                  <a:gd name="connsiteY64" fmla="*/ 456262 h 1784809"/>
                  <a:gd name="connsiteX65" fmla="*/ 384396 w 1471008"/>
                  <a:gd name="connsiteY65" fmla="*/ 1743375 h 1784809"/>
                  <a:gd name="connsiteX66" fmla="*/ 342296 w 1471008"/>
                  <a:gd name="connsiteY66" fmla="*/ 847264 h 1784809"/>
                  <a:gd name="connsiteX67" fmla="*/ 343725 w 1471008"/>
                  <a:gd name="connsiteY67" fmla="*/ 841263 h 1784809"/>
                  <a:gd name="connsiteX68" fmla="*/ 343629 w 1471008"/>
                  <a:gd name="connsiteY68" fmla="*/ 721819 h 1784809"/>
                  <a:gd name="connsiteX69" fmla="*/ 337724 w 1471008"/>
                  <a:gd name="connsiteY69" fmla="*/ 711437 h 1784809"/>
                  <a:gd name="connsiteX70" fmla="*/ 297528 w 1471008"/>
                  <a:gd name="connsiteY70" fmla="*/ 673908 h 1784809"/>
                  <a:gd name="connsiteX71" fmla="*/ 318864 w 1471008"/>
                  <a:gd name="connsiteY71" fmla="*/ 299386 h 1784809"/>
                  <a:gd name="connsiteX72" fmla="*/ 738536 w 1471008"/>
                  <a:gd name="connsiteY72" fmla="*/ 405208 h 1784809"/>
                  <a:gd name="connsiteX73" fmla="*/ 751490 w 1471008"/>
                  <a:gd name="connsiteY73" fmla="*/ 414352 h 1784809"/>
                  <a:gd name="connsiteX74" fmla="*/ 847787 w 1471008"/>
                  <a:gd name="connsiteY74" fmla="*/ 414162 h 1784809"/>
                  <a:gd name="connsiteX75" fmla="*/ 858265 w 1471008"/>
                  <a:gd name="connsiteY75" fmla="*/ 413495 h 1784809"/>
                  <a:gd name="connsiteX76" fmla="*/ 856074 w 1471008"/>
                  <a:gd name="connsiteY76" fmla="*/ 402637 h 1784809"/>
                  <a:gd name="connsiteX77" fmla="*/ 805973 w 1471008"/>
                  <a:gd name="connsiteY77" fmla="*/ 288432 h 1784809"/>
                  <a:gd name="connsiteX78" fmla="*/ 805211 w 1471008"/>
                  <a:gd name="connsiteY78" fmla="*/ 256047 h 1784809"/>
                  <a:gd name="connsiteX79" fmla="*/ 834262 w 1471008"/>
                  <a:gd name="connsiteY79" fmla="*/ 206898 h 1784809"/>
                  <a:gd name="connsiteX80" fmla="*/ 833691 w 1471008"/>
                  <a:gd name="connsiteY80" fmla="*/ 196897 h 1784809"/>
                  <a:gd name="connsiteX81" fmla="*/ 791780 w 1471008"/>
                  <a:gd name="connsiteY81" fmla="*/ 153748 h 1784809"/>
                  <a:gd name="connsiteX82" fmla="*/ 779684 w 1471008"/>
                  <a:gd name="connsiteY82" fmla="*/ 152986 h 1784809"/>
                  <a:gd name="connsiteX83" fmla="*/ 730154 w 1471008"/>
                  <a:gd name="connsiteY83" fmla="*/ 183371 h 1784809"/>
                  <a:gd name="connsiteX84" fmla="*/ 703008 w 1471008"/>
                  <a:gd name="connsiteY84" fmla="*/ 183085 h 1784809"/>
                  <a:gd name="connsiteX85" fmla="*/ 565276 w 1471008"/>
                  <a:gd name="connsiteY85" fmla="*/ 125078 h 1784809"/>
                  <a:gd name="connsiteX86" fmla="*/ 545369 w 1471008"/>
                  <a:gd name="connsiteY86" fmla="*/ 105552 h 1784809"/>
                  <a:gd name="connsiteX87" fmla="*/ 531558 w 1471008"/>
                  <a:gd name="connsiteY87" fmla="*/ 49068 h 1784809"/>
                  <a:gd name="connsiteX88" fmla="*/ 521270 w 1471008"/>
                  <a:gd name="connsiteY88" fmla="*/ 40877 h 1784809"/>
                  <a:gd name="connsiteX89" fmla="*/ 464120 w 1471008"/>
                  <a:gd name="connsiteY89" fmla="*/ 40972 h 1784809"/>
                  <a:gd name="connsiteX90" fmla="*/ 454786 w 1471008"/>
                  <a:gd name="connsiteY90" fmla="*/ 48592 h 1784809"/>
                  <a:gd name="connsiteX91" fmla="*/ 441261 w 1471008"/>
                  <a:gd name="connsiteY91" fmla="*/ 105171 h 1784809"/>
                  <a:gd name="connsiteX92" fmla="*/ 420686 w 1471008"/>
                  <a:gd name="connsiteY92" fmla="*/ 125268 h 1784809"/>
                  <a:gd name="connsiteX93" fmla="*/ 286479 w 1471008"/>
                  <a:gd name="connsiteY93" fmla="*/ 181275 h 1784809"/>
                  <a:gd name="connsiteX94" fmla="*/ 252380 w 1471008"/>
                  <a:gd name="connsiteY94" fmla="*/ 181466 h 1784809"/>
                  <a:gd name="connsiteX95" fmla="*/ 198944 w 1471008"/>
                  <a:gd name="connsiteY95" fmla="*/ 148700 h 1784809"/>
                  <a:gd name="connsiteX96" fmla="*/ 151415 w 1471008"/>
                  <a:gd name="connsiteY96" fmla="*/ 197754 h 1784809"/>
                  <a:gd name="connsiteX97" fmla="*/ 151891 w 1471008"/>
                  <a:gd name="connsiteY97" fmla="*/ 206993 h 1784809"/>
                  <a:gd name="connsiteX98" fmla="*/ 181990 w 1471008"/>
                  <a:gd name="connsiteY98" fmla="*/ 257952 h 1784809"/>
                  <a:gd name="connsiteX99" fmla="*/ 181514 w 1471008"/>
                  <a:gd name="connsiteY99" fmla="*/ 286050 h 1784809"/>
                  <a:gd name="connsiteX100" fmla="*/ 124650 w 1471008"/>
                  <a:gd name="connsiteY100" fmla="*/ 425306 h 1784809"/>
                  <a:gd name="connsiteX101" fmla="*/ 105980 w 1471008"/>
                  <a:gd name="connsiteY101" fmla="*/ 444832 h 1784809"/>
                  <a:gd name="connsiteX102" fmla="*/ 50545 w 1471008"/>
                  <a:gd name="connsiteY102" fmla="*/ 458643 h 1784809"/>
                  <a:gd name="connsiteX103" fmla="*/ 41306 w 1471008"/>
                  <a:gd name="connsiteY103" fmla="*/ 469978 h 1784809"/>
                  <a:gd name="connsiteX104" fmla="*/ 41306 w 1471008"/>
                  <a:gd name="connsiteY104" fmla="*/ 526176 h 1784809"/>
                  <a:gd name="connsiteX105" fmla="*/ 50545 w 1471008"/>
                  <a:gd name="connsiteY105" fmla="*/ 537606 h 1784809"/>
                  <a:gd name="connsiteX106" fmla="*/ 107028 w 1471008"/>
                  <a:gd name="connsiteY106" fmla="*/ 551607 h 1784809"/>
                  <a:gd name="connsiteX107" fmla="*/ 124554 w 1471008"/>
                  <a:gd name="connsiteY107" fmla="*/ 569705 h 1784809"/>
                  <a:gd name="connsiteX108" fmla="*/ 181990 w 1471008"/>
                  <a:gd name="connsiteY108" fmla="*/ 710865 h 1784809"/>
                  <a:gd name="connsiteX109" fmla="*/ 182466 w 1471008"/>
                  <a:gd name="connsiteY109" fmla="*/ 737155 h 1784809"/>
                  <a:gd name="connsiteX110" fmla="*/ 151986 w 1471008"/>
                  <a:gd name="connsiteY110" fmla="*/ 787828 h 1784809"/>
                  <a:gd name="connsiteX111" fmla="*/ 153320 w 1471008"/>
                  <a:gd name="connsiteY111" fmla="*/ 800686 h 1784809"/>
                  <a:gd name="connsiteX112" fmla="*/ 193420 w 1471008"/>
                  <a:gd name="connsiteY112" fmla="*/ 841358 h 1784809"/>
                  <a:gd name="connsiteX113" fmla="*/ 206374 w 1471008"/>
                  <a:gd name="connsiteY113" fmla="*/ 842977 h 1784809"/>
                  <a:gd name="connsiteX114" fmla="*/ 253427 w 1471008"/>
                  <a:gd name="connsiteY114" fmla="*/ 814116 h 1784809"/>
                  <a:gd name="connsiteX115" fmla="*/ 286765 w 1471008"/>
                  <a:gd name="connsiteY115" fmla="*/ 815069 h 1784809"/>
                  <a:gd name="connsiteX116" fmla="*/ 342296 w 1471008"/>
                  <a:gd name="connsiteY116" fmla="*/ 847264 h 1784809"/>
                  <a:gd name="connsiteX117" fmla="*/ 696150 w 1471008"/>
                  <a:gd name="connsiteY117" fmla="*/ 414257 h 1784809"/>
                  <a:gd name="connsiteX118" fmla="*/ 505269 w 1471008"/>
                  <a:gd name="connsiteY118" fmla="*/ 274144 h 1784809"/>
                  <a:gd name="connsiteX119" fmla="*/ 278859 w 1471008"/>
                  <a:gd name="connsiteY119" fmla="*/ 441689 h 1784809"/>
                  <a:gd name="connsiteX120" fmla="*/ 343820 w 1471008"/>
                  <a:gd name="connsiteY120" fmla="*/ 659907 h 1784809"/>
                  <a:gd name="connsiteX121" fmla="*/ 343820 w 1471008"/>
                  <a:gd name="connsiteY121" fmla="*/ 649429 h 1784809"/>
                  <a:gd name="connsiteX122" fmla="*/ 344010 w 1471008"/>
                  <a:gd name="connsiteY122" fmla="*/ 440737 h 1784809"/>
                  <a:gd name="connsiteX123" fmla="*/ 370299 w 1471008"/>
                  <a:gd name="connsiteY123" fmla="*/ 414352 h 1784809"/>
                  <a:gd name="connsiteX124" fmla="*/ 449357 w 1471008"/>
                  <a:gd name="connsiteY124" fmla="*/ 414352 h 1784809"/>
                  <a:gd name="connsiteX125" fmla="*/ 682148 w 1471008"/>
                  <a:gd name="connsiteY125" fmla="*/ 414352 h 1784809"/>
                  <a:gd name="connsiteX126" fmla="*/ 696150 w 1471008"/>
                  <a:gd name="connsiteY126" fmla="*/ 414257 h 1784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</a:cxnLst>
                <a:rect l="l" t="t" r="r" b="b"/>
                <a:pathLst>
                  <a:path w="1471008" h="1784809">
                    <a:moveTo>
                      <a:pt x="1471008" y="1100438"/>
                    </a:moveTo>
                    <a:cubicBezTo>
                      <a:pt x="1471008" y="1319513"/>
                      <a:pt x="1471008" y="1538683"/>
                      <a:pt x="1471008" y="1757758"/>
                    </a:cubicBezTo>
                    <a:cubicBezTo>
                      <a:pt x="1471008" y="1778332"/>
                      <a:pt x="1464722" y="1784809"/>
                      <a:pt x="1444148" y="1784809"/>
                    </a:cubicBezTo>
                    <a:cubicBezTo>
                      <a:pt x="1086198" y="1784809"/>
                      <a:pt x="728249" y="1784809"/>
                      <a:pt x="370299" y="1784809"/>
                    </a:cubicBezTo>
                    <a:cubicBezTo>
                      <a:pt x="350106" y="1784809"/>
                      <a:pt x="343915" y="1778523"/>
                      <a:pt x="343915" y="1758425"/>
                    </a:cubicBezTo>
                    <a:cubicBezTo>
                      <a:pt x="343915" y="1474104"/>
                      <a:pt x="343820" y="1189687"/>
                      <a:pt x="344105" y="905366"/>
                    </a:cubicBezTo>
                    <a:cubicBezTo>
                      <a:pt x="344105" y="895079"/>
                      <a:pt x="341819" y="889650"/>
                      <a:pt x="331533" y="885268"/>
                    </a:cubicBezTo>
                    <a:cubicBezTo>
                      <a:pt x="312197" y="877172"/>
                      <a:pt x="294004" y="866314"/>
                      <a:pt x="274954" y="857360"/>
                    </a:cubicBezTo>
                    <a:cubicBezTo>
                      <a:pt x="271525" y="855741"/>
                      <a:pt x="265810" y="855836"/>
                      <a:pt x="262571" y="857646"/>
                    </a:cubicBezTo>
                    <a:cubicBezTo>
                      <a:pt x="245427" y="867361"/>
                      <a:pt x="228758" y="877934"/>
                      <a:pt x="211803" y="888126"/>
                    </a:cubicBezTo>
                    <a:cubicBezTo>
                      <a:pt x="197611" y="896698"/>
                      <a:pt x="189419" y="895936"/>
                      <a:pt x="177799" y="884221"/>
                    </a:cubicBezTo>
                    <a:cubicBezTo>
                      <a:pt x="154939" y="861265"/>
                      <a:pt x="132174" y="838120"/>
                      <a:pt x="109505" y="814974"/>
                    </a:cubicBezTo>
                    <a:cubicBezTo>
                      <a:pt x="99885" y="805163"/>
                      <a:pt x="98742" y="797162"/>
                      <a:pt x="105695" y="785161"/>
                    </a:cubicBezTo>
                    <a:cubicBezTo>
                      <a:pt x="116077" y="767254"/>
                      <a:pt x="126745" y="749442"/>
                      <a:pt x="137508" y="731725"/>
                    </a:cubicBezTo>
                    <a:cubicBezTo>
                      <a:pt x="140366" y="727058"/>
                      <a:pt x="141128" y="723439"/>
                      <a:pt x="137889" y="718200"/>
                    </a:cubicBezTo>
                    <a:cubicBezTo>
                      <a:pt x="114458" y="680766"/>
                      <a:pt x="98360" y="640095"/>
                      <a:pt x="88454" y="597137"/>
                    </a:cubicBezTo>
                    <a:cubicBezTo>
                      <a:pt x="86930" y="590374"/>
                      <a:pt x="83692" y="587803"/>
                      <a:pt x="77596" y="586374"/>
                    </a:cubicBezTo>
                    <a:cubicBezTo>
                      <a:pt x="57784" y="581706"/>
                      <a:pt x="37972" y="576754"/>
                      <a:pt x="18255" y="571705"/>
                    </a:cubicBezTo>
                    <a:cubicBezTo>
                      <a:pt x="5873" y="568562"/>
                      <a:pt x="253" y="561514"/>
                      <a:pt x="158" y="548750"/>
                    </a:cubicBezTo>
                    <a:cubicBezTo>
                      <a:pt x="-33" y="515317"/>
                      <a:pt x="-33" y="481884"/>
                      <a:pt x="62" y="448356"/>
                    </a:cubicBezTo>
                    <a:cubicBezTo>
                      <a:pt x="158" y="433974"/>
                      <a:pt x="5206" y="427782"/>
                      <a:pt x="19208" y="424163"/>
                    </a:cubicBezTo>
                    <a:cubicBezTo>
                      <a:pt x="38639" y="419115"/>
                      <a:pt x="58070" y="414257"/>
                      <a:pt x="77596" y="409590"/>
                    </a:cubicBezTo>
                    <a:cubicBezTo>
                      <a:pt x="83787" y="408161"/>
                      <a:pt x="86835" y="405399"/>
                      <a:pt x="88454" y="398731"/>
                    </a:cubicBezTo>
                    <a:cubicBezTo>
                      <a:pt x="98360" y="356059"/>
                      <a:pt x="114362" y="315768"/>
                      <a:pt x="137508" y="278526"/>
                    </a:cubicBezTo>
                    <a:cubicBezTo>
                      <a:pt x="140937" y="273001"/>
                      <a:pt x="140461" y="269287"/>
                      <a:pt x="137318" y="264143"/>
                    </a:cubicBezTo>
                    <a:cubicBezTo>
                      <a:pt x="126459" y="246522"/>
                      <a:pt x="115982" y="228615"/>
                      <a:pt x="105504" y="210708"/>
                    </a:cubicBezTo>
                    <a:cubicBezTo>
                      <a:pt x="99027" y="199564"/>
                      <a:pt x="99694" y="191658"/>
                      <a:pt x="108552" y="182609"/>
                    </a:cubicBezTo>
                    <a:cubicBezTo>
                      <a:pt x="132269" y="158130"/>
                      <a:pt x="156177" y="133746"/>
                      <a:pt x="180180" y="109552"/>
                    </a:cubicBezTo>
                    <a:cubicBezTo>
                      <a:pt x="188848" y="100789"/>
                      <a:pt x="198563" y="100027"/>
                      <a:pt x="209327" y="106599"/>
                    </a:cubicBezTo>
                    <a:cubicBezTo>
                      <a:pt x="226472" y="116982"/>
                      <a:pt x="243617" y="127364"/>
                      <a:pt x="260571" y="138127"/>
                    </a:cubicBezTo>
                    <a:cubicBezTo>
                      <a:pt x="266286" y="141747"/>
                      <a:pt x="270668" y="142128"/>
                      <a:pt x="276764" y="138318"/>
                    </a:cubicBezTo>
                    <a:cubicBezTo>
                      <a:pt x="313054" y="115553"/>
                      <a:pt x="352011" y="99170"/>
                      <a:pt x="393731" y="89455"/>
                    </a:cubicBezTo>
                    <a:cubicBezTo>
                      <a:pt x="400589" y="87835"/>
                      <a:pt x="403827" y="84597"/>
                      <a:pt x="405351" y="77929"/>
                    </a:cubicBezTo>
                    <a:cubicBezTo>
                      <a:pt x="409733" y="58403"/>
                      <a:pt x="414781" y="38972"/>
                      <a:pt x="419448" y="19446"/>
                    </a:cubicBezTo>
                    <a:cubicBezTo>
                      <a:pt x="422782" y="5730"/>
                      <a:pt x="429164" y="205"/>
                      <a:pt x="443451" y="110"/>
                    </a:cubicBezTo>
                    <a:cubicBezTo>
                      <a:pt x="476598" y="-80"/>
                      <a:pt x="509650" y="15"/>
                      <a:pt x="542797" y="110"/>
                    </a:cubicBezTo>
                    <a:cubicBezTo>
                      <a:pt x="556227" y="205"/>
                      <a:pt x="562514" y="4968"/>
                      <a:pt x="565943" y="17826"/>
                    </a:cubicBezTo>
                    <a:cubicBezTo>
                      <a:pt x="571182" y="37924"/>
                      <a:pt x="576325" y="57927"/>
                      <a:pt x="580897" y="78215"/>
                    </a:cubicBezTo>
                    <a:cubicBezTo>
                      <a:pt x="582326" y="84692"/>
                      <a:pt x="585088" y="87645"/>
                      <a:pt x="591660" y="89169"/>
                    </a:cubicBezTo>
                    <a:cubicBezTo>
                      <a:pt x="633951" y="99265"/>
                      <a:pt x="673670" y="115743"/>
                      <a:pt x="710437" y="138984"/>
                    </a:cubicBezTo>
                    <a:cubicBezTo>
                      <a:pt x="715485" y="142223"/>
                      <a:pt x="719200" y="142032"/>
                      <a:pt x="724058" y="138984"/>
                    </a:cubicBezTo>
                    <a:cubicBezTo>
                      <a:pt x="740441" y="128697"/>
                      <a:pt x="757110" y="118696"/>
                      <a:pt x="773588" y="108600"/>
                    </a:cubicBezTo>
                    <a:cubicBezTo>
                      <a:pt x="788637" y="99361"/>
                      <a:pt x="795971" y="100027"/>
                      <a:pt x="808163" y="112219"/>
                    </a:cubicBezTo>
                    <a:cubicBezTo>
                      <a:pt x="831024" y="135174"/>
                      <a:pt x="853884" y="158225"/>
                      <a:pt x="876648" y="181275"/>
                    </a:cubicBezTo>
                    <a:cubicBezTo>
                      <a:pt x="885887" y="190610"/>
                      <a:pt x="887316" y="198897"/>
                      <a:pt x="880744" y="210231"/>
                    </a:cubicBezTo>
                    <a:cubicBezTo>
                      <a:pt x="870362" y="228139"/>
                      <a:pt x="859599" y="245855"/>
                      <a:pt x="848930" y="263667"/>
                    </a:cubicBezTo>
                    <a:cubicBezTo>
                      <a:pt x="846073" y="268429"/>
                      <a:pt x="844359" y="272239"/>
                      <a:pt x="848073" y="278145"/>
                    </a:cubicBezTo>
                    <a:cubicBezTo>
                      <a:pt x="872362" y="317102"/>
                      <a:pt x="888840" y="359393"/>
                      <a:pt x="898651" y="404065"/>
                    </a:cubicBezTo>
                    <a:cubicBezTo>
                      <a:pt x="900651" y="413209"/>
                      <a:pt x="904747" y="414638"/>
                      <a:pt x="912938" y="414638"/>
                    </a:cubicBezTo>
                    <a:cubicBezTo>
                      <a:pt x="1074197" y="414447"/>
                      <a:pt x="1235455" y="414543"/>
                      <a:pt x="1396618" y="414543"/>
                    </a:cubicBezTo>
                    <a:cubicBezTo>
                      <a:pt x="1413287" y="414543"/>
                      <a:pt x="1429955" y="414447"/>
                      <a:pt x="1446624" y="415019"/>
                    </a:cubicBezTo>
                    <a:cubicBezTo>
                      <a:pt x="1465293" y="415686"/>
                      <a:pt x="1470818" y="421782"/>
                      <a:pt x="1470818" y="440260"/>
                    </a:cubicBezTo>
                    <a:cubicBezTo>
                      <a:pt x="1471008" y="660097"/>
                      <a:pt x="1471008" y="880315"/>
                      <a:pt x="1471008" y="1100438"/>
                    </a:cubicBezTo>
                    <a:close/>
                    <a:moveTo>
                      <a:pt x="384396" y="1743375"/>
                    </a:moveTo>
                    <a:cubicBezTo>
                      <a:pt x="389159" y="1743375"/>
                      <a:pt x="393159" y="1743375"/>
                      <a:pt x="397065" y="1743375"/>
                    </a:cubicBezTo>
                    <a:cubicBezTo>
                      <a:pt x="570324" y="1743375"/>
                      <a:pt x="743584" y="1743375"/>
                      <a:pt x="916844" y="1743375"/>
                    </a:cubicBezTo>
                    <a:cubicBezTo>
                      <a:pt x="1084484" y="1743375"/>
                      <a:pt x="1252029" y="1743280"/>
                      <a:pt x="1419669" y="1743471"/>
                    </a:cubicBezTo>
                    <a:cubicBezTo>
                      <a:pt x="1427670" y="1743471"/>
                      <a:pt x="1430622" y="1741851"/>
                      <a:pt x="1430622" y="1733184"/>
                    </a:cubicBezTo>
                    <a:cubicBezTo>
                      <a:pt x="1430337" y="1573259"/>
                      <a:pt x="1430432" y="1413430"/>
                      <a:pt x="1430432" y="1253505"/>
                    </a:cubicBezTo>
                    <a:cubicBezTo>
                      <a:pt x="1430432" y="1071196"/>
                      <a:pt x="1430432" y="888792"/>
                      <a:pt x="1430432" y="706484"/>
                    </a:cubicBezTo>
                    <a:cubicBezTo>
                      <a:pt x="1430432" y="626474"/>
                      <a:pt x="1430337" y="546559"/>
                      <a:pt x="1430622" y="466549"/>
                    </a:cubicBezTo>
                    <a:cubicBezTo>
                      <a:pt x="1430622" y="457786"/>
                      <a:pt x="1428432" y="454833"/>
                      <a:pt x="1419383" y="455310"/>
                    </a:cubicBezTo>
                    <a:cubicBezTo>
                      <a:pt x="1404048" y="456072"/>
                      <a:pt x="1388617" y="455500"/>
                      <a:pt x="1373282" y="455500"/>
                    </a:cubicBezTo>
                    <a:cubicBezTo>
                      <a:pt x="1045717" y="455405"/>
                      <a:pt x="718248" y="455310"/>
                      <a:pt x="390683" y="455214"/>
                    </a:cubicBezTo>
                    <a:cubicBezTo>
                      <a:pt x="388492" y="455214"/>
                      <a:pt x="386301" y="455976"/>
                      <a:pt x="384492" y="456262"/>
                    </a:cubicBezTo>
                    <a:cubicBezTo>
                      <a:pt x="384396" y="885364"/>
                      <a:pt x="384396" y="1313893"/>
                      <a:pt x="384396" y="1743375"/>
                    </a:cubicBezTo>
                    <a:close/>
                    <a:moveTo>
                      <a:pt x="342296" y="847264"/>
                    </a:moveTo>
                    <a:cubicBezTo>
                      <a:pt x="343344" y="843168"/>
                      <a:pt x="343725" y="842215"/>
                      <a:pt x="343725" y="841263"/>
                    </a:cubicBezTo>
                    <a:cubicBezTo>
                      <a:pt x="343820" y="801448"/>
                      <a:pt x="344010" y="761634"/>
                      <a:pt x="343629" y="721819"/>
                    </a:cubicBezTo>
                    <a:cubicBezTo>
                      <a:pt x="343629" y="718295"/>
                      <a:pt x="340486" y="714104"/>
                      <a:pt x="337724" y="711437"/>
                    </a:cubicBezTo>
                    <a:cubicBezTo>
                      <a:pt x="324484" y="698769"/>
                      <a:pt x="309720" y="687529"/>
                      <a:pt x="297528" y="673908"/>
                    </a:cubicBezTo>
                    <a:cubicBezTo>
                      <a:pt x="200754" y="566371"/>
                      <a:pt x="210660" y="396064"/>
                      <a:pt x="318864" y="299386"/>
                    </a:cubicBezTo>
                    <a:cubicBezTo>
                      <a:pt x="456786" y="176227"/>
                      <a:pt x="675385" y="231282"/>
                      <a:pt x="738536" y="405208"/>
                    </a:cubicBezTo>
                    <a:cubicBezTo>
                      <a:pt x="741012" y="412066"/>
                      <a:pt x="744251" y="414447"/>
                      <a:pt x="751490" y="414352"/>
                    </a:cubicBezTo>
                    <a:cubicBezTo>
                      <a:pt x="783589" y="413971"/>
                      <a:pt x="815688" y="414257"/>
                      <a:pt x="847787" y="414162"/>
                    </a:cubicBezTo>
                    <a:cubicBezTo>
                      <a:pt x="851026" y="414162"/>
                      <a:pt x="854169" y="413781"/>
                      <a:pt x="858265" y="413495"/>
                    </a:cubicBezTo>
                    <a:cubicBezTo>
                      <a:pt x="857408" y="409114"/>
                      <a:pt x="856836" y="405780"/>
                      <a:pt x="856074" y="402637"/>
                    </a:cubicBezTo>
                    <a:cubicBezTo>
                      <a:pt x="845597" y="361870"/>
                      <a:pt x="829500" y="323484"/>
                      <a:pt x="805973" y="288432"/>
                    </a:cubicBezTo>
                    <a:cubicBezTo>
                      <a:pt x="798543" y="277288"/>
                      <a:pt x="797877" y="267477"/>
                      <a:pt x="805211" y="256047"/>
                    </a:cubicBezTo>
                    <a:cubicBezTo>
                      <a:pt x="815498" y="240045"/>
                      <a:pt x="825023" y="223471"/>
                      <a:pt x="834262" y="206898"/>
                    </a:cubicBezTo>
                    <a:cubicBezTo>
                      <a:pt x="835691" y="204326"/>
                      <a:pt x="835500" y="198801"/>
                      <a:pt x="833691" y="196897"/>
                    </a:cubicBezTo>
                    <a:cubicBezTo>
                      <a:pt x="819975" y="182228"/>
                      <a:pt x="805592" y="168322"/>
                      <a:pt x="791780" y="153748"/>
                    </a:cubicBezTo>
                    <a:cubicBezTo>
                      <a:pt x="787494" y="149176"/>
                      <a:pt x="784161" y="150129"/>
                      <a:pt x="779684" y="152986"/>
                    </a:cubicBezTo>
                    <a:cubicBezTo>
                      <a:pt x="763205" y="163273"/>
                      <a:pt x="746632" y="173179"/>
                      <a:pt x="730154" y="183371"/>
                    </a:cubicBezTo>
                    <a:cubicBezTo>
                      <a:pt x="720915" y="189086"/>
                      <a:pt x="712152" y="189372"/>
                      <a:pt x="703008" y="183085"/>
                    </a:cubicBezTo>
                    <a:cubicBezTo>
                      <a:pt x="661098" y="154320"/>
                      <a:pt x="615187" y="134984"/>
                      <a:pt x="565276" y="125078"/>
                    </a:cubicBezTo>
                    <a:cubicBezTo>
                      <a:pt x="553846" y="122792"/>
                      <a:pt x="547941" y="116505"/>
                      <a:pt x="545369" y="105552"/>
                    </a:cubicBezTo>
                    <a:cubicBezTo>
                      <a:pt x="540987" y="86692"/>
                      <a:pt x="535939" y="67928"/>
                      <a:pt x="531558" y="49068"/>
                    </a:cubicBezTo>
                    <a:cubicBezTo>
                      <a:pt x="530224" y="43163"/>
                      <a:pt x="527462" y="40782"/>
                      <a:pt x="521270" y="40877"/>
                    </a:cubicBezTo>
                    <a:cubicBezTo>
                      <a:pt x="502220" y="41163"/>
                      <a:pt x="483170" y="41258"/>
                      <a:pt x="464120" y="40972"/>
                    </a:cubicBezTo>
                    <a:cubicBezTo>
                      <a:pt x="458310" y="40877"/>
                      <a:pt x="456024" y="42877"/>
                      <a:pt x="454786" y="48592"/>
                    </a:cubicBezTo>
                    <a:cubicBezTo>
                      <a:pt x="450595" y="67547"/>
                      <a:pt x="445547" y="86216"/>
                      <a:pt x="441261" y="105171"/>
                    </a:cubicBezTo>
                    <a:cubicBezTo>
                      <a:pt x="438689" y="116601"/>
                      <a:pt x="432593" y="122887"/>
                      <a:pt x="420686" y="125268"/>
                    </a:cubicBezTo>
                    <a:cubicBezTo>
                      <a:pt x="372300" y="134984"/>
                      <a:pt x="327246" y="153272"/>
                      <a:pt x="286479" y="181275"/>
                    </a:cubicBezTo>
                    <a:cubicBezTo>
                      <a:pt x="274478" y="189562"/>
                      <a:pt x="264191" y="189181"/>
                      <a:pt x="252380" y="181466"/>
                    </a:cubicBezTo>
                    <a:cubicBezTo>
                      <a:pt x="235330" y="170417"/>
                      <a:pt x="217709" y="160130"/>
                      <a:pt x="198944" y="148700"/>
                    </a:cubicBezTo>
                    <a:cubicBezTo>
                      <a:pt x="182943" y="165178"/>
                      <a:pt x="166941" y="181275"/>
                      <a:pt x="151415" y="197754"/>
                    </a:cubicBezTo>
                    <a:cubicBezTo>
                      <a:pt x="149891" y="199373"/>
                      <a:pt x="150462" y="204516"/>
                      <a:pt x="151891" y="206993"/>
                    </a:cubicBezTo>
                    <a:cubicBezTo>
                      <a:pt x="161607" y="224138"/>
                      <a:pt x="171798" y="241092"/>
                      <a:pt x="181990" y="257952"/>
                    </a:cubicBezTo>
                    <a:cubicBezTo>
                      <a:pt x="187800" y="267477"/>
                      <a:pt x="187895" y="276525"/>
                      <a:pt x="181514" y="286050"/>
                    </a:cubicBezTo>
                    <a:cubicBezTo>
                      <a:pt x="153034" y="328532"/>
                      <a:pt x="134460" y="375205"/>
                      <a:pt x="124650" y="425306"/>
                    </a:cubicBezTo>
                    <a:cubicBezTo>
                      <a:pt x="122554" y="436260"/>
                      <a:pt x="116553" y="442261"/>
                      <a:pt x="105980" y="444832"/>
                    </a:cubicBezTo>
                    <a:cubicBezTo>
                      <a:pt x="87502" y="449309"/>
                      <a:pt x="69119" y="454357"/>
                      <a:pt x="50545" y="458643"/>
                    </a:cubicBezTo>
                    <a:cubicBezTo>
                      <a:pt x="43877" y="460167"/>
                      <a:pt x="41115" y="462739"/>
                      <a:pt x="41306" y="469978"/>
                    </a:cubicBezTo>
                    <a:cubicBezTo>
                      <a:pt x="41782" y="488742"/>
                      <a:pt x="41782" y="507412"/>
                      <a:pt x="41306" y="526176"/>
                    </a:cubicBezTo>
                    <a:cubicBezTo>
                      <a:pt x="41115" y="533415"/>
                      <a:pt x="43877" y="536082"/>
                      <a:pt x="50545" y="537606"/>
                    </a:cubicBezTo>
                    <a:cubicBezTo>
                      <a:pt x="69404" y="541987"/>
                      <a:pt x="88169" y="547131"/>
                      <a:pt x="107028" y="551607"/>
                    </a:cubicBezTo>
                    <a:cubicBezTo>
                      <a:pt x="116934" y="553989"/>
                      <a:pt x="122649" y="559608"/>
                      <a:pt x="124554" y="569705"/>
                    </a:cubicBezTo>
                    <a:cubicBezTo>
                      <a:pt x="134175" y="620664"/>
                      <a:pt x="153415" y="667622"/>
                      <a:pt x="181990" y="710865"/>
                    </a:cubicBezTo>
                    <a:cubicBezTo>
                      <a:pt x="187800" y="719629"/>
                      <a:pt x="187895" y="728106"/>
                      <a:pt x="182466" y="737155"/>
                    </a:cubicBezTo>
                    <a:cubicBezTo>
                      <a:pt x="172275" y="754014"/>
                      <a:pt x="162464" y="771159"/>
                      <a:pt x="151986" y="787828"/>
                    </a:cubicBezTo>
                    <a:cubicBezTo>
                      <a:pt x="148652" y="793066"/>
                      <a:pt x="148843" y="796305"/>
                      <a:pt x="153320" y="800686"/>
                    </a:cubicBezTo>
                    <a:cubicBezTo>
                      <a:pt x="166941" y="813926"/>
                      <a:pt x="180371" y="827547"/>
                      <a:pt x="193420" y="841358"/>
                    </a:cubicBezTo>
                    <a:cubicBezTo>
                      <a:pt x="197706" y="845930"/>
                      <a:pt x="201230" y="846216"/>
                      <a:pt x="206374" y="842977"/>
                    </a:cubicBezTo>
                    <a:cubicBezTo>
                      <a:pt x="221995" y="833166"/>
                      <a:pt x="237997" y="824213"/>
                      <a:pt x="253427" y="814116"/>
                    </a:cubicBezTo>
                    <a:cubicBezTo>
                      <a:pt x="265143" y="806401"/>
                      <a:pt x="275240" y="807735"/>
                      <a:pt x="286765" y="815069"/>
                    </a:cubicBezTo>
                    <a:cubicBezTo>
                      <a:pt x="304482" y="826308"/>
                      <a:pt x="322960" y="836119"/>
                      <a:pt x="342296" y="847264"/>
                    </a:cubicBezTo>
                    <a:close/>
                    <a:moveTo>
                      <a:pt x="696150" y="414257"/>
                    </a:moveTo>
                    <a:cubicBezTo>
                      <a:pt x="676814" y="352535"/>
                      <a:pt x="603281" y="279383"/>
                      <a:pt x="505269" y="274144"/>
                    </a:cubicBezTo>
                    <a:cubicBezTo>
                      <a:pt x="401160" y="268620"/>
                      <a:pt x="304958" y="339390"/>
                      <a:pt x="278859" y="441689"/>
                    </a:cubicBezTo>
                    <a:cubicBezTo>
                      <a:pt x="255047" y="534748"/>
                      <a:pt x="296004" y="622473"/>
                      <a:pt x="343820" y="659907"/>
                    </a:cubicBezTo>
                    <a:cubicBezTo>
                      <a:pt x="343820" y="656001"/>
                      <a:pt x="343820" y="652668"/>
                      <a:pt x="343820" y="649429"/>
                    </a:cubicBezTo>
                    <a:cubicBezTo>
                      <a:pt x="343820" y="579897"/>
                      <a:pt x="343915" y="510269"/>
                      <a:pt x="344010" y="440737"/>
                    </a:cubicBezTo>
                    <a:cubicBezTo>
                      <a:pt x="344010" y="420639"/>
                      <a:pt x="350392" y="414352"/>
                      <a:pt x="370299" y="414352"/>
                    </a:cubicBezTo>
                    <a:cubicBezTo>
                      <a:pt x="396684" y="414352"/>
                      <a:pt x="422973" y="414352"/>
                      <a:pt x="449357" y="414352"/>
                    </a:cubicBezTo>
                    <a:cubicBezTo>
                      <a:pt x="526986" y="414352"/>
                      <a:pt x="604519" y="414352"/>
                      <a:pt x="682148" y="414352"/>
                    </a:cubicBezTo>
                    <a:cubicBezTo>
                      <a:pt x="686625" y="414257"/>
                      <a:pt x="691196" y="414257"/>
                      <a:pt x="696150" y="414257"/>
                    </a:cubicBezTo>
                    <a:close/>
                  </a:path>
                </a:pathLst>
              </a:custGeom>
              <a:grpFill/>
              <a:ln w="10625" cap="flat">
                <a:solidFill>
                  <a:srgbClr val="58595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" name="Полилиния: фигура 24">
                <a:extLst>
                  <a:ext uri="{FF2B5EF4-FFF2-40B4-BE49-F238E27FC236}">
                    <a16:creationId xmlns:a16="http://schemas.microsoft.com/office/drawing/2014/main" xmlns="" id="{B27FE3F3-15D3-4FE5-B77E-EBC34CBA56AE}"/>
                  </a:ext>
                </a:extLst>
              </p:cNvPr>
              <p:cNvSpPr/>
              <p:nvPr/>
            </p:nvSpPr>
            <p:spPr>
              <a:xfrm>
                <a:off x="8908283" y="4410640"/>
                <a:ext cx="241309" cy="1627074"/>
              </a:xfrm>
              <a:custGeom>
                <a:avLst/>
                <a:gdLst>
                  <a:gd name="connsiteX0" fmla="*/ 239785 w 241309"/>
                  <a:gd name="connsiteY0" fmla="*/ 269368 h 1627074"/>
                  <a:gd name="connsiteX1" fmla="*/ 234451 w 241309"/>
                  <a:gd name="connsiteY1" fmla="*/ 241174 h 1627074"/>
                  <a:gd name="connsiteX2" fmla="*/ 140154 w 241309"/>
                  <a:gd name="connsiteY2" fmla="*/ 15336 h 1627074"/>
                  <a:gd name="connsiteX3" fmla="*/ 120056 w 241309"/>
                  <a:gd name="connsiteY3" fmla="*/ 1 h 1627074"/>
                  <a:gd name="connsiteX4" fmla="*/ 99291 w 241309"/>
                  <a:gd name="connsiteY4" fmla="*/ 15813 h 1627074"/>
                  <a:gd name="connsiteX5" fmla="*/ 13662 w 241309"/>
                  <a:gd name="connsiteY5" fmla="*/ 218981 h 1627074"/>
                  <a:gd name="connsiteX6" fmla="*/ 136 w 241309"/>
                  <a:gd name="connsiteY6" fmla="*/ 286894 h 1627074"/>
                  <a:gd name="connsiteX7" fmla="*/ 1565 w 241309"/>
                  <a:gd name="connsiteY7" fmla="*/ 1559434 h 1627074"/>
                  <a:gd name="connsiteX8" fmla="*/ 68240 w 241309"/>
                  <a:gd name="connsiteY8" fmla="*/ 1625823 h 1627074"/>
                  <a:gd name="connsiteX9" fmla="*/ 175587 w 241309"/>
                  <a:gd name="connsiteY9" fmla="*/ 1627062 h 1627074"/>
                  <a:gd name="connsiteX10" fmla="*/ 241309 w 241309"/>
                  <a:gd name="connsiteY10" fmla="*/ 1564197 h 1627074"/>
                  <a:gd name="connsiteX11" fmla="*/ 239785 w 241309"/>
                  <a:gd name="connsiteY11" fmla="*/ 269368 h 1627074"/>
                  <a:gd name="connsiteX12" fmla="*/ 199685 w 241309"/>
                  <a:gd name="connsiteY12" fmla="*/ 1565149 h 1627074"/>
                  <a:gd name="connsiteX13" fmla="*/ 178349 w 241309"/>
                  <a:gd name="connsiteY13" fmla="*/ 1585342 h 1627074"/>
                  <a:gd name="connsiteX14" fmla="*/ 121199 w 241309"/>
                  <a:gd name="connsiteY14" fmla="*/ 1585438 h 1627074"/>
                  <a:gd name="connsiteX15" fmla="*/ 121199 w 241309"/>
                  <a:gd name="connsiteY15" fmla="*/ 1584485 h 1627074"/>
                  <a:gd name="connsiteX16" fmla="*/ 66049 w 241309"/>
                  <a:gd name="connsiteY16" fmla="*/ 1584485 h 1627074"/>
                  <a:gd name="connsiteX17" fmla="*/ 43094 w 241309"/>
                  <a:gd name="connsiteY17" fmla="*/ 1561434 h 1627074"/>
                  <a:gd name="connsiteX18" fmla="*/ 42903 w 241309"/>
                  <a:gd name="connsiteY18" fmla="*/ 1469137 h 1627074"/>
                  <a:gd name="connsiteX19" fmla="*/ 51857 w 241309"/>
                  <a:gd name="connsiteY19" fmla="*/ 1459898 h 1627074"/>
                  <a:gd name="connsiteX20" fmla="*/ 131200 w 241309"/>
                  <a:gd name="connsiteY20" fmla="*/ 1460660 h 1627074"/>
                  <a:gd name="connsiteX21" fmla="*/ 131200 w 241309"/>
                  <a:gd name="connsiteY21" fmla="*/ 1419607 h 1627074"/>
                  <a:gd name="connsiteX22" fmla="*/ 50238 w 241309"/>
                  <a:gd name="connsiteY22" fmla="*/ 1418655 h 1627074"/>
                  <a:gd name="connsiteX23" fmla="*/ 42999 w 241309"/>
                  <a:gd name="connsiteY23" fmla="*/ 1408749 h 1627074"/>
                  <a:gd name="connsiteX24" fmla="*/ 42427 w 241309"/>
                  <a:gd name="connsiteY24" fmla="*/ 1140810 h 1627074"/>
                  <a:gd name="connsiteX25" fmla="*/ 42332 w 241309"/>
                  <a:gd name="connsiteY25" fmla="*/ 630080 h 1627074"/>
                  <a:gd name="connsiteX26" fmla="*/ 41379 w 241309"/>
                  <a:gd name="connsiteY26" fmla="*/ 300991 h 1627074"/>
                  <a:gd name="connsiteX27" fmla="*/ 41379 w 241309"/>
                  <a:gd name="connsiteY27" fmla="*/ 288799 h 1627074"/>
                  <a:gd name="connsiteX28" fmla="*/ 105102 w 241309"/>
                  <a:gd name="connsiteY28" fmla="*/ 320517 h 1627074"/>
                  <a:gd name="connsiteX29" fmla="*/ 128819 w 241309"/>
                  <a:gd name="connsiteY29" fmla="*/ 323184 h 1627074"/>
                  <a:gd name="connsiteX30" fmla="*/ 128819 w 241309"/>
                  <a:gd name="connsiteY30" fmla="*/ 277845 h 1627074"/>
                  <a:gd name="connsiteX31" fmla="*/ 105006 w 241309"/>
                  <a:gd name="connsiteY31" fmla="*/ 274512 h 1627074"/>
                  <a:gd name="connsiteX32" fmla="*/ 54809 w 241309"/>
                  <a:gd name="connsiteY32" fmla="*/ 249461 h 1627074"/>
                  <a:gd name="connsiteX33" fmla="*/ 50142 w 241309"/>
                  <a:gd name="connsiteY33" fmla="*/ 239650 h 1627074"/>
                  <a:gd name="connsiteX34" fmla="*/ 117389 w 241309"/>
                  <a:gd name="connsiteY34" fmla="*/ 79916 h 1627074"/>
                  <a:gd name="connsiteX35" fmla="*/ 120532 w 241309"/>
                  <a:gd name="connsiteY35" fmla="*/ 75439 h 1627074"/>
                  <a:gd name="connsiteX36" fmla="*/ 192541 w 241309"/>
                  <a:gd name="connsiteY36" fmla="*/ 247175 h 1627074"/>
                  <a:gd name="connsiteX37" fmla="*/ 173872 w 241309"/>
                  <a:gd name="connsiteY37" fmla="*/ 256033 h 1627074"/>
                  <a:gd name="connsiteX38" fmla="*/ 173872 w 241309"/>
                  <a:gd name="connsiteY38" fmla="*/ 302134 h 1627074"/>
                  <a:gd name="connsiteX39" fmla="*/ 198351 w 241309"/>
                  <a:gd name="connsiteY39" fmla="*/ 290609 h 1627074"/>
                  <a:gd name="connsiteX40" fmla="*/ 199018 w 241309"/>
                  <a:gd name="connsiteY40" fmla="*/ 301372 h 1627074"/>
                  <a:gd name="connsiteX41" fmla="*/ 199399 w 241309"/>
                  <a:gd name="connsiteY41" fmla="*/ 1365124 h 1627074"/>
                  <a:gd name="connsiteX42" fmla="*/ 199971 w 241309"/>
                  <a:gd name="connsiteY42" fmla="*/ 1411225 h 1627074"/>
                  <a:gd name="connsiteX43" fmla="*/ 191684 w 241309"/>
                  <a:gd name="connsiteY43" fmla="*/ 1420179 h 1627074"/>
                  <a:gd name="connsiteX44" fmla="*/ 176158 w 241309"/>
                  <a:gd name="connsiteY44" fmla="*/ 1419988 h 1627074"/>
                  <a:gd name="connsiteX45" fmla="*/ 176158 w 241309"/>
                  <a:gd name="connsiteY45" fmla="*/ 1461041 h 1627074"/>
                  <a:gd name="connsiteX46" fmla="*/ 192255 w 241309"/>
                  <a:gd name="connsiteY46" fmla="*/ 1461231 h 1627074"/>
                  <a:gd name="connsiteX47" fmla="*/ 199971 w 241309"/>
                  <a:gd name="connsiteY47" fmla="*/ 1468851 h 1627074"/>
                  <a:gd name="connsiteX48" fmla="*/ 199685 w 241309"/>
                  <a:gd name="connsiteY48" fmla="*/ 1565149 h 1627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41309" h="1627074">
                    <a:moveTo>
                      <a:pt x="239785" y="269368"/>
                    </a:moveTo>
                    <a:cubicBezTo>
                      <a:pt x="239785" y="259938"/>
                      <a:pt x="238071" y="249842"/>
                      <a:pt x="234451" y="241174"/>
                    </a:cubicBezTo>
                    <a:cubicBezTo>
                      <a:pt x="203304" y="165736"/>
                      <a:pt x="171491" y="90679"/>
                      <a:pt x="140154" y="15336"/>
                    </a:cubicBezTo>
                    <a:cubicBezTo>
                      <a:pt x="136248" y="6097"/>
                      <a:pt x="130248" y="96"/>
                      <a:pt x="120056" y="1"/>
                    </a:cubicBezTo>
                    <a:cubicBezTo>
                      <a:pt x="109388" y="-94"/>
                      <a:pt x="103292" y="6097"/>
                      <a:pt x="99291" y="15813"/>
                    </a:cubicBezTo>
                    <a:cubicBezTo>
                      <a:pt x="71002" y="83631"/>
                      <a:pt x="42903" y="151544"/>
                      <a:pt x="13662" y="218981"/>
                    </a:cubicBezTo>
                    <a:cubicBezTo>
                      <a:pt x="4137" y="240983"/>
                      <a:pt x="-912" y="262796"/>
                      <a:pt x="136" y="286894"/>
                    </a:cubicBezTo>
                    <a:lnTo>
                      <a:pt x="1565" y="1559434"/>
                    </a:lnTo>
                    <a:cubicBezTo>
                      <a:pt x="1565" y="1600201"/>
                      <a:pt x="27473" y="1625538"/>
                      <a:pt x="68240" y="1625823"/>
                    </a:cubicBezTo>
                    <a:cubicBezTo>
                      <a:pt x="104054" y="1626014"/>
                      <a:pt x="139773" y="1626395"/>
                      <a:pt x="175587" y="1627062"/>
                    </a:cubicBezTo>
                    <a:cubicBezTo>
                      <a:pt x="213877" y="1627729"/>
                      <a:pt x="240642" y="1602487"/>
                      <a:pt x="241309" y="1564197"/>
                    </a:cubicBezTo>
                    <a:lnTo>
                      <a:pt x="239785" y="269368"/>
                    </a:lnTo>
                    <a:close/>
                    <a:moveTo>
                      <a:pt x="199685" y="1565149"/>
                    </a:moveTo>
                    <a:cubicBezTo>
                      <a:pt x="199590" y="1577627"/>
                      <a:pt x="191398" y="1585152"/>
                      <a:pt x="178349" y="1585342"/>
                    </a:cubicBezTo>
                    <a:cubicBezTo>
                      <a:pt x="159299" y="1585628"/>
                      <a:pt x="140249" y="1585438"/>
                      <a:pt x="121199" y="1585438"/>
                    </a:cubicBezTo>
                    <a:cubicBezTo>
                      <a:pt x="121199" y="1585152"/>
                      <a:pt x="121199" y="1584866"/>
                      <a:pt x="121199" y="1584485"/>
                    </a:cubicBezTo>
                    <a:cubicBezTo>
                      <a:pt x="102816" y="1584485"/>
                      <a:pt x="84432" y="1584580"/>
                      <a:pt x="66049" y="1584485"/>
                    </a:cubicBezTo>
                    <a:cubicBezTo>
                      <a:pt x="51571" y="1584390"/>
                      <a:pt x="43094" y="1575817"/>
                      <a:pt x="43094" y="1561434"/>
                    </a:cubicBezTo>
                    <a:cubicBezTo>
                      <a:pt x="42999" y="1530669"/>
                      <a:pt x="43189" y="1499903"/>
                      <a:pt x="42903" y="1469137"/>
                    </a:cubicBezTo>
                    <a:cubicBezTo>
                      <a:pt x="42808" y="1462374"/>
                      <a:pt x="44618" y="1459803"/>
                      <a:pt x="51857" y="1459898"/>
                    </a:cubicBezTo>
                    <a:cubicBezTo>
                      <a:pt x="78336" y="1460279"/>
                      <a:pt x="104816" y="1460469"/>
                      <a:pt x="131200" y="1460660"/>
                    </a:cubicBezTo>
                    <a:lnTo>
                      <a:pt x="131200" y="1419607"/>
                    </a:lnTo>
                    <a:cubicBezTo>
                      <a:pt x="104244" y="1419321"/>
                      <a:pt x="77193" y="1418845"/>
                      <a:pt x="50238" y="1418655"/>
                    </a:cubicBezTo>
                    <a:cubicBezTo>
                      <a:pt x="42332" y="1418655"/>
                      <a:pt x="42999" y="1413988"/>
                      <a:pt x="42999" y="1408749"/>
                    </a:cubicBezTo>
                    <a:cubicBezTo>
                      <a:pt x="42808" y="1319404"/>
                      <a:pt x="42427" y="1230155"/>
                      <a:pt x="42427" y="1140810"/>
                    </a:cubicBezTo>
                    <a:cubicBezTo>
                      <a:pt x="42332" y="970599"/>
                      <a:pt x="42522" y="800292"/>
                      <a:pt x="42332" y="630080"/>
                    </a:cubicBezTo>
                    <a:cubicBezTo>
                      <a:pt x="42237" y="520352"/>
                      <a:pt x="41760" y="410719"/>
                      <a:pt x="41379" y="300991"/>
                    </a:cubicBezTo>
                    <a:cubicBezTo>
                      <a:pt x="41379" y="297657"/>
                      <a:pt x="41379" y="294419"/>
                      <a:pt x="41379" y="288799"/>
                    </a:cubicBezTo>
                    <a:cubicBezTo>
                      <a:pt x="63954" y="299943"/>
                      <a:pt x="84813" y="309754"/>
                      <a:pt x="105102" y="320517"/>
                    </a:cubicBezTo>
                    <a:cubicBezTo>
                      <a:pt x="113293" y="324899"/>
                      <a:pt x="120818" y="325756"/>
                      <a:pt x="128819" y="323184"/>
                    </a:cubicBezTo>
                    <a:lnTo>
                      <a:pt x="128819" y="277845"/>
                    </a:lnTo>
                    <a:cubicBezTo>
                      <a:pt x="120723" y="280512"/>
                      <a:pt x="113484" y="279369"/>
                      <a:pt x="105006" y="274512"/>
                    </a:cubicBezTo>
                    <a:cubicBezTo>
                      <a:pt x="88814" y="265272"/>
                      <a:pt x="71669" y="257652"/>
                      <a:pt x="54809" y="249461"/>
                    </a:cubicBezTo>
                    <a:cubicBezTo>
                      <a:pt x="50428" y="247365"/>
                      <a:pt x="47666" y="245460"/>
                      <a:pt x="50142" y="239650"/>
                    </a:cubicBezTo>
                    <a:cubicBezTo>
                      <a:pt x="72621" y="186405"/>
                      <a:pt x="94910" y="133161"/>
                      <a:pt x="117389" y="79916"/>
                    </a:cubicBezTo>
                    <a:cubicBezTo>
                      <a:pt x="117865" y="78773"/>
                      <a:pt x="118817" y="77820"/>
                      <a:pt x="120532" y="75439"/>
                    </a:cubicBezTo>
                    <a:cubicBezTo>
                      <a:pt x="144821" y="133446"/>
                      <a:pt x="168443" y="189739"/>
                      <a:pt x="192541" y="247175"/>
                    </a:cubicBezTo>
                    <a:cubicBezTo>
                      <a:pt x="186255" y="250223"/>
                      <a:pt x="180063" y="253175"/>
                      <a:pt x="173872" y="256033"/>
                    </a:cubicBezTo>
                    <a:lnTo>
                      <a:pt x="173872" y="302134"/>
                    </a:lnTo>
                    <a:cubicBezTo>
                      <a:pt x="181968" y="298324"/>
                      <a:pt x="189969" y="294609"/>
                      <a:pt x="198351" y="290609"/>
                    </a:cubicBezTo>
                    <a:cubicBezTo>
                      <a:pt x="198637" y="295086"/>
                      <a:pt x="199018" y="298229"/>
                      <a:pt x="199018" y="301372"/>
                    </a:cubicBezTo>
                    <a:cubicBezTo>
                      <a:pt x="199209" y="655988"/>
                      <a:pt x="199304" y="1010508"/>
                      <a:pt x="199399" y="1365124"/>
                    </a:cubicBezTo>
                    <a:cubicBezTo>
                      <a:pt x="199399" y="1380459"/>
                      <a:pt x="199494" y="1395890"/>
                      <a:pt x="199971" y="1411225"/>
                    </a:cubicBezTo>
                    <a:cubicBezTo>
                      <a:pt x="200161" y="1417416"/>
                      <a:pt x="198637" y="1420274"/>
                      <a:pt x="191684" y="1420179"/>
                    </a:cubicBezTo>
                    <a:cubicBezTo>
                      <a:pt x="186540" y="1420083"/>
                      <a:pt x="181302" y="1420083"/>
                      <a:pt x="176158" y="1419988"/>
                    </a:cubicBezTo>
                    <a:lnTo>
                      <a:pt x="176158" y="1461041"/>
                    </a:lnTo>
                    <a:cubicBezTo>
                      <a:pt x="181492" y="1461041"/>
                      <a:pt x="186826" y="1461136"/>
                      <a:pt x="192255" y="1461231"/>
                    </a:cubicBezTo>
                    <a:cubicBezTo>
                      <a:pt x="197780" y="1461231"/>
                      <a:pt x="200066" y="1463137"/>
                      <a:pt x="199971" y="1468851"/>
                    </a:cubicBezTo>
                    <a:cubicBezTo>
                      <a:pt x="199685" y="1500951"/>
                      <a:pt x="199971" y="1533050"/>
                      <a:pt x="199685" y="1565149"/>
                    </a:cubicBezTo>
                    <a:close/>
                  </a:path>
                </a:pathLst>
              </a:custGeom>
              <a:grpFill/>
              <a:ln w="10625" cap="flat">
                <a:solidFill>
                  <a:srgbClr val="58595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" name="Полилиния: фигура 26">
                <a:extLst>
                  <a:ext uri="{FF2B5EF4-FFF2-40B4-BE49-F238E27FC236}">
                    <a16:creationId xmlns:a16="http://schemas.microsoft.com/office/drawing/2014/main" xmlns="" id="{D12FA932-27A5-41C8-A24F-71242860E2CA}"/>
                  </a:ext>
                </a:extLst>
              </p:cNvPr>
              <p:cNvSpPr/>
              <p:nvPr/>
            </p:nvSpPr>
            <p:spPr>
              <a:xfrm>
                <a:off x="7921380" y="5192619"/>
                <a:ext cx="699559" cy="41552"/>
              </a:xfrm>
              <a:custGeom>
                <a:avLst/>
                <a:gdLst>
                  <a:gd name="connsiteX0" fmla="*/ 349817 w 699559"/>
                  <a:gd name="connsiteY0" fmla="*/ 41553 h 41552"/>
                  <a:gd name="connsiteX1" fmla="*/ 24728 w 699559"/>
                  <a:gd name="connsiteY1" fmla="*/ 41553 h 41552"/>
                  <a:gd name="connsiteX2" fmla="*/ 59 w 699559"/>
                  <a:gd name="connsiteY2" fmla="*/ 22503 h 41552"/>
                  <a:gd name="connsiteX3" fmla="*/ 23490 w 699559"/>
                  <a:gd name="connsiteY3" fmla="*/ 119 h 41552"/>
                  <a:gd name="connsiteX4" fmla="*/ 128837 w 699559"/>
                  <a:gd name="connsiteY4" fmla="*/ 24 h 41552"/>
                  <a:gd name="connsiteX5" fmla="*/ 672619 w 699559"/>
                  <a:gd name="connsiteY5" fmla="*/ 119 h 41552"/>
                  <a:gd name="connsiteX6" fmla="*/ 685478 w 699559"/>
                  <a:gd name="connsiteY6" fmla="*/ 1453 h 41552"/>
                  <a:gd name="connsiteX7" fmla="*/ 699479 w 699559"/>
                  <a:gd name="connsiteY7" fmla="*/ 22693 h 41552"/>
                  <a:gd name="connsiteX8" fmla="*/ 682811 w 699559"/>
                  <a:gd name="connsiteY8" fmla="*/ 41077 h 41552"/>
                  <a:gd name="connsiteX9" fmla="*/ 672809 w 699559"/>
                  <a:gd name="connsiteY9" fmla="*/ 41458 h 41552"/>
                  <a:gd name="connsiteX10" fmla="*/ 349817 w 699559"/>
                  <a:gd name="connsiteY10" fmla="*/ 41553 h 41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99559" h="41552">
                    <a:moveTo>
                      <a:pt x="349817" y="41553"/>
                    </a:moveTo>
                    <a:cubicBezTo>
                      <a:pt x="241422" y="41553"/>
                      <a:pt x="133123" y="41553"/>
                      <a:pt x="24728" y="41553"/>
                    </a:cubicBezTo>
                    <a:cubicBezTo>
                      <a:pt x="9584" y="41553"/>
                      <a:pt x="821" y="34695"/>
                      <a:pt x="59" y="22503"/>
                    </a:cubicBezTo>
                    <a:cubicBezTo>
                      <a:pt x="-799" y="8692"/>
                      <a:pt x="7774" y="214"/>
                      <a:pt x="23490" y="119"/>
                    </a:cubicBezTo>
                    <a:cubicBezTo>
                      <a:pt x="58637" y="-72"/>
                      <a:pt x="93689" y="24"/>
                      <a:pt x="128837" y="24"/>
                    </a:cubicBezTo>
                    <a:cubicBezTo>
                      <a:pt x="310097" y="24"/>
                      <a:pt x="491358" y="24"/>
                      <a:pt x="672619" y="119"/>
                    </a:cubicBezTo>
                    <a:cubicBezTo>
                      <a:pt x="676905" y="119"/>
                      <a:pt x="681382" y="405"/>
                      <a:pt x="685478" y="1453"/>
                    </a:cubicBezTo>
                    <a:cubicBezTo>
                      <a:pt x="695574" y="4215"/>
                      <a:pt x="700242" y="11739"/>
                      <a:pt x="699479" y="22693"/>
                    </a:cubicBezTo>
                    <a:cubicBezTo>
                      <a:pt x="698813" y="32695"/>
                      <a:pt x="692717" y="39553"/>
                      <a:pt x="682811" y="41077"/>
                    </a:cubicBezTo>
                    <a:cubicBezTo>
                      <a:pt x="679572" y="41553"/>
                      <a:pt x="676143" y="41458"/>
                      <a:pt x="672809" y="41458"/>
                    </a:cubicBezTo>
                    <a:cubicBezTo>
                      <a:pt x="565177" y="41553"/>
                      <a:pt x="457544" y="41553"/>
                      <a:pt x="349817" y="41553"/>
                    </a:cubicBezTo>
                    <a:close/>
                  </a:path>
                </a:pathLst>
              </a:custGeom>
              <a:grpFill/>
              <a:ln w="10625" cap="flat">
                <a:solidFill>
                  <a:srgbClr val="58595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" name="Полилиния: фигура 27">
                <a:extLst>
                  <a:ext uri="{FF2B5EF4-FFF2-40B4-BE49-F238E27FC236}">
                    <a16:creationId xmlns:a16="http://schemas.microsoft.com/office/drawing/2014/main" xmlns="" id="{CE3AFB7B-49AC-47CE-A496-00368CFBDE6F}"/>
                  </a:ext>
                </a:extLst>
              </p:cNvPr>
              <p:cNvSpPr/>
              <p:nvPr/>
            </p:nvSpPr>
            <p:spPr>
              <a:xfrm>
                <a:off x="7921364" y="4914761"/>
                <a:ext cx="699546" cy="41471"/>
              </a:xfrm>
              <a:custGeom>
                <a:avLst/>
                <a:gdLst>
                  <a:gd name="connsiteX0" fmla="*/ 350023 w 699546"/>
                  <a:gd name="connsiteY0" fmla="*/ 41471 h 41471"/>
                  <a:gd name="connsiteX1" fmla="*/ 24934 w 699546"/>
                  <a:gd name="connsiteY1" fmla="*/ 41471 h 41471"/>
                  <a:gd name="connsiteX2" fmla="*/ 74 w 699546"/>
                  <a:gd name="connsiteY2" fmla="*/ 22707 h 41471"/>
                  <a:gd name="connsiteX3" fmla="*/ 21410 w 699546"/>
                  <a:gd name="connsiteY3" fmla="*/ 323 h 41471"/>
                  <a:gd name="connsiteX4" fmla="*/ 79608 w 699546"/>
                  <a:gd name="connsiteY4" fmla="*/ 38 h 41471"/>
                  <a:gd name="connsiteX5" fmla="*/ 670539 w 699546"/>
                  <a:gd name="connsiteY5" fmla="*/ 133 h 41471"/>
                  <a:gd name="connsiteX6" fmla="*/ 683493 w 699546"/>
                  <a:gd name="connsiteY6" fmla="*/ 800 h 41471"/>
                  <a:gd name="connsiteX7" fmla="*/ 699495 w 699546"/>
                  <a:gd name="connsiteY7" fmla="*/ 22707 h 41471"/>
                  <a:gd name="connsiteX8" fmla="*/ 681778 w 699546"/>
                  <a:gd name="connsiteY8" fmla="*/ 41186 h 41471"/>
                  <a:gd name="connsiteX9" fmla="*/ 673778 w 699546"/>
                  <a:gd name="connsiteY9" fmla="*/ 41376 h 41471"/>
                  <a:gd name="connsiteX10" fmla="*/ 350023 w 699546"/>
                  <a:gd name="connsiteY10" fmla="*/ 41471 h 41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99546" h="41471">
                    <a:moveTo>
                      <a:pt x="350023" y="41471"/>
                    </a:moveTo>
                    <a:cubicBezTo>
                      <a:pt x="241628" y="41471"/>
                      <a:pt x="133329" y="41471"/>
                      <a:pt x="24934" y="41471"/>
                    </a:cubicBezTo>
                    <a:cubicBezTo>
                      <a:pt x="9313" y="41471"/>
                      <a:pt x="1027" y="35090"/>
                      <a:pt x="74" y="22707"/>
                    </a:cubicBezTo>
                    <a:cubicBezTo>
                      <a:pt x="-878" y="9848"/>
                      <a:pt x="7408" y="704"/>
                      <a:pt x="21410" y="323"/>
                    </a:cubicBezTo>
                    <a:cubicBezTo>
                      <a:pt x="40841" y="-153"/>
                      <a:pt x="60177" y="38"/>
                      <a:pt x="79608" y="38"/>
                    </a:cubicBezTo>
                    <a:cubicBezTo>
                      <a:pt x="276585" y="38"/>
                      <a:pt x="473562" y="38"/>
                      <a:pt x="670539" y="133"/>
                    </a:cubicBezTo>
                    <a:cubicBezTo>
                      <a:pt x="674920" y="133"/>
                      <a:pt x="679302" y="38"/>
                      <a:pt x="683493" y="800"/>
                    </a:cubicBezTo>
                    <a:cubicBezTo>
                      <a:pt x="694352" y="2895"/>
                      <a:pt x="700162" y="11087"/>
                      <a:pt x="699495" y="22707"/>
                    </a:cubicBezTo>
                    <a:cubicBezTo>
                      <a:pt x="698923" y="32804"/>
                      <a:pt x="692065" y="40043"/>
                      <a:pt x="681778" y="41186"/>
                    </a:cubicBezTo>
                    <a:cubicBezTo>
                      <a:pt x="679112" y="41471"/>
                      <a:pt x="676445" y="41376"/>
                      <a:pt x="673778" y="41376"/>
                    </a:cubicBezTo>
                    <a:cubicBezTo>
                      <a:pt x="565859" y="41471"/>
                      <a:pt x="457941" y="41471"/>
                      <a:pt x="350023" y="41471"/>
                    </a:cubicBezTo>
                    <a:close/>
                  </a:path>
                </a:pathLst>
              </a:custGeom>
              <a:grpFill/>
              <a:ln w="10625" cap="flat">
                <a:solidFill>
                  <a:srgbClr val="58595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" name="Полилиния: фигура 28">
                <a:extLst>
                  <a:ext uri="{FF2B5EF4-FFF2-40B4-BE49-F238E27FC236}">
                    <a16:creationId xmlns:a16="http://schemas.microsoft.com/office/drawing/2014/main" xmlns="" id="{308F6579-CC45-4D5B-8C37-D94941CDF34D}"/>
                  </a:ext>
                </a:extLst>
              </p:cNvPr>
              <p:cNvSpPr/>
              <p:nvPr/>
            </p:nvSpPr>
            <p:spPr>
              <a:xfrm>
                <a:off x="7921432" y="5470640"/>
                <a:ext cx="699427" cy="41057"/>
              </a:xfrm>
              <a:custGeom>
                <a:avLst/>
                <a:gdLst>
                  <a:gd name="connsiteX0" fmla="*/ 349479 w 699427"/>
                  <a:gd name="connsiteY0" fmla="*/ 40995 h 41057"/>
                  <a:gd name="connsiteX1" fmla="*/ 24486 w 699427"/>
                  <a:gd name="connsiteY1" fmla="*/ 40995 h 41057"/>
                  <a:gd name="connsiteX2" fmla="*/ 7 w 699427"/>
                  <a:gd name="connsiteY2" fmla="*/ 19945 h 41057"/>
                  <a:gd name="connsiteX3" fmla="*/ 17723 w 699427"/>
                  <a:gd name="connsiteY3" fmla="*/ 323 h 41057"/>
                  <a:gd name="connsiteX4" fmla="*/ 29725 w 699427"/>
                  <a:gd name="connsiteY4" fmla="*/ 38 h 41057"/>
                  <a:gd name="connsiteX5" fmla="*/ 674758 w 699427"/>
                  <a:gd name="connsiteY5" fmla="*/ 38 h 41057"/>
                  <a:gd name="connsiteX6" fmla="*/ 699428 w 699427"/>
                  <a:gd name="connsiteY6" fmla="*/ 20707 h 41057"/>
                  <a:gd name="connsiteX7" fmla="*/ 680473 w 699427"/>
                  <a:gd name="connsiteY7" fmla="*/ 40900 h 41057"/>
                  <a:gd name="connsiteX8" fmla="*/ 667424 w 699427"/>
                  <a:gd name="connsiteY8" fmla="*/ 40995 h 41057"/>
                  <a:gd name="connsiteX9" fmla="*/ 349479 w 699427"/>
                  <a:gd name="connsiteY9" fmla="*/ 40995 h 41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9427" h="41057">
                    <a:moveTo>
                      <a:pt x="349479" y="40995"/>
                    </a:moveTo>
                    <a:cubicBezTo>
                      <a:pt x="241180" y="40995"/>
                      <a:pt x="132785" y="40995"/>
                      <a:pt x="24486" y="40995"/>
                    </a:cubicBezTo>
                    <a:cubicBezTo>
                      <a:pt x="8294" y="40995"/>
                      <a:pt x="-279" y="33566"/>
                      <a:pt x="7" y="19945"/>
                    </a:cubicBezTo>
                    <a:cubicBezTo>
                      <a:pt x="293" y="9372"/>
                      <a:pt x="7151" y="1562"/>
                      <a:pt x="17723" y="323"/>
                    </a:cubicBezTo>
                    <a:cubicBezTo>
                      <a:pt x="21724" y="-153"/>
                      <a:pt x="25725" y="38"/>
                      <a:pt x="29725" y="38"/>
                    </a:cubicBezTo>
                    <a:cubicBezTo>
                      <a:pt x="244704" y="38"/>
                      <a:pt x="459779" y="38"/>
                      <a:pt x="674758" y="38"/>
                    </a:cubicBezTo>
                    <a:cubicBezTo>
                      <a:pt x="691617" y="38"/>
                      <a:pt x="699428" y="6610"/>
                      <a:pt x="699428" y="20707"/>
                    </a:cubicBezTo>
                    <a:cubicBezTo>
                      <a:pt x="699428" y="32613"/>
                      <a:pt x="692379" y="40138"/>
                      <a:pt x="680473" y="40900"/>
                    </a:cubicBezTo>
                    <a:cubicBezTo>
                      <a:pt x="676187" y="41186"/>
                      <a:pt x="671805" y="40995"/>
                      <a:pt x="667424" y="40995"/>
                    </a:cubicBezTo>
                    <a:cubicBezTo>
                      <a:pt x="561506" y="40995"/>
                      <a:pt x="455493" y="40995"/>
                      <a:pt x="349479" y="40995"/>
                    </a:cubicBezTo>
                    <a:close/>
                  </a:path>
                </a:pathLst>
              </a:custGeom>
              <a:grpFill/>
              <a:ln w="10625" cap="flat">
                <a:solidFill>
                  <a:srgbClr val="58595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" name="Полилиния: фигура 29">
                <a:extLst>
                  <a:ext uri="{FF2B5EF4-FFF2-40B4-BE49-F238E27FC236}">
                    <a16:creationId xmlns:a16="http://schemas.microsoft.com/office/drawing/2014/main" xmlns="" id="{E0AF16F8-0C1B-49D7-9B04-5FC852C0E4F9}"/>
                  </a:ext>
                </a:extLst>
              </p:cNvPr>
              <p:cNvSpPr/>
              <p:nvPr/>
            </p:nvSpPr>
            <p:spPr>
              <a:xfrm>
                <a:off x="7921063" y="5748618"/>
                <a:ext cx="699892" cy="40219"/>
              </a:xfrm>
              <a:custGeom>
                <a:avLst/>
                <a:gdLst>
                  <a:gd name="connsiteX0" fmla="*/ 350895 w 699892"/>
                  <a:gd name="connsiteY0" fmla="*/ 40196 h 40219"/>
                  <a:gd name="connsiteX1" fmla="*/ 24759 w 699892"/>
                  <a:gd name="connsiteY1" fmla="*/ 40005 h 40219"/>
                  <a:gd name="connsiteX2" fmla="*/ 7043 w 699892"/>
                  <a:gd name="connsiteY2" fmla="*/ 35243 h 40219"/>
                  <a:gd name="connsiteX3" fmla="*/ 1423 w 699892"/>
                  <a:gd name="connsiteY3" fmla="*/ 13526 h 40219"/>
                  <a:gd name="connsiteX4" fmla="*/ 20473 w 699892"/>
                  <a:gd name="connsiteY4" fmla="*/ 0 h 40219"/>
                  <a:gd name="connsiteX5" fmla="*/ 104769 w 699892"/>
                  <a:gd name="connsiteY5" fmla="*/ 0 h 40219"/>
                  <a:gd name="connsiteX6" fmla="*/ 673793 w 699892"/>
                  <a:gd name="connsiteY6" fmla="*/ 0 h 40219"/>
                  <a:gd name="connsiteX7" fmla="*/ 679793 w 699892"/>
                  <a:gd name="connsiteY7" fmla="*/ 0 h 40219"/>
                  <a:gd name="connsiteX8" fmla="*/ 699891 w 699892"/>
                  <a:gd name="connsiteY8" fmla="*/ 20098 h 40219"/>
                  <a:gd name="connsiteX9" fmla="*/ 680079 w 699892"/>
                  <a:gd name="connsiteY9" fmla="*/ 40100 h 40219"/>
                  <a:gd name="connsiteX10" fmla="*/ 571685 w 699892"/>
                  <a:gd name="connsiteY10" fmla="*/ 40196 h 40219"/>
                  <a:gd name="connsiteX11" fmla="*/ 350895 w 699892"/>
                  <a:gd name="connsiteY11" fmla="*/ 40196 h 4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99892" h="40219">
                    <a:moveTo>
                      <a:pt x="350895" y="40196"/>
                    </a:moveTo>
                    <a:cubicBezTo>
                      <a:pt x="242120" y="40196"/>
                      <a:pt x="133439" y="40291"/>
                      <a:pt x="24759" y="40005"/>
                    </a:cubicBezTo>
                    <a:cubicBezTo>
                      <a:pt x="18758" y="40005"/>
                      <a:pt x="11805" y="38576"/>
                      <a:pt x="7043" y="35243"/>
                    </a:cubicBezTo>
                    <a:cubicBezTo>
                      <a:pt x="-196" y="30289"/>
                      <a:pt x="-1435" y="21717"/>
                      <a:pt x="1423" y="13526"/>
                    </a:cubicBezTo>
                    <a:cubicBezTo>
                      <a:pt x="4471" y="4858"/>
                      <a:pt x="10948" y="0"/>
                      <a:pt x="20473" y="0"/>
                    </a:cubicBezTo>
                    <a:cubicBezTo>
                      <a:pt x="48572" y="0"/>
                      <a:pt x="76670" y="0"/>
                      <a:pt x="104769" y="0"/>
                    </a:cubicBezTo>
                    <a:cubicBezTo>
                      <a:pt x="294412" y="0"/>
                      <a:pt x="484150" y="0"/>
                      <a:pt x="673793" y="0"/>
                    </a:cubicBezTo>
                    <a:cubicBezTo>
                      <a:pt x="675793" y="0"/>
                      <a:pt x="677793" y="0"/>
                      <a:pt x="679793" y="0"/>
                    </a:cubicBezTo>
                    <a:cubicBezTo>
                      <a:pt x="692462" y="476"/>
                      <a:pt x="699796" y="7811"/>
                      <a:pt x="699891" y="20098"/>
                    </a:cubicBezTo>
                    <a:cubicBezTo>
                      <a:pt x="699987" y="32671"/>
                      <a:pt x="693033" y="40005"/>
                      <a:pt x="680079" y="40100"/>
                    </a:cubicBezTo>
                    <a:cubicBezTo>
                      <a:pt x="643979" y="40291"/>
                      <a:pt x="607784" y="40196"/>
                      <a:pt x="571685" y="40196"/>
                    </a:cubicBezTo>
                    <a:cubicBezTo>
                      <a:pt x="498056" y="40196"/>
                      <a:pt x="424523" y="40196"/>
                      <a:pt x="350895" y="40196"/>
                    </a:cubicBezTo>
                    <a:close/>
                  </a:path>
                </a:pathLst>
              </a:custGeom>
              <a:grpFill/>
              <a:ln w="10625" cap="flat">
                <a:solidFill>
                  <a:srgbClr val="58595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1" name="Овал 40"/>
            <p:cNvSpPr/>
            <p:nvPr/>
          </p:nvSpPr>
          <p:spPr>
            <a:xfrm>
              <a:off x="2556139" y="4873447"/>
              <a:ext cx="540000" cy="540000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2" name="Прямая соединительная линия 41"/>
            <p:cNvCxnSpPr/>
            <p:nvPr/>
          </p:nvCxnSpPr>
          <p:spPr>
            <a:xfrm flipH="1" flipV="1">
              <a:off x="9112231" y="3908361"/>
              <a:ext cx="0" cy="900000"/>
            </a:xfrm>
            <a:prstGeom prst="line">
              <a:avLst/>
            </a:prstGeom>
            <a:ln w="28575">
              <a:solidFill>
                <a:srgbClr val="EAA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flipH="1" flipV="1">
              <a:off x="5959660" y="3918261"/>
              <a:ext cx="0" cy="900000"/>
            </a:xfrm>
            <a:prstGeom prst="line">
              <a:avLst/>
            </a:prstGeom>
            <a:ln w="28575">
              <a:solidFill>
                <a:srgbClr val="EAA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Рисунок 164">
              <a:extLst>
                <a:ext uri="{FF2B5EF4-FFF2-40B4-BE49-F238E27FC236}">
                  <a16:creationId xmlns:a16="http://schemas.microsoft.com/office/drawing/2014/main" xmlns="" id="{265E689E-7B49-479F-9EFF-7BC5E93EF9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97660" y="4975004"/>
              <a:ext cx="324000" cy="324185"/>
              <a:chOff x="3949756" y="5774052"/>
              <a:chExt cx="1085415" cy="1086032"/>
            </a:xfrm>
            <a:solidFill>
              <a:srgbClr val="58595B"/>
            </a:solidFill>
          </p:grpSpPr>
          <p:sp>
            <p:nvSpPr>
              <p:cNvPr id="57" name="Полилиния: фигура 188">
                <a:extLst>
                  <a:ext uri="{FF2B5EF4-FFF2-40B4-BE49-F238E27FC236}">
                    <a16:creationId xmlns:a16="http://schemas.microsoft.com/office/drawing/2014/main" xmlns="" id="{F00E9E0A-5373-4A01-86D2-F72B7DC52BE5}"/>
                  </a:ext>
                </a:extLst>
              </p:cNvPr>
              <p:cNvSpPr/>
              <p:nvPr/>
            </p:nvSpPr>
            <p:spPr>
              <a:xfrm>
                <a:off x="3949756" y="5774052"/>
                <a:ext cx="1085415" cy="1086032"/>
              </a:xfrm>
              <a:custGeom>
                <a:avLst/>
                <a:gdLst>
                  <a:gd name="connsiteX0" fmla="*/ 439425 w 1085415"/>
                  <a:gd name="connsiteY0" fmla="*/ 772276 h 1086032"/>
                  <a:gd name="connsiteX1" fmla="*/ 405938 w 1085415"/>
                  <a:gd name="connsiteY1" fmla="*/ 768811 h 1086032"/>
                  <a:gd name="connsiteX2" fmla="*/ 405938 w 1085415"/>
                  <a:gd name="connsiteY2" fmla="*/ 738738 h 1086032"/>
                  <a:gd name="connsiteX3" fmla="*/ 436112 w 1085415"/>
                  <a:gd name="connsiteY3" fmla="*/ 735626 h 1086032"/>
                  <a:gd name="connsiteX4" fmla="*/ 405236 w 1085415"/>
                  <a:gd name="connsiteY4" fmla="*/ 671213 h 1086032"/>
                  <a:gd name="connsiteX5" fmla="*/ 287856 w 1085415"/>
                  <a:gd name="connsiteY5" fmla="*/ 600574 h 1086032"/>
                  <a:gd name="connsiteX6" fmla="*/ 262754 w 1085415"/>
                  <a:gd name="connsiteY6" fmla="*/ 632705 h 1086032"/>
                  <a:gd name="connsiteX7" fmla="*/ 289915 w 1085415"/>
                  <a:gd name="connsiteY7" fmla="*/ 728748 h 1086032"/>
                  <a:gd name="connsiteX8" fmla="*/ 209034 w 1085415"/>
                  <a:gd name="connsiteY8" fmla="*/ 786182 h 1086032"/>
                  <a:gd name="connsiteX9" fmla="*/ 170226 w 1085415"/>
                  <a:gd name="connsiteY9" fmla="*/ 807871 h 1086032"/>
                  <a:gd name="connsiteX10" fmla="*/ 149692 w 1085415"/>
                  <a:gd name="connsiteY10" fmla="*/ 843416 h 1086032"/>
                  <a:gd name="connsiteX11" fmla="*/ 169724 w 1085415"/>
                  <a:gd name="connsiteY11" fmla="*/ 905770 h 1086032"/>
                  <a:gd name="connsiteX12" fmla="*/ 85731 w 1085415"/>
                  <a:gd name="connsiteY12" fmla="*/ 999654 h 1086032"/>
                  <a:gd name="connsiteX13" fmla="*/ 182 w 1085415"/>
                  <a:gd name="connsiteY13" fmla="*/ 903863 h 1086032"/>
                  <a:gd name="connsiteX14" fmla="*/ 97830 w 1085415"/>
                  <a:gd name="connsiteY14" fmla="*/ 827601 h 1086032"/>
                  <a:gd name="connsiteX15" fmla="*/ 130564 w 1085415"/>
                  <a:gd name="connsiteY15" fmla="*/ 812539 h 1086032"/>
                  <a:gd name="connsiteX16" fmla="*/ 154964 w 1085415"/>
                  <a:gd name="connsiteY16" fmla="*/ 770719 h 1086032"/>
                  <a:gd name="connsiteX17" fmla="*/ 125343 w 1085415"/>
                  <a:gd name="connsiteY17" fmla="*/ 678643 h 1086032"/>
                  <a:gd name="connsiteX18" fmla="*/ 195680 w 1085415"/>
                  <a:gd name="connsiteY18" fmla="*/ 617745 h 1086032"/>
                  <a:gd name="connsiteX19" fmla="*/ 268377 w 1085415"/>
                  <a:gd name="connsiteY19" fmla="*/ 568694 h 1086032"/>
                  <a:gd name="connsiteX20" fmla="*/ 201805 w 1085415"/>
                  <a:gd name="connsiteY20" fmla="*/ 269071 h 1086032"/>
                  <a:gd name="connsiteX21" fmla="*/ 341626 w 1085415"/>
                  <a:gd name="connsiteY21" fmla="*/ 63431 h 1086032"/>
                  <a:gd name="connsiteX22" fmla="*/ 808231 w 1085415"/>
                  <a:gd name="connsiteY22" fmla="*/ 122924 h 1086032"/>
                  <a:gd name="connsiteX23" fmla="*/ 758177 w 1085415"/>
                  <a:gd name="connsiteY23" fmla="*/ 627886 h 1086032"/>
                  <a:gd name="connsiteX24" fmla="*/ 799997 w 1085415"/>
                  <a:gd name="connsiteY24" fmla="*/ 659164 h 1086032"/>
                  <a:gd name="connsiteX25" fmla="*/ 880325 w 1085415"/>
                  <a:gd name="connsiteY25" fmla="*/ 652536 h 1086032"/>
                  <a:gd name="connsiteX26" fmla="*/ 896090 w 1085415"/>
                  <a:gd name="connsiteY26" fmla="*/ 642245 h 1086032"/>
                  <a:gd name="connsiteX27" fmla="*/ 922246 w 1085415"/>
                  <a:gd name="connsiteY27" fmla="*/ 591387 h 1086032"/>
                  <a:gd name="connsiteX28" fmla="*/ 923602 w 1085415"/>
                  <a:gd name="connsiteY28" fmla="*/ 510808 h 1086032"/>
                  <a:gd name="connsiteX29" fmla="*/ 939266 w 1085415"/>
                  <a:gd name="connsiteY29" fmla="*/ 410548 h 1086032"/>
                  <a:gd name="connsiteX30" fmla="*/ 1045148 w 1085415"/>
                  <a:gd name="connsiteY30" fmla="*/ 399955 h 1086032"/>
                  <a:gd name="connsiteX31" fmla="*/ 1081848 w 1085415"/>
                  <a:gd name="connsiteY31" fmla="*/ 497905 h 1086032"/>
                  <a:gd name="connsiteX32" fmla="*/ 997554 w 1085415"/>
                  <a:gd name="connsiteY32" fmla="*/ 559908 h 1086032"/>
                  <a:gd name="connsiteX33" fmla="*/ 975464 w 1085415"/>
                  <a:gd name="connsiteY33" fmla="*/ 557599 h 1086032"/>
                  <a:gd name="connsiteX34" fmla="*/ 923301 w 1085415"/>
                  <a:gd name="connsiteY34" fmla="*/ 663832 h 1086032"/>
                  <a:gd name="connsiteX35" fmla="*/ 930882 w 1085415"/>
                  <a:gd name="connsiteY35" fmla="*/ 689186 h 1086032"/>
                  <a:gd name="connsiteX36" fmla="*/ 902616 w 1085415"/>
                  <a:gd name="connsiteY36" fmla="*/ 810833 h 1086032"/>
                  <a:gd name="connsiteX37" fmla="*/ 783681 w 1085415"/>
                  <a:gd name="connsiteY37" fmla="*/ 779154 h 1086032"/>
                  <a:gd name="connsiteX38" fmla="*/ 785890 w 1085415"/>
                  <a:gd name="connsiteY38" fmla="*/ 689337 h 1086032"/>
                  <a:gd name="connsiteX39" fmla="*/ 729610 w 1085415"/>
                  <a:gd name="connsiteY39" fmla="*/ 647265 h 1086032"/>
                  <a:gd name="connsiteX40" fmla="*/ 673732 w 1085415"/>
                  <a:gd name="connsiteY40" fmla="*/ 673723 h 1086032"/>
                  <a:gd name="connsiteX41" fmla="*/ 645316 w 1085415"/>
                  <a:gd name="connsiteY41" fmla="*/ 719158 h 1086032"/>
                  <a:gd name="connsiteX42" fmla="*/ 646671 w 1085415"/>
                  <a:gd name="connsiteY42" fmla="*/ 735074 h 1086032"/>
                  <a:gd name="connsiteX43" fmla="*/ 678451 w 1085415"/>
                  <a:gd name="connsiteY43" fmla="*/ 738738 h 1086032"/>
                  <a:gd name="connsiteX44" fmla="*/ 678451 w 1085415"/>
                  <a:gd name="connsiteY44" fmla="*/ 768560 h 1086032"/>
                  <a:gd name="connsiteX45" fmla="*/ 646772 w 1085415"/>
                  <a:gd name="connsiteY45" fmla="*/ 771924 h 1086032"/>
                  <a:gd name="connsiteX46" fmla="*/ 645466 w 1085415"/>
                  <a:gd name="connsiteY46" fmla="*/ 798332 h 1086032"/>
                  <a:gd name="connsiteX47" fmla="*/ 645316 w 1085415"/>
                  <a:gd name="connsiteY47" fmla="*/ 995688 h 1086032"/>
                  <a:gd name="connsiteX48" fmla="*/ 555449 w 1085415"/>
                  <a:gd name="connsiteY48" fmla="*/ 1085906 h 1086032"/>
                  <a:gd name="connsiteX49" fmla="*/ 520456 w 1085415"/>
                  <a:gd name="connsiteY49" fmla="*/ 1085705 h 1086032"/>
                  <a:gd name="connsiteX50" fmla="*/ 439977 w 1085415"/>
                  <a:gd name="connsiteY50" fmla="*/ 1004222 h 1086032"/>
                  <a:gd name="connsiteX51" fmla="*/ 439626 w 1085415"/>
                  <a:gd name="connsiteY51" fmla="*/ 801846 h 1086032"/>
                  <a:gd name="connsiteX52" fmla="*/ 439425 w 1085415"/>
                  <a:gd name="connsiteY52" fmla="*/ 772276 h 1086032"/>
                  <a:gd name="connsiteX53" fmla="*/ 541994 w 1085415"/>
                  <a:gd name="connsiteY53" fmla="*/ 666895 h 1086032"/>
                  <a:gd name="connsiteX54" fmla="*/ 860042 w 1085415"/>
                  <a:gd name="connsiteY54" fmla="*/ 353516 h 1086032"/>
                  <a:gd name="connsiteX55" fmla="*/ 541140 w 1085415"/>
                  <a:gd name="connsiteY55" fmla="*/ 31702 h 1086032"/>
                  <a:gd name="connsiteX56" fmla="*/ 224447 w 1085415"/>
                  <a:gd name="connsiteY56" fmla="*/ 345533 h 1086032"/>
                  <a:gd name="connsiteX57" fmla="*/ 541994 w 1085415"/>
                  <a:gd name="connsiteY57" fmla="*/ 666895 h 1086032"/>
                  <a:gd name="connsiteX58" fmla="*/ 471305 w 1085415"/>
                  <a:gd name="connsiteY58" fmla="*/ 772125 h 1086032"/>
                  <a:gd name="connsiteX59" fmla="*/ 469799 w 1085415"/>
                  <a:gd name="connsiteY59" fmla="*/ 795269 h 1086032"/>
                  <a:gd name="connsiteX60" fmla="*/ 469799 w 1085415"/>
                  <a:gd name="connsiteY60" fmla="*/ 990015 h 1086032"/>
                  <a:gd name="connsiteX61" fmla="*/ 541542 w 1085415"/>
                  <a:gd name="connsiteY61" fmla="*/ 1055532 h 1086032"/>
                  <a:gd name="connsiteX62" fmla="*/ 614892 w 1085415"/>
                  <a:gd name="connsiteY62" fmla="*/ 988960 h 1086032"/>
                  <a:gd name="connsiteX63" fmla="*/ 614892 w 1085415"/>
                  <a:gd name="connsiteY63" fmla="*/ 794215 h 1086032"/>
                  <a:gd name="connsiteX64" fmla="*/ 613034 w 1085415"/>
                  <a:gd name="connsiteY64" fmla="*/ 770468 h 1086032"/>
                  <a:gd name="connsiteX65" fmla="*/ 489379 w 1085415"/>
                  <a:gd name="connsiteY65" fmla="*/ 770518 h 1086032"/>
                  <a:gd name="connsiteX66" fmla="*/ 471305 w 1085415"/>
                  <a:gd name="connsiteY66" fmla="*/ 772125 h 1086032"/>
                  <a:gd name="connsiteX67" fmla="*/ 912155 w 1085415"/>
                  <a:gd name="connsiteY67" fmla="*/ 736931 h 1086032"/>
                  <a:gd name="connsiteX68" fmla="*/ 858436 w 1085415"/>
                  <a:gd name="connsiteY68" fmla="*/ 682258 h 1086032"/>
                  <a:gd name="connsiteX69" fmla="*/ 804365 w 1085415"/>
                  <a:gd name="connsiteY69" fmla="*/ 736730 h 1086032"/>
                  <a:gd name="connsiteX70" fmla="*/ 858386 w 1085415"/>
                  <a:gd name="connsiteY70" fmla="*/ 791253 h 1086032"/>
                  <a:gd name="connsiteX71" fmla="*/ 912155 w 1085415"/>
                  <a:gd name="connsiteY71" fmla="*/ 736931 h 1086032"/>
                  <a:gd name="connsiteX72" fmla="*/ 262051 w 1085415"/>
                  <a:gd name="connsiteY72" fmla="*/ 702842 h 1086032"/>
                  <a:gd name="connsiteX73" fmla="*/ 209436 w 1085415"/>
                  <a:gd name="connsiteY73" fmla="*/ 647114 h 1086032"/>
                  <a:gd name="connsiteX74" fmla="*/ 154411 w 1085415"/>
                  <a:gd name="connsiteY74" fmla="*/ 700432 h 1086032"/>
                  <a:gd name="connsiteX75" fmla="*/ 207127 w 1085415"/>
                  <a:gd name="connsiteY75" fmla="*/ 756159 h 1086032"/>
                  <a:gd name="connsiteX76" fmla="*/ 262051 w 1085415"/>
                  <a:gd name="connsiteY76" fmla="*/ 702842 h 1086032"/>
                  <a:gd name="connsiteX77" fmla="*/ 998608 w 1085415"/>
                  <a:gd name="connsiteY77" fmla="*/ 420188 h 1086032"/>
                  <a:gd name="connsiteX78" fmla="*/ 944537 w 1085415"/>
                  <a:gd name="connsiteY78" fmla="*/ 473756 h 1086032"/>
                  <a:gd name="connsiteX79" fmla="*/ 999663 w 1085415"/>
                  <a:gd name="connsiteY79" fmla="*/ 526773 h 1086032"/>
                  <a:gd name="connsiteX80" fmla="*/ 1053834 w 1085415"/>
                  <a:gd name="connsiteY80" fmla="*/ 472702 h 1086032"/>
                  <a:gd name="connsiteX81" fmla="*/ 998608 w 1085415"/>
                  <a:gd name="connsiteY81" fmla="*/ 420188 h 1086032"/>
                  <a:gd name="connsiteX82" fmla="*/ 86585 w 1085415"/>
                  <a:gd name="connsiteY82" fmla="*/ 859130 h 1086032"/>
                  <a:gd name="connsiteX83" fmla="*/ 30757 w 1085415"/>
                  <a:gd name="connsiteY83" fmla="*/ 911393 h 1086032"/>
                  <a:gd name="connsiteX84" fmla="*/ 84175 w 1085415"/>
                  <a:gd name="connsiteY84" fmla="*/ 966418 h 1086032"/>
                  <a:gd name="connsiteX85" fmla="*/ 140003 w 1085415"/>
                  <a:gd name="connsiteY85" fmla="*/ 913853 h 1086032"/>
                  <a:gd name="connsiteX86" fmla="*/ 86585 w 1085415"/>
                  <a:gd name="connsiteY86" fmla="*/ 859130 h 1086032"/>
                  <a:gd name="connsiteX87" fmla="*/ 614038 w 1085415"/>
                  <a:gd name="connsiteY87" fmla="*/ 697821 h 1086032"/>
                  <a:gd name="connsiteX88" fmla="*/ 471356 w 1085415"/>
                  <a:gd name="connsiteY88" fmla="*/ 697821 h 1086032"/>
                  <a:gd name="connsiteX89" fmla="*/ 471356 w 1085415"/>
                  <a:gd name="connsiteY89" fmla="*/ 735124 h 1086032"/>
                  <a:gd name="connsiteX90" fmla="*/ 614038 w 1085415"/>
                  <a:gd name="connsiteY90" fmla="*/ 735124 h 1086032"/>
                  <a:gd name="connsiteX91" fmla="*/ 614038 w 1085415"/>
                  <a:gd name="connsiteY91" fmla="*/ 697821 h 1086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1085415" h="1086032">
                    <a:moveTo>
                      <a:pt x="439425" y="772276"/>
                    </a:moveTo>
                    <a:cubicBezTo>
                      <a:pt x="426271" y="770920"/>
                      <a:pt x="416582" y="769915"/>
                      <a:pt x="405938" y="768811"/>
                    </a:cubicBezTo>
                    <a:cubicBezTo>
                      <a:pt x="405938" y="758419"/>
                      <a:pt x="405938" y="748980"/>
                      <a:pt x="405938" y="738738"/>
                    </a:cubicBezTo>
                    <a:cubicBezTo>
                      <a:pt x="417134" y="737584"/>
                      <a:pt x="426773" y="736580"/>
                      <a:pt x="436112" y="735626"/>
                    </a:cubicBezTo>
                    <a:cubicBezTo>
                      <a:pt x="445148" y="690441"/>
                      <a:pt x="442839" y="690592"/>
                      <a:pt x="405236" y="671213"/>
                    </a:cubicBezTo>
                    <a:cubicBezTo>
                      <a:pt x="365724" y="650829"/>
                      <a:pt x="328773" y="625476"/>
                      <a:pt x="287856" y="600574"/>
                    </a:cubicBezTo>
                    <a:cubicBezTo>
                      <a:pt x="282083" y="607954"/>
                      <a:pt x="272694" y="619953"/>
                      <a:pt x="262754" y="632705"/>
                    </a:cubicBezTo>
                    <a:cubicBezTo>
                      <a:pt x="288961" y="660770"/>
                      <a:pt x="302918" y="691144"/>
                      <a:pt x="289915" y="728748"/>
                    </a:cubicBezTo>
                    <a:cubicBezTo>
                      <a:pt x="277112" y="765749"/>
                      <a:pt x="247642" y="788793"/>
                      <a:pt x="209034" y="786182"/>
                    </a:cubicBezTo>
                    <a:cubicBezTo>
                      <a:pt x="189003" y="784827"/>
                      <a:pt x="178359" y="790851"/>
                      <a:pt x="170226" y="807871"/>
                    </a:cubicBezTo>
                    <a:cubicBezTo>
                      <a:pt x="163499" y="821978"/>
                      <a:pt x="154562" y="835082"/>
                      <a:pt x="149692" y="843416"/>
                    </a:cubicBezTo>
                    <a:cubicBezTo>
                      <a:pt x="157574" y="867163"/>
                      <a:pt x="167666" y="886040"/>
                      <a:pt x="169724" y="905770"/>
                    </a:cubicBezTo>
                    <a:cubicBezTo>
                      <a:pt x="175096" y="956979"/>
                      <a:pt x="135585" y="999403"/>
                      <a:pt x="85731" y="999654"/>
                    </a:cubicBezTo>
                    <a:cubicBezTo>
                      <a:pt x="35526" y="999905"/>
                      <a:pt x="-2981" y="956779"/>
                      <a:pt x="182" y="903863"/>
                    </a:cubicBezTo>
                    <a:cubicBezTo>
                      <a:pt x="2993" y="856168"/>
                      <a:pt x="48780" y="818765"/>
                      <a:pt x="97830" y="827601"/>
                    </a:cubicBezTo>
                    <a:cubicBezTo>
                      <a:pt x="115402" y="830764"/>
                      <a:pt x="123335" y="827200"/>
                      <a:pt x="130564" y="812539"/>
                    </a:cubicBezTo>
                    <a:cubicBezTo>
                      <a:pt x="137492" y="798482"/>
                      <a:pt x="146328" y="785379"/>
                      <a:pt x="154964" y="770719"/>
                    </a:cubicBezTo>
                    <a:cubicBezTo>
                      <a:pt x="130062" y="744763"/>
                      <a:pt x="114800" y="715895"/>
                      <a:pt x="125343" y="678643"/>
                    </a:cubicBezTo>
                    <a:cubicBezTo>
                      <a:pt x="134580" y="646060"/>
                      <a:pt x="164101" y="614682"/>
                      <a:pt x="195680" y="617745"/>
                    </a:cubicBezTo>
                    <a:cubicBezTo>
                      <a:pt x="236095" y="621711"/>
                      <a:pt x="251407" y="597663"/>
                      <a:pt x="268377" y="568694"/>
                    </a:cubicBezTo>
                    <a:cubicBezTo>
                      <a:pt x="200700" y="479580"/>
                      <a:pt x="176803" y="378969"/>
                      <a:pt x="201805" y="269071"/>
                    </a:cubicBezTo>
                    <a:cubicBezTo>
                      <a:pt x="221385" y="183020"/>
                      <a:pt x="269682" y="114440"/>
                      <a:pt x="341626" y="63431"/>
                    </a:cubicBezTo>
                    <a:cubicBezTo>
                      <a:pt x="487773" y="-40142"/>
                      <a:pt x="688241" y="-14487"/>
                      <a:pt x="808231" y="122924"/>
                    </a:cubicBezTo>
                    <a:cubicBezTo>
                      <a:pt x="917929" y="248587"/>
                      <a:pt x="937258" y="475162"/>
                      <a:pt x="758177" y="627886"/>
                    </a:cubicBezTo>
                    <a:cubicBezTo>
                      <a:pt x="774945" y="640437"/>
                      <a:pt x="791262" y="652637"/>
                      <a:pt x="799997" y="659164"/>
                    </a:cubicBezTo>
                    <a:cubicBezTo>
                      <a:pt x="831978" y="656704"/>
                      <a:pt x="856227" y="655348"/>
                      <a:pt x="880325" y="652536"/>
                    </a:cubicBezTo>
                    <a:cubicBezTo>
                      <a:pt x="886049" y="651884"/>
                      <a:pt x="893228" y="647215"/>
                      <a:pt x="896090" y="642245"/>
                    </a:cubicBezTo>
                    <a:cubicBezTo>
                      <a:pt x="905629" y="625777"/>
                      <a:pt x="912708" y="607854"/>
                      <a:pt x="922246" y="591387"/>
                    </a:cubicBezTo>
                    <a:cubicBezTo>
                      <a:pt x="937760" y="564578"/>
                      <a:pt x="949809" y="541985"/>
                      <a:pt x="923602" y="510808"/>
                    </a:cubicBezTo>
                    <a:cubicBezTo>
                      <a:pt x="901060" y="483998"/>
                      <a:pt x="913461" y="435049"/>
                      <a:pt x="939266" y="410548"/>
                    </a:cubicBezTo>
                    <a:cubicBezTo>
                      <a:pt x="968234" y="383086"/>
                      <a:pt x="1011712" y="378769"/>
                      <a:pt x="1045148" y="399955"/>
                    </a:cubicBezTo>
                    <a:cubicBezTo>
                      <a:pt x="1077631" y="420589"/>
                      <a:pt x="1092893" y="461306"/>
                      <a:pt x="1081848" y="497905"/>
                    </a:cubicBezTo>
                    <a:cubicBezTo>
                      <a:pt x="1070753" y="534605"/>
                      <a:pt x="1035659" y="560561"/>
                      <a:pt x="997554" y="559908"/>
                    </a:cubicBezTo>
                    <a:cubicBezTo>
                      <a:pt x="991027" y="559808"/>
                      <a:pt x="984501" y="558553"/>
                      <a:pt x="975464" y="557599"/>
                    </a:cubicBezTo>
                    <a:cubicBezTo>
                      <a:pt x="958043" y="592491"/>
                      <a:pt x="939467" y="627635"/>
                      <a:pt x="923301" y="663832"/>
                    </a:cubicBezTo>
                    <a:cubicBezTo>
                      <a:pt x="920540" y="670008"/>
                      <a:pt x="926263" y="681756"/>
                      <a:pt x="930882" y="689186"/>
                    </a:cubicBezTo>
                    <a:cubicBezTo>
                      <a:pt x="957189" y="731710"/>
                      <a:pt x="945040" y="785680"/>
                      <a:pt x="902616" y="810833"/>
                    </a:cubicBezTo>
                    <a:cubicBezTo>
                      <a:pt x="861448" y="835282"/>
                      <a:pt x="806825" y="820974"/>
                      <a:pt x="783681" y="779154"/>
                    </a:cubicBezTo>
                    <a:cubicBezTo>
                      <a:pt x="767515" y="749984"/>
                      <a:pt x="769172" y="720363"/>
                      <a:pt x="785890" y="689337"/>
                    </a:cubicBezTo>
                    <a:cubicBezTo>
                      <a:pt x="766460" y="674828"/>
                      <a:pt x="747382" y="660570"/>
                      <a:pt x="729610" y="647265"/>
                    </a:cubicBezTo>
                    <a:cubicBezTo>
                      <a:pt x="709679" y="657005"/>
                      <a:pt x="692609" y="669004"/>
                      <a:pt x="673732" y="673723"/>
                    </a:cubicBezTo>
                    <a:cubicBezTo>
                      <a:pt x="647224" y="680350"/>
                      <a:pt x="641852" y="695913"/>
                      <a:pt x="645316" y="719158"/>
                    </a:cubicBezTo>
                    <a:cubicBezTo>
                      <a:pt x="646019" y="723978"/>
                      <a:pt x="646169" y="728848"/>
                      <a:pt x="646671" y="735074"/>
                    </a:cubicBezTo>
                    <a:cubicBezTo>
                      <a:pt x="657265" y="736278"/>
                      <a:pt x="666854" y="737383"/>
                      <a:pt x="678451" y="738738"/>
                    </a:cubicBezTo>
                    <a:cubicBezTo>
                      <a:pt x="678451" y="748227"/>
                      <a:pt x="678451" y="757666"/>
                      <a:pt x="678451" y="768560"/>
                    </a:cubicBezTo>
                    <a:cubicBezTo>
                      <a:pt x="668962" y="769564"/>
                      <a:pt x="659323" y="770568"/>
                      <a:pt x="646772" y="771924"/>
                    </a:cubicBezTo>
                    <a:cubicBezTo>
                      <a:pt x="646320" y="780710"/>
                      <a:pt x="645466" y="789546"/>
                      <a:pt x="645466" y="798332"/>
                    </a:cubicBezTo>
                    <a:cubicBezTo>
                      <a:pt x="645366" y="864100"/>
                      <a:pt x="645667" y="929919"/>
                      <a:pt x="645316" y="995688"/>
                    </a:cubicBezTo>
                    <a:cubicBezTo>
                      <a:pt x="645015" y="1052168"/>
                      <a:pt x="611829" y="1085153"/>
                      <a:pt x="555449" y="1085906"/>
                    </a:cubicBezTo>
                    <a:cubicBezTo>
                      <a:pt x="543801" y="1086057"/>
                      <a:pt x="532104" y="1086157"/>
                      <a:pt x="520456" y="1085705"/>
                    </a:cubicBezTo>
                    <a:cubicBezTo>
                      <a:pt x="474719" y="1083898"/>
                      <a:pt x="440580" y="1050210"/>
                      <a:pt x="439977" y="1004222"/>
                    </a:cubicBezTo>
                    <a:cubicBezTo>
                      <a:pt x="439074" y="936797"/>
                      <a:pt x="439676" y="869322"/>
                      <a:pt x="439626" y="801846"/>
                    </a:cubicBezTo>
                    <a:cubicBezTo>
                      <a:pt x="439425" y="792207"/>
                      <a:pt x="439425" y="782416"/>
                      <a:pt x="439425" y="772276"/>
                    </a:cubicBezTo>
                    <a:close/>
                    <a:moveTo>
                      <a:pt x="541994" y="666895"/>
                    </a:moveTo>
                    <a:cubicBezTo>
                      <a:pt x="699286" y="672167"/>
                      <a:pt x="858386" y="539776"/>
                      <a:pt x="860042" y="353516"/>
                    </a:cubicBezTo>
                    <a:cubicBezTo>
                      <a:pt x="861599" y="176292"/>
                      <a:pt x="716506" y="30999"/>
                      <a:pt x="541140" y="31702"/>
                    </a:cubicBezTo>
                    <a:cubicBezTo>
                      <a:pt x="369690" y="32405"/>
                      <a:pt x="224749" y="175991"/>
                      <a:pt x="224447" y="345533"/>
                    </a:cubicBezTo>
                    <a:cubicBezTo>
                      <a:pt x="224046" y="525066"/>
                      <a:pt x="364118" y="666845"/>
                      <a:pt x="541994" y="666895"/>
                    </a:cubicBezTo>
                    <a:close/>
                    <a:moveTo>
                      <a:pt x="471305" y="772125"/>
                    </a:moveTo>
                    <a:cubicBezTo>
                      <a:pt x="470703" y="780710"/>
                      <a:pt x="469799" y="787990"/>
                      <a:pt x="469799" y="795269"/>
                    </a:cubicBezTo>
                    <a:cubicBezTo>
                      <a:pt x="469699" y="860185"/>
                      <a:pt x="469548" y="925099"/>
                      <a:pt x="469799" y="990015"/>
                    </a:cubicBezTo>
                    <a:cubicBezTo>
                      <a:pt x="470000" y="1035099"/>
                      <a:pt x="492642" y="1055481"/>
                      <a:pt x="541542" y="1055532"/>
                    </a:cubicBezTo>
                    <a:cubicBezTo>
                      <a:pt x="592048" y="1055582"/>
                      <a:pt x="614691" y="1035300"/>
                      <a:pt x="614892" y="988960"/>
                    </a:cubicBezTo>
                    <a:cubicBezTo>
                      <a:pt x="615143" y="924045"/>
                      <a:pt x="614992" y="859130"/>
                      <a:pt x="614892" y="794215"/>
                    </a:cubicBezTo>
                    <a:cubicBezTo>
                      <a:pt x="614892" y="787036"/>
                      <a:pt x="613787" y="779806"/>
                      <a:pt x="613034" y="770468"/>
                    </a:cubicBezTo>
                    <a:cubicBezTo>
                      <a:pt x="570611" y="770468"/>
                      <a:pt x="529995" y="770418"/>
                      <a:pt x="489379" y="770518"/>
                    </a:cubicBezTo>
                    <a:cubicBezTo>
                      <a:pt x="483806" y="770518"/>
                      <a:pt x="478234" y="771472"/>
                      <a:pt x="471305" y="772125"/>
                    </a:cubicBezTo>
                    <a:close/>
                    <a:moveTo>
                      <a:pt x="912155" y="736931"/>
                    </a:moveTo>
                    <a:cubicBezTo>
                      <a:pt x="912005" y="707461"/>
                      <a:pt x="887304" y="682308"/>
                      <a:pt x="858436" y="682258"/>
                    </a:cubicBezTo>
                    <a:cubicBezTo>
                      <a:pt x="829970" y="682208"/>
                      <a:pt x="804265" y="708113"/>
                      <a:pt x="804365" y="736730"/>
                    </a:cubicBezTo>
                    <a:cubicBezTo>
                      <a:pt x="804415" y="765799"/>
                      <a:pt x="829518" y="791102"/>
                      <a:pt x="858386" y="791253"/>
                    </a:cubicBezTo>
                    <a:cubicBezTo>
                      <a:pt x="887404" y="791403"/>
                      <a:pt x="912306" y="766301"/>
                      <a:pt x="912155" y="736931"/>
                    </a:cubicBezTo>
                    <a:close/>
                    <a:moveTo>
                      <a:pt x="262051" y="702842"/>
                    </a:moveTo>
                    <a:cubicBezTo>
                      <a:pt x="262352" y="673321"/>
                      <a:pt x="238404" y="647968"/>
                      <a:pt x="209436" y="647114"/>
                    </a:cubicBezTo>
                    <a:cubicBezTo>
                      <a:pt x="180819" y="646311"/>
                      <a:pt x="154863" y="671413"/>
                      <a:pt x="154411" y="700432"/>
                    </a:cubicBezTo>
                    <a:cubicBezTo>
                      <a:pt x="153909" y="729652"/>
                      <a:pt x="178309" y="755407"/>
                      <a:pt x="207127" y="756159"/>
                    </a:cubicBezTo>
                    <a:cubicBezTo>
                      <a:pt x="235693" y="756963"/>
                      <a:pt x="261750" y="731659"/>
                      <a:pt x="262051" y="702842"/>
                    </a:cubicBezTo>
                    <a:close/>
                    <a:moveTo>
                      <a:pt x="998608" y="420188"/>
                    </a:moveTo>
                    <a:cubicBezTo>
                      <a:pt x="969088" y="420439"/>
                      <a:pt x="943985" y="445291"/>
                      <a:pt x="944537" y="473756"/>
                    </a:cubicBezTo>
                    <a:cubicBezTo>
                      <a:pt x="945090" y="502674"/>
                      <a:pt x="970443" y="527024"/>
                      <a:pt x="999663" y="526773"/>
                    </a:cubicBezTo>
                    <a:cubicBezTo>
                      <a:pt x="1029133" y="526522"/>
                      <a:pt x="1054486" y="501219"/>
                      <a:pt x="1053834" y="472702"/>
                    </a:cubicBezTo>
                    <a:cubicBezTo>
                      <a:pt x="1053181" y="443433"/>
                      <a:pt x="1028480" y="419937"/>
                      <a:pt x="998608" y="420188"/>
                    </a:cubicBezTo>
                    <a:close/>
                    <a:moveTo>
                      <a:pt x="86585" y="859130"/>
                    </a:moveTo>
                    <a:cubicBezTo>
                      <a:pt x="57064" y="858628"/>
                      <a:pt x="31309" y="882727"/>
                      <a:pt x="30757" y="911393"/>
                    </a:cubicBezTo>
                    <a:cubicBezTo>
                      <a:pt x="30154" y="940161"/>
                      <a:pt x="55056" y="965815"/>
                      <a:pt x="84175" y="966418"/>
                    </a:cubicBezTo>
                    <a:cubicBezTo>
                      <a:pt x="113294" y="967020"/>
                      <a:pt x="139199" y="942671"/>
                      <a:pt x="140003" y="913853"/>
                    </a:cubicBezTo>
                    <a:cubicBezTo>
                      <a:pt x="140806" y="885487"/>
                      <a:pt x="115553" y="859632"/>
                      <a:pt x="86585" y="859130"/>
                    </a:cubicBezTo>
                    <a:close/>
                    <a:moveTo>
                      <a:pt x="614038" y="697821"/>
                    </a:moveTo>
                    <a:cubicBezTo>
                      <a:pt x="564887" y="697821"/>
                      <a:pt x="518247" y="697821"/>
                      <a:pt x="471356" y="697821"/>
                    </a:cubicBezTo>
                    <a:cubicBezTo>
                      <a:pt x="471356" y="710674"/>
                      <a:pt x="471356" y="722673"/>
                      <a:pt x="471356" y="735124"/>
                    </a:cubicBezTo>
                    <a:cubicBezTo>
                      <a:pt x="519803" y="735124"/>
                      <a:pt x="566594" y="735124"/>
                      <a:pt x="614038" y="735124"/>
                    </a:cubicBezTo>
                    <a:cubicBezTo>
                      <a:pt x="614038" y="721568"/>
                      <a:pt x="614038" y="710122"/>
                      <a:pt x="614038" y="697821"/>
                    </a:cubicBezTo>
                    <a:close/>
                  </a:path>
                </a:pathLst>
              </a:custGeom>
              <a:grpFill/>
              <a:ln w="50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8" name="Полилиния: фигура 189">
                <a:extLst>
                  <a:ext uri="{FF2B5EF4-FFF2-40B4-BE49-F238E27FC236}">
                    <a16:creationId xmlns:a16="http://schemas.microsoft.com/office/drawing/2014/main" xmlns="" id="{64020FB4-6E83-4302-8091-53DAA403B12C}"/>
                  </a:ext>
                </a:extLst>
              </p:cNvPr>
              <p:cNvSpPr/>
              <p:nvPr/>
            </p:nvSpPr>
            <p:spPr>
              <a:xfrm>
                <a:off x="4282848" y="5914430"/>
                <a:ext cx="417909" cy="419478"/>
              </a:xfrm>
              <a:custGeom>
                <a:avLst/>
                <a:gdLst>
                  <a:gd name="connsiteX0" fmla="*/ 276528 w 417909"/>
                  <a:gd name="connsiteY0" fmla="*/ 13873 h 419478"/>
                  <a:gd name="connsiteX1" fmla="*/ 265734 w 417909"/>
                  <a:gd name="connsiteY1" fmla="*/ 39327 h 419478"/>
                  <a:gd name="connsiteX2" fmla="*/ 208651 w 417909"/>
                  <a:gd name="connsiteY2" fmla="*/ 32650 h 419478"/>
                  <a:gd name="connsiteX3" fmla="*/ 208651 w 417909"/>
                  <a:gd name="connsiteY3" fmla="*/ 68999 h 419478"/>
                  <a:gd name="connsiteX4" fmla="*/ 335418 w 417909"/>
                  <a:gd name="connsiteY4" fmla="*/ 152941 h 419478"/>
                  <a:gd name="connsiteX5" fmla="*/ 309914 w 417909"/>
                  <a:gd name="connsiteY5" fmla="*/ 306920 h 419478"/>
                  <a:gd name="connsiteX6" fmla="*/ 336422 w 417909"/>
                  <a:gd name="connsiteY6" fmla="*/ 328659 h 419478"/>
                  <a:gd name="connsiteX7" fmla="*/ 298015 w 417909"/>
                  <a:gd name="connsiteY7" fmla="*/ 55192 h 419478"/>
                  <a:gd name="connsiteX8" fmla="*/ 311772 w 417909"/>
                  <a:gd name="connsiteY8" fmla="*/ 30491 h 419478"/>
                  <a:gd name="connsiteX9" fmla="*/ 401488 w 417909"/>
                  <a:gd name="connsiteY9" fmla="*/ 292411 h 419478"/>
                  <a:gd name="connsiteX10" fmla="*/ 126766 w 417909"/>
                  <a:gd name="connsiteY10" fmla="*/ 402661 h 419478"/>
                  <a:gd name="connsiteX11" fmla="*/ 17520 w 417909"/>
                  <a:gd name="connsiteY11" fmla="*/ 125228 h 419478"/>
                  <a:gd name="connsiteX12" fmla="*/ 276528 w 417909"/>
                  <a:gd name="connsiteY12" fmla="*/ 13873 h 419478"/>
                  <a:gd name="connsiteX13" fmla="*/ 176620 w 417909"/>
                  <a:gd name="connsiteY13" fmla="*/ 38624 h 419478"/>
                  <a:gd name="connsiteX14" fmla="*/ 36648 w 417909"/>
                  <a:gd name="connsiteY14" fmla="*/ 167601 h 419478"/>
                  <a:gd name="connsiteX15" fmla="*/ 113110 w 417909"/>
                  <a:gd name="connsiteY15" fmla="*/ 358530 h 419478"/>
                  <a:gd name="connsiteX16" fmla="*/ 311069 w 417909"/>
                  <a:gd name="connsiteY16" fmla="*/ 352104 h 419478"/>
                  <a:gd name="connsiteX17" fmla="*/ 192736 w 417909"/>
                  <a:gd name="connsiteY17" fmla="*/ 234323 h 419478"/>
                  <a:gd name="connsiteX18" fmla="*/ 176218 w 417909"/>
                  <a:gd name="connsiteY18" fmla="*/ 195264 h 419478"/>
                  <a:gd name="connsiteX19" fmla="*/ 176620 w 417909"/>
                  <a:gd name="connsiteY19" fmla="*/ 38624 h 419478"/>
                  <a:gd name="connsiteX20" fmla="*/ 263525 w 417909"/>
                  <a:gd name="connsiteY20" fmla="*/ 251092 h 419478"/>
                  <a:gd name="connsiteX21" fmla="*/ 286117 w 417909"/>
                  <a:gd name="connsiteY21" fmla="*/ 280813 h 419478"/>
                  <a:gd name="connsiteX22" fmla="*/ 302383 w 417909"/>
                  <a:gd name="connsiteY22" fmla="*/ 158163 h 419478"/>
                  <a:gd name="connsiteX23" fmla="*/ 208048 w 417909"/>
                  <a:gd name="connsiteY23" fmla="*/ 108058 h 419478"/>
                  <a:gd name="connsiteX24" fmla="*/ 208048 w 417909"/>
                  <a:gd name="connsiteY24" fmla="*/ 134114 h 419478"/>
                  <a:gd name="connsiteX25" fmla="*/ 263525 w 417909"/>
                  <a:gd name="connsiteY25" fmla="*/ 251092 h 419478"/>
                  <a:gd name="connsiteX26" fmla="*/ 236313 w 417909"/>
                  <a:gd name="connsiteY26" fmla="*/ 228901 h 419478"/>
                  <a:gd name="connsiteX27" fmla="*/ 209454 w 417909"/>
                  <a:gd name="connsiteY27" fmla="*/ 171718 h 419478"/>
                  <a:gd name="connsiteX28" fmla="*/ 236313 w 417909"/>
                  <a:gd name="connsiteY28" fmla="*/ 228901 h 41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17909" h="419478">
                    <a:moveTo>
                      <a:pt x="276528" y="13873"/>
                    </a:moveTo>
                    <a:cubicBezTo>
                      <a:pt x="272461" y="23412"/>
                      <a:pt x="268997" y="31596"/>
                      <a:pt x="265734" y="39327"/>
                    </a:cubicBezTo>
                    <a:cubicBezTo>
                      <a:pt x="246354" y="37068"/>
                      <a:pt x="228582" y="35010"/>
                      <a:pt x="208651" y="32650"/>
                    </a:cubicBezTo>
                    <a:cubicBezTo>
                      <a:pt x="208651" y="45854"/>
                      <a:pt x="208651" y="56246"/>
                      <a:pt x="208651" y="68999"/>
                    </a:cubicBezTo>
                    <a:cubicBezTo>
                      <a:pt x="265181" y="74069"/>
                      <a:pt x="311822" y="97917"/>
                      <a:pt x="335418" y="152941"/>
                    </a:cubicBezTo>
                    <a:cubicBezTo>
                      <a:pt x="358713" y="207213"/>
                      <a:pt x="350128" y="258372"/>
                      <a:pt x="309914" y="306920"/>
                    </a:cubicBezTo>
                    <a:cubicBezTo>
                      <a:pt x="318800" y="314200"/>
                      <a:pt x="327586" y="321379"/>
                      <a:pt x="336422" y="328659"/>
                    </a:cubicBezTo>
                    <a:cubicBezTo>
                      <a:pt x="400584" y="275742"/>
                      <a:pt x="417754" y="135269"/>
                      <a:pt x="298015" y="55192"/>
                    </a:cubicBezTo>
                    <a:cubicBezTo>
                      <a:pt x="302584" y="47009"/>
                      <a:pt x="307203" y="38725"/>
                      <a:pt x="311772" y="30491"/>
                    </a:cubicBezTo>
                    <a:cubicBezTo>
                      <a:pt x="400233" y="71810"/>
                      <a:pt x="444062" y="192854"/>
                      <a:pt x="401488" y="292411"/>
                    </a:cubicBezTo>
                    <a:cubicBezTo>
                      <a:pt x="356203" y="398193"/>
                      <a:pt x="232498" y="448097"/>
                      <a:pt x="126766" y="402661"/>
                    </a:cubicBezTo>
                    <a:cubicBezTo>
                      <a:pt x="20181" y="356824"/>
                      <a:pt x="-28919" y="232215"/>
                      <a:pt x="17520" y="125228"/>
                    </a:cubicBezTo>
                    <a:cubicBezTo>
                      <a:pt x="60194" y="26575"/>
                      <a:pt x="182946" y="-27144"/>
                      <a:pt x="276528" y="13873"/>
                    </a:cubicBezTo>
                    <a:close/>
                    <a:moveTo>
                      <a:pt x="176620" y="38624"/>
                    </a:moveTo>
                    <a:cubicBezTo>
                      <a:pt x="111654" y="45904"/>
                      <a:pt x="52061" y="102084"/>
                      <a:pt x="36648" y="167601"/>
                    </a:cubicBezTo>
                    <a:cubicBezTo>
                      <a:pt x="19277" y="241402"/>
                      <a:pt x="49802" y="317613"/>
                      <a:pt x="113110" y="358530"/>
                    </a:cubicBezTo>
                    <a:cubicBezTo>
                      <a:pt x="174361" y="398092"/>
                      <a:pt x="254437" y="396084"/>
                      <a:pt x="311069" y="352104"/>
                    </a:cubicBezTo>
                    <a:cubicBezTo>
                      <a:pt x="271557" y="312643"/>
                      <a:pt x="232649" y="272982"/>
                      <a:pt x="192736" y="234323"/>
                    </a:cubicBezTo>
                    <a:cubicBezTo>
                      <a:pt x="181138" y="223078"/>
                      <a:pt x="175917" y="211681"/>
                      <a:pt x="176218" y="195264"/>
                    </a:cubicBezTo>
                    <a:cubicBezTo>
                      <a:pt x="177272" y="143753"/>
                      <a:pt x="176620" y="92244"/>
                      <a:pt x="176620" y="38624"/>
                    </a:cubicBezTo>
                    <a:close/>
                    <a:moveTo>
                      <a:pt x="263525" y="251092"/>
                    </a:moveTo>
                    <a:cubicBezTo>
                      <a:pt x="272210" y="262539"/>
                      <a:pt x="279189" y="271676"/>
                      <a:pt x="286117" y="280813"/>
                    </a:cubicBezTo>
                    <a:cubicBezTo>
                      <a:pt x="320256" y="244515"/>
                      <a:pt x="325678" y="200134"/>
                      <a:pt x="302383" y="158163"/>
                    </a:cubicBezTo>
                    <a:cubicBezTo>
                      <a:pt x="282100" y="121563"/>
                      <a:pt x="243543" y="100778"/>
                      <a:pt x="208048" y="108058"/>
                    </a:cubicBezTo>
                    <a:cubicBezTo>
                      <a:pt x="208048" y="116693"/>
                      <a:pt x="208048" y="125530"/>
                      <a:pt x="208048" y="134114"/>
                    </a:cubicBezTo>
                    <a:cubicBezTo>
                      <a:pt x="274017" y="147720"/>
                      <a:pt x="294903" y="199481"/>
                      <a:pt x="263525" y="251092"/>
                    </a:cubicBezTo>
                    <a:close/>
                    <a:moveTo>
                      <a:pt x="236313" y="228901"/>
                    </a:moveTo>
                    <a:cubicBezTo>
                      <a:pt x="253534" y="197523"/>
                      <a:pt x="243041" y="176337"/>
                      <a:pt x="209454" y="171718"/>
                    </a:cubicBezTo>
                    <a:cubicBezTo>
                      <a:pt x="199363" y="199029"/>
                      <a:pt x="215077" y="214241"/>
                      <a:pt x="236313" y="228901"/>
                    </a:cubicBezTo>
                    <a:close/>
                  </a:path>
                </a:pathLst>
              </a:custGeom>
              <a:grpFill/>
              <a:ln w="50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9" name="Полилиния: фигура 190">
                <a:extLst>
                  <a:ext uri="{FF2B5EF4-FFF2-40B4-BE49-F238E27FC236}">
                    <a16:creationId xmlns:a16="http://schemas.microsoft.com/office/drawing/2014/main" xmlns="" id="{1E17FC1E-3334-4397-8E2B-3F4D39DEC662}"/>
                  </a:ext>
                </a:extLst>
              </p:cNvPr>
              <p:cNvSpPr/>
              <p:nvPr/>
            </p:nvSpPr>
            <p:spPr>
              <a:xfrm>
                <a:off x="4212590" y="5845164"/>
                <a:ext cx="558155" cy="559243"/>
              </a:xfrm>
              <a:custGeom>
                <a:avLst/>
                <a:gdLst>
                  <a:gd name="connsiteX0" fmla="*/ 417525 w 558155"/>
                  <a:gd name="connsiteY0" fmla="*/ 484930 h 559243"/>
                  <a:gd name="connsiteX1" fmla="*/ 434193 w 558155"/>
                  <a:gd name="connsiteY1" fmla="*/ 510635 h 559243"/>
                  <a:gd name="connsiteX2" fmla="*/ 52133 w 558155"/>
                  <a:gd name="connsiteY2" fmla="*/ 441854 h 559243"/>
                  <a:gd name="connsiteX3" fmla="*/ 114036 w 558155"/>
                  <a:gd name="connsiteY3" fmla="*/ 53619 h 559243"/>
                  <a:gd name="connsiteX4" fmla="*/ 504379 w 558155"/>
                  <a:gd name="connsiteY4" fmla="*/ 112961 h 559243"/>
                  <a:gd name="connsiteX5" fmla="*/ 463563 w 558155"/>
                  <a:gd name="connsiteY5" fmla="*/ 486788 h 559243"/>
                  <a:gd name="connsiteX6" fmla="*/ 445087 w 558155"/>
                  <a:gd name="connsiteY6" fmla="*/ 463995 h 559243"/>
                  <a:gd name="connsiteX7" fmla="*/ 526018 w 558155"/>
                  <a:gd name="connsiteY7" fmla="*/ 258004 h 559243"/>
                  <a:gd name="connsiteX8" fmla="*/ 442326 w 558155"/>
                  <a:gd name="connsiteY8" fmla="*/ 93180 h 559243"/>
                  <a:gd name="connsiteX9" fmla="*/ 112680 w 558155"/>
                  <a:gd name="connsiteY9" fmla="*/ 96444 h 559243"/>
                  <a:gd name="connsiteX10" fmla="*/ 79344 w 558155"/>
                  <a:gd name="connsiteY10" fmla="*/ 424484 h 559243"/>
                  <a:gd name="connsiteX11" fmla="*/ 417525 w 558155"/>
                  <a:gd name="connsiteY11" fmla="*/ 484930 h 559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58155" h="559243">
                    <a:moveTo>
                      <a:pt x="417525" y="484930"/>
                    </a:moveTo>
                    <a:cubicBezTo>
                      <a:pt x="423700" y="494419"/>
                      <a:pt x="428972" y="502552"/>
                      <a:pt x="434193" y="510635"/>
                    </a:cubicBezTo>
                    <a:cubicBezTo>
                      <a:pt x="315810" y="596938"/>
                      <a:pt x="141498" y="564857"/>
                      <a:pt x="52133" y="441854"/>
                    </a:cubicBezTo>
                    <a:cubicBezTo>
                      <a:pt x="-37031" y="319203"/>
                      <a:pt x="-8866" y="142633"/>
                      <a:pt x="114036" y="53619"/>
                    </a:cubicBezTo>
                    <a:cubicBezTo>
                      <a:pt x="239247" y="-37051"/>
                      <a:pt x="414061" y="-9740"/>
                      <a:pt x="504379" y="112961"/>
                    </a:cubicBezTo>
                    <a:cubicBezTo>
                      <a:pt x="593945" y="234608"/>
                      <a:pt x="565680" y="407062"/>
                      <a:pt x="463563" y="486788"/>
                    </a:cubicBezTo>
                    <a:cubicBezTo>
                      <a:pt x="457890" y="479809"/>
                      <a:pt x="452216" y="472781"/>
                      <a:pt x="445087" y="463995"/>
                    </a:cubicBezTo>
                    <a:cubicBezTo>
                      <a:pt x="502120" y="406961"/>
                      <a:pt x="533549" y="339235"/>
                      <a:pt x="526018" y="258004"/>
                    </a:cubicBezTo>
                    <a:cubicBezTo>
                      <a:pt x="519993" y="192687"/>
                      <a:pt x="492079" y="136859"/>
                      <a:pt x="442326" y="93180"/>
                    </a:cubicBezTo>
                    <a:cubicBezTo>
                      <a:pt x="347690" y="10091"/>
                      <a:pt x="204103" y="11698"/>
                      <a:pt x="112680" y="96444"/>
                    </a:cubicBezTo>
                    <a:cubicBezTo>
                      <a:pt x="18747" y="183549"/>
                      <a:pt x="4790" y="322316"/>
                      <a:pt x="79344" y="424484"/>
                    </a:cubicBezTo>
                    <a:cubicBezTo>
                      <a:pt x="153045" y="525546"/>
                      <a:pt x="295928" y="561242"/>
                      <a:pt x="417525" y="484930"/>
                    </a:cubicBezTo>
                    <a:close/>
                  </a:path>
                </a:pathLst>
              </a:custGeom>
              <a:grpFill/>
              <a:ln w="50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lang="ru-RU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" name="Овал 44"/>
            <p:cNvSpPr/>
            <p:nvPr/>
          </p:nvSpPr>
          <p:spPr>
            <a:xfrm>
              <a:off x="5689660" y="4867097"/>
              <a:ext cx="540000" cy="540000"/>
            </a:xfrm>
            <a:prstGeom prst="ellipse">
              <a:avLst/>
            </a:prstGeom>
            <a:noFill/>
            <a:ln w="28575">
              <a:solidFill>
                <a:srgbClr val="EAA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Дуга 45"/>
            <p:cNvSpPr/>
            <p:nvPr/>
          </p:nvSpPr>
          <p:spPr>
            <a:xfrm rot="16200000">
              <a:off x="2543281" y="4818259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8842231" y="4867097"/>
              <a:ext cx="540000" cy="540000"/>
            </a:xfrm>
            <a:prstGeom prst="ellipse">
              <a:avLst/>
            </a:prstGeom>
            <a:noFill/>
            <a:ln w="28575">
              <a:solidFill>
                <a:srgbClr val="EAA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Freeform 4919"/>
            <p:cNvSpPr>
              <a:spLocks noEditPoints="1"/>
            </p:cNvSpPr>
            <p:nvPr/>
          </p:nvSpPr>
          <p:spPr bwMode="auto">
            <a:xfrm>
              <a:off x="9004231" y="4988046"/>
              <a:ext cx="216000" cy="324000"/>
            </a:xfrm>
            <a:custGeom>
              <a:avLst/>
              <a:gdLst>
                <a:gd name="T0" fmla="*/ 150 w 248"/>
                <a:gd name="T1" fmla="*/ 30 h 390"/>
                <a:gd name="T2" fmla="*/ 160 w 248"/>
                <a:gd name="T3" fmla="*/ 12 h 390"/>
                <a:gd name="T4" fmla="*/ 178 w 248"/>
                <a:gd name="T5" fmla="*/ 2 h 390"/>
                <a:gd name="T6" fmla="*/ 192 w 248"/>
                <a:gd name="T7" fmla="*/ 2 h 390"/>
                <a:gd name="T8" fmla="*/ 212 w 248"/>
                <a:gd name="T9" fmla="*/ 12 h 390"/>
                <a:gd name="T10" fmla="*/ 222 w 248"/>
                <a:gd name="T11" fmla="*/ 30 h 390"/>
                <a:gd name="T12" fmla="*/ 222 w 248"/>
                <a:gd name="T13" fmla="*/ 44 h 390"/>
                <a:gd name="T14" fmla="*/ 212 w 248"/>
                <a:gd name="T15" fmla="*/ 64 h 390"/>
                <a:gd name="T16" fmla="*/ 192 w 248"/>
                <a:gd name="T17" fmla="*/ 74 h 390"/>
                <a:gd name="T18" fmla="*/ 178 w 248"/>
                <a:gd name="T19" fmla="*/ 74 h 390"/>
                <a:gd name="T20" fmla="*/ 160 w 248"/>
                <a:gd name="T21" fmla="*/ 64 h 390"/>
                <a:gd name="T22" fmla="*/ 150 w 248"/>
                <a:gd name="T23" fmla="*/ 44 h 390"/>
                <a:gd name="T24" fmla="*/ 248 w 248"/>
                <a:gd name="T25" fmla="*/ 120 h 390"/>
                <a:gd name="T26" fmla="*/ 242 w 248"/>
                <a:gd name="T27" fmla="*/ 100 h 390"/>
                <a:gd name="T28" fmla="*/ 232 w 248"/>
                <a:gd name="T29" fmla="*/ 90 h 390"/>
                <a:gd name="T30" fmla="*/ 210 w 248"/>
                <a:gd name="T31" fmla="*/ 84 h 390"/>
                <a:gd name="T32" fmla="*/ 194 w 248"/>
                <a:gd name="T33" fmla="*/ 88 h 390"/>
                <a:gd name="T34" fmla="*/ 182 w 248"/>
                <a:gd name="T35" fmla="*/ 98 h 390"/>
                <a:gd name="T36" fmla="*/ 182 w 248"/>
                <a:gd name="T37" fmla="*/ 98 h 390"/>
                <a:gd name="T38" fmla="*/ 84 w 248"/>
                <a:gd name="T39" fmla="*/ 156 h 390"/>
                <a:gd name="T40" fmla="*/ 74 w 248"/>
                <a:gd name="T41" fmla="*/ 160 h 390"/>
                <a:gd name="T42" fmla="*/ 70 w 248"/>
                <a:gd name="T43" fmla="*/ 170 h 390"/>
                <a:gd name="T44" fmla="*/ 80 w 248"/>
                <a:gd name="T45" fmla="*/ 184 h 390"/>
                <a:gd name="T46" fmla="*/ 146 w 248"/>
                <a:gd name="T47" fmla="*/ 186 h 390"/>
                <a:gd name="T48" fmla="*/ 172 w 248"/>
                <a:gd name="T49" fmla="*/ 160 h 390"/>
                <a:gd name="T50" fmla="*/ 138 w 248"/>
                <a:gd name="T51" fmla="*/ 222 h 390"/>
                <a:gd name="T52" fmla="*/ 146 w 248"/>
                <a:gd name="T53" fmla="*/ 212 h 390"/>
                <a:gd name="T54" fmla="*/ 142 w 248"/>
                <a:gd name="T55" fmla="*/ 204 h 390"/>
                <a:gd name="T56" fmla="*/ 50 w 248"/>
                <a:gd name="T57" fmla="*/ 202 h 390"/>
                <a:gd name="T58" fmla="*/ 42 w 248"/>
                <a:gd name="T59" fmla="*/ 204 h 390"/>
                <a:gd name="T60" fmla="*/ 38 w 248"/>
                <a:gd name="T61" fmla="*/ 212 h 390"/>
                <a:gd name="T62" fmla="*/ 46 w 248"/>
                <a:gd name="T63" fmla="*/ 222 h 390"/>
                <a:gd name="T64" fmla="*/ 104 w 248"/>
                <a:gd name="T65" fmla="*/ 224 h 390"/>
                <a:gd name="T66" fmla="*/ 98 w 248"/>
                <a:gd name="T67" fmla="*/ 226 h 390"/>
                <a:gd name="T68" fmla="*/ 94 w 248"/>
                <a:gd name="T69" fmla="*/ 228 h 390"/>
                <a:gd name="T70" fmla="*/ 0 w 248"/>
                <a:gd name="T71" fmla="*/ 324 h 390"/>
                <a:gd name="T72" fmla="*/ 6 w 248"/>
                <a:gd name="T73" fmla="*/ 344 h 390"/>
                <a:gd name="T74" fmla="*/ 20 w 248"/>
                <a:gd name="T75" fmla="*/ 350 h 390"/>
                <a:gd name="T76" fmla="*/ 88 w 248"/>
                <a:gd name="T77" fmla="*/ 290 h 390"/>
                <a:gd name="T78" fmla="*/ 90 w 248"/>
                <a:gd name="T79" fmla="*/ 378 h 390"/>
                <a:gd name="T80" fmla="*/ 108 w 248"/>
                <a:gd name="T81" fmla="*/ 390 h 390"/>
                <a:gd name="T82" fmla="*/ 116 w 248"/>
                <a:gd name="T83" fmla="*/ 388 h 390"/>
                <a:gd name="T84" fmla="*/ 128 w 248"/>
                <a:gd name="T85" fmla="*/ 370 h 390"/>
                <a:gd name="T86" fmla="*/ 216 w 248"/>
                <a:gd name="T87" fmla="*/ 284 h 390"/>
                <a:gd name="T88" fmla="*/ 236 w 248"/>
                <a:gd name="T89" fmla="*/ 282 h 390"/>
                <a:gd name="T90" fmla="*/ 248 w 248"/>
                <a:gd name="T91" fmla="*/ 264 h 390"/>
                <a:gd name="T92" fmla="*/ 248 w 248"/>
                <a:gd name="T93" fmla="*/ 120 h 390"/>
                <a:gd name="T94" fmla="*/ 28 w 248"/>
                <a:gd name="T95" fmla="*/ 202 h 390"/>
                <a:gd name="T96" fmla="*/ 36 w 248"/>
                <a:gd name="T97" fmla="*/ 208 h 390"/>
                <a:gd name="T98" fmla="*/ 42 w 248"/>
                <a:gd name="T99" fmla="*/ 206 h 390"/>
                <a:gd name="T100" fmla="*/ 44 w 248"/>
                <a:gd name="T101" fmla="*/ 196 h 390"/>
                <a:gd name="T102" fmla="*/ 16 w 248"/>
                <a:gd name="T103" fmla="*/ 118 h 390"/>
                <a:gd name="T104" fmla="*/ 8 w 248"/>
                <a:gd name="T105" fmla="*/ 116 h 390"/>
                <a:gd name="T106" fmla="*/ 2 w 248"/>
                <a:gd name="T107" fmla="*/ 120 h 390"/>
                <a:gd name="T108" fmla="*/ 28 w 248"/>
                <a:gd name="T109" fmla="*/ 202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8" h="390">
                  <a:moveTo>
                    <a:pt x="148" y="38"/>
                  </a:moveTo>
                  <a:lnTo>
                    <a:pt x="148" y="38"/>
                  </a:lnTo>
                  <a:lnTo>
                    <a:pt x="150" y="30"/>
                  </a:lnTo>
                  <a:lnTo>
                    <a:pt x="152" y="22"/>
                  </a:lnTo>
                  <a:lnTo>
                    <a:pt x="154" y="16"/>
                  </a:lnTo>
                  <a:lnTo>
                    <a:pt x="160" y="12"/>
                  </a:lnTo>
                  <a:lnTo>
                    <a:pt x="164" y="6"/>
                  </a:lnTo>
                  <a:lnTo>
                    <a:pt x="172" y="4"/>
                  </a:lnTo>
                  <a:lnTo>
                    <a:pt x="178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92" y="2"/>
                  </a:lnTo>
                  <a:lnTo>
                    <a:pt x="200" y="4"/>
                  </a:lnTo>
                  <a:lnTo>
                    <a:pt x="206" y="6"/>
                  </a:lnTo>
                  <a:lnTo>
                    <a:pt x="212" y="12"/>
                  </a:lnTo>
                  <a:lnTo>
                    <a:pt x="216" y="16"/>
                  </a:lnTo>
                  <a:lnTo>
                    <a:pt x="220" y="22"/>
                  </a:lnTo>
                  <a:lnTo>
                    <a:pt x="222" y="30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222" y="44"/>
                  </a:lnTo>
                  <a:lnTo>
                    <a:pt x="220" y="52"/>
                  </a:lnTo>
                  <a:lnTo>
                    <a:pt x="216" y="58"/>
                  </a:lnTo>
                  <a:lnTo>
                    <a:pt x="212" y="64"/>
                  </a:lnTo>
                  <a:lnTo>
                    <a:pt x="206" y="68"/>
                  </a:lnTo>
                  <a:lnTo>
                    <a:pt x="200" y="72"/>
                  </a:lnTo>
                  <a:lnTo>
                    <a:pt x="192" y="74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78" y="74"/>
                  </a:lnTo>
                  <a:lnTo>
                    <a:pt x="172" y="72"/>
                  </a:lnTo>
                  <a:lnTo>
                    <a:pt x="164" y="68"/>
                  </a:lnTo>
                  <a:lnTo>
                    <a:pt x="160" y="64"/>
                  </a:lnTo>
                  <a:lnTo>
                    <a:pt x="154" y="58"/>
                  </a:lnTo>
                  <a:lnTo>
                    <a:pt x="152" y="52"/>
                  </a:lnTo>
                  <a:lnTo>
                    <a:pt x="150" y="44"/>
                  </a:lnTo>
                  <a:lnTo>
                    <a:pt x="148" y="38"/>
                  </a:lnTo>
                  <a:lnTo>
                    <a:pt x="148" y="38"/>
                  </a:lnTo>
                  <a:close/>
                  <a:moveTo>
                    <a:pt x="248" y="120"/>
                  </a:moveTo>
                  <a:lnTo>
                    <a:pt x="248" y="120"/>
                  </a:lnTo>
                  <a:lnTo>
                    <a:pt x="246" y="106"/>
                  </a:lnTo>
                  <a:lnTo>
                    <a:pt x="242" y="100"/>
                  </a:lnTo>
                  <a:lnTo>
                    <a:pt x="238" y="96"/>
                  </a:lnTo>
                  <a:lnTo>
                    <a:pt x="238" y="96"/>
                  </a:lnTo>
                  <a:lnTo>
                    <a:pt x="232" y="90"/>
                  </a:lnTo>
                  <a:lnTo>
                    <a:pt x="226" y="88"/>
                  </a:lnTo>
                  <a:lnTo>
                    <a:pt x="218" y="84"/>
                  </a:lnTo>
                  <a:lnTo>
                    <a:pt x="210" y="84"/>
                  </a:lnTo>
                  <a:lnTo>
                    <a:pt x="210" y="84"/>
                  </a:lnTo>
                  <a:lnTo>
                    <a:pt x="202" y="86"/>
                  </a:lnTo>
                  <a:lnTo>
                    <a:pt x="194" y="88"/>
                  </a:lnTo>
                  <a:lnTo>
                    <a:pt x="188" y="92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78" y="102"/>
                  </a:lnTo>
                  <a:lnTo>
                    <a:pt x="138" y="156"/>
                  </a:lnTo>
                  <a:lnTo>
                    <a:pt x="84" y="156"/>
                  </a:lnTo>
                  <a:lnTo>
                    <a:pt x="84" y="156"/>
                  </a:lnTo>
                  <a:lnTo>
                    <a:pt x="80" y="156"/>
                  </a:lnTo>
                  <a:lnTo>
                    <a:pt x="74" y="160"/>
                  </a:lnTo>
                  <a:lnTo>
                    <a:pt x="70" y="164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70" y="176"/>
                  </a:lnTo>
                  <a:lnTo>
                    <a:pt x="74" y="182"/>
                  </a:lnTo>
                  <a:lnTo>
                    <a:pt x="80" y="184"/>
                  </a:lnTo>
                  <a:lnTo>
                    <a:pt x="84" y="186"/>
                  </a:lnTo>
                  <a:lnTo>
                    <a:pt x="146" y="186"/>
                  </a:lnTo>
                  <a:lnTo>
                    <a:pt x="146" y="186"/>
                  </a:lnTo>
                  <a:lnTo>
                    <a:pt x="152" y="184"/>
                  </a:lnTo>
                  <a:lnTo>
                    <a:pt x="158" y="180"/>
                  </a:lnTo>
                  <a:lnTo>
                    <a:pt x="172" y="160"/>
                  </a:lnTo>
                  <a:lnTo>
                    <a:pt x="172" y="222"/>
                  </a:lnTo>
                  <a:lnTo>
                    <a:pt x="138" y="222"/>
                  </a:lnTo>
                  <a:lnTo>
                    <a:pt x="138" y="222"/>
                  </a:lnTo>
                  <a:lnTo>
                    <a:pt x="142" y="218"/>
                  </a:lnTo>
                  <a:lnTo>
                    <a:pt x="144" y="216"/>
                  </a:lnTo>
                  <a:lnTo>
                    <a:pt x="146" y="212"/>
                  </a:lnTo>
                  <a:lnTo>
                    <a:pt x="146" y="212"/>
                  </a:lnTo>
                  <a:lnTo>
                    <a:pt x="144" y="208"/>
                  </a:lnTo>
                  <a:lnTo>
                    <a:pt x="142" y="204"/>
                  </a:lnTo>
                  <a:lnTo>
                    <a:pt x="138" y="202"/>
                  </a:lnTo>
                  <a:lnTo>
                    <a:pt x="134" y="202"/>
                  </a:lnTo>
                  <a:lnTo>
                    <a:pt x="50" y="202"/>
                  </a:lnTo>
                  <a:lnTo>
                    <a:pt x="50" y="202"/>
                  </a:lnTo>
                  <a:lnTo>
                    <a:pt x="46" y="202"/>
                  </a:lnTo>
                  <a:lnTo>
                    <a:pt x="42" y="204"/>
                  </a:lnTo>
                  <a:lnTo>
                    <a:pt x="40" y="208"/>
                  </a:lnTo>
                  <a:lnTo>
                    <a:pt x="38" y="212"/>
                  </a:lnTo>
                  <a:lnTo>
                    <a:pt x="38" y="212"/>
                  </a:lnTo>
                  <a:lnTo>
                    <a:pt x="40" y="216"/>
                  </a:lnTo>
                  <a:lnTo>
                    <a:pt x="42" y="220"/>
                  </a:lnTo>
                  <a:lnTo>
                    <a:pt x="46" y="222"/>
                  </a:lnTo>
                  <a:lnTo>
                    <a:pt x="50" y="224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100" y="224"/>
                  </a:lnTo>
                  <a:lnTo>
                    <a:pt x="100" y="224"/>
                  </a:lnTo>
                  <a:lnTo>
                    <a:pt x="98" y="226"/>
                  </a:lnTo>
                  <a:lnTo>
                    <a:pt x="98" y="226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6" y="318"/>
                  </a:lnTo>
                  <a:lnTo>
                    <a:pt x="6" y="318"/>
                  </a:lnTo>
                  <a:lnTo>
                    <a:pt x="0" y="324"/>
                  </a:lnTo>
                  <a:lnTo>
                    <a:pt x="0" y="332"/>
                  </a:lnTo>
                  <a:lnTo>
                    <a:pt x="0" y="338"/>
                  </a:lnTo>
                  <a:lnTo>
                    <a:pt x="6" y="344"/>
                  </a:lnTo>
                  <a:lnTo>
                    <a:pt x="6" y="344"/>
                  </a:lnTo>
                  <a:lnTo>
                    <a:pt x="12" y="350"/>
                  </a:lnTo>
                  <a:lnTo>
                    <a:pt x="20" y="350"/>
                  </a:lnTo>
                  <a:lnTo>
                    <a:pt x="26" y="350"/>
                  </a:lnTo>
                  <a:lnTo>
                    <a:pt x="32" y="344"/>
                  </a:lnTo>
                  <a:lnTo>
                    <a:pt x="88" y="290"/>
                  </a:lnTo>
                  <a:lnTo>
                    <a:pt x="88" y="370"/>
                  </a:lnTo>
                  <a:lnTo>
                    <a:pt x="88" y="370"/>
                  </a:lnTo>
                  <a:lnTo>
                    <a:pt x="90" y="378"/>
                  </a:lnTo>
                  <a:lnTo>
                    <a:pt x="94" y="384"/>
                  </a:lnTo>
                  <a:lnTo>
                    <a:pt x="100" y="388"/>
                  </a:lnTo>
                  <a:lnTo>
                    <a:pt x="108" y="390"/>
                  </a:lnTo>
                  <a:lnTo>
                    <a:pt x="108" y="390"/>
                  </a:lnTo>
                  <a:lnTo>
                    <a:pt x="108" y="390"/>
                  </a:lnTo>
                  <a:lnTo>
                    <a:pt x="116" y="388"/>
                  </a:lnTo>
                  <a:lnTo>
                    <a:pt x="122" y="384"/>
                  </a:lnTo>
                  <a:lnTo>
                    <a:pt x="126" y="378"/>
                  </a:lnTo>
                  <a:lnTo>
                    <a:pt x="128" y="370"/>
                  </a:lnTo>
                  <a:lnTo>
                    <a:pt x="128" y="284"/>
                  </a:lnTo>
                  <a:lnTo>
                    <a:pt x="192" y="284"/>
                  </a:lnTo>
                  <a:lnTo>
                    <a:pt x="216" y="284"/>
                  </a:lnTo>
                  <a:lnTo>
                    <a:pt x="230" y="284"/>
                  </a:lnTo>
                  <a:lnTo>
                    <a:pt x="230" y="284"/>
                  </a:lnTo>
                  <a:lnTo>
                    <a:pt x="236" y="282"/>
                  </a:lnTo>
                  <a:lnTo>
                    <a:pt x="244" y="278"/>
                  </a:lnTo>
                  <a:lnTo>
                    <a:pt x="248" y="272"/>
                  </a:lnTo>
                  <a:lnTo>
                    <a:pt x="248" y="264"/>
                  </a:lnTo>
                  <a:lnTo>
                    <a:pt x="248" y="122"/>
                  </a:lnTo>
                  <a:lnTo>
                    <a:pt x="248" y="122"/>
                  </a:lnTo>
                  <a:lnTo>
                    <a:pt x="248" y="120"/>
                  </a:lnTo>
                  <a:lnTo>
                    <a:pt x="248" y="120"/>
                  </a:lnTo>
                  <a:close/>
                  <a:moveTo>
                    <a:pt x="28" y="202"/>
                  </a:moveTo>
                  <a:lnTo>
                    <a:pt x="28" y="202"/>
                  </a:lnTo>
                  <a:lnTo>
                    <a:pt x="30" y="206"/>
                  </a:lnTo>
                  <a:lnTo>
                    <a:pt x="36" y="208"/>
                  </a:lnTo>
                  <a:lnTo>
                    <a:pt x="36" y="208"/>
                  </a:lnTo>
                  <a:lnTo>
                    <a:pt x="38" y="208"/>
                  </a:lnTo>
                  <a:lnTo>
                    <a:pt x="38" y="208"/>
                  </a:lnTo>
                  <a:lnTo>
                    <a:pt x="42" y="206"/>
                  </a:lnTo>
                  <a:lnTo>
                    <a:pt x="44" y="204"/>
                  </a:lnTo>
                  <a:lnTo>
                    <a:pt x="44" y="200"/>
                  </a:lnTo>
                  <a:lnTo>
                    <a:pt x="44" y="196"/>
                  </a:lnTo>
                  <a:lnTo>
                    <a:pt x="18" y="122"/>
                  </a:lnTo>
                  <a:lnTo>
                    <a:pt x="18" y="122"/>
                  </a:lnTo>
                  <a:lnTo>
                    <a:pt x="16" y="118"/>
                  </a:lnTo>
                  <a:lnTo>
                    <a:pt x="14" y="116"/>
                  </a:lnTo>
                  <a:lnTo>
                    <a:pt x="10" y="116"/>
                  </a:lnTo>
                  <a:lnTo>
                    <a:pt x="8" y="116"/>
                  </a:lnTo>
                  <a:lnTo>
                    <a:pt x="8" y="116"/>
                  </a:lnTo>
                  <a:lnTo>
                    <a:pt x="4" y="118"/>
                  </a:lnTo>
                  <a:lnTo>
                    <a:pt x="2" y="120"/>
                  </a:lnTo>
                  <a:lnTo>
                    <a:pt x="2" y="124"/>
                  </a:lnTo>
                  <a:lnTo>
                    <a:pt x="2" y="126"/>
                  </a:lnTo>
                  <a:lnTo>
                    <a:pt x="28" y="202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9" name="Дуга 48"/>
            <p:cNvSpPr/>
            <p:nvPr/>
          </p:nvSpPr>
          <p:spPr>
            <a:xfrm rot="16200000">
              <a:off x="5653422" y="4818260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ln w="28575">
              <a:solidFill>
                <a:srgbClr val="EAA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Дуга 49"/>
            <p:cNvSpPr/>
            <p:nvPr/>
          </p:nvSpPr>
          <p:spPr>
            <a:xfrm rot="16200000">
              <a:off x="8805755" y="4812186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ln w="28575">
              <a:solidFill>
                <a:srgbClr val="EAA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Дуга 50"/>
            <p:cNvSpPr/>
            <p:nvPr/>
          </p:nvSpPr>
          <p:spPr>
            <a:xfrm rot="5400000" flipV="1">
              <a:off x="7360021" y="1766540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ln w="28575">
              <a:solidFill>
                <a:srgbClr val="EAA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Дуга 51"/>
            <p:cNvSpPr/>
            <p:nvPr/>
          </p:nvSpPr>
          <p:spPr>
            <a:xfrm rot="5400000" flipV="1">
              <a:off x="4222138" y="1766540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ln w="28575">
              <a:solidFill>
                <a:srgbClr val="EAA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Дуга 52"/>
            <p:cNvSpPr/>
            <p:nvPr/>
          </p:nvSpPr>
          <p:spPr>
            <a:xfrm rot="5400000" flipV="1">
              <a:off x="1084255" y="1766540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Дуга 53"/>
            <p:cNvSpPr/>
            <p:nvPr/>
          </p:nvSpPr>
          <p:spPr>
            <a:xfrm rot="5400000" flipV="1">
              <a:off x="10503654" y="1766539"/>
              <a:ext cx="612000" cy="612000"/>
            </a:xfrm>
            <a:prstGeom prst="arc">
              <a:avLst>
                <a:gd name="adj1" fmla="val 19526953"/>
                <a:gd name="adj2" fmla="val 2155313"/>
              </a:avLst>
            </a:prstGeom>
            <a:ln w="28575">
              <a:solidFill>
                <a:srgbClr val="EAA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xmlns="" id="{F0FBCA97-9FA6-6539-817E-E756A8273410}"/>
                </a:ext>
              </a:extLst>
            </p:cNvPr>
            <p:cNvSpPr/>
            <p:nvPr/>
          </p:nvSpPr>
          <p:spPr>
            <a:xfrm>
              <a:off x="1988347" y="2476812"/>
              <a:ext cx="17640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>
                  <a:solidFill>
                    <a:schemeClr val="bg1"/>
                  </a:solidFill>
                  <a:latin typeface="Montserrat Medium" panose="020B0604020202020204" charset="-52"/>
                  <a:ea typeface="Calibri" panose="020F0502020204030204" pitchFamily="34" charset="0"/>
                </a:rPr>
                <a:t>Разработка алгоритма работы системы непрерывной диагностики</a:t>
              </a:r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xmlns="" id="{228873EE-7D46-27CA-7956-437851BB20A5}"/>
                </a:ext>
              </a:extLst>
            </p:cNvPr>
            <p:cNvSpPr/>
            <p:nvPr/>
          </p:nvSpPr>
          <p:spPr>
            <a:xfrm>
              <a:off x="426402" y="4048588"/>
              <a:ext cx="183705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>
                  <a:latin typeface="Montserrat Medium" panose="020B0604020202020204" charset="-52"/>
                  <a:ea typeface="Calibri" panose="020F0502020204030204" pitchFamily="34" charset="0"/>
                </a:rPr>
                <a:t>Разработка концепции работы системы непрерывной диагностики, выбор датчиков</a:t>
              </a:r>
            </a:p>
          </p:txBody>
        </p:sp>
      </p:grpSp>
      <p:pic>
        <p:nvPicPr>
          <p:cNvPr id="106" name="Picture 9">
            <a:extLst>
              <a:ext uri="{FF2B5EF4-FFF2-40B4-BE49-F238E27FC236}">
                <a16:creationId xmlns:a16="http://schemas.microsoft.com/office/drawing/2014/main" xmlns="" id="{5E6B6F22-933A-B8EC-D0C3-1476AEACC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485" y="6104472"/>
            <a:ext cx="1398188" cy="602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xmlns="" id="{D7D99A95-CB6A-F0EB-3526-2B285D01B5EC}"/>
              </a:ext>
            </a:extLst>
          </p:cNvPr>
          <p:cNvSpPr/>
          <p:nvPr/>
        </p:nvSpPr>
        <p:spPr>
          <a:xfrm>
            <a:off x="2541922" y="5652814"/>
            <a:ext cx="2077315" cy="108150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99EA7B4D-65DB-6098-6939-897B1E0F990B}"/>
              </a:ext>
            </a:extLst>
          </p:cNvPr>
          <p:cNvSpPr txBox="1"/>
          <p:nvPr/>
        </p:nvSpPr>
        <p:spPr>
          <a:xfrm>
            <a:off x="2529469" y="5680090"/>
            <a:ext cx="22657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latin typeface="Montserrat Medium" panose="020B0604020202020204" charset="-52"/>
                <a:ea typeface="Calibri" panose="020F0502020204030204" pitchFamily="34" charset="0"/>
              </a:rPr>
              <a:t>Реализация при поддержке</a:t>
            </a: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xmlns="" id="{D7D99A95-CB6A-F0EB-3526-2B285D01B5EC}"/>
              </a:ext>
            </a:extLst>
          </p:cNvPr>
          <p:cNvSpPr/>
          <p:nvPr/>
        </p:nvSpPr>
        <p:spPr>
          <a:xfrm>
            <a:off x="246333" y="4969998"/>
            <a:ext cx="2077315" cy="108150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99EA7B4D-65DB-6098-6939-897B1E0F990B}"/>
              </a:ext>
            </a:extLst>
          </p:cNvPr>
          <p:cNvSpPr txBox="1"/>
          <p:nvPr/>
        </p:nvSpPr>
        <p:spPr>
          <a:xfrm>
            <a:off x="231428" y="5011566"/>
            <a:ext cx="22657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latin typeface="Montserrat Medium" panose="020B0604020202020204" charset="-52"/>
                <a:ea typeface="Calibri" panose="020F0502020204030204" pitchFamily="34" charset="0"/>
              </a:rPr>
              <a:t>Реализация в программе </a:t>
            </a:r>
            <a:br>
              <a:rPr lang="ru-RU" sz="1000" dirty="0">
                <a:latin typeface="Montserrat Medium" panose="020B0604020202020204" charset="-52"/>
                <a:ea typeface="Calibri" panose="020F0502020204030204" pitchFamily="34" charset="0"/>
              </a:rPr>
            </a:br>
            <a:r>
              <a:rPr lang="ru-RU" sz="1000" dirty="0">
                <a:latin typeface="Montserrat Medium" panose="020B0604020202020204" charset="-52"/>
                <a:ea typeface="Calibri" panose="020F0502020204030204" pitchFamily="34" charset="0"/>
              </a:rPr>
              <a:t>АП </a:t>
            </a:r>
            <a:r>
              <a:rPr lang="ru-RU" sz="1000" dirty="0" err="1">
                <a:latin typeface="Montserrat Medium" panose="020B0604020202020204" charset="-52"/>
                <a:ea typeface="Calibri" panose="020F0502020204030204" pitchFamily="34" charset="0"/>
              </a:rPr>
              <a:t>КрИЖТ</a:t>
            </a:r>
            <a:r>
              <a:rPr lang="ru-RU" sz="1000" dirty="0">
                <a:latin typeface="Montserrat Medium" panose="020B0604020202020204" charset="-52"/>
                <a:ea typeface="Calibri" panose="020F0502020204030204" pitchFamily="34" charset="0"/>
              </a:rPr>
              <a:t> 2023</a:t>
            </a:r>
          </a:p>
        </p:txBody>
      </p:sp>
      <p:pic>
        <p:nvPicPr>
          <p:cNvPr id="111" name="Рисунок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650" y="5384071"/>
            <a:ext cx="1009329" cy="622638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xmlns="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xmlns="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xmlns="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pic>
        <p:nvPicPr>
          <p:cNvPr id="112" name="Рисунок 111">
            <a:extLst>
              <a:ext uri="{FF2B5EF4-FFF2-40B4-BE49-F238E27FC236}">
                <a16:creationId xmlns:a16="http://schemas.microsoft.com/office/drawing/2014/main" xmlns="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l="26146" t="11764" r="26646" b="38265"/>
          <a:stretch/>
        </p:blipFill>
        <p:spPr>
          <a:xfrm>
            <a:off x="10809654" y="5963571"/>
            <a:ext cx="1294463" cy="77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7912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825586" y="4545152"/>
            <a:ext cx="2433103" cy="1477328"/>
          </a:xfrm>
          <a:prstGeom prst="rect">
            <a:avLst/>
          </a:prstGeom>
          <a:solidFill>
            <a:srgbClr val="9B9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6" descr="https://img.ttransport.ru/photo/09/85/985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" t="20553" r="-149" b="17720"/>
          <a:stretch/>
        </p:blipFill>
        <p:spPr bwMode="auto">
          <a:xfrm>
            <a:off x="25660" y="5014"/>
            <a:ext cx="12191999" cy="368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0" y="0"/>
            <a:ext cx="12192000" cy="3688565"/>
          </a:xfrm>
          <a:prstGeom prst="rect">
            <a:avLst/>
          </a:prstGeom>
          <a:solidFill>
            <a:srgbClr val="4C687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32000" bIns="216000" rtlCol="0" anchor="t"/>
          <a:lstStyle/>
          <a:p>
            <a:pPr marL="144000"/>
            <a:endParaRPr lang="ru-RU" sz="3200" dirty="0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5661" y="4648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kern="0" dirty="0">
                <a:solidFill>
                  <a:prstClr val="white"/>
                </a:solidFill>
              </a:rPr>
              <a:t>Состав команды 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7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25" y="1951530"/>
            <a:ext cx="3038743" cy="424957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21" name="Прямоугольник 20"/>
          <p:cNvSpPr/>
          <p:nvPr/>
        </p:nvSpPr>
        <p:spPr>
          <a:xfrm>
            <a:off x="811703" y="4545152"/>
            <a:ext cx="24469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100" algn="ctr">
              <a:spcBef>
                <a:spcPts val="600"/>
              </a:spcBef>
              <a:spcAft>
                <a:spcPts val="600"/>
              </a:spcAft>
            </a:pPr>
            <a:r>
              <a:rPr lang="ru-RU" altLang="en-US" sz="16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Лидер команды, спикер, </a:t>
            </a:r>
            <a:r>
              <a:rPr lang="ru-RU" altLang="en-US" sz="1600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тимлид</a:t>
            </a:r>
            <a:r>
              <a:rPr lang="ru-RU" altLang="en-US" sz="16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altLang="en-US" sz="1600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тестировщик</a:t>
            </a:r>
            <a:r>
              <a:rPr lang="ru-RU" altLang="en-US" sz="16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altLang="en-US" sz="1600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продакт</a:t>
            </a:r>
            <a:r>
              <a:rPr lang="ru-RU" altLang="en-US" sz="16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-менеджер, генератор идей</a:t>
            </a:r>
          </a:p>
        </p:txBody>
      </p:sp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7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009" y="1951530"/>
            <a:ext cx="3035300" cy="424973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7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777" y="1958310"/>
            <a:ext cx="3035300" cy="424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4604010" y="4822151"/>
            <a:ext cx="3035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100" algn="ctr">
              <a:spcBef>
                <a:spcPts val="600"/>
              </a:spcBef>
              <a:spcAft>
                <a:spcPts val="600"/>
              </a:spcAft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Предприниматель, дизайнер, менеджер, аналитик, маркетолог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846418" y="4683651"/>
            <a:ext cx="25500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100" algn="ctr">
              <a:spcBef>
                <a:spcPts val="600"/>
              </a:spcBef>
              <a:spcAft>
                <a:spcPts val="600"/>
              </a:spcAft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Интегратор, мастер презентации, советник, технический специалист</a:t>
            </a:r>
          </a:p>
        </p:txBody>
      </p:sp>
      <p:pic>
        <p:nvPicPr>
          <p:cNvPr id="26" name="Picture 16" descr="C:\Users\ADMIN\Desktop\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43" y="2159326"/>
            <a:ext cx="2162787" cy="227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7" descr="C:\Users\ADMIN\Desktop\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597" y="2159326"/>
            <a:ext cx="1928805" cy="227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8" descr="C:\Users\ADMIN\Desktop\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152" y="2159326"/>
            <a:ext cx="2071951" cy="227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xmlns="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xmlns="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xmlns="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xmlns="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56303141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3496</TotalTime>
  <Words>721</Words>
  <Application>Microsoft Office PowerPoint</Application>
  <PresentationFormat>Широкоэкранный</PresentationFormat>
  <Paragraphs>179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Montserrat</vt:lpstr>
      <vt:lpstr>Montserrat Medium</vt:lpstr>
      <vt:lpstr>Tahoma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Томилов Вячеслав Станиславович</cp:lastModifiedBy>
  <cp:revision>60</cp:revision>
  <dcterms:modified xsi:type="dcterms:W3CDTF">2023-11-28T08:22:29Z</dcterms:modified>
</cp:coreProperties>
</file>