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33"/>
  </p:notesMasterIdLst>
  <p:sldIdLst>
    <p:sldId id="275" r:id="rId2"/>
    <p:sldId id="262" r:id="rId3"/>
    <p:sldId id="297" r:id="rId4"/>
    <p:sldId id="273" r:id="rId5"/>
    <p:sldId id="265" r:id="rId6"/>
    <p:sldId id="263" r:id="rId7"/>
    <p:sldId id="289" r:id="rId8"/>
    <p:sldId id="291" r:id="rId9"/>
    <p:sldId id="274" r:id="rId10"/>
    <p:sldId id="267" r:id="rId11"/>
    <p:sldId id="268" r:id="rId12"/>
    <p:sldId id="269" r:id="rId13"/>
    <p:sldId id="270" r:id="rId14"/>
    <p:sldId id="271" r:id="rId15"/>
    <p:sldId id="272" r:id="rId16"/>
    <p:sldId id="292" r:id="rId17"/>
    <p:sldId id="284" r:id="rId18"/>
    <p:sldId id="296" r:id="rId19"/>
    <p:sldId id="278" r:id="rId20"/>
    <p:sldId id="290" r:id="rId21"/>
    <p:sldId id="286" r:id="rId22"/>
    <p:sldId id="281" r:id="rId23"/>
    <p:sldId id="276" r:id="rId24"/>
    <p:sldId id="282" r:id="rId25"/>
    <p:sldId id="283" r:id="rId26"/>
    <p:sldId id="285" r:id="rId27"/>
    <p:sldId id="277" r:id="rId28"/>
    <p:sldId id="295" r:id="rId29"/>
    <p:sldId id="288" r:id="rId30"/>
    <p:sldId id="260" r:id="rId31"/>
    <p:sldId id="280" r:id="rId32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D4E12"/>
    <a:srgbClr val="7CE002"/>
    <a:srgbClr val="89F802"/>
    <a:srgbClr val="83EE02"/>
    <a:srgbClr val="00B050"/>
    <a:srgbClr val="00823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5389" autoAdjust="0"/>
  </p:normalViewPr>
  <p:slideViewPr>
    <p:cSldViewPr snapToGrid="0">
      <p:cViewPr>
        <p:scale>
          <a:sx n="100" d="100"/>
          <a:sy n="100" d="100"/>
        </p:scale>
        <p:origin x="-946" y="-12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6A3428B-BBD5-48D2-9976-724DF6FEC06B}" type="doc">
      <dgm:prSet loTypeId="urn:microsoft.com/office/officeart/2005/8/layout/venn2" loCatId="relationship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F09799D-2984-433E-9E6C-650E5483B9A4}">
      <dgm:prSet phldrT="[Текст]" custT="1"/>
      <dgm:spPr/>
      <dgm:t>
        <a:bodyPr/>
        <a:lstStyle/>
        <a:p>
          <a:r>
            <a:rPr lang="ru-RU" sz="1100" dirty="0" smtClean="0">
              <a:solidFill>
                <a:srgbClr val="2D4E12"/>
              </a:solidFill>
            </a:rPr>
            <a:t>Потребители – заинтересованные физические лица</a:t>
          </a:r>
          <a:endParaRPr lang="ru-RU" sz="1100" dirty="0">
            <a:solidFill>
              <a:srgbClr val="2D4E12"/>
            </a:solidFill>
          </a:endParaRPr>
        </a:p>
      </dgm:t>
    </dgm:pt>
    <dgm:pt modelId="{82560C13-511B-4B7A-838E-C0B7BE1487FB}" type="parTrans" cxnId="{70744EFC-C9B6-4CB7-B4A7-EBAB4F3858C3}">
      <dgm:prSet/>
      <dgm:spPr/>
      <dgm:t>
        <a:bodyPr/>
        <a:lstStyle/>
        <a:p>
          <a:endParaRPr lang="ru-RU"/>
        </a:p>
      </dgm:t>
    </dgm:pt>
    <dgm:pt modelId="{920CE9E4-BBFD-43A3-910A-7C68839AD8C2}" type="sibTrans" cxnId="{70744EFC-C9B6-4CB7-B4A7-EBAB4F3858C3}">
      <dgm:prSet/>
      <dgm:spPr/>
      <dgm:t>
        <a:bodyPr/>
        <a:lstStyle/>
        <a:p>
          <a:endParaRPr lang="ru-RU"/>
        </a:p>
      </dgm:t>
    </dgm:pt>
    <dgm:pt modelId="{E8794389-1AE3-4119-BB24-5F12FD661814}">
      <dgm:prSet phldrT="[Текст]" custT="1"/>
      <dgm:spPr/>
      <dgm:t>
        <a:bodyPr anchor="t"/>
        <a:lstStyle/>
        <a:p>
          <a:r>
            <a:rPr lang="ru-RU" sz="1100" dirty="0" smtClean="0">
              <a:solidFill>
                <a:srgbClr val="2D4E12"/>
              </a:solidFill>
            </a:rPr>
            <a:t>Цветочный рынок, питомники, ботанические сады, БЦ, ТЦ, ОЦ</a:t>
          </a:r>
          <a:endParaRPr lang="ru-RU" sz="1100" dirty="0">
            <a:solidFill>
              <a:srgbClr val="2D4E12"/>
            </a:solidFill>
          </a:endParaRPr>
        </a:p>
      </dgm:t>
    </dgm:pt>
    <dgm:pt modelId="{E77808B9-710F-443E-AF00-5FE724E0995F}" type="parTrans" cxnId="{9BF49774-8EE3-4602-A6C2-F18C59D841EC}">
      <dgm:prSet/>
      <dgm:spPr/>
      <dgm:t>
        <a:bodyPr/>
        <a:lstStyle/>
        <a:p>
          <a:endParaRPr lang="ru-RU"/>
        </a:p>
      </dgm:t>
    </dgm:pt>
    <dgm:pt modelId="{846B7566-5912-49BC-8A0F-CB8E0BA0EA7F}" type="sibTrans" cxnId="{9BF49774-8EE3-4602-A6C2-F18C59D841EC}">
      <dgm:prSet/>
      <dgm:spPr/>
      <dgm:t>
        <a:bodyPr/>
        <a:lstStyle/>
        <a:p>
          <a:endParaRPr lang="ru-RU"/>
        </a:p>
      </dgm:t>
    </dgm:pt>
    <dgm:pt modelId="{BF3B9219-6192-48D9-BDA5-83BB9AE49B1E}">
      <dgm:prSet phldrT="[Текст]" custT="1"/>
      <dgm:spPr/>
      <dgm:t>
        <a:bodyPr/>
        <a:lstStyle/>
        <a:p>
          <a:r>
            <a:rPr lang="ru-RU" sz="1200" dirty="0" smtClean="0">
              <a:solidFill>
                <a:srgbClr val="2D4E12"/>
              </a:solidFill>
            </a:rPr>
            <a:t>УНЦ «</a:t>
          </a:r>
          <a:r>
            <a:rPr lang="ru-RU" sz="1200" dirty="0" err="1" smtClean="0">
              <a:solidFill>
                <a:srgbClr val="2D4E12"/>
              </a:solidFill>
            </a:rPr>
            <a:t>Липогорье</a:t>
          </a:r>
          <a:r>
            <a:rPr lang="ru-RU" sz="1200" dirty="0" smtClean="0">
              <a:solidFill>
                <a:srgbClr val="2D4E12"/>
              </a:solidFill>
            </a:rPr>
            <a:t>»</a:t>
          </a:r>
          <a:endParaRPr lang="ru-RU" sz="1200" dirty="0">
            <a:solidFill>
              <a:srgbClr val="2D4E12"/>
            </a:solidFill>
          </a:endParaRPr>
        </a:p>
      </dgm:t>
    </dgm:pt>
    <dgm:pt modelId="{FEE74A03-B891-4302-A797-00C7FC135DC1}" type="parTrans" cxnId="{85C51701-5831-4F96-8375-AE7C096EFB04}">
      <dgm:prSet/>
      <dgm:spPr/>
      <dgm:t>
        <a:bodyPr/>
        <a:lstStyle/>
        <a:p>
          <a:endParaRPr lang="ru-RU"/>
        </a:p>
      </dgm:t>
    </dgm:pt>
    <dgm:pt modelId="{F9CFEB04-02D2-4E69-B495-008B0E47623E}" type="sibTrans" cxnId="{85C51701-5831-4F96-8375-AE7C096EFB04}">
      <dgm:prSet/>
      <dgm:spPr/>
      <dgm:t>
        <a:bodyPr/>
        <a:lstStyle/>
        <a:p>
          <a:endParaRPr lang="ru-RU"/>
        </a:p>
      </dgm:t>
    </dgm:pt>
    <dgm:pt modelId="{E10223DF-E786-465F-BAFE-C6A50E211DF8}">
      <dgm:prSet phldrT="[Текст]" custT="1"/>
      <dgm:spPr/>
      <dgm:t>
        <a:bodyPr/>
        <a:lstStyle/>
        <a:p>
          <a:pPr algn="ctr"/>
          <a:r>
            <a:rPr lang="ru-RU" sz="1400" dirty="0" smtClean="0">
              <a:solidFill>
                <a:srgbClr val="2D4E12"/>
              </a:solidFill>
            </a:rPr>
            <a:t>«Висячие сады Семирамиды»</a:t>
          </a:r>
          <a:endParaRPr lang="ru-RU" sz="1400" dirty="0">
            <a:solidFill>
              <a:srgbClr val="2D4E12"/>
            </a:solidFill>
          </a:endParaRPr>
        </a:p>
      </dgm:t>
    </dgm:pt>
    <dgm:pt modelId="{1D12DDB3-5EAF-441B-A75A-7F9DD6810AC2}" type="parTrans" cxnId="{33402018-43CB-43BE-B677-020BD04B3F36}">
      <dgm:prSet/>
      <dgm:spPr/>
      <dgm:t>
        <a:bodyPr/>
        <a:lstStyle/>
        <a:p>
          <a:endParaRPr lang="ru-RU"/>
        </a:p>
      </dgm:t>
    </dgm:pt>
    <dgm:pt modelId="{1A4E611B-8810-4B5A-95EF-8BD0A7B8C6E8}" type="sibTrans" cxnId="{33402018-43CB-43BE-B677-020BD04B3F36}">
      <dgm:prSet/>
      <dgm:spPr/>
      <dgm:t>
        <a:bodyPr/>
        <a:lstStyle/>
        <a:p>
          <a:endParaRPr lang="ru-RU"/>
        </a:p>
      </dgm:t>
    </dgm:pt>
    <dgm:pt modelId="{38B31964-9284-4A5B-BBD2-33C14C51E251}" type="pres">
      <dgm:prSet presAssocID="{96A3428B-BBD5-48D2-9976-724DF6FEC06B}" presName="Name0" presStyleCnt="0">
        <dgm:presLayoutVars>
          <dgm:chMax val="7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066170D-BB25-4BB2-81FB-43C3EC8887BC}" type="pres">
      <dgm:prSet presAssocID="{96A3428B-BBD5-48D2-9976-724DF6FEC06B}" presName="comp1" presStyleCnt="0"/>
      <dgm:spPr/>
    </dgm:pt>
    <dgm:pt modelId="{61212A31-3DE7-4ACF-B132-1CAA3EF4B976}" type="pres">
      <dgm:prSet presAssocID="{96A3428B-BBD5-48D2-9976-724DF6FEC06B}" presName="circle1" presStyleLbl="node1" presStyleIdx="0" presStyleCnt="4" custScaleX="108432" custLinFactNeighborX="369" custLinFactNeighborY="553"/>
      <dgm:spPr/>
      <dgm:t>
        <a:bodyPr/>
        <a:lstStyle/>
        <a:p>
          <a:endParaRPr lang="ru-RU"/>
        </a:p>
      </dgm:t>
    </dgm:pt>
    <dgm:pt modelId="{6E45C666-E9B8-423C-B23B-7BAF709FB8A6}" type="pres">
      <dgm:prSet presAssocID="{96A3428B-BBD5-48D2-9976-724DF6FEC06B}" presName="c1text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2FE6C00-A702-4A30-9BE0-CFAD2BBB91EF}" type="pres">
      <dgm:prSet presAssocID="{96A3428B-BBD5-48D2-9976-724DF6FEC06B}" presName="comp2" presStyleCnt="0"/>
      <dgm:spPr/>
    </dgm:pt>
    <dgm:pt modelId="{D51B3D68-147F-4D32-8005-33DD1877A668}" type="pres">
      <dgm:prSet presAssocID="{96A3428B-BBD5-48D2-9976-724DF6FEC06B}" presName="circle2" presStyleLbl="node1" presStyleIdx="1" presStyleCnt="4" custScaleX="97816" custScaleY="100440" custLinFactNeighborX="-220" custLinFactNeighborY="3133"/>
      <dgm:spPr/>
      <dgm:t>
        <a:bodyPr/>
        <a:lstStyle/>
        <a:p>
          <a:endParaRPr lang="ru-RU"/>
        </a:p>
      </dgm:t>
    </dgm:pt>
    <dgm:pt modelId="{9D480D05-42C5-4286-867D-1B22B98D0A6B}" type="pres">
      <dgm:prSet presAssocID="{96A3428B-BBD5-48D2-9976-724DF6FEC06B}" presName="c2text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44602BB-85AA-4CBD-979B-63D607F3300D}" type="pres">
      <dgm:prSet presAssocID="{96A3428B-BBD5-48D2-9976-724DF6FEC06B}" presName="comp3" presStyleCnt="0"/>
      <dgm:spPr/>
    </dgm:pt>
    <dgm:pt modelId="{2110106B-FF2B-4F83-A7D8-0FB269267CD8}" type="pres">
      <dgm:prSet presAssocID="{96A3428B-BBD5-48D2-9976-724DF6FEC06B}" presName="circle3" presStyleLbl="node1" presStyleIdx="2" presStyleCnt="4" custScaleX="90318" custScaleY="84928" custLinFactNeighborX="3229" custLinFactNeighborY="7536"/>
      <dgm:spPr/>
      <dgm:t>
        <a:bodyPr/>
        <a:lstStyle/>
        <a:p>
          <a:endParaRPr lang="ru-RU"/>
        </a:p>
      </dgm:t>
    </dgm:pt>
    <dgm:pt modelId="{5D5C19C9-AEF0-4F82-B904-E87A44E4ADF2}" type="pres">
      <dgm:prSet presAssocID="{96A3428B-BBD5-48D2-9976-724DF6FEC06B}" presName="c3text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425F32B-3250-49C9-B198-937C8CA51F79}" type="pres">
      <dgm:prSet presAssocID="{96A3428B-BBD5-48D2-9976-724DF6FEC06B}" presName="comp4" presStyleCnt="0"/>
      <dgm:spPr/>
    </dgm:pt>
    <dgm:pt modelId="{11A291CC-F89C-4E0A-A840-725F467C37F1}" type="pres">
      <dgm:prSet presAssocID="{96A3428B-BBD5-48D2-9976-724DF6FEC06B}" presName="circle4" presStyleLbl="node1" presStyleIdx="3" presStyleCnt="4" custScaleX="85282" custScaleY="77003" custLinFactNeighborX="2202" custLinFactNeighborY="11499"/>
      <dgm:spPr/>
      <dgm:t>
        <a:bodyPr/>
        <a:lstStyle/>
        <a:p>
          <a:endParaRPr lang="ru-RU"/>
        </a:p>
      </dgm:t>
    </dgm:pt>
    <dgm:pt modelId="{620987E5-1CD1-46E7-8A42-3BD2E31E2A73}" type="pres">
      <dgm:prSet presAssocID="{96A3428B-BBD5-48D2-9976-724DF6FEC06B}" presName="c4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898A637-06FE-4BA0-9CD0-AEC7F251A1A0}" type="presOf" srcId="{BF3B9219-6192-48D9-BDA5-83BB9AE49B1E}" destId="{5D5C19C9-AEF0-4F82-B904-E87A44E4ADF2}" srcOrd="1" destOrd="0" presId="urn:microsoft.com/office/officeart/2005/8/layout/venn2"/>
    <dgm:cxn modelId="{2EAE9453-0940-48A8-981B-55A1D88BE29F}" type="presOf" srcId="{E10223DF-E786-465F-BAFE-C6A50E211DF8}" destId="{11A291CC-F89C-4E0A-A840-725F467C37F1}" srcOrd="0" destOrd="0" presId="urn:microsoft.com/office/officeart/2005/8/layout/venn2"/>
    <dgm:cxn modelId="{82E5822C-2430-4415-9B8C-F500FA78DCEF}" type="presOf" srcId="{E10223DF-E786-465F-BAFE-C6A50E211DF8}" destId="{620987E5-1CD1-46E7-8A42-3BD2E31E2A73}" srcOrd="1" destOrd="0" presId="urn:microsoft.com/office/officeart/2005/8/layout/venn2"/>
    <dgm:cxn modelId="{E52A171E-E927-4B8C-A29D-87541BDE4D36}" type="presOf" srcId="{0F09799D-2984-433E-9E6C-650E5483B9A4}" destId="{6E45C666-E9B8-423C-B23B-7BAF709FB8A6}" srcOrd="1" destOrd="0" presId="urn:microsoft.com/office/officeart/2005/8/layout/venn2"/>
    <dgm:cxn modelId="{9BF49774-8EE3-4602-A6C2-F18C59D841EC}" srcId="{96A3428B-BBD5-48D2-9976-724DF6FEC06B}" destId="{E8794389-1AE3-4119-BB24-5F12FD661814}" srcOrd="1" destOrd="0" parTransId="{E77808B9-710F-443E-AF00-5FE724E0995F}" sibTransId="{846B7566-5912-49BC-8A0F-CB8E0BA0EA7F}"/>
    <dgm:cxn modelId="{D365A26F-D7EB-4571-BCE3-BEFCF95DEDBB}" type="presOf" srcId="{0F09799D-2984-433E-9E6C-650E5483B9A4}" destId="{61212A31-3DE7-4ACF-B132-1CAA3EF4B976}" srcOrd="0" destOrd="0" presId="urn:microsoft.com/office/officeart/2005/8/layout/venn2"/>
    <dgm:cxn modelId="{70744EFC-C9B6-4CB7-B4A7-EBAB4F3858C3}" srcId="{96A3428B-BBD5-48D2-9976-724DF6FEC06B}" destId="{0F09799D-2984-433E-9E6C-650E5483B9A4}" srcOrd="0" destOrd="0" parTransId="{82560C13-511B-4B7A-838E-C0B7BE1487FB}" sibTransId="{920CE9E4-BBFD-43A3-910A-7C68839AD8C2}"/>
    <dgm:cxn modelId="{2CCF06A6-AE9E-4DF9-938C-06D28C7B4B08}" type="presOf" srcId="{E8794389-1AE3-4119-BB24-5F12FD661814}" destId="{D51B3D68-147F-4D32-8005-33DD1877A668}" srcOrd="0" destOrd="0" presId="urn:microsoft.com/office/officeart/2005/8/layout/venn2"/>
    <dgm:cxn modelId="{C29FCD59-E837-4AFE-95E6-416E39292260}" type="presOf" srcId="{BF3B9219-6192-48D9-BDA5-83BB9AE49B1E}" destId="{2110106B-FF2B-4F83-A7D8-0FB269267CD8}" srcOrd="0" destOrd="0" presId="urn:microsoft.com/office/officeart/2005/8/layout/venn2"/>
    <dgm:cxn modelId="{85C51701-5831-4F96-8375-AE7C096EFB04}" srcId="{96A3428B-BBD5-48D2-9976-724DF6FEC06B}" destId="{BF3B9219-6192-48D9-BDA5-83BB9AE49B1E}" srcOrd="2" destOrd="0" parTransId="{FEE74A03-B891-4302-A797-00C7FC135DC1}" sibTransId="{F9CFEB04-02D2-4E69-B495-008B0E47623E}"/>
    <dgm:cxn modelId="{33402018-43CB-43BE-B677-020BD04B3F36}" srcId="{96A3428B-BBD5-48D2-9976-724DF6FEC06B}" destId="{E10223DF-E786-465F-BAFE-C6A50E211DF8}" srcOrd="3" destOrd="0" parTransId="{1D12DDB3-5EAF-441B-A75A-7F9DD6810AC2}" sibTransId="{1A4E611B-8810-4B5A-95EF-8BD0A7B8C6E8}"/>
    <dgm:cxn modelId="{A969CFF0-5B07-456B-BA83-2BDD56BD1F6F}" type="presOf" srcId="{96A3428B-BBD5-48D2-9976-724DF6FEC06B}" destId="{38B31964-9284-4A5B-BBD2-33C14C51E251}" srcOrd="0" destOrd="0" presId="urn:microsoft.com/office/officeart/2005/8/layout/venn2"/>
    <dgm:cxn modelId="{E6675B91-9756-4544-A1F6-DD4FBA793ADB}" type="presOf" srcId="{E8794389-1AE3-4119-BB24-5F12FD661814}" destId="{9D480D05-42C5-4286-867D-1B22B98D0A6B}" srcOrd="1" destOrd="0" presId="urn:microsoft.com/office/officeart/2005/8/layout/venn2"/>
    <dgm:cxn modelId="{9655285C-2E93-4138-90BD-1C34B5B20F5B}" type="presParOf" srcId="{38B31964-9284-4A5B-BBD2-33C14C51E251}" destId="{1066170D-BB25-4BB2-81FB-43C3EC8887BC}" srcOrd="0" destOrd="0" presId="urn:microsoft.com/office/officeart/2005/8/layout/venn2"/>
    <dgm:cxn modelId="{8CDE1BA9-80D7-491C-A0F8-C954C42870A6}" type="presParOf" srcId="{1066170D-BB25-4BB2-81FB-43C3EC8887BC}" destId="{61212A31-3DE7-4ACF-B132-1CAA3EF4B976}" srcOrd="0" destOrd="0" presId="urn:microsoft.com/office/officeart/2005/8/layout/venn2"/>
    <dgm:cxn modelId="{ACAA25B0-53AC-4F83-AE0F-4530186AC427}" type="presParOf" srcId="{1066170D-BB25-4BB2-81FB-43C3EC8887BC}" destId="{6E45C666-E9B8-423C-B23B-7BAF709FB8A6}" srcOrd="1" destOrd="0" presId="urn:microsoft.com/office/officeart/2005/8/layout/venn2"/>
    <dgm:cxn modelId="{FCDCC2D0-805B-44D4-82E9-E91E4833EBD8}" type="presParOf" srcId="{38B31964-9284-4A5B-BBD2-33C14C51E251}" destId="{B2FE6C00-A702-4A30-9BE0-CFAD2BBB91EF}" srcOrd="1" destOrd="0" presId="urn:microsoft.com/office/officeart/2005/8/layout/venn2"/>
    <dgm:cxn modelId="{DBEC1B1A-371B-42E3-9075-23439D394A4D}" type="presParOf" srcId="{B2FE6C00-A702-4A30-9BE0-CFAD2BBB91EF}" destId="{D51B3D68-147F-4D32-8005-33DD1877A668}" srcOrd="0" destOrd="0" presId="urn:microsoft.com/office/officeart/2005/8/layout/venn2"/>
    <dgm:cxn modelId="{72705F49-5A0F-40D5-A1A2-5FB84CDDBB60}" type="presParOf" srcId="{B2FE6C00-A702-4A30-9BE0-CFAD2BBB91EF}" destId="{9D480D05-42C5-4286-867D-1B22B98D0A6B}" srcOrd="1" destOrd="0" presId="urn:microsoft.com/office/officeart/2005/8/layout/venn2"/>
    <dgm:cxn modelId="{61BA4311-1B05-41FC-A561-9AB4378D1B33}" type="presParOf" srcId="{38B31964-9284-4A5B-BBD2-33C14C51E251}" destId="{644602BB-85AA-4CBD-979B-63D607F3300D}" srcOrd="2" destOrd="0" presId="urn:microsoft.com/office/officeart/2005/8/layout/venn2"/>
    <dgm:cxn modelId="{0A10E816-896C-41E4-905F-BC2C8CE30539}" type="presParOf" srcId="{644602BB-85AA-4CBD-979B-63D607F3300D}" destId="{2110106B-FF2B-4F83-A7D8-0FB269267CD8}" srcOrd="0" destOrd="0" presId="urn:microsoft.com/office/officeart/2005/8/layout/venn2"/>
    <dgm:cxn modelId="{F9A147A0-A309-46F9-9E31-D4DFAF6F81D4}" type="presParOf" srcId="{644602BB-85AA-4CBD-979B-63D607F3300D}" destId="{5D5C19C9-AEF0-4F82-B904-E87A44E4ADF2}" srcOrd="1" destOrd="0" presId="urn:microsoft.com/office/officeart/2005/8/layout/venn2"/>
    <dgm:cxn modelId="{3A1442B6-2FFD-439A-8157-7A628CDE6904}" type="presParOf" srcId="{38B31964-9284-4A5B-BBD2-33C14C51E251}" destId="{B425F32B-3250-49C9-B198-937C8CA51F79}" srcOrd="3" destOrd="0" presId="urn:microsoft.com/office/officeart/2005/8/layout/venn2"/>
    <dgm:cxn modelId="{2836F527-D066-4176-9DB9-FBF3ED451CA9}" type="presParOf" srcId="{B425F32B-3250-49C9-B198-937C8CA51F79}" destId="{11A291CC-F89C-4E0A-A840-725F467C37F1}" srcOrd="0" destOrd="0" presId="urn:microsoft.com/office/officeart/2005/8/layout/venn2"/>
    <dgm:cxn modelId="{EE8243FC-3F8F-4E02-93EF-AFE8B0246EC2}" type="presParOf" srcId="{B425F32B-3250-49C9-B198-937C8CA51F79}" destId="{620987E5-1CD1-46E7-8A42-3BD2E31E2A73}" srcOrd="1" destOrd="0" presId="urn:microsoft.com/office/officeart/2005/8/layout/ven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1212A31-3DE7-4ACF-B132-1CAA3EF4B976}">
      <dsp:nvSpPr>
        <dsp:cNvPr id="0" name=""/>
        <dsp:cNvSpPr/>
      </dsp:nvSpPr>
      <dsp:spPr>
        <a:xfrm>
          <a:off x="747583" y="0"/>
          <a:ext cx="4691349" cy="4326536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8232" tIns="78232" rIns="78232" bIns="78232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>
              <a:solidFill>
                <a:srgbClr val="2D4E12"/>
              </a:solidFill>
            </a:rPr>
            <a:t>Потребители – заинтересованные физические лица</a:t>
          </a:r>
          <a:endParaRPr lang="ru-RU" sz="1100" kern="1200" dirty="0">
            <a:solidFill>
              <a:srgbClr val="2D4E12"/>
            </a:solidFill>
          </a:endParaRPr>
        </a:p>
      </dsp:txBody>
      <dsp:txXfrm>
        <a:off x="2437407" y="216326"/>
        <a:ext cx="1311701" cy="648980"/>
      </dsp:txXfrm>
    </dsp:sp>
    <dsp:sp modelId="{D51B3D68-147F-4D32-8005-33DD1877A668}">
      <dsp:nvSpPr>
        <dsp:cNvPr id="0" name=""/>
        <dsp:cNvSpPr/>
      </dsp:nvSpPr>
      <dsp:spPr>
        <a:xfrm>
          <a:off x="1376861" y="853885"/>
          <a:ext cx="3385635" cy="3476458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8232" tIns="78232" rIns="78232" bIns="78232" numCol="1" spcCol="1270" anchor="t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>
              <a:solidFill>
                <a:srgbClr val="2D4E12"/>
              </a:solidFill>
            </a:rPr>
            <a:t>Цветочный рынок, питомники, ботанические сады, БЦ, ТЦ, ОЦ</a:t>
          </a:r>
          <a:endParaRPr lang="ru-RU" sz="1100" kern="1200" dirty="0">
            <a:solidFill>
              <a:srgbClr val="2D4E12"/>
            </a:solidFill>
          </a:endParaRPr>
        </a:p>
      </dsp:txBody>
      <dsp:txXfrm>
        <a:off x="2478038" y="1062472"/>
        <a:ext cx="1183279" cy="625762"/>
      </dsp:txXfrm>
    </dsp:sp>
    <dsp:sp modelId="{2110106B-FF2B-4F83-A7D8-0FB269267CD8}">
      <dsp:nvSpPr>
        <dsp:cNvPr id="0" name=""/>
        <dsp:cNvSpPr/>
      </dsp:nvSpPr>
      <dsp:spPr>
        <a:xfrm>
          <a:off x="1988823" y="2118064"/>
          <a:ext cx="2344584" cy="2204664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solidFill>
                <a:srgbClr val="2D4E12"/>
              </a:solidFill>
            </a:rPr>
            <a:t>УНЦ «</a:t>
          </a:r>
          <a:r>
            <a:rPr lang="ru-RU" sz="1200" kern="1200" dirty="0" err="1" smtClean="0">
              <a:solidFill>
                <a:srgbClr val="2D4E12"/>
              </a:solidFill>
            </a:rPr>
            <a:t>Липогорье</a:t>
          </a:r>
          <a:r>
            <a:rPr lang="ru-RU" sz="1200" kern="1200" dirty="0" smtClean="0">
              <a:solidFill>
                <a:srgbClr val="2D4E12"/>
              </a:solidFill>
            </a:rPr>
            <a:t>»</a:t>
          </a:r>
          <a:endParaRPr lang="ru-RU" sz="1200" kern="1200" dirty="0">
            <a:solidFill>
              <a:srgbClr val="2D4E12"/>
            </a:solidFill>
          </a:endParaRPr>
        </a:p>
      </dsp:txBody>
      <dsp:txXfrm>
        <a:off x="2614827" y="2283414"/>
        <a:ext cx="1092576" cy="496049"/>
      </dsp:txXfrm>
    </dsp:sp>
    <dsp:sp modelId="{11A291CC-F89C-4E0A-A840-725F467C37F1}">
      <dsp:nvSpPr>
        <dsp:cNvPr id="0" name=""/>
        <dsp:cNvSpPr/>
      </dsp:nvSpPr>
      <dsp:spPr>
        <a:xfrm>
          <a:off x="2377450" y="2990112"/>
          <a:ext cx="1475902" cy="1332625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rgbClr val="2D4E12"/>
              </a:solidFill>
            </a:rPr>
            <a:t>«Висячие сады Семирамиды»</a:t>
          </a:r>
          <a:endParaRPr lang="ru-RU" sz="1400" kern="1200" dirty="0">
            <a:solidFill>
              <a:srgbClr val="2D4E12"/>
            </a:solidFill>
          </a:endParaRPr>
        </a:p>
      </dsp:txBody>
      <dsp:txXfrm>
        <a:off x="2593591" y="3323268"/>
        <a:ext cx="1043620" cy="66631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78367540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" name="Google Shape;52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8" name="Google Shape;78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Ref idx="1001">
        <a:schemeClr val="bg2"/>
      </p:bgRef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0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4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7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0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13" Type="http://schemas.microsoft.com/office/2007/relationships/hdphoto" Target="../media/hdphoto4.wdp"/><Relationship Id="rId3" Type="http://schemas.openxmlformats.org/officeDocument/2006/relationships/image" Target="../media/image41.png"/><Relationship Id="rId7" Type="http://schemas.openxmlformats.org/officeDocument/2006/relationships/image" Target="../media/image44.png"/><Relationship Id="rId12" Type="http://schemas.openxmlformats.org/officeDocument/2006/relationships/image" Target="../media/image48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43.png"/><Relationship Id="rId11" Type="http://schemas.microsoft.com/office/2007/relationships/hdphoto" Target="../media/hdphoto3.wdp"/><Relationship Id="rId5" Type="http://schemas.microsoft.com/office/2007/relationships/hdphoto" Target="../media/hdphoto2.wdp"/><Relationship Id="rId10" Type="http://schemas.openxmlformats.org/officeDocument/2006/relationships/image" Target="../media/image47.png"/><Relationship Id="rId4" Type="http://schemas.openxmlformats.org/officeDocument/2006/relationships/image" Target="../media/image42.png"/><Relationship Id="rId9" Type="http://schemas.openxmlformats.org/officeDocument/2006/relationships/image" Target="../media/image46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1.png"/><Relationship Id="rId4" Type="http://schemas.openxmlformats.org/officeDocument/2006/relationships/image" Target="../media/image50.jpe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-1"/>
            <a:ext cx="9144000" cy="51435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462455" y="1965174"/>
            <a:ext cx="5761781" cy="919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ru-RU" sz="4800" b="1" dirty="0" smtClean="0">
                <a:solidFill>
                  <a:srgbClr val="00823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itchFamily="82" charset="0"/>
              </a:rPr>
              <a:t>Висячие сады Семирамиды</a:t>
            </a:r>
            <a:endParaRPr sz="4800" b="1" dirty="0">
              <a:solidFill>
                <a:srgbClr val="00823B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briola" pitchFamily="82" charset="0"/>
            </a:endParaRPr>
          </a:p>
        </p:txBody>
      </p:sp>
      <p:sp>
        <p:nvSpPr>
          <p:cNvPr id="55" name="Google Shape;55;p13"/>
          <p:cNvSpPr txBox="1">
            <a:spLocks noGrp="1"/>
          </p:cNvSpPr>
          <p:nvPr>
            <p:ph type="subTitle" idx="1"/>
          </p:nvPr>
        </p:nvSpPr>
        <p:spPr>
          <a:xfrm>
            <a:off x="4656083" y="3262763"/>
            <a:ext cx="4379459" cy="563513"/>
          </a:xfrm>
          <a:prstGeom prst="rect">
            <a:avLst/>
          </a:prstGeom>
          <a:solidFill>
            <a:srgbClr val="7CE002">
              <a:alpha val="49803"/>
            </a:srgbClr>
          </a:solidFill>
          <a:ln>
            <a:solidFill>
              <a:srgbClr val="7CE002"/>
            </a:solidFill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>
              <a:buSzPct val="108108"/>
            </a:pP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Наставник</a:t>
            </a:r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ru-RU" sz="1600" dirty="0" err="1" smtClean="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Кузьменко</a:t>
            </a:r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 Ирина Николаевна</a:t>
            </a:r>
            <a:endParaRPr sz="1600">
              <a:solidFill>
                <a:schemeClr val="accent1">
                  <a:lumMod val="50000"/>
                </a:schemeClr>
              </a:solidFill>
              <a:highlight>
                <a:srgbClr val="FFFF00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674093" y="1334235"/>
            <a:ext cx="5298981" cy="7361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 fontScale="92500" lnSpcReduction="20000"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34234"/>
              <a:buFont typeface="Arial"/>
              <a:buNone/>
            </a:pPr>
            <a:r>
              <a:rPr lang="ru-RU" sz="2400" b="0" i="0" u="none" strike="noStrike" cap="none" dirty="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Акселератор</a:t>
            </a:r>
            <a:endParaRPr>
              <a:solidFill>
                <a:schemeClr val="accent1">
                  <a:lumMod val="50000"/>
                </a:schemeClr>
              </a:solidFill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34234"/>
              <a:buFont typeface="Arial"/>
              <a:buNone/>
            </a:pPr>
            <a:r>
              <a:rPr lang="ru-RU" sz="2400" b="0" i="0" u="none" strike="noStrike" cap="none" dirty="0" err="1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АгроТехноУнивер</a:t>
            </a:r>
            <a:r>
              <a:rPr lang="ru-RU" sz="2400" b="0" i="0" u="none" strike="noStrike" cap="none" dirty="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. Осень 2023</a:t>
            </a:r>
            <a:endParaRPr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7" name="Google Shape;57;p13"/>
          <p:cNvSpPr txBox="1"/>
          <p:nvPr/>
        </p:nvSpPr>
        <p:spPr>
          <a:xfrm>
            <a:off x="0" y="3927542"/>
            <a:ext cx="9144000" cy="1215958"/>
          </a:xfrm>
          <a:prstGeom prst="rect">
            <a:avLst/>
          </a:prstGeom>
          <a:solidFill>
            <a:srgbClr val="7CE002">
              <a:alpha val="49803"/>
            </a:srgbClr>
          </a:solidFill>
          <a:ln>
            <a:solidFill>
              <a:srgbClr val="7CE002"/>
            </a:solidFill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17647"/>
              <a:buFont typeface="Arial"/>
              <a:buNone/>
            </a:pPr>
            <a:r>
              <a:rPr lang="ru-RU" sz="2800" b="0" i="0" u="none" strike="noStrike" cap="none" dirty="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Технологическое </a:t>
            </a:r>
            <a:r>
              <a:rPr lang="ru-RU" sz="2800" b="0" i="0" u="none" strike="noStrike" cap="none" dirty="0" smtClean="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направление: биотехнологии</a:t>
            </a:r>
            <a:endParaRPr sz="280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46841" y="367862"/>
            <a:ext cx="8544911" cy="57806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2D4E12"/>
                </a:solidFill>
              </a:rPr>
              <a:t>Проблема</a:t>
            </a:r>
            <a:endParaRPr lang="ru-RU" sz="2400" b="1" dirty="0">
              <a:solidFill>
                <a:srgbClr val="2D4E12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46842" y="2448910"/>
            <a:ext cx="8502870" cy="59909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2D4E12"/>
                </a:solidFill>
              </a:rPr>
              <a:t>Актуальность</a:t>
            </a:r>
            <a:endParaRPr lang="ru-RU" sz="2400" b="1" dirty="0">
              <a:solidFill>
                <a:srgbClr val="2D4E12"/>
              </a:solidFill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336331" y="1030015"/>
            <a:ext cx="8576441" cy="1303282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2D4E12"/>
                </a:solidFill>
              </a:rPr>
              <a:t>Вертикальные сады или живые стены – тренд современной интерьерной флористики. Однако он, несмотря на заявления о простоте, требует немало ухода (частый полив, рыхление и смена субстрата, поддержание определённых условий, опрыскивание и т.п.), также для его фиксации необходима прочная, неподвижная, массивная дорогостоящая конструкция, что затрудняет его использование в широком применении.</a:t>
            </a:r>
            <a:endParaRPr lang="ru-RU" dirty="0">
              <a:solidFill>
                <a:srgbClr val="2D4E12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357352" y="3142593"/>
            <a:ext cx="8492358" cy="1597572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2D4E12"/>
                </a:solidFill>
              </a:rPr>
              <a:t>Наш продукт «Живые сады» – это готовое растение, обеспеченное необходимыми для роста, развития и цветения веществами, не требующее постоянного ухода и находящееся в небольших мобильных блоках, которые можно использовать как отдельными элементами, так и в составлении картины или стены, что позволяет расширись сферу применения живых растений для озеленения помещений.</a:t>
            </a:r>
            <a:endParaRPr lang="ru-RU" dirty="0">
              <a:solidFill>
                <a:srgbClr val="2D4E1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361" y="548406"/>
            <a:ext cx="2963518" cy="19774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1999" y="548406"/>
            <a:ext cx="3179593" cy="19774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83" t="19863" r="3738" b="5509"/>
          <a:stretch/>
        </p:blipFill>
        <p:spPr bwMode="auto">
          <a:xfrm>
            <a:off x="2818150" y="158630"/>
            <a:ext cx="3275351" cy="21498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2311" y="2668393"/>
            <a:ext cx="1914525" cy="2395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6" name="Прямая со стрелкой 5"/>
          <p:cNvCxnSpPr>
            <a:stCxn id="2" idx="2"/>
            <a:endCxn id="1028" idx="1"/>
          </p:cNvCxnSpPr>
          <p:nvPr/>
        </p:nvCxnSpPr>
        <p:spPr>
          <a:xfrm>
            <a:off x="1629120" y="2525842"/>
            <a:ext cx="1873191" cy="134032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>
            <a:stCxn id="1027" idx="2"/>
            <a:endCxn id="1028" idx="3"/>
          </p:cNvCxnSpPr>
          <p:nvPr/>
        </p:nvCxnSpPr>
        <p:spPr>
          <a:xfrm flipH="1">
            <a:off x="5416836" y="2525842"/>
            <a:ext cx="1994960" cy="134032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>
            <a:stCxn id="1026" idx="2"/>
          </p:cNvCxnSpPr>
          <p:nvPr/>
        </p:nvCxnSpPr>
        <p:spPr>
          <a:xfrm>
            <a:off x="4455826" y="2308485"/>
            <a:ext cx="3747" cy="999943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Прямоугольник с одним вырезанным углом 2"/>
          <p:cNvSpPr/>
          <p:nvPr/>
        </p:nvSpPr>
        <p:spPr>
          <a:xfrm>
            <a:off x="115783" y="2808456"/>
            <a:ext cx="2702367" cy="2138295"/>
          </a:xfrm>
          <a:prstGeom prst="snip1Rect">
            <a:avLst>
              <a:gd name="adj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1"/>
          <a:lstStyle/>
          <a:p>
            <a:pPr algn="ctr"/>
            <a:r>
              <a:rPr lang="ru-RU" sz="1800" b="1" dirty="0" smtClean="0">
                <a:solidFill>
                  <a:srgbClr val="2D4E12"/>
                </a:solidFill>
              </a:rPr>
              <a:t>Проблема</a:t>
            </a:r>
          </a:p>
          <a:p>
            <a:pPr algn="ctr"/>
            <a:r>
              <a:rPr lang="ru-RU" sz="1600" dirty="0" smtClean="0">
                <a:solidFill>
                  <a:srgbClr val="2D4E12"/>
                </a:solidFill>
              </a:rPr>
              <a:t>Сложность озеленения интерьеров живыми растениями</a:t>
            </a:r>
            <a:endParaRPr lang="ru-RU" sz="1600" dirty="0">
              <a:solidFill>
                <a:srgbClr val="2D4E12"/>
              </a:solidFill>
            </a:endParaRPr>
          </a:p>
        </p:txBody>
      </p:sp>
      <p:sp>
        <p:nvSpPr>
          <p:cNvPr id="11" name="Прямоугольник с одним вырезанным углом 10"/>
          <p:cNvSpPr/>
          <p:nvPr/>
        </p:nvSpPr>
        <p:spPr>
          <a:xfrm flipH="1">
            <a:off x="6168453" y="2808456"/>
            <a:ext cx="2833137" cy="2138295"/>
          </a:xfrm>
          <a:prstGeom prst="snip1Rect">
            <a:avLst>
              <a:gd name="adj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1"/>
          <a:lstStyle/>
          <a:p>
            <a:pPr algn="ctr"/>
            <a:r>
              <a:rPr lang="ru-RU" sz="1600" b="1" dirty="0" smtClean="0">
                <a:solidFill>
                  <a:srgbClr val="2D4E12"/>
                </a:solidFill>
              </a:rPr>
              <a:t>Актуальность</a:t>
            </a:r>
          </a:p>
          <a:p>
            <a:pPr algn="ctr"/>
            <a:r>
              <a:rPr lang="ru-RU" dirty="0" smtClean="0">
                <a:solidFill>
                  <a:srgbClr val="2D4E12"/>
                </a:solidFill>
              </a:rPr>
              <a:t>Расширение сферы </a:t>
            </a:r>
            <a:r>
              <a:rPr lang="ru-RU" dirty="0">
                <a:solidFill>
                  <a:srgbClr val="2D4E12"/>
                </a:solidFill>
              </a:rPr>
              <a:t>применения живых растений для озеленения </a:t>
            </a:r>
            <a:r>
              <a:rPr lang="ru-RU" dirty="0" smtClean="0">
                <a:solidFill>
                  <a:srgbClr val="2D4E12"/>
                </a:solidFill>
              </a:rPr>
              <a:t>помещений, с помощью </a:t>
            </a:r>
            <a:r>
              <a:rPr lang="ru-RU" dirty="0" err="1" smtClean="0">
                <a:solidFill>
                  <a:srgbClr val="2D4E12"/>
                </a:solidFill>
              </a:rPr>
              <a:t>малоуходных</a:t>
            </a:r>
            <a:r>
              <a:rPr lang="ru-RU" dirty="0" smtClean="0">
                <a:solidFill>
                  <a:srgbClr val="2D4E12"/>
                </a:solidFill>
              </a:rPr>
              <a:t> мобильных растений</a:t>
            </a:r>
            <a:endParaRPr lang="ru-RU" dirty="0">
              <a:solidFill>
                <a:srgbClr val="2D4E1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83710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http://vavilon-plen.ru/_vi/0/44156065.jpg"/>
          <p:cNvPicPr/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709" b="87020" l="6993" r="99767">
                        <a14:foregroundMark x1="98951" y1="70066" x2="97203" y2="70331"/>
                      </a14:backgroundRemoval>
                    </a14:imgEffect>
                  </a14:imgLayer>
                </a14:imgProps>
              </a:ext>
            </a:extLst>
          </a:blip>
          <a:srcRect l="8100" t="3352" b="10819"/>
          <a:stretch/>
        </p:blipFill>
        <p:spPr bwMode="auto">
          <a:xfrm>
            <a:off x="1611443" y="0"/>
            <a:ext cx="7532557" cy="5143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42408"/>
            <a:ext cx="3560164" cy="2788170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rgbClr val="2D4E12"/>
                </a:solidFill>
              </a:rPr>
              <a:t>«Живые Сады – Райский уголок для Каждого»</a:t>
            </a:r>
            <a:endParaRPr lang="ru-RU" b="1" dirty="0">
              <a:solidFill>
                <a:srgbClr val="2D4E1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58207" y="126124"/>
            <a:ext cx="5276193" cy="525517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2D4E12"/>
                </a:solidFill>
              </a:rPr>
              <a:t>Описание продукта</a:t>
            </a:r>
            <a:endParaRPr lang="ru-RU" b="1" dirty="0">
              <a:solidFill>
                <a:srgbClr val="2D4E12"/>
              </a:solidFill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147146" y="136635"/>
            <a:ext cx="2953406" cy="52551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2D4E12"/>
                </a:solidFill>
              </a:rPr>
              <a:t>Живые растения</a:t>
            </a:r>
            <a:endParaRPr lang="ru-RU" dirty="0">
              <a:solidFill>
                <a:srgbClr val="2D4E12"/>
              </a:solidFill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36634" y="746236"/>
            <a:ext cx="2984938" cy="83557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2D4E12"/>
                </a:solidFill>
              </a:rPr>
              <a:t>Разнообразие видов, возможность выращивания редких растений</a:t>
            </a:r>
            <a:endParaRPr lang="ru-RU" dirty="0">
              <a:solidFill>
                <a:srgbClr val="2D4E12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36634" y="2349063"/>
            <a:ext cx="2953407" cy="52551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2D4E12"/>
                </a:solidFill>
              </a:rPr>
              <a:t>Мобильность и удобство расположения </a:t>
            </a:r>
            <a:endParaRPr lang="ru-RU" dirty="0">
              <a:solidFill>
                <a:srgbClr val="2D4E12"/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26124" y="2963916"/>
            <a:ext cx="2963917" cy="35209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2D4E12"/>
                </a:solidFill>
              </a:rPr>
              <a:t>Меньше требуемого ухода</a:t>
            </a:r>
            <a:endParaRPr lang="ru-RU" dirty="0">
              <a:solidFill>
                <a:srgbClr val="2D4E12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47144" y="3380283"/>
            <a:ext cx="2921877" cy="48752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2D4E12"/>
                </a:solidFill>
              </a:rPr>
              <a:t>Индивидуальный подход к клиентам</a:t>
            </a:r>
            <a:endParaRPr lang="ru-RU" dirty="0">
              <a:solidFill>
                <a:srgbClr val="2D4E12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47145" y="3972910"/>
            <a:ext cx="2974428" cy="100899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2D4E12"/>
                </a:solidFill>
              </a:rPr>
              <a:t>Свойства растений: успокаивающее, пробуждающее аппетит, стимулирующее работу</a:t>
            </a:r>
            <a:endParaRPr lang="ru-RU" dirty="0">
              <a:solidFill>
                <a:srgbClr val="2D4E12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 l="10406" r="10678"/>
          <a:stretch>
            <a:fillRect/>
          </a:stretch>
        </p:blipFill>
        <p:spPr bwMode="auto">
          <a:xfrm>
            <a:off x="3310759" y="834503"/>
            <a:ext cx="2942896" cy="40528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Прямоугольник 10"/>
          <p:cNvSpPr/>
          <p:nvPr/>
        </p:nvSpPr>
        <p:spPr>
          <a:xfrm>
            <a:off x="6453352" y="798788"/>
            <a:ext cx="2333297" cy="51500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2D4E12"/>
                </a:solidFill>
              </a:rPr>
              <a:t>Растение</a:t>
            </a:r>
            <a:endParaRPr lang="ru-RU" sz="2000" b="1" dirty="0">
              <a:solidFill>
                <a:srgbClr val="2D4E12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6458607" y="3200399"/>
            <a:ext cx="2333297" cy="51500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2D4E12"/>
                </a:solidFill>
              </a:rPr>
              <a:t>Гидрогель</a:t>
            </a:r>
            <a:endParaRPr lang="ru-RU" sz="2000" b="1" dirty="0">
              <a:solidFill>
                <a:srgbClr val="2D4E12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6474373" y="1996966"/>
            <a:ext cx="2333297" cy="51500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b="1" dirty="0" smtClean="0">
                <a:solidFill>
                  <a:srgbClr val="2D4E12"/>
                </a:solidFill>
              </a:rPr>
              <a:t>Питательный раствор</a:t>
            </a:r>
            <a:endParaRPr lang="ru-RU" sz="1800" b="1" dirty="0">
              <a:solidFill>
                <a:srgbClr val="2D4E12"/>
              </a:solidFill>
            </a:endParaRPr>
          </a:p>
        </p:txBody>
      </p:sp>
      <p:sp>
        <p:nvSpPr>
          <p:cNvPr id="14" name="Стрелка вниз 13"/>
          <p:cNvSpPr/>
          <p:nvPr/>
        </p:nvSpPr>
        <p:spPr>
          <a:xfrm>
            <a:off x="7388771" y="1334813"/>
            <a:ext cx="515007" cy="65164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трелка вниз 14"/>
          <p:cNvSpPr/>
          <p:nvPr/>
        </p:nvSpPr>
        <p:spPr>
          <a:xfrm>
            <a:off x="7383517" y="2527738"/>
            <a:ext cx="515007" cy="65164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трелка вниз 15"/>
          <p:cNvSpPr/>
          <p:nvPr/>
        </p:nvSpPr>
        <p:spPr>
          <a:xfrm>
            <a:off x="7388773" y="3731172"/>
            <a:ext cx="515007" cy="65164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6484883" y="4403834"/>
            <a:ext cx="2333297" cy="51500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2D4E12"/>
                </a:solidFill>
              </a:rPr>
              <a:t>Ёмкость</a:t>
            </a:r>
            <a:endParaRPr lang="ru-RU" sz="2000" b="1" dirty="0">
              <a:solidFill>
                <a:srgbClr val="2D4E12"/>
              </a:solidFill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152398" y="1650124"/>
            <a:ext cx="2948153" cy="64113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2D4E12"/>
                </a:solidFill>
              </a:rPr>
              <a:t>Расширенная цветовая палитра субстрата и светопроницаемость</a:t>
            </a:r>
            <a:endParaRPr lang="ru-RU" dirty="0">
              <a:solidFill>
                <a:srgbClr val="2D4E1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3803" y="568733"/>
            <a:ext cx="2225181" cy="22231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42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3738" y="-1"/>
            <a:ext cx="3410262" cy="28481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35" name="Picture 5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40"/>
          <a:stretch/>
        </p:blipFill>
        <p:spPr bwMode="auto">
          <a:xfrm>
            <a:off x="0" y="-1"/>
            <a:ext cx="3297836" cy="28481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47" y="2938680"/>
            <a:ext cx="3073353" cy="2204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5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2938680"/>
            <a:ext cx="2944703" cy="2204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1299" y="2736676"/>
            <a:ext cx="2990193" cy="19922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Блок-схема: узел 1"/>
          <p:cNvSpPr/>
          <p:nvPr/>
        </p:nvSpPr>
        <p:spPr>
          <a:xfrm>
            <a:off x="3173394" y="1818306"/>
            <a:ext cx="2666001" cy="1534962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b="1" dirty="0" smtClean="0">
                <a:solidFill>
                  <a:srgbClr val="2D4E12"/>
                </a:solidFill>
              </a:rPr>
              <a:t>Пользователь</a:t>
            </a:r>
            <a:endParaRPr lang="ru-RU" sz="1800" b="1" dirty="0">
              <a:solidFill>
                <a:srgbClr val="2D4E12"/>
              </a:solidFill>
            </a:endParaRPr>
          </a:p>
        </p:txBody>
      </p:sp>
      <p:sp>
        <p:nvSpPr>
          <p:cNvPr id="3" name="Овал 2"/>
          <p:cNvSpPr/>
          <p:nvPr/>
        </p:nvSpPr>
        <p:spPr>
          <a:xfrm>
            <a:off x="60960" y="28638"/>
            <a:ext cx="2333296" cy="85133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 smtClean="0">
                <a:solidFill>
                  <a:srgbClr val="2D4E12"/>
                </a:solidFill>
              </a:rPr>
              <a:t>Дизайнеры интерьеров</a:t>
            </a:r>
            <a:endParaRPr lang="ru-RU" sz="1800" dirty="0">
              <a:solidFill>
                <a:srgbClr val="2D4E12"/>
              </a:solidFill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217357" y="2255827"/>
            <a:ext cx="2333296" cy="96169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 smtClean="0">
                <a:solidFill>
                  <a:srgbClr val="2D4E12"/>
                </a:solidFill>
              </a:rPr>
              <a:t>Рестораны, кафе</a:t>
            </a:r>
            <a:endParaRPr lang="ru-RU" sz="1800" dirty="0">
              <a:solidFill>
                <a:srgbClr val="2D4E12"/>
              </a:solidFill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6628555" y="-1"/>
            <a:ext cx="2333296" cy="85133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 smtClean="0">
                <a:solidFill>
                  <a:srgbClr val="2D4E12"/>
                </a:solidFill>
              </a:rPr>
              <a:t>Любители </a:t>
            </a:r>
            <a:r>
              <a:rPr lang="ru-RU" sz="1800" dirty="0" err="1" smtClean="0">
                <a:solidFill>
                  <a:srgbClr val="2D4E12"/>
                </a:solidFill>
              </a:rPr>
              <a:t>экостиля</a:t>
            </a:r>
            <a:endParaRPr lang="ru-RU" sz="1800" dirty="0">
              <a:solidFill>
                <a:srgbClr val="2D4E12"/>
              </a:solidFill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6628555" y="2366186"/>
            <a:ext cx="2333296" cy="85133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 smtClean="0">
                <a:solidFill>
                  <a:srgbClr val="2D4E12"/>
                </a:solidFill>
              </a:rPr>
              <a:t>Торговые центры</a:t>
            </a:r>
            <a:endParaRPr lang="ru-RU" sz="1800" dirty="0">
              <a:solidFill>
                <a:srgbClr val="2D4E12"/>
              </a:solidFill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3103499" y="4370500"/>
            <a:ext cx="2805787" cy="66779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 smtClean="0">
                <a:solidFill>
                  <a:srgbClr val="2D4E12"/>
                </a:solidFill>
              </a:rPr>
              <a:t>Бизнес  центры, офисы</a:t>
            </a:r>
            <a:endParaRPr lang="ru-RU" sz="1800" dirty="0">
              <a:solidFill>
                <a:srgbClr val="2D4E12"/>
              </a:solidFill>
            </a:endParaRPr>
          </a:p>
        </p:txBody>
      </p:sp>
      <p:cxnSp>
        <p:nvCxnSpPr>
          <p:cNvPr id="9" name="Прямая со стрелкой 8"/>
          <p:cNvCxnSpPr>
            <a:stCxn id="3" idx="6"/>
            <a:endCxn id="3" idx="6"/>
          </p:cNvCxnSpPr>
          <p:nvPr/>
        </p:nvCxnSpPr>
        <p:spPr>
          <a:xfrm>
            <a:off x="2394256" y="454307"/>
            <a:ext cx="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>
            <a:stCxn id="2" idx="1"/>
            <a:endCxn id="3" idx="6"/>
          </p:cNvCxnSpPr>
          <p:nvPr/>
        </p:nvCxnSpPr>
        <p:spPr>
          <a:xfrm flipH="1" flipV="1">
            <a:off x="2394256" y="454307"/>
            <a:ext cx="1169565" cy="1588789"/>
          </a:xfrm>
          <a:prstGeom prst="straightConnector1">
            <a:avLst/>
          </a:prstGeom>
          <a:ln w="3810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>
            <a:stCxn id="2" idx="7"/>
            <a:endCxn id="6" idx="2"/>
          </p:cNvCxnSpPr>
          <p:nvPr/>
        </p:nvCxnSpPr>
        <p:spPr>
          <a:xfrm flipV="1">
            <a:off x="5448968" y="425668"/>
            <a:ext cx="1179587" cy="1617428"/>
          </a:xfrm>
          <a:prstGeom prst="straightConnector1">
            <a:avLst/>
          </a:prstGeom>
          <a:ln w="3810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>
            <a:stCxn id="2" idx="2"/>
            <a:endCxn id="5" idx="6"/>
          </p:cNvCxnSpPr>
          <p:nvPr/>
        </p:nvCxnSpPr>
        <p:spPr>
          <a:xfrm flipH="1">
            <a:off x="2550653" y="2585787"/>
            <a:ext cx="622741" cy="150889"/>
          </a:xfrm>
          <a:prstGeom prst="straightConnector1">
            <a:avLst/>
          </a:prstGeom>
          <a:ln w="3810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>
            <a:endCxn id="7" idx="2"/>
          </p:cNvCxnSpPr>
          <p:nvPr/>
        </p:nvCxnSpPr>
        <p:spPr>
          <a:xfrm>
            <a:off x="5870837" y="2615799"/>
            <a:ext cx="757718" cy="176056"/>
          </a:xfrm>
          <a:prstGeom prst="straightConnector1">
            <a:avLst/>
          </a:prstGeom>
          <a:ln w="3810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>
            <a:stCxn id="2" idx="4"/>
            <a:endCxn id="8" idx="0"/>
          </p:cNvCxnSpPr>
          <p:nvPr/>
        </p:nvCxnSpPr>
        <p:spPr>
          <a:xfrm flipH="1">
            <a:off x="4506393" y="3353268"/>
            <a:ext cx="2" cy="1017232"/>
          </a:xfrm>
          <a:prstGeom prst="straightConnector1">
            <a:avLst/>
          </a:prstGeom>
          <a:ln w="3810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Овал 18"/>
          <p:cNvSpPr/>
          <p:nvPr/>
        </p:nvSpPr>
        <p:spPr>
          <a:xfrm>
            <a:off x="3219895" y="-10388"/>
            <a:ext cx="2573000" cy="7924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 smtClean="0">
                <a:solidFill>
                  <a:srgbClr val="2D4E12"/>
                </a:solidFill>
              </a:rPr>
              <a:t>Подарочные наборы</a:t>
            </a:r>
            <a:endParaRPr lang="ru-RU" sz="1800" dirty="0">
              <a:solidFill>
                <a:srgbClr val="2D4E12"/>
              </a:solidFill>
            </a:endParaRPr>
          </a:p>
        </p:txBody>
      </p:sp>
      <p:cxnSp>
        <p:nvCxnSpPr>
          <p:cNvPr id="1054" name="Прямая со стрелкой 1053"/>
          <p:cNvCxnSpPr>
            <a:stCxn id="2" idx="0"/>
            <a:endCxn id="19" idx="4"/>
          </p:cNvCxnSpPr>
          <p:nvPr/>
        </p:nvCxnSpPr>
        <p:spPr>
          <a:xfrm flipV="1">
            <a:off x="4506395" y="782092"/>
            <a:ext cx="0" cy="1036214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3579234721"/>
              </p:ext>
            </p:extLst>
          </p:nvPr>
        </p:nvGraphicFramePr>
        <p:xfrm>
          <a:off x="1607820" y="816964"/>
          <a:ext cx="6154587" cy="43265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Скругленный прямоугольник 2"/>
          <p:cNvSpPr/>
          <p:nvPr/>
        </p:nvSpPr>
        <p:spPr>
          <a:xfrm>
            <a:off x="137160" y="157397"/>
            <a:ext cx="8900159" cy="65956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2D4E12"/>
                </a:solidFill>
              </a:rPr>
              <a:t>Заинтересованные стороны (</a:t>
            </a:r>
            <a:r>
              <a:rPr lang="ru-RU" sz="2000" b="1" dirty="0" err="1" smtClean="0">
                <a:solidFill>
                  <a:srgbClr val="2D4E12"/>
                </a:solidFill>
              </a:rPr>
              <a:t>стейхолдеры</a:t>
            </a:r>
            <a:r>
              <a:rPr lang="ru-RU" sz="2000" b="1" dirty="0" smtClean="0">
                <a:solidFill>
                  <a:srgbClr val="2D4E12"/>
                </a:solidFill>
              </a:rPr>
              <a:t>)</a:t>
            </a:r>
            <a:endParaRPr lang="ru-RU" sz="2000" b="1" dirty="0">
              <a:solidFill>
                <a:srgbClr val="2D4E1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9581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5712350"/>
              </p:ext>
            </p:extLst>
          </p:nvPr>
        </p:nvGraphicFramePr>
        <p:xfrm>
          <a:off x="2" y="461773"/>
          <a:ext cx="9090660" cy="46684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8132"/>
                <a:gridCol w="1818132"/>
                <a:gridCol w="1818132"/>
                <a:gridCol w="1818132"/>
                <a:gridCol w="1818132"/>
              </a:tblGrid>
              <a:tr h="445007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rgbClr val="2D4E12"/>
                          </a:solidFill>
                        </a:rPr>
                        <a:t>Статус </a:t>
                      </a:r>
                      <a:r>
                        <a:rPr lang="ru-RU" sz="1400" dirty="0" err="1" smtClean="0">
                          <a:solidFill>
                            <a:srgbClr val="2D4E12"/>
                          </a:solidFill>
                        </a:rPr>
                        <a:t>стейкхолдера</a:t>
                      </a:r>
                      <a:endParaRPr lang="ru-RU" sz="1400" dirty="0">
                        <a:solidFill>
                          <a:srgbClr val="2D4E1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err="1" smtClean="0">
                          <a:solidFill>
                            <a:srgbClr val="2D4E12"/>
                          </a:solidFill>
                        </a:rPr>
                        <a:t>Стейкхолдер</a:t>
                      </a:r>
                      <a:endParaRPr lang="ru-RU" sz="1400" dirty="0">
                        <a:solidFill>
                          <a:srgbClr val="2D4E1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rgbClr val="2D4E12"/>
                          </a:solidFill>
                        </a:rPr>
                        <a:t>Чего хочет</a:t>
                      </a:r>
                      <a:endParaRPr lang="ru-RU" sz="1400" dirty="0">
                        <a:solidFill>
                          <a:srgbClr val="2D4E1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rgbClr val="2D4E12"/>
                          </a:solidFill>
                        </a:rPr>
                        <a:t>Что необходимо от него</a:t>
                      </a:r>
                      <a:endParaRPr lang="ru-RU" sz="1400" dirty="0">
                        <a:solidFill>
                          <a:srgbClr val="2D4E1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rgbClr val="2D4E12"/>
                          </a:solidFill>
                        </a:rPr>
                        <a:t>Что предлагаем</a:t>
                      </a:r>
                      <a:endParaRPr lang="ru-RU" sz="1400" dirty="0">
                        <a:solidFill>
                          <a:srgbClr val="2D4E12"/>
                        </a:solidFill>
                      </a:endParaRPr>
                    </a:p>
                  </a:txBody>
                  <a:tcPr/>
                </a:tc>
              </a:tr>
              <a:tr h="834776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rgbClr val="2D4E12"/>
                          </a:solidFill>
                        </a:rPr>
                        <a:t>Заказчик</a:t>
                      </a:r>
                      <a:endParaRPr lang="ru-RU" sz="1200" dirty="0">
                        <a:solidFill>
                          <a:srgbClr val="2D4E1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err="1" smtClean="0">
                          <a:solidFill>
                            <a:srgbClr val="2D4E12"/>
                          </a:solidFill>
                        </a:rPr>
                        <a:t>Фитодизайнер</a:t>
                      </a:r>
                      <a:r>
                        <a:rPr lang="ru-RU" sz="1200" baseline="0" dirty="0" smtClean="0">
                          <a:solidFill>
                            <a:srgbClr val="2D4E12"/>
                          </a:solidFill>
                        </a:rPr>
                        <a:t> («озеленитель»), физическое или юридическое лицо</a:t>
                      </a:r>
                      <a:endParaRPr lang="ru-RU" sz="1200" dirty="0">
                        <a:solidFill>
                          <a:srgbClr val="2D4E1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rgbClr val="2D4E12"/>
                          </a:solidFill>
                        </a:rPr>
                        <a:t>Растения для озеленения помещений</a:t>
                      </a:r>
                      <a:endParaRPr lang="ru-RU" sz="1200" dirty="0">
                        <a:solidFill>
                          <a:srgbClr val="2D4E1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rgbClr val="2D4E12"/>
                          </a:solidFill>
                        </a:rPr>
                        <a:t>Прибыль</a:t>
                      </a:r>
                      <a:endParaRPr lang="ru-RU" sz="1200" dirty="0">
                        <a:solidFill>
                          <a:srgbClr val="2D4E1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rgbClr val="2D4E12"/>
                          </a:solidFill>
                        </a:rPr>
                        <a:t>Продукт «Живые сады»</a:t>
                      </a:r>
                      <a:r>
                        <a:rPr lang="ru-RU" sz="1200" baseline="0" dirty="0" smtClean="0">
                          <a:solidFill>
                            <a:srgbClr val="2D4E12"/>
                          </a:solidFill>
                        </a:rPr>
                        <a:t> - отдельные </a:t>
                      </a:r>
                      <a:r>
                        <a:rPr lang="ru-RU" sz="1200" dirty="0" smtClean="0">
                          <a:solidFill>
                            <a:srgbClr val="2D4E12"/>
                          </a:solidFill>
                        </a:rPr>
                        <a:t>растения или готовая композиция </a:t>
                      </a:r>
                      <a:endParaRPr lang="ru-RU" sz="1200" dirty="0">
                        <a:solidFill>
                          <a:srgbClr val="2D4E12"/>
                        </a:solidFill>
                      </a:endParaRPr>
                    </a:p>
                  </a:txBody>
                  <a:tcPr/>
                </a:tc>
              </a:tr>
              <a:tr h="797950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rgbClr val="2D4E12"/>
                          </a:solidFill>
                        </a:rPr>
                        <a:t>Пользователь</a:t>
                      </a:r>
                      <a:endParaRPr lang="ru-RU" sz="1200" dirty="0">
                        <a:solidFill>
                          <a:srgbClr val="2D4E1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rgbClr val="2D4E12"/>
                          </a:solidFill>
                        </a:rPr>
                        <a:t>Любители живых растений</a:t>
                      </a:r>
                      <a:endParaRPr lang="ru-RU" sz="1200" dirty="0">
                        <a:solidFill>
                          <a:srgbClr val="2D4E1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err="1" smtClean="0">
                          <a:solidFill>
                            <a:srgbClr val="2D4E12"/>
                          </a:solidFill>
                        </a:rPr>
                        <a:t>Малоуходные</a:t>
                      </a:r>
                      <a:r>
                        <a:rPr lang="ru-RU" sz="1200" dirty="0" smtClean="0">
                          <a:solidFill>
                            <a:srgbClr val="2D4E12"/>
                          </a:solidFill>
                        </a:rPr>
                        <a:t>, мобильные живые</a:t>
                      </a:r>
                      <a:r>
                        <a:rPr lang="ru-RU" sz="1200" baseline="0" dirty="0" smtClean="0">
                          <a:solidFill>
                            <a:srgbClr val="2D4E12"/>
                          </a:solidFill>
                        </a:rPr>
                        <a:t> растения</a:t>
                      </a:r>
                      <a:endParaRPr lang="ru-RU" sz="1200" dirty="0">
                        <a:solidFill>
                          <a:srgbClr val="2D4E1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rgbClr val="2D4E12"/>
                          </a:solidFill>
                        </a:rPr>
                        <a:t>Отзывы и предложения</a:t>
                      </a:r>
                      <a:endParaRPr lang="ru-RU" sz="1200" dirty="0">
                        <a:solidFill>
                          <a:srgbClr val="2D4E1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rgbClr val="2D4E12"/>
                          </a:solidFill>
                        </a:rPr>
                        <a:t>Готовое растение на питательном растворе с гидрогелем в мобильном блоке</a:t>
                      </a:r>
                      <a:endParaRPr lang="ru-RU" sz="1200" dirty="0">
                        <a:solidFill>
                          <a:srgbClr val="2D4E12"/>
                        </a:solidFill>
                      </a:endParaRPr>
                    </a:p>
                  </a:txBody>
                  <a:tcPr/>
                </a:tc>
              </a:tr>
              <a:tr h="649270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rgbClr val="2D4E12"/>
                          </a:solidFill>
                        </a:rPr>
                        <a:t>Держатель ресурсов</a:t>
                      </a:r>
                      <a:endParaRPr lang="ru-RU" sz="1200" dirty="0">
                        <a:solidFill>
                          <a:srgbClr val="2D4E1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rgbClr val="2D4E12"/>
                          </a:solidFill>
                        </a:rPr>
                        <a:t>УНЦ</a:t>
                      </a:r>
                      <a:r>
                        <a:rPr lang="ru-RU" sz="1200" baseline="0" dirty="0" smtClean="0">
                          <a:solidFill>
                            <a:srgbClr val="2D4E12"/>
                          </a:solidFill>
                        </a:rPr>
                        <a:t> «</a:t>
                      </a:r>
                      <a:r>
                        <a:rPr lang="ru-RU" sz="1200" dirty="0" err="1" smtClean="0">
                          <a:solidFill>
                            <a:srgbClr val="2D4E12"/>
                          </a:solidFill>
                        </a:rPr>
                        <a:t>Липогорье</a:t>
                      </a:r>
                      <a:r>
                        <a:rPr lang="ru-RU" sz="1200" dirty="0" smtClean="0">
                          <a:solidFill>
                            <a:srgbClr val="2D4E12"/>
                          </a:solidFill>
                        </a:rPr>
                        <a:t>»</a:t>
                      </a:r>
                      <a:endParaRPr lang="ru-RU" sz="1200" dirty="0">
                        <a:solidFill>
                          <a:srgbClr val="2D4E1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rgbClr val="2D4E12"/>
                          </a:solidFill>
                        </a:rPr>
                        <a:t>Прибыль</a:t>
                      </a:r>
                      <a:endParaRPr lang="ru-RU" sz="1200" dirty="0">
                        <a:solidFill>
                          <a:srgbClr val="2D4E1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aseline="0" dirty="0" smtClean="0">
                          <a:solidFill>
                            <a:srgbClr val="2D4E12"/>
                          </a:solidFill>
                        </a:rPr>
                        <a:t>Сотрудничество</a:t>
                      </a:r>
                      <a:endParaRPr lang="ru-RU" sz="1200" dirty="0">
                        <a:solidFill>
                          <a:srgbClr val="2D4E1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rgbClr val="2D4E12"/>
                          </a:solidFill>
                        </a:rPr>
                        <a:t>Выращивание,</a:t>
                      </a:r>
                      <a:r>
                        <a:rPr lang="ru-RU" sz="1200" baseline="0" dirty="0" smtClean="0">
                          <a:solidFill>
                            <a:srgbClr val="2D4E12"/>
                          </a:solidFill>
                        </a:rPr>
                        <a:t> хранение и п</a:t>
                      </a:r>
                      <a:r>
                        <a:rPr lang="ru-RU" sz="1200" dirty="0" smtClean="0">
                          <a:solidFill>
                            <a:srgbClr val="2D4E12"/>
                          </a:solidFill>
                        </a:rPr>
                        <a:t>родажа</a:t>
                      </a:r>
                      <a:r>
                        <a:rPr lang="ru-RU" sz="1200" baseline="0" dirty="0" smtClean="0">
                          <a:solidFill>
                            <a:srgbClr val="2D4E12"/>
                          </a:solidFill>
                        </a:rPr>
                        <a:t> растений</a:t>
                      </a:r>
                      <a:endParaRPr lang="ru-RU" sz="1200" dirty="0">
                        <a:solidFill>
                          <a:srgbClr val="2D4E12"/>
                        </a:solidFill>
                      </a:endParaRPr>
                    </a:p>
                  </a:txBody>
                  <a:tcPr/>
                </a:tc>
              </a:tr>
              <a:tr h="1020282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rgbClr val="2D4E12"/>
                          </a:solidFill>
                        </a:rPr>
                        <a:t>Регулятор</a:t>
                      </a:r>
                      <a:endParaRPr lang="ru-RU" sz="1200" dirty="0">
                        <a:solidFill>
                          <a:srgbClr val="2D4E1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rgbClr val="2D4E12"/>
                          </a:solidFill>
                        </a:rPr>
                        <a:t>Поставщики блоков и</a:t>
                      </a:r>
                      <a:r>
                        <a:rPr lang="ru-RU" sz="1200" baseline="0" dirty="0" smtClean="0">
                          <a:solidFill>
                            <a:srgbClr val="2D4E12"/>
                          </a:solidFill>
                        </a:rPr>
                        <a:t> субстрата; доставка и упаковка</a:t>
                      </a:r>
                      <a:endParaRPr lang="ru-RU" sz="1200" dirty="0">
                        <a:solidFill>
                          <a:srgbClr val="2D4E1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rgbClr val="2D4E12"/>
                          </a:solidFill>
                        </a:rPr>
                        <a:t>Прибыль</a:t>
                      </a:r>
                      <a:endParaRPr lang="ru-RU" sz="1200" dirty="0">
                        <a:solidFill>
                          <a:srgbClr val="2D4E1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rgbClr val="2D4E12"/>
                          </a:solidFill>
                        </a:rPr>
                        <a:t>Модули и субстрат для растений; упаковочный материал</a:t>
                      </a:r>
                      <a:r>
                        <a:rPr lang="ru-RU" sz="1200" baseline="0" dirty="0" smtClean="0">
                          <a:solidFill>
                            <a:srgbClr val="2D4E12"/>
                          </a:solidFill>
                        </a:rPr>
                        <a:t> и система доставок</a:t>
                      </a:r>
                      <a:endParaRPr lang="ru-RU" sz="1200" dirty="0">
                        <a:solidFill>
                          <a:srgbClr val="2D4E1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rgbClr val="2D4E12"/>
                          </a:solidFill>
                        </a:rPr>
                        <a:t>Прибыль</a:t>
                      </a:r>
                      <a:endParaRPr lang="ru-RU" sz="1200" dirty="0">
                        <a:solidFill>
                          <a:srgbClr val="2D4E12"/>
                        </a:solidFill>
                      </a:endParaRPr>
                    </a:p>
                  </a:txBody>
                  <a:tcPr/>
                </a:tc>
              </a:tr>
              <a:tr h="820038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rgbClr val="2D4E12"/>
                          </a:solidFill>
                        </a:rPr>
                        <a:t>Держатель обеспечивающей системы</a:t>
                      </a:r>
                      <a:r>
                        <a:rPr lang="ru-RU" sz="1200" baseline="0" dirty="0" smtClean="0">
                          <a:solidFill>
                            <a:srgbClr val="2D4E12"/>
                          </a:solidFill>
                        </a:rPr>
                        <a:t> </a:t>
                      </a:r>
                      <a:r>
                        <a:rPr lang="ru-RU" sz="1200" dirty="0" smtClean="0">
                          <a:solidFill>
                            <a:srgbClr val="2D4E12"/>
                          </a:solidFill>
                        </a:rPr>
                        <a:t>«</a:t>
                      </a:r>
                      <a:r>
                        <a:rPr lang="ru-RU" sz="1200" dirty="0" err="1" smtClean="0">
                          <a:solidFill>
                            <a:srgbClr val="2D4E12"/>
                          </a:solidFill>
                        </a:rPr>
                        <a:t>фитодизайн</a:t>
                      </a:r>
                      <a:r>
                        <a:rPr lang="ru-RU" sz="1200" dirty="0" smtClean="0">
                          <a:solidFill>
                            <a:srgbClr val="2D4E12"/>
                          </a:solidFill>
                        </a:rPr>
                        <a:t>»</a:t>
                      </a:r>
                      <a:endParaRPr lang="ru-RU" sz="1200" dirty="0">
                        <a:solidFill>
                          <a:srgbClr val="2D4E1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rgbClr val="2D4E12"/>
                          </a:solidFill>
                        </a:rPr>
                        <a:t>Команда «Висячие</a:t>
                      </a:r>
                      <a:r>
                        <a:rPr lang="ru-RU" sz="1200" baseline="0" dirty="0" smtClean="0">
                          <a:solidFill>
                            <a:srgbClr val="2D4E12"/>
                          </a:solidFill>
                        </a:rPr>
                        <a:t> сады Семирамиды»</a:t>
                      </a:r>
                      <a:endParaRPr lang="ru-RU" sz="1200" dirty="0">
                        <a:solidFill>
                          <a:srgbClr val="2D4E1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rgbClr val="2D4E12"/>
                          </a:solidFill>
                        </a:rPr>
                        <a:t>Продвижение</a:t>
                      </a:r>
                      <a:r>
                        <a:rPr lang="ru-RU" sz="1200" baseline="0" dirty="0" smtClean="0">
                          <a:solidFill>
                            <a:srgbClr val="2D4E12"/>
                          </a:solidFill>
                        </a:rPr>
                        <a:t> проекта, создание бизнеса</a:t>
                      </a:r>
                      <a:endParaRPr lang="ru-RU" sz="1200" dirty="0">
                        <a:solidFill>
                          <a:srgbClr val="2D4E1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rgbClr val="2D4E12"/>
                          </a:solidFill>
                        </a:rPr>
                        <a:t>Продвижение проекта, создание бизнеса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rgbClr val="2D4E12"/>
                          </a:solidFill>
                        </a:rPr>
                        <a:t>Возможность</a:t>
                      </a:r>
                      <a:endParaRPr lang="ru-RU" sz="1200" dirty="0">
                        <a:solidFill>
                          <a:srgbClr val="2D4E12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Скругленный прямоугольник 2"/>
          <p:cNvSpPr/>
          <p:nvPr/>
        </p:nvSpPr>
        <p:spPr>
          <a:xfrm>
            <a:off x="0" y="0"/>
            <a:ext cx="9144000" cy="41223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b="1" dirty="0" smtClean="0">
                <a:solidFill>
                  <a:srgbClr val="2D4E12"/>
                </a:solidFill>
              </a:rPr>
              <a:t>Заинтересованные стороны</a:t>
            </a:r>
            <a:endParaRPr lang="ru-RU" sz="1800" b="1" dirty="0">
              <a:solidFill>
                <a:srgbClr val="2D4E1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02704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009869" y="136633"/>
            <a:ext cx="2201745" cy="510778"/>
          </a:xfrm>
          <a:prstGeom prst="roundRect">
            <a:avLst/>
          </a:prstGeom>
          <a:solidFill>
            <a:srgbClr val="7CE002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2D4E12"/>
                </a:solidFill>
              </a:rPr>
              <a:t>Конкуренты</a:t>
            </a:r>
            <a:endParaRPr lang="ru-RU" sz="2400" b="1" dirty="0">
              <a:solidFill>
                <a:srgbClr val="2D4E12"/>
              </a:solidFill>
            </a:endParaRPr>
          </a:p>
        </p:txBody>
      </p:sp>
      <p:pic>
        <p:nvPicPr>
          <p:cNvPr id="3" name="Рисунок 2" descr="https://sun9-13.userapi.com/impg/E6HQBeyNYf13I6iMtYcahyaXWkZN3g_kmlRuxw/G0Ich_zoiC8.jpg?size=1080x716&amp;quality=95&amp;sign=950c25610d3d112994b8558e4149796b&amp;type=album"/>
          <p:cNvPicPr/>
          <p:nvPr/>
        </p:nvPicPr>
        <p:blipFill>
          <a:blip r:embed="rId2" cstate="print"/>
          <a:srcRect l="25110" t="11047" r="15518" b="8945"/>
          <a:stretch>
            <a:fillRect/>
          </a:stretch>
        </p:blipFill>
        <p:spPr bwMode="auto">
          <a:xfrm>
            <a:off x="-1" y="-1"/>
            <a:ext cx="3920359" cy="27326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 descr="https://sun9-51.userapi.com/impg/nJl5kSd1jX372M6qUpKQyNFrv4GUdH9xU7sxBA/H8T-Nxnnkt4.jpg?size=1080x717&amp;quality=95&amp;sign=4ff38b7ea228316a5090117da0e4334c&amp;type=album"/>
          <p:cNvPicPr/>
          <p:nvPr/>
        </p:nvPicPr>
        <p:blipFill>
          <a:blip r:embed="rId3"/>
          <a:srcRect l="17526" r="16472"/>
          <a:stretch>
            <a:fillRect/>
          </a:stretch>
        </p:blipFill>
        <p:spPr bwMode="auto">
          <a:xfrm>
            <a:off x="483477" y="2659117"/>
            <a:ext cx="2984937" cy="2354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https://sun9-2.userapi.com/impg/9yArn921fwsE1pl3sjvmV4jz3H-I_sgxDklBdg/PMD7NqySBp0.jpg?size=1080x704&amp;quality=95&amp;sign=615b12132851150b95f7e63f93bc7f06&amp;type=album"/>
          <p:cNvPicPr/>
          <p:nvPr/>
        </p:nvPicPr>
        <p:blipFill>
          <a:blip r:embed="rId4" cstate="print"/>
          <a:srcRect l="6466" t="2322" r="6466" b="2474"/>
          <a:stretch>
            <a:fillRect/>
          </a:stretch>
        </p:blipFill>
        <p:spPr bwMode="auto">
          <a:xfrm>
            <a:off x="4183117" y="2385847"/>
            <a:ext cx="4656083" cy="26170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https://sun9-14.userapi.com/impg/PFXUbhqtHynIsBn_CyiwxrdJyM0SdIeuPn2sCg/u_4tXie53zg.jpg?size=1080x1075&amp;quality=95&amp;sign=2db14044cac4dbd28232ac6da26fe858&amp;type=album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16718" y="-2"/>
            <a:ext cx="2827284" cy="25960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1471449" y="2343806"/>
            <a:ext cx="1240220" cy="262759"/>
          </a:xfrm>
          <a:prstGeom prst="rect">
            <a:avLst/>
          </a:prstGeom>
          <a:solidFill>
            <a:srgbClr val="7CE002"/>
          </a:solidFill>
          <a:ln>
            <a:solidFill>
              <a:srgbClr val="7CE00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err="1" smtClean="0">
                <a:solidFill>
                  <a:schemeClr val="tx1"/>
                </a:solidFill>
              </a:rPr>
              <a:t>Фитостены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327227" y="2175641"/>
            <a:ext cx="1366345" cy="420413"/>
          </a:xfrm>
          <a:prstGeom prst="rect">
            <a:avLst/>
          </a:prstGeom>
          <a:solidFill>
            <a:srgbClr val="7CE002"/>
          </a:solidFill>
          <a:ln>
            <a:solidFill>
              <a:srgbClr val="7CE00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Гидропоника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04496" y="4582510"/>
            <a:ext cx="1639614" cy="409903"/>
          </a:xfrm>
          <a:prstGeom prst="rect">
            <a:avLst/>
          </a:prstGeom>
          <a:solidFill>
            <a:srgbClr val="7CE002"/>
          </a:solidFill>
          <a:ln>
            <a:solidFill>
              <a:srgbClr val="7CE00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Искусственные растения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496910" y="4677103"/>
            <a:ext cx="3331781" cy="304799"/>
          </a:xfrm>
          <a:prstGeom prst="rect">
            <a:avLst/>
          </a:prstGeom>
          <a:solidFill>
            <a:srgbClr val="7CE002"/>
          </a:solidFill>
          <a:ln>
            <a:solidFill>
              <a:srgbClr val="7CE00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Стабилизированные растения</a:t>
            </a:r>
            <a:endParaRPr lang="ru-RU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9884000"/>
              </p:ext>
            </p:extLst>
          </p:nvPr>
        </p:nvGraphicFramePr>
        <p:xfrm>
          <a:off x="137161" y="777240"/>
          <a:ext cx="8796978" cy="4191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6616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46616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466163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466163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466163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466163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</a:tblGrid>
              <a:tr h="896298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rgbClr val="2D4E12"/>
                          </a:solidFill>
                        </a:rPr>
                        <a:t>Продукт</a:t>
                      </a:r>
                      <a:endParaRPr lang="ru-RU" dirty="0">
                        <a:solidFill>
                          <a:srgbClr val="2D4E1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err="1" smtClean="0">
                          <a:solidFill>
                            <a:srgbClr val="2D4E12"/>
                          </a:solidFill>
                        </a:rPr>
                        <a:t>Фитостена</a:t>
                      </a:r>
                      <a:endParaRPr lang="ru-RU" dirty="0">
                        <a:solidFill>
                          <a:srgbClr val="2D4E1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rgbClr val="2D4E12"/>
                          </a:solidFill>
                        </a:rPr>
                        <a:t>Гидропоника</a:t>
                      </a:r>
                      <a:endParaRPr lang="ru-RU" dirty="0">
                        <a:solidFill>
                          <a:srgbClr val="2D4E1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rgbClr val="2D4E12"/>
                          </a:solidFill>
                        </a:rPr>
                        <a:t>Стабилизированные растения</a:t>
                      </a:r>
                      <a:endParaRPr lang="ru-RU" dirty="0">
                        <a:solidFill>
                          <a:srgbClr val="2D4E1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rgbClr val="2D4E12"/>
                          </a:solidFill>
                        </a:rPr>
                        <a:t>Искусственные растения</a:t>
                      </a:r>
                      <a:endParaRPr lang="ru-RU" dirty="0">
                        <a:solidFill>
                          <a:srgbClr val="2D4E1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rgbClr val="2D4E12"/>
                          </a:solidFill>
                        </a:rPr>
                        <a:t>Живые сады</a:t>
                      </a:r>
                      <a:endParaRPr lang="ru-RU" dirty="0">
                        <a:solidFill>
                          <a:srgbClr val="2D4E12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427766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rgbClr val="2D4E12"/>
                          </a:solidFill>
                        </a:rPr>
                        <a:t>Субстрат</a:t>
                      </a:r>
                      <a:endParaRPr lang="ru-RU" sz="1200" dirty="0">
                        <a:solidFill>
                          <a:srgbClr val="2D4E1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rgbClr val="2D4E12"/>
                          </a:solidFill>
                        </a:rPr>
                        <a:t>Почва, грунт</a:t>
                      </a:r>
                      <a:endParaRPr lang="ru-RU" sz="1200" dirty="0">
                        <a:solidFill>
                          <a:srgbClr val="2D4E1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i="0" u="none" strike="noStrike" cap="none" dirty="0" smtClean="0">
                          <a:solidFill>
                            <a:srgbClr val="2D4E12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Питательный раствор с минеральными удобрениями и минеральная вата</a:t>
                      </a:r>
                      <a:endParaRPr lang="ru-RU" sz="1200" dirty="0">
                        <a:solidFill>
                          <a:srgbClr val="2D4E1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200" b="0" i="0" u="none" strike="noStrike" cap="none" dirty="0" smtClean="0">
                          <a:solidFill>
                            <a:srgbClr val="2D4E12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Замена естественных соков цветка на специальный консервирующий раствор</a:t>
                      </a:r>
                      <a:endParaRPr lang="ru-RU" sz="1200" dirty="0" smtClean="0">
                        <a:solidFill>
                          <a:srgbClr val="2D4E1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rgbClr val="2D4E12"/>
                          </a:solidFill>
                        </a:rPr>
                        <a:t>Не требуют определённого субстрата</a:t>
                      </a:r>
                      <a:endParaRPr lang="ru-RU" sz="1200" dirty="0">
                        <a:solidFill>
                          <a:srgbClr val="2D4E1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rgbClr val="2D4E12"/>
                          </a:solidFill>
                        </a:rPr>
                        <a:t>Ёмкость с гидрогелем, наполненным питательным раствором</a:t>
                      </a:r>
                      <a:endParaRPr lang="ru-RU" sz="1200" dirty="0">
                        <a:solidFill>
                          <a:srgbClr val="2D4E12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866936">
                <a:tc>
                  <a:txBody>
                    <a:bodyPr/>
                    <a:lstStyle/>
                    <a:p>
                      <a:endParaRPr lang="ru-RU" sz="1200" dirty="0">
                        <a:solidFill>
                          <a:srgbClr val="2D4E1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>
                        <a:solidFill>
                          <a:srgbClr val="2D4E1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>
                        <a:solidFill>
                          <a:srgbClr val="2D4E1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ru-RU" sz="1200" dirty="0" smtClean="0">
                        <a:solidFill>
                          <a:srgbClr val="2D4E1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>
                        <a:solidFill>
                          <a:srgbClr val="2D4E1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>
                        <a:solidFill>
                          <a:srgbClr val="2D4E12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37160" y="136896"/>
            <a:ext cx="8796978" cy="510778"/>
          </a:xfrm>
          <a:prstGeom prst="round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2D4E12"/>
                </a:solidFill>
              </a:rPr>
              <a:t>Конкуренты. Сравнительная таблица</a:t>
            </a:r>
            <a:endParaRPr lang="ru-RU" sz="2400" b="1" dirty="0">
              <a:solidFill>
                <a:srgbClr val="2D4E12"/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3908" y="3349761"/>
            <a:ext cx="1439056" cy="1461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46" t="1319" r="23465" b="35217"/>
          <a:stretch/>
        </p:blipFill>
        <p:spPr bwMode="auto">
          <a:xfrm>
            <a:off x="3149472" y="3357044"/>
            <a:ext cx="1349115" cy="1454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10" t="1268" r="37758" b="4444"/>
          <a:stretch/>
        </p:blipFill>
        <p:spPr bwMode="auto">
          <a:xfrm>
            <a:off x="4592735" y="3353347"/>
            <a:ext cx="1416570" cy="1461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23" t="12078" r="16036" b="6306"/>
          <a:stretch/>
        </p:blipFill>
        <p:spPr bwMode="auto">
          <a:xfrm>
            <a:off x="6085505" y="3349652"/>
            <a:ext cx="1311641" cy="1461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39" r="37923" b="21329"/>
          <a:stretch/>
        </p:blipFill>
        <p:spPr bwMode="auto">
          <a:xfrm>
            <a:off x="7592518" y="3378869"/>
            <a:ext cx="1341620" cy="14322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7862639"/>
              </p:ext>
            </p:extLst>
          </p:nvPr>
        </p:nvGraphicFramePr>
        <p:xfrm>
          <a:off x="149901" y="187378"/>
          <a:ext cx="8836704" cy="48193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7278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47278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472784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472784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472784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472784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</a:tblGrid>
              <a:tr h="806085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rgbClr val="2D4E12"/>
                          </a:solidFill>
                        </a:rPr>
                        <a:t>Продукт</a:t>
                      </a:r>
                      <a:endParaRPr lang="ru-RU" dirty="0">
                        <a:solidFill>
                          <a:srgbClr val="2D4E1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err="1" smtClean="0">
                          <a:solidFill>
                            <a:srgbClr val="2D4E12"/>
                          </a:solidFill>
                        </a:rPr>
                        <a:t>Фитостена</a:t>
                      </a:r>
                      <a:endParaRPr lang="ru-RU" dirty="0">
                        <a:solidFill>
                          <a:srgbClr val="2D4E1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rgbClr val="2D4E12"/>
                          </a:solidFill>
                        </a:rPr>
                        <a:t>Гидропоника</a:t>
                      </a:r>
                      <a:endParaRPr lang="ru-RU" dirty="0">
                        <a:solidFill>
                          <a:srgbClr val="2D4E1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rgbClr val="2D4E12"/>
                          </a:solidFill>
                        </a:rPr>
                        <a:t>Стабилизированные растения</a:t>
                      </a:r>
                      <a:endParaRPr lang="ru-RU" dirty="0">
                        <a:solidFill>
                          <a:srgbClr val="2D4E1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rgbClr val="2D4E12"/>
                          </a:solidFill>
                        </a:rPr>
                        <a:t>Искусственные растения</a:t>
                      </a:r>
                      <a:endParaRPr lang="ru-RU" dirty="0">
                        <a:solidFill>
                          <a:srgbClr val="2D4E1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rgbClr val="2D4E12"/>
                          </a:solidFill>
                        </a:rPr>
                        <a:t>Живые сады</a:t>
                      </a:r>
                      <a:endParaRPr lang="ru-RU" dirty="0">
                        <a:solidFill>
                          <a:srgbClr val="2D4E12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013253">
                <a:tc>
                  <a:txBody>
                    <a:bodyPr/>
                    <a:lstStyle/>
                    <a:p>
                      <a:pPr algn="l"/>
                      <a:r>
                        <a:rPr lang="ru-RU" sz="1200" b="0" dirty="0" smtClean="0">
                          <a:solidFill>
                            <a:srgbClr val="2D4E12"/>
                          </a:solidFill>
                        </a:rPr>
                        <a:t>Растения</a:t>
                      </a:r>
                      <a:endParaRPr lang="ru-RU" sz="1200" b="0" dirty="0">
                        <a:solidFill>
                          <a:srgbClr val="2D4E1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i="0" u="none" strike="noStrike" cap="none" dirty="0" smtClean="0">
                          <a:solidFill>
                            <a:srgbClr val="2D4E12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Широкий выбор горшечных растений, но</a:t>
                      </a:r>
                      <a:r>
                        <a:rPr lang="ru-RU" sz="1200" b="0" i="0" u="none" strike="noStrike" cap="none" baseline="0" dirty="0" smtClean="0">
                          <a:solidFill>
                            <a:srgbClr val="2D4E12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ru-RU" sz="1200" b="0" i="0" u="none" strike="noStrike" cap="none" dirty="0" smtClean="0">
                          <a:solidFill>
                            <a:srgbClr val="2D4E12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невозможность использовать цветы, только жестколистные растения</a:t>
                      </a:r>
                      <a:endParaRPr lang="ru-RU" sz="1200" b="0" dirty="0" smtClean="0">
                        <a:solidFill>
                          <a:srgbClr val="2D4E1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rgbClr val="2D4E12"/>
                          </a:solidFill>
                        </a:rPr>
                        <a:t>Растения</a:t>
                      </a:r>
                      <a:r>
                        <a:rPr lang="ru-RU" sz="1200" b="0" baseline="0" dirty="0" smtClean="0">
                          <a:solidFill>
                            <a:srgbClr val="2D4E12"/>
                          </a:solidFill>
                        </a:rPr>
                        <a:t> с небольшой корневой системой</a:t>
                      </a:r>
                      <a:endParaRPr lang="ru-RU" sz="1200" b="0" dirty="0">
                        <a:solidFill>
                          <a:srgbClr val="2D4E1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200" b="0" i="0" u="none" strike="noStrike" cap="none" dirty="0" smtClean="0">
                          <a:solidFill>
                            <a:srgbClr val="2D4E12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Рекомендуется использовать соцветия с </a:t>
                      </a:r>
                      <a:r>
                        <a:rPr lang="ru-RU" sz="1200" b="0" dirty="0" smtClean="0">
                          <a:solidFill>
                            <a:srgbClr val="2D4E12"/>
                          </a:solidFill>
                        </a:rPr>
                        <a:t>плотными лепестками: розы, лилии, тюльпаны, гвоздики.</a:t>
                      </a:r>
                      <a:r>
                        <a:rPr lang="ru-RU" sz="1200" b="0" baseline="0" dirty="0" smtClean="0">
                          <a:solidFill>
                            <a:srgbClr val="2D4E12"/>
                          </a:solidFill>
                        </a:rPr>
                        <a:t> </a:t>
                      </a:r>
                      <a:r>
                        <a:rPr lang="ru-RU" sz="1200" b="0" dirty="0" smtClean="0">
                          <a:solidFill>
                            <a:srgbClr val="2D4E12"/>
                          </a:solidFill>
                        </a:rPr>
                        <a:t>Растения состоящие из множества хрупких лепесточков</a:t>
                      </a:r>
                      <a:r>
                        <a:rPr lang="ru-RU" sz="1200" b="0" baseline="0" dirty="0" smtClean="0">
                          <a:solidFill>
                            <a:srgbClr val="2D4E12"/>
                          </a:solidFill>
                        </a:rPr>
                        <a:t> </a:t>
                      </a:r>
                      <a:r>
                        <a:rPr lang="ru-RU" sz="1200" b="0" dirty="0" smtClean="0">
                          <a:solidFill>
                            <a:srgbClr val="2D4E12"/>
                          </a:solidFill>
                        </a:rPr>
                        <a:t>не удастся забальзамировать (Пионы, одноголовые хризантемы или </a:t>
                      </a:r>
                      <a:r>
                        <a:rPr lang="ru-RU" sz="1200" b="0" dirty="0" err="1" smtClean="0">
                          <a:solidFill>
                            <a:srgbClr val="2D4E12"/>
                          </a:solidFill>
                        </a:rPr>
                        <a:t>альстромерии</a:t>
                      </a:r>
                      <a:r>
                        <a:rPr lang="ru-RU" sz="1200" b="0" dirty="0" smtClean="0">
                          <a:solidFill>
                            <a:srgbClr val="2D4E12"/>
                          </a:solidFill>
                        </a:rPr>
                        <a:t> 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rgbClr val="2D4E12"/>
                          </a:solidFill>
                        </a:rPr>
                        <a:t>Широкий выбор привычных и экзотических</a:t>
                      </a:r>
                      <a:r>
                        <a:rPr lang="ru-RU" sz="1200" b="0" baseline="0" dirty="0" smtClean="0">
                          <a:solidFill>
                            <a:srgbClr val="2D4E12"/>
                          </a:solidFill>
                        </a:rPr>
                        <a:t> растений</a:t>
                      </a:r>
                      <a:endParaRPr lang="ru-RU" sz="1200" b="0" dirty="0">
                        <a:solidFill>
                          <a:srgbClr val="2D4E1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rgbClr val="2D4E12"/>
                          </a:solidFill>
                        </a:rPr>
                        <a:t>Широкий</a:t>
                      </a:r>
                      <a:r>
                        <a:rPr lang="ru-RU" sz="1200" b="0" baseline="0" dirty="0" smtClean="0">
                          <a:solidFill>
                            <a:srgbClr val="2D4E12"/>
                          </a:solidFill>
                        </a:rPr>
                        <a:t> выбор видов и возможность выращивания редких растений</a:t>
                      </a:r>
                      <a:endParaRPr lang="ru-RU" sz="1200" b="0" dirty="0">
                        <a:solidFill>
                          <a:srgbClr val="2D4E12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5222109"/>
              </p:ext>
            </p:extLst>
          </p:nvPr>
        </p:nvGraphicFramePr>
        <p:xfrm>
          <a:off x="136696" y="241195"/>
          <a:ext cx="8818182" cy="21984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6969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46969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469697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469697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469697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469697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</a:tblGrid>
              <a:tr h="690314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rgbClr val="2D4E12"/>
                          </a:solidFill>
                        </a:rPr>
                        <a:t>Продукт</a:t>
                      </a:r>
                      <a:endParaRPr lang="ru-RU" dirty="0">
                        <a:solidFill>
                          <a:srgbClr val="2D4E1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err="1" smtClean="0">
                          <a:solidFill>
                            <a:srgbClr val="2D4E12"/>
                          </a:solidFill>
                        </a:rPr>
                        <a:t>Фитостена</a:t>
                      </a:r>
                      <a:endParaRPr lang="ru-RU" dirty="0">
                        <a:solidFill>
                          <a:srgbClr val="2D4E1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rgbClr val="2D4E12"/>
                          </a:solidFill>
                        </a:rPr>
                        <a:t>Гидропоника</a:t>
                      </a:r>
                      <a:endParaRPr lang="ru-RU" dirty="0">
                        <a:solidFill>
                          <a:srgbClr val="2D4E1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rgbClr val="2D4E12"/>
                          </a:solidFill>
                        </a:rPr>
                        <a:t>Стабилизированные растения</a:t>
                      </a:r>
                      <a:endParaRPr lang="ru-RU" dirty="0">
                        <a:solidFill>
                          <a:srgbClr val="2D4E1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rgbClr val="2D4E12"/>
                          </a:solidFill>
                        </a:rPr>
                        <a:t>Искусственные растения</a:t>
                      </a:r>
                      <a:endParaRPr lang="ru-RU" dirty="0">
                        <a:solidFill>
                          <a:srgbClr val="2D4E1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rgbClr val="2D4E12"/>
                          </a:solidFill>
                        </a:rPr>
                        <a:t>Живые сады</a:t>
                      </a:r>
                      <a:endParaRPr lang="ru-RU" dirty="0">
                        <a:solidFill>
                          <a:srgbClr val="2D4E12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466917">
                <a:tc>
                  <a:txBody>
                    <a:bodyPr/>
                    <a:lstStyle/>
                    <a:p>
                      <a:pPr algn="l"/>
                      <a:r>
                        <a:rPr lang="ru-RU" sz="1200" dirty="0" smtClean="0">
                          <a:solidFill>
                            <a:srgbClr val="2D4E12"/>
                          </a:solidFill>
                        </a:rPr>
                        <a:t>Свойства</a:t>
                      </a:r>
                      <a:endParaRPr lang="ru-RU" sz="1200" dirty="0">
                        <a:solidFill>
                          <a:srgbClr val="2D4E1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i="0" u="none" strike="noStrike" cap="none" dirty="0" smtClean="0">
                          <a:solidFill>
                            <a:srgbClr val="2D4E12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Очищает воздух</a:t>
                      </a:r>
                    </a:p>
                    <a:p>
                      <a:pPr algn="ctr"/>
                      <a:r>
                        <a:rPr lang="ru-RU" sz="1200" b="0" i="0" u="none" strike="noStrike" cap="none" dirty="0" smtClean="0">
                          <a:solidFill>
                            <a:srgbClr val="2D4E12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Улучшает микроклимат помещения</a:t>
                      </a:r>
                      <a:endParaRPr lang="ru-RU" sz="1200" dirty="0" smtClean="0">
                        <a:solidFill>
                          <a:srgbClr val="2D4E1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rgbClr val="2D4E12"/>
                          </a:solidFill>
                        </a:rPr>
                        <a:t>Очищает воздух</a:t>
                      </a:r>
                    </a:p>
                    <a:p>
                      <a:pPr algn="ctr"/>
                      <a:r>
                        <a:rPr lang="ru-RU" sz="1200" dirty="0" smtClean="0">
                          <a:solidFill>
                            <a:srgbClr val="2D4E12"/>
                          </a:solidFill>
                        </a:rPr>
                        <a:t>Выращивание </a:t>
                      </a:r>
                      <a:r>
                        <a:rPr lang="ru-RU" sz="1200" dirty="0" err="1" smtClean="0">
                          <a:solidFill>
                            <a:srgbClr val="2D4E12"/>
                          </a:solidFill>
                        </a:rPr>
                        <a:t>микрозелени</a:t>
                      </a:r>
                      <a:r>
                        <a:rPr lang="ru-RU" sz="1200" dirty="0" smtClean="0">
                          <a:solidFill>
                            <a:srgbClr val="2D4E12"/>
                          </a:solidFill>
                        </a:rPr>
                        <a:t>, которую</a:t>
                      </a:r>
                      <a:r>
                        <a:rPr lang="ru-RU" sz="1200" baseline="0" dirty="0" smtClean="0">
                          <a:solidFill>
                            <a:srgbClr val="2D4E12"/>
                          </a:solidFill>
                        </a:rPr>
                        <a:t> можно употреблять в пищу</a:t>
                      </a:r>
                      <a:endParaRPr lang="ru-RU" sz="1200" dirty="0">
                        <a:solidFill>
                          <a:srgbClr val="2D4E1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rgbClr val="2D4E12"/>
                          </a:solidFill>
                        </a:rPr>
                        <a:t>Очищает воздух</a:t>
                      </a:r>
                    </a:p>
                    <a:p>
                      <a:pPr algn="ctr"/>
                      <a:r>
                        <a:rPr lang="ru-RU" sz="1200" dirty="0" smtClean="0">
                          <a:solidFill>
                            <a:srgbClr val="2D4E12"/>
                          </a:solidFill>
                        </a:rPr>
                        <a:t>Индикатор</a:t>
                      </a:r>
                      <a:r>
                        <a:rPr lang="ru-RU" sz="1200" baseline="0" dirty="0" smtClean="0">
                          <a:solidFill>
                            <a:srgbClr val="2D4E12"/>
                          </a:solidFill>
                        </a:rPr>
                        <a:t> влажности</a:t>
                      </a:r>
                      <a:endParaRPr lang="ru-RU" sz="1200" dirty="0" smtClean="0">
                        <a:solidFill>
                          <a:srgbClr val="2D4E1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200" b="0" i="0" u="none" strike="noStrike" cap="none" dirty="0" smtClean="0">
                          <a:solidFill>
                            <a:srgbClr val="2D4E12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Не изменяются со временем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200" b="0" i="0" u="none" strike="noStrike" cap="none" dirty="0" smtClean="0">
                          <a:solidFill>
                            <a:srgbClr val="2D4E12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Не источают природный аромат</a:t>
                      </a:r>
                      <a:endParaRPr lang="ru-RU" sz="1200" dirty="0" smtClean="0">
                        <a:solidFill>
                          <a:srgbClr val="2D4E12"/>
                        </a:solidFill>
                      </a:endParaRPr>
                    </a:p>
                    <a:p>
                      <a:pPr algn="ctr"/>
                      <a:endParaRPr lang="ru-RU" sz="1200" dirty="0">
                        <a:solidFill>
                          <a:srgbClr val="2D4E1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rgbClr val="2D4E12"/>
                          </a:solidFill>
                        </a:rPr>
                        <a:t>Очищает воздух</a:t>
                      </a:r>
                    </a:p>
                    <a:p>
                      <a:pPr algn="ctr"/>
                      <a:r>
                        <a:rPr lang="ru-RU" sz="1200" dirty="0" smtClean="0">
                          <a:solidFill>
                            <a:srgbClr val="2D4E12"/>
                          </a:solidFill>
                        </a:rPr>
                        <a:t>Растения имеют успокаивающие, пробуждающие аппетит, стимулирующие работу свойства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2052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830" t="17544" r="11083" b="7343"/>
          <a:stretch/>
        </p:blipFill>
        <p:spPr bwMode="auto">
          <a:xfrm>
            <a:off x="3357796" y="2593298"/>
            <a:ext cx="2494778" cy="23984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78" r="9451"/>
          <a:stretch/>
        </p:blipFill>
        <p:spPr bwMode="auto">
          <a:xfrm>
            <a:off x="-1" y="2497736"/>
            <a:ext cx="3777223" cy="24340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18" t="2645" r="4581" b="8466"/>
          <a:stretch/>
        </p:blipFill>
        <p:spPr bwMode="auto">
          <a:xfrm>
            <a:off x="5505170" y="2910332"/>
            <a:ext cx="3638830" cy="21563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263314"/>
              </p:ext>
            </p:extLst>
          </p:nvPr>
        </p:nvGraphicFramePr>
        <p:xfrm>
          <a:off x="134910" y="213178"/>
          <a:ext cx="8835672" cy="47485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7261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47261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472612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472612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472612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472612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</a:tblGrid>
              <a:tr h="989574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rgbClr val="2D4E12"/>
                          </a:solidFill>
                        </a:rPr>
                        <a:t>Продукт</a:t>
                      </a:r>
                      <a:endParaRPr lang="ru-RU" dirty="0">
                        <a:solidFill>
                          <a:srgbClr val="2D4E1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err="1" smtClean="0">
                          <a:solidFill>
                            <a:srgbClr val="2D4E12"/>
                          </a:solidFill>
                        </a:rPr>
                        <a:t>Фитостена</a:t>
                      </a:r>
                      <a:endParaRPr lang="ru-RU" dirty="0">
                        <a:solidFill>
                          <a:srgbClr val="2D4E1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rgbClr val="2D4E12"/>
                          </a:solidFill>
                        </a:rPr>
                        <a:t>Гидропоника</a:t>
                      </a:r>
                      <a:endParaRPr lang="ru-RU" dirty="0">
                        <a:solidFill>
                          <a:srgbClr val="2D4E1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rgbClr val="2D4E12"/>
                          </a:solidFill>
                        </a:rPr>
                        <a:t>Стабилизированные растения</a:t>
                      </a:r>
                      <a:endParaRPr lang="ru-RU" dirty="0">
                        <a:solidFill>
                          <a:srgbClr val="2D4E1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rgbClr val="2D4E12"/>
                          </a:solidFill>
                        </a:rPr>
                        <a:t>Искусственные растения</a:t>
                      </a:r>
                      <a:endParaRPr lang="ru-RU" dirty="0">
                        <a:solidFill>
                          <a:srgbClr val="2D4E1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rgbClr val="2D4E12"/>
                          </a:solidFill>
                        </a:rPr>
                        <a:t>Живые сады</a:t>
                      </a:r>
                      <a:endParaRPr lang="ru-RU" dirty="0">
                        <a:solidFill>
                          <a:srgbClr val="2D4E12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758991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rgbClr val="2D4E12"/>
                          </a:solidFill>
                        </a:rPr>
                        <a:t>Уход</a:t>
                      </a:r>
                      <a:endParaRPr lang="ru-RU" sz="1400" dirty="0">
                        <a:solidFill>
                          <a:srgbClr val="2D4E1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rgbClr val="2D4E12"/>
                          </a:solidFill>
                        </a:rPr>
                        <a:t>Создание</a:t>
                      </a:r>
                      <a:r>
                        <a:rPr lang="ru-RU" sz="1400" baseline="0" dirty="0" smtClean="0">
                          <a:solidFill>
                            <a:srgbClr val="2D4E12"/>
                          </a:solidFill>
                        </a:rPr>
                        <a:t> и постоянное поддержание необходимых условий</a:t>
                      </a:r>
                      <a:endParaRPr lang="ru-RU" sz="1400" dirty="0" smtClean="0">
                        <a:solidFill>
                          <a:srgbClr val="2D4E1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400" b="0" i="0" u="none" strike="noStrike" cap="none" dirty="0" smtClean="0">
                          <a:solidFill>
                            <a:srgbClr val="2D4E12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Сложность ухода за установкой, пристальное внимание и уход за растениями, регулярный контроль показателей раствора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i="0" u="none" strike="noStrike" cap="none" dirty="0" smtClean="0">
                          <a:solidFill>
                            <a:srgbClr val="2D4E12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Отсутствие постоянного ухода</a:t>
                      </a:r>
                      <a:r>
                        <a:rPr lang="ru-RU" sz="1400" b="0" i="0" u="none" strike="noStrike" cap="none" baseline="0" dirty="0" smtClean="0">
                          <a:solidFill>
                            <a:srgbClr val="2D4E12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 (</a:t>
                      </a:r>
                      <a:r>
                        <a:rPr lang="ru-RU" sz="1400" b="0" i="0" u="none" strike="noStrike" cap="none" dirty="0" smtClean="0">
                          <a:solidFill>
                            <a:srgbClr val="2D4E12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нет необходимости поливать, не нуждаются в свете, не подвержены болезням),</a:t>
                      </a:r>
                      <a:r>
                        <a:rPr lang="ru-RU" sz="1400" b="0" i="0" u="none" strike="noStrike" cap="none" baseline="0" dirty="0" smtClean="0">
                          <a:solidFill>
                            <a:srgbClr val="2D4E12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 однако д</a:t>
                      </a:r>
                      <a:r>
                        <a:rPr lang="ru-RU" sz="1400" b="0" i="0" u="none" strike="noStrike" cap="none" dirty="0" smtClean="0">
                          <a:solidFill>
                            <a:srgbClr val="2D4E12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овольно нежны и не пригодны для грубого обращения</a:t>
                      </a:r>
                    </a:p>
                    <a:p>
                      <a:pPr algn="ctr"/>
                      <a:endParaRPr lang="ru-RU" sz="1400" dirty="0">
                        <a:solidFill>
                          <a:srgbClr val="2D4E1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i="0" u="none" strike="noStrike" cap="none" dirty="0" smtClean="0">
                          <a:solidFill>
                            <a:srgbClr val="2D4E12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Не нуждаются в специальном уходе, но периодически необходимо, во время уборки, протирать или смывать с листьев пыль</a:t>
                      </a:r>
                      <a:endParaRPr lang="ru-RU" sz="1400" dirty="0">
                        <a:solidFill>
                          <a:srgbClr val="2D4E1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rgbClr val="2D4E12"/>
                          </a:solidFill>
                        </a:rPr>
                        <a:t>Периодическое добавление воды (раз в неделю)</a:t>
                      </a:r>
                      <a:r>
                        <a:rPr lang="ru-RU" sz="1400" baseline="0" dirty="0" smtClean="0">
                          <a:solidFill>
                            <a:srgbClr val="2D4E12"/>
                          </a:solidFill>
                        </a:rPr>
                        <a:t> и питательных веществ (раз в 1-3 месяца)</a:t>
                      </a:r>
                      <a:endParaRPr lang="ru-RU" sz="1400" dirty="0">
                        <a:solidFill>
                          <a:srgbClr val="2D4E12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6279073"/>
              </p:ext>
            </p:extLst>
          </p:nvPr>
        </p:nvGraphicFramePr>
        <p:xfrm>
          <a:off x="179881" y="180521"/>
          <a:ext cx="8812470" cy="488615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6874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46874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468745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468745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468745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468745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</a:tblGrid>
              <a:tr h="1045067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rgbClr val="2D4E12"/>
                          </a:solidFill>
                        </a:rPr>
                        <a:t>Продукт</a:t>
                      </a:r>
                      <a:endParaRPr lang="ru-RU" dirty="0">
                        <a:solidFill>
                          <a:srgbClr val="2D4E1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err="1" smtClean="0">
                          <a:solidFill>
                            <a:srgbClr val="2D4E12"/>
                          </a:solidFill>
                        </a:rPr>
                        <a:t>Фитостена</a:t>
                      </a:r>
                      <a:endParaRPr lang="ru-RU" dirty="0">
                        <a:solidFill>
                          <a:srgbClr val="2D4E1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rgbClr val="2D4E12"/>
                          </a:solidFill>
                        </a:rPr>
                        <a:t>Гидропоника</a:t>
                      </a:r>
                      <a:endParaRPr lang="ru-RU" dirty="0">
                        <a:solidFill>
                          <a:srgbClr val="2D4E1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rgbClr val="2D4E12"/>
                          </a:solidFill>
                        </a:rPr>
                        <a:t>Стабилизированные растения</a:t>
                      </a:r>
                      <a:endParaRPr lang="ru-RU" dirty="0">
                        <a:solidFill>
                          <a:srgbClr val="2D4E1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rgbClr val="2D4E12"/>
                          </a:solidFill>
                        </a:rPr>
                        <a:t>Искусственные растения</a:t>
                      </a:r>
                      <a:endParaRPr lang="ru-RU" dirty="0">
                        <a:solidFill>
                          <a:srgbClr val="2D4E1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rgbClr val="2D4E12"/>
                          </a:solidFill>
                        </a:rPr>
                        <a:t>Живые сады</a:t>
                      </a:r>
                      <a:endParaRPr lang="ru-RU" dirty="0">
                        <a:solidFill>
                          <a:srgbClr val="2D4E12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841087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rgbClr val="2D4E12"/>
                          </a:solidFill>
                        </a:rPr>
                        <a:t>Мобильность</a:t>
                      </a:r>
                      <a:endParaRPr lang="ru-RU" sz="1200" dirty="0">
                        <a:solidFill>
                          <a:srgbClr val="2D4E1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200" b="0" i="0" u="none" strike="noStrike" cap="none" dirty="0" smtClean="0">
                          <a:solidFill>
                            <a:srgbClr val="2D4E12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Фито-модули достаточно объемные, требуют нишу под размещение, для создания эффекта "джунглей из стены"</a:t>
                      </a:r>
                      <a:endParaRPr lang="ru-RU" sz="1200" dirty="0" smtClean="0">
                        <a:solidFill>
                          <a:srgbClr val="2D4E12"/>
                        </a:solidFill>
                      </a:endParaRPr>
                    </a:p>
                    <a:p>
                      <a:pPr algn="ctr"/>
                      <a:endParaRPr lang="ru-RU" sz="1200" dirty="0">
                        <a:solidFill>
                          <a:srgbClr val="2D4E1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i="0" u="none" strike="noStrike" cap="none" dirty="0" smtClean="0">
                          <a:solidFill>
                            <a:srgbClr val="2D4E12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Массивная</a:t>
                      </a:r>
                      <a:r>
                        <a:rPr lang="ru-RU" sz="1200" b="0" i="0" u="none" strike="noStrike" cap="none" baseline="0" dirty="0" smtClean="0">
                          <a:solidFill>
                            <a:srgbClr val="2D4E12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 г</a:t>
                      </a:r>
                      <a:r>
                        <a:rPr lang="ru-RU" sz="1200" b="0" i="0" u="none" strike="noStrike" cap="none" dirty="0" smtClean="0">
                          <a:solidFill>
                            <a:srgbClr val="2D4E12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идропонная установка,</a:t>
                      </a:r>
                      <a:r>
                        <a:rPr lang="ru-RU" sz="1200" b="0" i="0" u="none" strike="noStrike" cap="none" baseline="0" dirty="0" smtClean="0">
                          <a:solidFill>
                            <a:srgbClr val="2D4E12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ru-RU" sz="1200" b="0" i="0" u="none" strike="noStrike" cap="none" dirty="0" smtClean="0">
                          <a:solidFill>
                            <a:srgbClr val="2D4E12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комплект освещения, вентиляция, автоматика, измерительные приборы и удобрения, а также</a:t>
                      </a:r>
                      <a:r>
                        <a:rPr lang="ru-RU" sz="1200" b="0" i="0" u="none" strike="noStrike" cap="none" baseline="0" dirty="0" smtClean="0">
                          <a:solidFill>
                            <a:srgbClr val="2D4E12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 б</a:t>
                      </a:r>
                      <a:r>
                        <a:rPr lang="ru-RU" sz="1200" b="0" i="0" u="none" strike="noStrike" cap="none" dirty="0" smtClean="0">
                          <a:solidFill>
                            <a:srgbClr val="2D4E12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ыстрое распространение заражения на все растения</a:t>
                      </a:r>
                      <a:endParaRPr lang="ru-RU" sz="1200" dirty="0" smtClean="0">
                        <a:solidFill>
                          <a:srgbClr val="2D4E1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i="0" u="none" strike="noStrike" cap="none" dirty="0" smtClean="0">
                          <a:solidFill>
                            <a:srgbClr val="2D4E12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Удобны в хранении и транспортировке,</a:t>
                      </a:r>
                      <a:r>
                        <a:rPr lang="ru-RU" sz="1200" b="0" i="0" u="none" strike="noStrike" cap="none" baseline="0" dirty="0" smtClean="0">
                          <a:solidFill>
                            <a:srgbClr val="2D4E12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 в</a:t>
                      </a:r>
                      <a:r>
                        <a:rPr lang="ru-RU" sz="1200" b="0" i="0" u="none" strike="noStrike" cap="none" dirty="0" smtClean="0">
                          <a:solidFill>
                            <a:srgbClr val="2D4E12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озможна замена отдельных участков,</a:t>
                      </a:r>
                      <a:r>
                        <a:rPr lang="ru-RU" sz="1200" b="0" i="0" u="none" strike="noStrike" cap="none" baseline="0" dirty="0" smtClean="0">
                          <a:solidFill>
                            <a:srgbClr val="2D4E12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 однако </a:t>
                      </a:r>
                      <a:r>
                        <a:rPr lang="ru-RU" sz="1200" b="0" i="0" u="none" strike="noStrike" cap="none" dirty="0" smtClean="0">
                          <a:solidFill>
                            <a:srgbClr val="2D4E12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необходимо располагать вдали от отопительных приборов</a:t>
                      </a:r>
                    </a:p>
                    <a:p>
                      <a:pPr algn="ctr"/>
                      <a:endParaRPr lang="ru-RU" sz="1200" dirty="0">
                        <a:solidFill>
                          <a:srgbClr val="2D4E1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i="0" u="none" strike="noStrike" cap="none" dirty="0" smtClean="0">
                          <a:solidFill>
                            <a:srgbClr val="2D4E12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Выдерживают</a:t>
                      </a:r>
                      <a:r>
                        <a:rPr lang="ru-RU" sz="1200" b="0" i="0" u="none" strike="noStrike" cap="none" baseline="0" dirty="0" smtClean="0">
                          <a:solidFill>
                            <a:srgbClr val="2D4E12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ru-RU" sz="1200" b="0" i="0" u="none" strike="noStrike" cap="none" dirty="0" smtClean="0">
                          <a:solidFill>
                            <a:srgbClr val="2D4E12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разнообразные негативные атмосферные воздействия,</a:t>
                      </a:r>
                      <a:r>
                        <a:rPr lang="ru-RU" sz="1200" b="0" i="0" u="none" strike="noStrike" cap="none" baseline="0" dirty="0" smtClean="0">
                          <a:solidFill>
                            <a:srgbClr val="2D4E12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ru-RU" sz="1200" b="0" i="0" u="none" strike="noStrike" cap="none" dirty="0" smtClean="0">
                          <a:solidFill>
                            <a:srgbClr val="2D4E12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можно украсить те помещения, где мало или вовсе нет солнечного света</a:t>
                      </a:r>
                      <a:endParaRPr lang="ru-RU" sz="1200" dirty="0" smtClean="0">
                        <a:solidFill>
                          <a:srgbClr val="2D4E12"/>
                        </a:solidFill>
                      </a:endParaRPr>
                    </a:p>
                    <a:p>
                      <a:pPr algn="ctr"/>
                      <a:endParaRPr lang="ru-RU" sz="1200" dirty="0">
                        <a:solidFill>
                          <a:srgbClr val="2D4E1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rgbClr val="2D4E12"/>
                          </a:solidFill>
                        </a:rPr>
                        <a:t>Удобная комплектация отдельных модулей, возможность расположения в любом месте,</a:t>
                      </a:r>
                      <a:r>
                        <a:rPr lang="ru-RU" sz="1200" baseline="0" dirty="0" smtClean="0">
                          <a:solidFill>
                            <a:srgbClr val="2D4E12"/>
                          </a:solidFill>
                        </a:rPr>
                        <a:t> светопроницаемость ёмкости</a:t>
                      </a:r>
                      <a:endParaRPr lang="ru-RU" sz="1200" dirty="0">
                        <a:solidFill>
                          <a:srgbClr val="2D4E12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9" t="4983" r="2958" b="4922"/>
          <a:stretch/>
        </p:blipFill>
        <p:spPr bwMode="auto">
          <a:xfrm>
            <a:off x="4641045" y="3353901"/>
            <a:ext cx="2861531" cy="16603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50" t="12027" r="29203" b="4495"/>
          <a:stretch/>
        </p:blipFill>
        <p:spPr bwMode="auto">
          <a:xfrm>
            <a:off x="164891" y="2938072"/>
            <a:ext cx="1449865" cy="2076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0013" y="2938072"/>
            <a:ext cx="1338693" cy="20793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Рисунок 5" descr="https://cdn1.ozone.ru/s3/multimedia-y/6070432450.jpg"/>
          <p:cNvPicPr/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911" b="13683"/>
          <a:stretch/>
        </p:blipFill>
        <p:spPr bwMode="auto">
          <a:xfrm>
            <a:off x="1686644" y="3852472"/>
            <a:ext cx="1453795" cy="116972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Рисунок 6" descr="https://etoileschool.ru/wp-content/uploads/2019/04/mk-zk-02.jpg"/>
          <p:cNvPicPr/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763"/>
          <a:stretch/>
        </p:blipFill>
        <p:spPr bwMode="auto">
          <a:xfrm>
            <a:off x="3234128" y="3852471"/>
            <a:ext cx="1307892" cy="116173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6482245"/>
              </p:ext>
            </p:extLst>
          </p:nvPr>
        </p:nvGraphicFramePr>
        <p:xfrm>
          <a:off x="152400" y="191408"/>
          <a:ext cx="8818182" cy="46222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6969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46969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469697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469697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469697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469697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</a:tblGrid>
              <a:tr h="52206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rgbClr val="2D4E12"/>
                          </a:solidFill>
                        </a:rPr>
                        <a:t>Продукт</a:t>
                      </a:r>
                      <a:endParaRPr lang="ru-RU" dirty="0">
                        <a:solidFill>
                          <a:srgbClr val="2D4E1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err="1" smtClean="0">
                          <a:solidFill>
                            <a:srgbClr val="2D4E12"/>
                          </a:solidFill>
                        </a:rPr>
                        <a:t>Фитостена</a:t>
                      </a:r>
                      <a:endParaRPr lang="ru-RU" dirty="0">
                        <a:solidFill>
                          <a:srgbClr val="2D4E1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rgbClr val="2D4E12"/>
                          </a:solidFill>
                        </a:rPr>
                        <a:t>Гидропоника</a:t>
                      </a:r>
                      <a:endParaRPr lang="ru-RU" dirty="0">
                        <a:solidFill>
                          <a:srgbClr val="2D4E1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rgbClr val="2D4E12"/>
                          </a:solidFill>
                        </a:rPr>
                        <a:t>Стабилизированные растения</a:t>
                      </a:r>
                      <a:endParaRPr lang="ru-RU" dirty="0">
                        <a:solidFill>
                          <a:srgbClr val="2D4E1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rgbClr val="2D4E12"/>
                          </a:solidFill>
                        </a:rPr>
                        <a:t>Искусственные растения</a:t>
                      </a:r>
                      <a:endParaRPr lang="ru-RU" dirty="0">
                        <a:solidFill>
                          <a:srgbClr val="2D4E1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rgbClr val="2D4E12"/>
                          </a:solidFill>
                        </a:rPr>
                        <a:t>Живые сады</a:t>
                      </a:r>
                      <a:endParaRPr lang="ru-RU" dirty="0">
                        <a:solidFill>
                          <a:srgbClr val="2D4E12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593258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rgbClr val="2D4E12"/>
                          </a:solidFill>
                        </a:rPr>
                        <a:t>Обслуживание</a:t>
                      </a:r>
                      <a:endParaRPr lang="ru-RU" sz="1400" dirty="0">
                        <a:solidFill>
                          <a:srgbClr val="2D4E1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400" b="0" i="0" u="none" strike="noStrike" cap="none" dirty="0" smtClean="0">
                          <a:solidFill>
                            <a:srgbClr val="2D4E12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Высокая вероятность гибели растений в течение года без профессионального обслуживания</a:t>
                      </a:r>
                      <a:endParaRPr lang="ru-RU" sz="1400" dirty="0" smtClean="0">
                        <a:solidFill>
                          <a:srgbClr val="2D4E1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rgbClr val="2D4E12"/>
                          </a:solidFill>
                        </a:rPr>
                        <a:t>Постоянное обслуживание</a:t>
                      </a:r>
                      <a:endParaRPr lang="ru-RU" sz="1400" dirty="0">
                        <a:solidFill>
                          <a:srgbClr val="2D4E1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400" b="0" i="0" u="none" strike="noStrike" cap="none" dirty="0" smtClean="0">
                          <a:solidFill>
                            <a:srgbClr val="2D4E12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Нет необходимости в специальном обслуживании, но необходимо поддержание влажности воздуха в помещении</a:t>
                      </a:r>
                      <a:endParaRPr lang="ru-RU" sz="1400" dirty="0" smtClean="0">
                        <a:solidFill>
                          <a:srgbClr val="2D4E12"/>
                        </a:solidFill>
                      </a:endParaRPr>
                    </a:p>
                    <a:p>
                      <a:pPr algn="ctr"/>
                      <a:endParaRPr lang="ru-RU" sz="1400" dirty="0">
                        <a:solidFill>
                          <a:srgbClr val="2D4E1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rgbClr val="2D4E12"/>
                          </a:solidFill>
                        </a:rPr>
                        <a:t>Самостоятельное периодическое обслуживание (протирание пыли)</a:t>
                      </a:r>
                      <a:endParaRPr lang="ru-RU" sz="1400" dirty="0">
                        <a:solidFill>
                          <a:srgbClr val="2D4E1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rgbClr val="2D4E12"/>
                          </a:solidFill>
                        </a:rPr>
                        <a:t>Самостоятельное или предоставляемое нами периодическое обслуживание (добавление воды и питательных веществ)</a:t>
                      </a:r>
                      <a:endParaRPr lang="ru-RU" sz="1400" dirty="0">
                        <a:solidFill>
                          <a:srgbClr val="2D4E12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665668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rgbClr val="2D4E12"/>
                          </a:solidFill>
                        </a:rPr>
                        <a:t>Стоимость (средние</a:t>
                      </a:r>
                      <a:r>
                        <a:rPr lang="ru-RU" sz="1400" baseline="0" dirty="0" smtClean="0">
                          <a:solidFill>
                            <a:srgbClr val="2D4E12"/>
                          </a:solidFill>
                        </a:rPr>
                        <a:t> значения)</a:t>
                      </a:r>
                      <a:endParaRPr lang="ru-RU" sz="1400" dirty="0">
                        <a:solidFill>
                          <a:srgbClr val="2D4E12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rgbClr val="2D4E12"/>
                          </a:solidFill>
                        </a:rPr>
                        <a:t>От 1 800 до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rgbClr val="2D4E12"/>
                          </a:solidFill>
                        </a:rPr>
                        <a:t>50 000 и выше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rgbClr val="2D4E12"/>
                          </a:solidFill>
                        </a:rPr>
                        <a:t>От</a:t>
                      </a:r>
                      <a:r>
                        <a:rPr lang="ru-RU" sz="1400" baseline="0" dirty="0" smtClean="0">
                          <a:solidFill>
                            <a:srgbClr val="2D4E12"/>
                          </a:solidFill>
                        </a:rPr>
                        <a:t> 1 500 до 180 000 рублей и выше</a:t>
                      </a:r>
                      <a:endParaRPr lang="ru-RU" sz="1400" dirty="0">
                        <a:solidFill>
                          <a:srgbClr val="2D4E12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400" b="0" i="0" u="none" strike="noStrike" cap="none" dirty="0" smtClean="0">
                          <a:solidFill>
                            <a:srgbClr val="2D4E12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От 300 до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400" b="0" i="0" u="none" strike="noStrike" cap="none" dirty="0" smtClean="0">
                          <a:solidFill>
                            <a:srgbClr val="2D4E12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15</a:t>
                      </a:r>
                      <a:r>
                        <a:rPr lang="ru-RU" sz="1400" b="0" i="0" u="none" strike="noStrike" cap="none" baseline="0" dirty="0" smtClean="0">
                          <a:solidFill>
                            <a:srgbClr val="2D4E12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ru-RU" sz="1400" b="0" i="0" u="none" strike="noStrike" cap="none" dirty="0" smtClean="0">
                          <a:solidFill>
                            <a:srgbClr val="2D4E12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000 рублей и выше</a:t>
                      </a:r>
                      <a:endParaRPr lang="ru-RU" sz="1400" dirty="0" smtClean="0">
                        <a:solidFill>
                          <a:srgbClr val="2D4E12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rgbClr val="2D4E12"/>
                          </a:solidFill>
                        </a:rPr>
                        <a:t>От 100 до </a:t>
                      </a:r>
                    </a:p>
                    <a:p>
                      <a:pPr algn="ctr"/>
                      <a:r>
                        <a:rPr lang="ru-RU" sz="1400" dirty="0" smtClean="0">
                          <a:solidFill>
                            <a:srgbClr val="2D4E12"/>
                          </a:solidFill>
                        </a:rPr>
                        <a:t>9 000 рублей и</a:t>
                      </a:r>
                      <a:r>
                        <a:rPr lang="ru-RU" sz="1400" baseline="0" dirty="0" smtClean="0">
                          <a:solidFill>
                            <a:srgbClr val="2D4E12"/>
                          </a:solidFill>
                        </a:rPr>
                        <a:t> выше</a:t>
                      </a:r>
                      <a:endParaRPr lang="ru-RU" sz="1400" dirty="0">
                        <a:solidFill>
                          <a:srgbClr val="2D4E12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rgbClr val="2D4E12"/>
                          </a:solidFill>
                        </a:rPr>
                        <a:t>От 400 и</a:t>
                      </a:r>
                      <a:r>
                        <a:rPr lang="ru-RU" sz="1400" baseline="0" dirty="0" smtClean="0">
                          <a:solidFill>
                            <a:srgbClr val="2D4E12"/>
                          </a:solidFill>
                        </a:rPr>
                        <a:t> выше </a:t>
                      </a:r>
                      <a:r>
                        <a:rPr lang="ru-RU" sz="1400" dirty="0" smtClean="0">
                          <a:solidFill>
                            <a:srgbClr val="2D4E12"/>
                          </a:solidFill>
                        </a:rPr>
                        <a:t> </a:t>
                      </a:r>
                      <a:endParaRPr lang="ru-RU" sz="1400" dirty="0">
                        <a:solidFill>
                          <a:srgbClr val="2D4E12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8346177"/>
              </p:ext>
            </p:extLst>
          </p:nvPr>
        </p:nvGraphicFramePr>
        <p:xfrm>
          <a:off x="91443" y="618320"/>
          <a:ext cx="8985102" cy="44558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97517"/>
                <a:gridCol w="1497517"/>
                <a:gridCol w="1497517"/>
                <a:gridCol w="1497517"/>
                <a:gridCol w="1497517"/>
                <a:gridCol w="1497517"/>
              </a:tblGrid>
              <a:tr h="757584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rgbClr val="2D4E12"/>
                          </a:solidFill>
                        </a:rPr>
                        <a:t>Продукт</a:t>
                      </a:r>
                      <a:endParaRPr lang="ru-RU" dirty="0">
                        <a:solidFill>
                          <a:srgbClr val="2D4E1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err="1" smtClean="0">
                          <a:solidFill>
                            <a:srgbClr val="2D4E12"/>
                          </a:solidFill>
                        </a:rPr>
                        <a:t>Фитостена</a:t>
                      </a:r>
                      <a:endParaRPr lang="ru-RU" dirty="0">
                        <a:solidFill>
                          <a:srgbClr val="2D4E1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rgbClr val="2D4E12"/>
                          </a:solidFill>
                        </a:rPr>
                        <a:t>Гидропоника</a:t>
                      </a:r>
                      <a:endParaRPr lang="ru-RU" dirty="0">
                        <a:solidFill>
                          <a:srgbClr val="2D4E1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rgbClr val="2D4E12"/>
                          </a:solidFill>
                        </a:rPr>
                        <a:t>Стабилизированные растения</a:t>
                      </a:r>
                      <a:endParaRPr lang="ru-RU" dirty="0">
                        <a:solidFill>
                          <a:srgbClr val="2D4E1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rgbClr val="2D4E12"/>
                          </a:solidFill>
                        </a:rPr>
                        <a:t>Искусственные растения</a:t>
                      </a:r>
                      <a:endParaRPr lang="ru-RU" dirty="0">
                        <a:solidFill>
                          <a:srgbClr val="2D4E1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rgbClr val="2D4E12"/>
                          </a:solidFill>
                        </a:rPr>
                        <a:t>Живые сады</a:t>
                      </a:r>
                      <a:endParaRPr lang="ru-RU" dirty="0">
                        <a:solidFill>
                          <a:srgbClr val="2D4E12"/>
                        </a:solidFill>
                      </a:endParaRPr>
                    </a:p>
                  </a:txBody>
                  <a:tcPr/>
                </a:tc>
              </a:tr>
              <a:tr h="494458">
                <a:tc>
                  <a:txBody>
                    <a:bodyPr/>
                    <a:lstStyle/>
                    <a:p>
                      <a:r>
                        <a:rPr lang="ru-RU" dirty="0" smtClean="0"/>
                        <a:t>Субстрат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-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-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+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+++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++</a:t>
                      </a:r>
                      <a:endParaRPr lang="ru-RU" dirty="0"/>
                    </a:p>
                  </a:txBody>
                  <a:tcPr/>
                </a:tc>
              </a:tr>
              <a:tr h="494458">
                <a:tc>
                  <a:txBody>
                    <a:bodyPr/>
                    <a:lstStyle/>
                    <a:p>
                      <a:r>
                        <a:rPr lang="ru-RU" dirty="0" smtClean="0"/>
                        <a:t>Растения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-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-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-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++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+++</a:t>
                      </a:r>
                      <a:endParaRPr lang="ru-RU" dirty="0"/>
                    </a:p>
                  </a:txBody>
                  <a:tcPr/>
                </a:tc>
              </a:tr>
              <a:tr h="494458">
                <a:tc>
                  <a:txBody>
                    <a:bodyPr/>
                    <a:lstStyle/>
                    <a:p>
                      <a:r>
                        <a:rPr lang="ru-RU" dirty="0" smtClean="0"/>
                        <a:t>Свойства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+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++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++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+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+++</a:t>
                      </a:r>
                      <a:endParaRPr lang="ru-RU" dirty="0"/>
                    </a:p>
                  </a:txBody>
                  <a:tcPr/>
                </a:tc>
              </a:tr>
              <a:tr h="494458">
                <a:tc>
                  <a:txBody>
                    <a:bodyPr/>
                    <a:lstStyle/>
                    <a:p>
                      <a:r>
                        <a:rPr lang="ru-RU" dirty="0" smtClean="0"/>
                        <a:t>Уход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-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--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+/-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+++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++</a:t>
                      </a:r>
                      <a:endParaRPr lang="ru-RU" dirty="0"/>
                    </a:p>
                  </a:txBody>
                  <a:tcPr/>
                </a:tc>
              </a:tr>
              <a:tr h="494458">
                <a:tc>
                  <a:txBody>
                    <a:bodyPr/>
                    <a:lstStyle/>
                    <a:p>
                      <a:r>
                        <a:rPr lang="ru-RU" dirty="0" smtClean="0"/>
                        <a:t>Мобильность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-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--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+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+++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++</a:t>
                      </a:r>
                      <a:endParaRPr lang="ru-RU" dirty="0"/>
                    </a:p>
                  </a:txBody>
                  <a:tcPr/>
                </a:tc>
              </a:tr>
              <a:tr h="494458">
                <a:tc>
                  <a:txBody>
                    <a:bodyPr/>
                    <a:lstStyle/>
                    <a:p>
                      <a:r>
                        <a:rPr lang="ru-RU" dirty="0" smtClean="0"/>
                        <a:t>Обслуживание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--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-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+/-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++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+</a:t>
                      </a:r>
                      <a:endParaRPr lang="ru-RU" dirty="0"/>
                    </a:p>
                  </a:txBody>
                  <a:tcPr/>
                </a:tc>
              </a:tr>
              <a:tr h="725002">
                <a:tc>
                  <a:txBody>
                    <a:bodyPr/>
                    <a:lstStyle/>
                    <a:p>
                      <a:r>
                        <a:rPr lang="ru-RU" dirty="0" smtClean="0"/>
                        <a:t>Стоимость (средние значения)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200" dirty="0" smtClean="0">
                          <a:solidFill>
                            <a:srgbClr val="2D4E12"/>
                          </a:solidFill>
                        </a:rPr>
                        <a:t>От 1 800 до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200" dirty="0" smtClean="0">
                          <a:solidFill>
                            <a:srgbClr val="2D4E12"/>
                          </a:solidFill>
                        </a:rPr>
                        <a:t>50 000 и выше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rgbClr val="2D4E12"/>
                          </a:solidFill>
                        </a:rPr>
                        <a:t>От</a:t>
                      </a:r>
                      <a:r>
                        <a:rPr lang="ru-RU" sz="1200" baseline="0" dirty="0" smtClean="0">
                          <a:solidFill>
                            <a:srgbClr val="2D4E12"/>
                          </a:solidFill>
                        </a:rPr>
                        <a:t> 1 500 до 180 000 рублей и выше</a:t>
                      </a:r>
                      <a:endParaRPr lang="ru-RU" sz="1200" dirty="0">
                        <a:solidFill>
                          <a:srgbClr val="2D4E1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200" b="0" i="0" u="none" strike="noStrike" cap="none" dirty="0" smtClean="0">
                          <a:solidFill>
                            <a:srgbClr val="2D4E12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От 300 до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200" b="0" i="0" u="none" strike="noStrike" cap="none" dirty="0" smtClean="0">
                          <a:solidFill>
                            <a:srgbClr val="2D4E12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15</a:t>
                      </a:r>
                      <a:r>
                        <a:rPr lang="ru-RU" sz="1200" b="0" i="0" u="none" strike="noStrike" cap="none" baseline="0" dirty="0" smtClean="0">
                          <a:solidFill>
                            <a:srgbClr val="2D4E12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ru-RU" sz="1200" b="0" i="0" u="none" strike="noStrike" cap="none" dirty="0" smtClean="0">
                          <a:solidFill>
                            <a:srgbClr val="2D4E12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000 рублей и выше</a:t>
                      </a:r>
                      <a:endParaRPr lang="ru-RU" sz="1200" dirty="0" smtClean="0">
                        <a:solidFill>
                          <a:srgbClr val="2D4E1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rgbClr val="2D4E12"/>
                          </a:solidFill>
                        </a:rPr>
                        <a:t>От 100 до </a:t>
                      </a:r>
                    </a:p>
                    <a:p>
                      <a:pPr algn="ctr"/>
                      <a:r>
                        <a:rPr lang="ru-RU" sz="1200" dirty="0" smtClean="0">
                          <a:solidFill>
                            <a:srgbClr val="2D4E12"/>
                          </a:solidFill>
                        </a:rPr>
                        <a:t>9 000 рублей и</a:t>
                      </a:r>
                      <a:r>
                        <a:rPr lang="ru-RU" sz="1200" baseline="0" dirty="0" smtClean="0">
                          <a:solidFill>
                            <a:srgbClr val="2D4E12"/>
                          </a:solidFill>
                        </a:rPr>
                        <a:t> выше</a:t>
                      </a:r>
                      <a:endParaRPr lang="ru-RU" sz="1200" dirty="0">
                        <a:solidFill>
                          <a:srgbClr val="2D4E1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rgbClr val="2D4E12"/>
                          </a:solidFill>
                        </a:rPr>
                        <a:t>От 400 и</a:t>
                      </a:r>
                      <a:r>
                        <a:rPr lang="ru-RU" sz="1200" baseline="0" dirty="0" smtClean="0">
                          <a:solidFill>
                            <a:srgbClr val="2D4E12"/>
                          </a:solidFill>
                        </a:rPr>
                        <a:t> выше </a:t>
                      </a:r>
                      <a:r>
                        <a:rPr lang="ru-RU" sz="1200" dirty="0" smtClean="0">
                          <a:solidFill>
                            <a:srgbClr val="2D4E12"/>
                          </a:solidFill>
                        </a:rPr>
                        <a:t> </a:t>
                      </a:r>
                      <a:endParaRPr lang="ru-RU" sz="1200" dirty="0">
                        <a:solidFill>
                          <a:srgbClr val="2D4E12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Скругленный прямоугольник 2"/>
          <p:cNvSpPr/>
          <p:nvPr/>
        </p:nvSpPr>
        <p:spPr>
          <a:xfrm>
            <a:off x="91440" y="80615"/>
            <a:ext cx="8968739" cy="442674"/>
          </a:xfrm>
          <a:prstGeom prst="round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lvl="0" algn="ctr"/>
            <a:r>
              <a:rPr lang="ru-RU" sz="2000" b="1" dirty="0">
                <a:solidFill>
                  <a:srgbClr val="2D4E12"/>
                </a:solidFill>
              </a:rPr>
              <a:t>Конкуренты. Сравнительная </a:t>
            </a:r>
            <a:r>
              <a:rPr lang="ru-RU" sz="2000" b="1" dirty="0" smtClean="0">
                <a:solidFill>
                  <a:srgbClr val="2D4E12"/>
                </a:solidFill>
              </a:rPr>
              <a:t>таблица. Итоги </a:t>
            </a:r>
            <a:endParaRPr lang="ru-RU" sz="2000" b="1" dirty="0">
              <a:solidFill>
                <a:srgbClr val="2D4E1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57291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1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Скругленный прямоугольник 1"/>
          <p:cNvSpPr/>
          <p:nvPr/>
        </p:nvSpPr>
        <p:spPr>
          <a:xfrm>
            <a:off x="134909" y="60961"/>
            <a:ext cx="8810971" cy="57149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2D4E12"/>
                </a:solidFill>
              </a:rPr>
              <a:t>Ценностное предложение</a:t>
            </a:r>
            <a:endParaRPr lang="ru-RU" sz="2400" b="1" dirty="0">
              <a:solidFill>
                <a:srgbClr val="2D4E12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6200" y="3855720"/>
            <a:ext cx="8955373" cy="124049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rgbClr val="2D4E12"/>
                </a:solidFill>
              </a:rPr>
              <a:t>Наш продукт «Живые сады» помогает дизайнерам и любителям живых растений, которые хотят облегчить</a:t>
            </a:r>
            <a:r>
              <a:rPr lang="ru-RU" sz="1600" dirty="0">
                <a:solidFill>
                  <a:srgbClr val="2D4E12"/>
                </a:solidFill>
              </a:rPr>
              <a:t> приобретение, установку и уход за </a:t>
            </a:r>
            <a:r>
              <a:rPr lang="ru-RU" sz="1600" dirty="0" smtClean="0">
                <a:solidFill>
                  <a:srgbClr val="2D4E12"/>
                </a:solidFill>
              </a:rPr>
              <a:t>ними, тем, что наши растения находятся в небольшом мобильном блоке, который можно установить в любом освещённом месте. В отличие от представленных конкурентов, мы имеем возможность более простого озеленения помещения именно живыми растениями.</a:t>
            </a:r>
            <a:endParaRPr lang="ru-RU" sz="1600" dirty="0">
              <a:solidFill>
                <a:srgbClr val="2D4E1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143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9149679"/>
              </p:ext>
            </p:extLst>
          </p:nvPr>
        </p:nvGraphicFramePr>
        <p:xfrm>
          <a:off x="121920" y="914400"/>
          <a:ext cx="8877300" cy="36499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19325"/>
                <a:gridCol w="2219325"/>
                <a:gridCol w="2219325"/>
                <a:gridCol w="2219325"/>
              </a:tblGrid>
              <a:tr h="1019728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rgbClr val="2D4E12"/>
                          </a:solidFill>
                        </a:rPr>
                        <a:t>Продукт</a:t>
                      </a:r>
                      <a:endParaRPr lang="ru-RU" sz="2000" dirty="0">
                        <a:solidFill>
                          <a:srgbClr val="2D4E1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rgbClr val="2D4E12"/>
                          </a:solidFill>
                        </a:rPr>
                        <a:t>Размер</a:t>
                      </a:r>
                      <a:endParaRPr lang="ru-RU" sz="2000" dirty="0">
                        <a:solidFill>
                          <a:srgbClr val="2D4E1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rgbClr val="2D4E12"/>
                          </a:solidFill>
                        </a:rPr>
                        <a:t>Количество растений</a:t>
                      </a:r>
                      <a:endParaRPr lang="ru-RU" sz="2000" dirty="0">
                        <a:solidFill>
                          <a:srgbClr val="2D4E1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rgbClr val="2D4E12"/>
                          </a:solidFill>
                        </a:rPr>
                        <a:t>Стоимость</a:t>
                      </a:r>
                      <a:endParaRPr lang="ru-RU" sz="2000" dirty="0">
                        <a:solidFill>
                          <a:srgbClr val="2D4E12"/>
                        </a:solidFill>
                      </a:endParaRPr>
                    </a:p>
                  </a:txBody>
                  <a:tcPr/>
                </a:tc>
              </a:tr>
              <a:tr h="1019728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rgbClr val="2D4E12"/>
                          </a:solidFill>
                        </a:rPr>
                        <a:t>«Живые сады»</a:t>
                      </a:r>
                      <a:endParaRPr lang="ru-RU" sz="2000" dirty="0">
                        <a:solidFill>
                          <a:srgbClr val="2D4E12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rgbClr val="2D4E12"/>
                          </a:solidFill>
                        </a:rPr>
                        <a:t>1м</a:t>
                      </a:r>
                      <a:r>
                        <a:rPr lang="ru-RU" sz="2000" baseline="30000" dirty="0" smtClean="0">
                          <a:solidFill>
                            <a:srgbClr val="2D4E12"/>
                          </a:solidFill>
                        </a:rPr>
                        <a:t>2</a:t>
                      </a:r>
                      <a:endParaRPr lang="ru-RU" sz="2000" baseline="30000" dirty="0">
                        <a:solidFill>
                          <a:srgbClr val="2D4E1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rgbClr val="2D4E12"/>
                          </a:solidFill>
                        </a:rPr>
                        <a:t>60</a:t>
                      </a:r>
                      <a:endParaRPr lang="ru-RU" sz="2000" dirty="0">
                        <a:solidFill>
                          <a:srgbClr val="2D4E1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rgbClr val="2D4E12"/>
                          </a:solidFill>
                        </a:rPr>
                        <a:t>41 360</a:t>
                      </a:r>
                      <a:endParaRPr lang="ru-RU" sz="2000" dirty="0">
                        <a:solidFill>
                          <a:srgbClr val="2D4E12"/>
                        </a:solidFill>
                      </a:endParaRPr>
                    </a:p>
                  </a:txBody>
                  <a:tcPr/>
                </a:tc>
              </a:tr>
              <a:tr h="1019728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rgbClr val="2D4E12"/>
                          </a:solidFill>
                        </a:rPr>
                        <a:t>«</a:t>
                      </a:r>
                      <a:r>
                        <a:rPr lang="ru-RU" sz="2000" dirty="0" err="1" smtClean="0">
                          <a:solidFill>
                            <a:srgbClr val="2D4E12"/>
                          </a:solidFill>
                        </a:rPr>
                        <a:t>Фитостена</a:t>
                      </a:r>
                      <a:r>
                        <a:rPr lang="ru-RU" sz="2000" dirty="0" smtClean="0">
                          <a:solidFill>
                            <a:srgbClr val="2D4E12"/>
                          </a:solidFill>
                        </a:rPr>
                        <a:t>»</a:t>
                      </a:r>
                      <a:endParaRPr lang="ru-RU" sz="2000" dirty="0">
                        <a:solidFill>
                          <a:srgbClr val="2D4E12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rgbClr val="2D4E12"/>
                          </a:solidFill>
                        </a:rPr>
                        <a:t>1м</a:t>
                      </a:r>
                      <a:r>
                        <a:rPr lang="ru-RU" sz="2000" baseline="30000" dirty="0" smtClean="0">
                          <a:solidFill>
                            <a:srgbClr val="2D4E12"/>
                          </a:solidFill>
                        </a:rPr>
                        <a:t>2</a:t>
                      </a:r>
                      <a:endParaRPr lang="ru-RU" sz="2000" baseline="30000" dirty="0">
                        <a:solidFill>
                          <a:srgbClr val="2D4E1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rgbClr val="2D4E12"/>
                          </a:solidFill>
                        </a:rPr>
                        <a:t>30</a:t>
                      </a:r>
                      <a:endParaRPr lang="ru-RU" sz="2000" dirty="0">
                        <a:solidFill>
                          <a:srgbClr val="2D4E1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rgbClr val="2D4E12"/>
                          </a:solidFill>
                        </a:rPr>
                        <a:t>70 000</a:t>
                      </a:r>
                      <a:endParaRPr lang="ru-RU" sz="2000" dirty="0">
                        <a:solidFill>
                          <a:srgbClr val="2D4E12"/>
                        </a:solidFill>
                      </a:endParaRPr>
                    </a:p>
                  </a:txBody>
                  <a:tcPr/>
                </a:tc>
              </a:tr>
              <a:tr h="590796">
                <a:tc gridSpan="2"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rgbClr val="2D4E12"/>
                          </a:solidFill>
                        </a:rPr>
                        <a:t>Разница/экономия</a:t>
                      </a:r>
                      <a:endParaRPr lang="ru-RU" sz="2000" b="1" dirty="0">
                        <a:solidFill>
                          <a:srgbClr val="2D4E12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rgbClr val="2D4E12"/>
                          </a:solidFill>
                        </a:rPr>
                        <a:t>30</a:t>
                      </a:r>
                      <a:endParaRPr lang="ru-RU" sz="2000" b="1" dirty="0">
                        <a:solidFill>
                          <a:srgbClr val="2D4E12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rgbClr val="2D4E12"/>
                          </a:solidFill>
                        </a:rPr>
                        <a:t>31 360</a:t>
                      </a:r>
                      <a:endParaRPr lang="ru-RU" sz="2000" b="1" dirty="0">
                        <a:solidFill>
                          <a:srgbClr val="2D4E12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sp>
        <p:nvSpPr>
          <p:cNvPr id="3" name="Скругленный прямоугольник 2"/>
          <p:cNvSpPr/>
          <p:nvPr/>
        </p:nvSpPr>
        <p:spPr>
          <a:xfrm>
            <a:off x="121920" y="121920"/>
            <a:ext cx="8877300" cy="685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2D4E12"/>
                </a:solidFill>
              </a:rPr>
              <a:t>Ценностное предложение</a:t>
            </a:r>
            <a:endParaRPr lang="ru-RU" sz="2400" b="1" dirty="0">
              <a:solidFill>
                <a:srgbClr val="2D4E1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421462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5392" y="-1"/>
            <a:ext cx="3440476" cy="29755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2846" y="1866582"/>
            <a:ext cx="3961156" cy="32651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66582"/>
            <a:ext cx="3590144" cy="32651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52467" y="142407"/>
            <a:ext cx="2713218" cy="155897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2D4E12"/>
                </a:solidFill>
              </a:rPr>
              <a:t>Прототип </a:t>
            </a:r>
          </a:p>
          <a:p>
            <a:pPr algn="ctr"/>
            <a:r>
              <a:rPr lang="ru-RU" sz="2000" b="1" dirty="0" smtClean="0">
                <a:solidFill>
                  <a:srgbClr val="2D4E12"/>
                </a:solidFill>
              </a:rPr>
              <a:t>«Висячие сады Семирамиды»</a:t>
            </a:r>
            <a:endParaRPr lang="ru-RU" sz="2000" b="1" dirty="0">
              <a:solidFill>
                <a:srgbClr val="2D4E12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710066" y="3102963"/>
            <a:ext cx="1334124" cy="190375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b="1" dirty="0" smtClean="0">
                <a:solidFill>
                  <a:srgbClr val="2D4E12"/>
                </a:solidFill>
              </a:rPr>
              <a:t>«Живые сады»</a:t>
            </a:r>
            <a:endParaRPr lang="ru-RU" sz="1800" b="1" dirty="0">
              <a:solidFill>
                <a:srgbClr val="2D4E12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393305" y="202367"/>
            <a:ext cx="2660754" cy="149901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rgbClr val="2D4E12"/>
                </a:solidFill>
              </a:rPr>
              <a:t>Растения: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ru-RU" sz="1600" dirty="0" smtClean="0">
                <a:solidFill>
                  <a:srgbClr val="2D4E12"/>
                </a:solidFill>
              </a:rPr>
              <a:t>Традесканция ампельная, </a:t>
            </a:r>
            <a:r>
              <a:rPr lang="ru-RU" sz="1600" dirty="0" err="1" smtClean="0">
                <a:solidFill>
                  <a:srgbClr val="2D4E12"/>
                </a:solidFill>
              </a:rPr>
              <a:t>зебрина</a:t>
            </a:r>
            <a:endParaRPr lang="ru-RU" sz="1600" dirty="0" smtClean="0">
              <a:solidFill>
                <a:srgbClr val="2D4E12"/>
              </a:solidFill>
            </a:endParaRPr>
          </a:p>
          <a:p>
            <a:pPr marL="285750" indent="-285750">
              <a:buFont typeface="Wingdings" pitchFamily="2" charset="2"/>
              <a:buChar char="v"/>
            </a:pPr>
            <a:r>
              <a:rPr lang="ru-RU" sz="1600" dirty="0" smtClean="0">
                <a:solidFill>
                  <a:srgbClr val="2D4E12"/>
                </a:solidFill>
              </a:rPr>
              <a:t>Розмарин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ru-RU" sz="1600" dirty="0" smtClean="0">
                <a:solidFill>
                  <a:srgbClr val="2D4E12"/>
                </a:solidFill>
              </a:rPr>
              <a:t>Колеус (</a:t>
            </a:r>
            <a:r>
              <a:rPr lang="ru-RU" sz="1600" dirty="0" err="1" smtClean="0">
                <a:solidFill>
                  <a:srgbClr val="2D4E12"/>
                </a:solidFill>
              </a:rPr>
              <a:t>крапивка</a:t>
            </a:r>
            <a:r>
              <a:rPr lang="ru-RU" sz="1600" dirty="0" smtClean="0">
                <a:solidFill>
                  <a:srgbClr val="2D4E12"/>
                </a:solidFill>
              </a:rPr>
              <a:t>)</a:t>
            </a:r>
          </a:p>
          <a:p>
            <a:pPr algn="ctr"/>
            <a:endParaRPr lang="ru-RU" dirty="0">
              <a:solidFill>
                <a:srgbClr val="2D4E1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8847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160020" y="106680"/>
            <a:ext cx="8816340" cy="62034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2D4E12"/>
                </a:solidFill>
              </a:rPr>
              <a:t>Себестоимость композиции-прототипа </a:t>
            </a:r>
            <a:endParaRPr lang="ru-RU" sz="2000" b="1" dirty="0">
              <a:solidFill>
                <a:srgbClr val="2D4E12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2638432"/>
              </p:ext>
            </p:extLst>
          </p:nvPr>
        </p:nvGraphicFramePr>
        <p:xfrm>
          <a:off x="160020" y="853440"/>
          <a:ext cx="8816340" cy="378714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80859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21850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789245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39622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2D4E12"/>
                          </a:solidFill>
                          <a:effectLst/>
                        </a:rPr>
                        <a:t>Компонент</a:t>
                      </a:r>
                      <a:endParaRPr lang="ru-RU" sz="1600" dirty="0">
                        <a:solidFill>
                          <a:srgbClr val="2D4E12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2D4E12"/>
                          </a:solidFill>
                          <a:effectLst/>
                        </a:rPr>
                        <a:t>Количество</a:t>
                      </a:r>
                      <a:endParaRPr lang="ru-RU" sz="1600" dirty="0">
                        <a:solidFill>
                          <a:srgbClr val="2D4E12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2D4E12"/>
                          </a:solidFill>
                          <a:effectLst/>
                        </a:rPr>
                        <a:t>Стоимость, </a:t>
                      </a:r>
                      <a:r>
                        <a:rPr lang="ru-RU" sz="1600" dirty="0" err="1">
                          <a:solidFill>
                            <a:srgbClr val="2D4E12"/>
                          </a:solidFill>
                          <a:effectLst/>
                        </a:rPr>
                        <a:t>руб</a:t>
                      </a:r>
                      <a:endParaRPr lang="ru-RU" sz="1600" dirty="0">
                        <a:solidFill>
                          <a:srgbClr val="2D4E12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56780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rgbClr val="2D4E12"/>
                          </a:solidFill>
                          <a:effectLst/>
                        </a:rPr>
                        <a:t>Питательный раствор</a:t>
                      </a:r>
                      <a:endParaRPr lang="ru-RU" sz="1100" b="0" dirty="0">
                        <a:solidFill>
                          <a:srgbClr val="2D4E12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2D4E12"/>
                          </a:solidFill>
                          <a:effectLst/>
                        </a:rPr>
                        <a:t>1 литр</a:t>
                      </a:r>
                      <a:endParaRPr lang="ru-RU" sz="1100" dirty="0">
                        <a:solidFill>
                          <a:srgbClr val="2D4E12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2D4E12"/>
                          </a:solidFill>
                          <a:effectLst/>
                        </a:rPr>
                        <a:t>67</a:t>
                      </a:r>
                      <a:endParaRPr lang="ru-RU" sz="1100" dirty="0">
                        <a:solidFill>
                          <a:srgbClr val="2D4E12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4669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rgbClr val="2D4E12"/>
                          </a:solidFill>
                          <a:effectLst/>
                        </a:rPr>
                        <a:t>Гидрогель</a:t>
                      </a:r>
                      <a:endParaRPr lang="ru-RU" sz="1100" b="0" dirty="0">
                        <a:solidFill>
                          <a:srgbClr val="2D4E12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2D4E12"/>
                          </a:solidFill>
                          <a:effectLst/>
                        </a:rPr>
                        <a:t>20 г в сухом состоянии</a:t>
                      </a:r>
                      <a:endParaRPr lang="ru-RU" sz="1100" dirty="0">
                        <a:solidFill>
                          <a:srgbClr val="2D4E12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2D4E12"/>
                          </a:solidFill>
                          <a:effectLst/>
                        </a:rPr>
                        <a:t>224</a:t>
                      </a:r>
                      <a:endParaRPr lang="ru-RU" sz="1100" dirty="0">
                        <a:solidFill>
                          <a:srgbClr val="2D4E12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04009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rgbClr val="2D4E12"/>
                          </a:solidFill>
                          <a:effectLst/>
                        </a:rPr>
                        <a:t>Модули</a:t>
                      </a:r>
                      <a:endParaRPr lang="ru-RU" sz="1100" b="0" dirty="0">
                        <a:solidFill>
                          <a:srgbClr val="2D4E12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2D4E12"/>
                          </a:solidFill>
                          <a:effectLst/>
                        </a:rPr>
                        <a:t>20 модулей (270*4+190*4+120*4=2320мл)</a:t>
                      </a:r>
                      <a:endParaRPr lang="ru-RU" sz="1100" dirty="0">
                        <a:solidFill>
                          <a:srgbClr val="2D4E12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2D4E12"/>
                          </a:solidFill>
                          <a:effectLst/>
                        </a:rPr>
                        <a:t>1 714</a:t>
                      </a:r>
                      <a:endParaRPr lang="ru-RU" sz="1100" dirty="0">
                        <a:solidFill>
                          <a:srgbClr val="2D4E12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04009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rgbClr val="2D4E12"/>
                          </a:solidFill>
                          <a:effectLst/>
                        </a:rPr>
                        <a:t>Растения</a:t>
                      </a:r>
                      <a:endParaRPr lang="ru-RU" sz="1100" b="0" dirty="0">
                        <a:solidFill>
                          <a:srgbClr val="2D4E12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2D4E12"/>
                          </a:solidFill>
                          <a:effectLst/>
                        </a:rPr>
                        <a:t>Традесканция 16 шт.</a:t>
                      </a:r>
                      <a:endParaRPr lang="ru-RU" sz="1100" dirty="0">
                        <a:solidFill>
                          <a:srgbClr val="2D4E12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2D4E12"/>
                          </a:solidFill>
                          <a:effectLst/>
                        </a:rPr>
                        <a:t>Колеус 4 шт.</a:t>
                      </a:r>
                      <a:endParaRPr lang="ru-RU" sz="1100" dirty="0">
                        <a:solidFill>
                          <a:srgbClr val="2D4E12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2D4E12"/>
                          </a:solidFill>
                          <a:effectLst/>
                        </a:rPr>
                        <a:t>Розмарин 12 шт.</a:t>
                      </a:r>
                      <a:endParaRPr lang="ru-RU" sz="1100" dirty="0">
                        <a:solidFill>
                          <a:srgbClr val="2D4E12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2D4E12"/>
                          </a:solidFill>
                          <a:effectLst/>
                        </a:rPr>
                        <a:t>6 700</a:t>
                      </a:r>
                      <a:endParaRPr lang="ru-RU" sz="1100" dirty="0">
                        <a:solidFill>
                          <a:srgbClr val="2D4E12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96226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2D4E12"/>
                          </a:solidFill>
                          <a:effectLst/>
                        </a:rPr>
                        <a:t>Общая стоимость композиции</a:t>
                      </a:r>
                      <a:endParaRPr lang="ru-RU" sz="1600" dirty="0">
                        <a:solidFill>
                          <a:srgbClr val="2D4E12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2D4E12"/>
                          </a:solidFill>
                          <a:effectLst/>
                        </a:rPr>
                        <a:t>8 705</a:t>
                      </a:r>
                      <a:endParaRPr lang="ru-RU" sz="1600" b="1" dirty="0">
                        <a:solidFill>
                          <a:srgbClr val="2D4E12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00494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https://sun9-32.userapi.com/impg/bjfDXVSL2YKAXR3DKwa_sc0YYCpq24ZDH4A0TQ/Bi8_AxQnmQw.jpg?size=1620x2160&amp;quality=95&amp;sign=f15d8a26cfe791e7e34d91e88e9bf822&amp;type=album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51" t="19736" r="26458" b="41082"/>
          <a:stretch/>
        </p:blipFill>
        <p:spPr bwMode="auto">
          <a:xfrm>
            <a:off x="3162926" y="2503357"/>
            <a:ext cx="2750694" cy="2383436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Рисунок 1" descr="https://sun9-13.userapi.com/impg/xJwwUMBpqUHAcfakviuYAbEp99wGBH5Utqc3Ag/DpRj1sFHPrM.jpg?size=960x1280&amp;quality=95&amp;sign=6af6e68b876f49bb7ab292c996c0e4dd&amp;type=album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449" y="989352"/>
            <a:ext cx="3370774" cy="4024858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 descr="https://sun9-80.userapi.com/impg/jLMClGlPlkI673lJXFLxTLxP4ez_y2V_W7kscQ/gpIZUuS80SU.jpg?size=1280x960&amp;quality=95&amp;sign=084731ce5782aad699947248a18592b0&amp;type=album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9259" y="127416"/>
            <a:ext cx="4084820" cy="32004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99449" y="127415"/>
            <a:ext cx="4757363" cy="74950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2D4E12"/>
                </a:solidFill>
              </a:rPr>
              <a:t>Реализация проекта</a:t>
            </a:r>
            <a:endParaRPr lang="ru-RU" sz="2400" b="1" dirty="0">
              <a:solidFill>
                <a:srgbClr val="2D4E12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988570" y="3425252"/>
            <a:ext cx="3035509" cy="153474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2D4E12"/>
                </a:solidFill>
              </a:rPr>
              <a:t>Кафе «Крапива»</a:t>
            </a:r>
            <a:endParaRPr lang="ru-RU" sz="2000" b="1" dirty="0">
              <a:solidFill>
                <a:srgbClr val="2D4E12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552669" y="989352"/>
            <a:ext cx="1304144" cy="143155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2D4E12"/>
                </a:solidFill>
              </a:rPr>
              <a:t>Колеус – «</a:t>
            </a:r>
            <a:r>
              <a:rPr lang="ru-RU" b="1" dirty="0" err="1" smtClean="0">
                <a:solidFill>
                  <a:srgbClr val="2D4E12"/>
                </a:solidFill>
              </a:rPr>
              <a:t>Крапивка</a:t>
            </a:r>
            <a:r>
              <a:rPr lang="ru-RU" b="1" dirty="0" smtClean="0">
                <a:solidFill>
                  <a:srgbClr val="2D4E12"/>
                </a:solidFill>
              </a:rPr>
              <a:t>»</a:t>
            </a:r>
            <a:endParaRPr lang="ru-RU" b="1" dirty="0">
              <a:solidFill>
                <a:srgbClr val="2D4E1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9026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7840761"/>
              </p:ext>
            </p:extLst>
          </p:nvPr>
        </p:nvGraphicFramePr>
        <p:xfrm>
          <a:off x="179881" y="944381"/>
          <a:ext cx="8724275" cy="393491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90778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90778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908699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47006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2D4E12"/>
                          </a:solidFill>
                          <a:effectLst/>
                        </a:rPr>
                        <a:t>Компонент</a:t>
                      </a:r>
                      <a:endParaRPr lang="ru-RU" sz="1600" dirty="0">
                        <a:solidFill>
                          <a:srgbClr val="2D4E12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2D4E12"/>
                          </a:solidFill>
                          <a:effectLst/>
                        </a:rPr>
                        <a:t>Количество</a:t>
                      </a:r>
                      <a:endParaRPr lang="ru-RU" sz="1600" dirty="0">
                        <a:solidFill>
                          <a:srgbClr val="2D4E12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2D4E12"/>
                          </a:solidFill>
                          <a:effectLst/>
                        </a:rPr>
                        <a:t>Стоимость, </a:t>
                      </a:r>
                      <a:r>
                        <a:rPr lang="ru-RU" sz="1600" dirty="0" err="1">
                          <a:solidFill>
                            <a:srgbClr val="2D4E12"/>
                          </a:solidFill>
                          <a:effectLst/>
                        </a:rPr>
                        <a:t>руб</a:t>
                      </a:r>
                      <a:endParaRPr lang="ru-RU" sz="1600" dirty="0">
                        <a:solidFill>
                          <a:srgbClr val="2D4E12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1134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rgbClr val="2D4E12"/>
                          </a:solidFill>
                          <a:effectLst/>
                        </a:rPr>
                        <a:t>Питательный раствор</a:t>
                      </a:r>
                      <a:endParaRPr lang="ru-RU" sz="1100" b="0" dirty="0">
                        <a:solidFill>
                          <a:srgbClr val="2D4E12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2D4E12"/>
                          </a:solidFill>
                          <a:effectLst/>
                        </a:rPr>
                        <a:t>1 литр</a:t>
                      </a:r>
                      <a:endParaRPr lang="ru-RU" sz="1100" dirty="0">
                        <a:solidFill>
                          <a:srgbClr val="2D4E12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2D4E12"/>
                          </a:solidFill>
                          <a:effectLst/>
                        </a:rPr>
                        <a:t>67,15</a:t>
                      </a:r>
                      <a:endParaRPr lang="ru-RU" sz="1100" dirty="0">
                        <a:solidFill>
                          <a:srgbClr val="2D4E12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85102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rgbClr val="2D4E12"/>
                          </a:solidFill>
                          <a:effectLst/>
                        </a:rPr>
                        <a:t>Гидрогель</a:t>
                      </a:r>
                      <a:endParaRPr lang="ru-RU" sz="1100" b="0" dirty="0">
                        <a:solidFill>
                          <a:srgbClr val="2D4E12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2D4E12"/>
                          </a:solidFill>
                          <a:effectLst/>
                        </a:rPr>
                        <a:t>10 г в сухом состоянии</a:t>
                      </a:r>
                      <a:endParaRPr lang="ru-RU" sz="1100" dirty="0">
                        <a:solidFill>
                          <a:srgbClr val="2D4E12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2D4E12"/>
                          </a:solidFill>
                          <a:effectLst/>
                        </a:rPr>
                        <a:t>112</a:t>
                      </a:r>
                      <a:endParaRPr lang="ru-RU" sz="1100" dirty="0">
                        <a:solidFill>
                          <a:srgbClr val="2D4E12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85102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rgbClr val="2D4E12"/>
                          </a:solidFill>
                          <a:effectLst/>
                        </a:rPr>
                        <a:t>Модули</a:t>
                      </a:r>
                      <a:endParaRPr lang="ru-RU" sz="1100" b="0" dirty="0">
                        <a:solidFill>
                          <a:srgbClr val="2D4E12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2D4E12"/>
                          </a:solidFill>
                          <a:effectLst/>
                        </a:rPr>
                        <a:t>6 модулей (250*6=1500)</a:t>
                      </a:r>
                      <a:endParaRPr lang="ru-RU" sz="1100" dirty="0">
                        <a:solidFill>
                          <a:srgbClr val="2D4E12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2D4E12"/>
                          </a:solidFill>
                          <a:effectLst/>
                        </a:rPr>
                        <a:t>364</a:t>
                      </a:r>
                      <a:endParaRPr lang="ru-RU" sz="1100" dirty="0">
                        <a:solidFill>
                          <a:srgbClr val="2D4E12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41134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rgbClr val="2D4E12"/>
                          </a:solidFill>
                          <a:effectLst/>
                        </a:rPr>
                        <a:t>Растения</a:t>
                      </a:r>
                      <a:endParaRPr lang="ru-RU" sz="1100" b="0" dirty="0">
                        <a:solidFill>
                          <a:srgbClr val="2D4E12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2D4E12"/>
                          </a:solidFill>
                          <a:effectLst/>
                        </a:rPr>
                        <a:t>Колеус (6 </a:t>
                      </a:r>
                      <a:r>
                        <a:rPr lang="ru-RU" sz="1400" dirty="0" err="1">
                          <a:solidFill>
                            <a:srgbClr val="2D4E12"/>
                          </a:solidFill>
                          <a:effectLst/>
                        </a:rPr>
                        <a:t>шт</a:t>
                      </a:r>
                      <a:r>
                        <a:rPr lang="ru-RU" sz="1400" dirty="0">
                          <a:solidFill>
                            <a:srgbClr val="2D4E12"/>
                          </a:solidFill>
                          <a:effectLst/>
                        </a:rPr>
                        <a:t>)</a:t>
                      </a:r>
                      <a:endParaRPr lang="ru-RU" sz="1100" dirty="0">
                        <a:solidFill>
                          <a:srgbClr val="2D4E12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2D4E12"/>
                          </a:solidFill>
                          <a:effectLst/>
                        </a:rPr>
                        <a:t>900</a:t>
                      </a:r>
                      <a:endParaRPr lang="ru-RU" sz="1100" dirty="0">
                        <a:solidFill>
                          <a:srgbClr val="2D4E12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470060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2D4E12"/>
                          </a:solidFill>
                          <a:effectLst/>
                        </a:rPr>
                        <a:t>Стоимость всего объекта</a:t>
                      </a:r>
                      <a:endParaRPr lang="ru-RU" sz="1600" b="1" dirty="0">
                        <a:solidFill>
                          <a:srgbClr val="2D4E12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2D4E12"/>
                          </a:solidFill>
                          <a:effectLst/>
                        </a:rPr>
                        <a:t>1443,15</a:t>
                      </a:r>
                      <a:endParaRPr lang="ru-RU" sz="1600" b="1" dirty="0">
                        <a:solidFill>
                          <a:srgbClr val="2D4E12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470060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2D4E12"/>
                          </a:solidFill>
                          <a:effectLst/>
                        </a:rPr>
                        <a:t>Стоимость одного объекта</a:t>
                      </a:r>
                      <a:endParaRPr lang="ru-RU" sz="1600" b="1">
                        <a:solidFill>
                          <a:srgbClr val="2D4E12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2D4E12"/>
                          </a:solidFill>
                          <a:effectLst/>
                        </a:rPr>
                        <a:t>240,525</a:t>
                      </a:r>
                      <a:endParaRPr lang="ru-RU" sz="1600" b="1" dirty="0">
                        <a:solidFill>
                          <a:srgbClr val="2D4E12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3" name="Скругленный прямоугольник 2"/>
          <p:cNvSpPr/>
          <p:nvPr/>
        </p:nvSpPr>
        <p:spPr>
          <a:xfrm>
            <a:off x="179881" y="172387"/>
            <a:ext cx="8769247" cy="62958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2D4E12"/>
                </a:solidFill>
              </a:rPr>
              <a:t>Себестоимость прототипа в кафе</a:t>
            </a:r>
            <a:endParaRPr lang="ru-RU" sz="2000" b="1" dirty="0">
              <a:solidFill>
                <a:srgbClr val="2D4E1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1600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392118" cy="43921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15" r="4975" b="3575"/>
          <a:stretch/>
        </p:blipFill>
        <p:spPr bwMode="auto">
          <a:xfrm>
            <a:off x="4624467" y="694953"/>
            <a:ext cx="4519534" cy="44485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12426" y="4459574"/>
            <a:ext cx="4437089" cy="58461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2D4E12"/>
                </a:solidFill>
              </a:rPr>
              <a:t>Модели из </a:t>
            </a:r>
            <a:r>
              <a:rPr lang="ru-RU" sz="2000" b="1" dirty="0" err="1" smtClean="0">
                <a:solidFill>
                  <a:srgbClr val="2D4E12"/>
                </a:solidFill>
              </a:rPr>
              <a:t>нейросети</a:t>
            </a:r>
            <a:endParaRPr lang="ru-RU" sz="2000" b="1" dirty="0">
              <a:solidFill>
                <a:srgbClr val="2D4E12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489555" y="119921"/>
            <a:ext cx="4572000" cy="47219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b="1" dirty="0" smtClean="0">
                <a:solidFill>
                  <a:srgbClr val="2D4E12"/>
                </a:solidFill>
              </a:rPr>
              <a:t>Вариант оформления интерьера</a:t>
            </a:r>
            <a:endParaRPr lang="ru-RU" sz="1800" b="1" dirty="0">
              <a:solidFill>
                <a:srgbClr val="2D4E1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9072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82447" y="144780"/>
            <a:ext cx="5048352" cy="55625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2D4E12"/>
                </a:solidFill>
              </a:rPr>
              <a:t>Экономика проекта: Рынок</a:t>
            </a:r>
            <a:endParaRPr lang="ru-RU" sz="2000" b="1" dirty="0">
              <a:solidFill>
                <a:srgbClr val="2D4E12"/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417337"/>
              </p:ext>
            </p:extLst>
          </p:nvPr>
        </p:nvGraphicFramePr>
        <p:xfrm>
          <a:off x="5268685" y="159657"/>
          <a:ext cx="3773714" cy="4840512"/>
        </p:xfrm>
        <a:graphic>
          <a:graphicData uri="http://schemas.openxmlformats.org/drawingml/2006/table">
            <a:tbl>
              <a:tblPr firstRow="1" bandRow="1">
                <a:solidFill>
                  <a:schemeClr val="accent1">
                    <a:lumMod val="20000"/>
                    <a:lumOff val="80000"/>
                  </a:schemeClr>
                </a:solidFill>
                <a:tableStyleId>{BC89EF96-8CEA-46FF-86C4-4CE0E7609802}</a:tableStyleId>
              </a:tblPr>
              <a:tblGrid>
                <a:gridCol w="188685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88685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306175">
                <a:tc gridSpan="2"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rgbClr val="2D4E12"/>
                          </a:solidFill>
                        </a:rPr>
                        <a:t>Методы</a:t>
                      </a:r>
                      <a:r>
                        <a:rPr lang="ru-RU" sz="1200" b="1" baseline="0" dirty="0" smtClean="0">
                          <a:solidFill>
                            <a:srgbClr val="2D4E12"/>
                          </a:solidFill>
                        </a:rPr>
                        <a:t> оценки</a:t>
                      </a:r>
                      <a:endParaRPr lang="ru-RU" sz="1200" b="1" dirty="0">
                        <a:solidFill>
                          <a:srgbClr val="2D4E12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06175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rgbClr val="2D4E12"/>
                          </a:solidFill>
                        </a:rPr>
                        <a:t>Сверху-вниз</a:t>
                      </a:r>
                      <a:endParaRPr lang="ru-RU" sz="1200" dirty="0">
                        <a:solidFill>
                          <a:srgbClr val="2D4E1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rgbClr val="2D4E12"/>
                          </a:solidFill>
                        </a:rPr>
                        <a:t>Снизу-вверх</a:t>
                      </a:r>
                      <a:endParaRPr lang="ru-RU" sz="1200" dirty="0">
                        <a:solidFill>
                          <a:srgbClr val="2D4E12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06175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rgbClr val="2D4E12"/>
                          </a:solidFill>
                        </a:rPr>
                        <a:t>ТАМ</a:t>
                      </a:r>
                      <a:endParaRPr lang="ru-RU" sz="1200" dirty="0">
                        <a:solidFill>
                          <a:srgbClr val="2D4E1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rgbClr val="2D4E12"/>
                          </a:solidFill>
                        </a:rPr>
                        <a:t>ТАМ</a:t>
                      </a:r>
                      <a:endParaRPr lang="ru-RU" sz="1200" dirty="0">
                        <a:solidFill>
                          <a:srgbClr val="2D4E12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009272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rgbClr val="2D4E12"/>
                          </a:solidFill>
                        </a:rPr>
                        <a:t>Ёмкость Российского цветочного</a:t>
                      </a:r>
                      <a:r>
                        <a:rPr lang="ru-RU" sz="1200" baseline="0" dirty="0" smtClean="0">
                          <a:solidFill>
                            <a:srgbClr val="2D4E12"/>
                          </a:solidFill>
                        </a:rPr>
                        <a:t> </a:t>
                      </a:r>
                      <a:r>
                        <a:rPr lang="ru-RU" sz="1200" dirty="0" smtClean="0">
                          <a:solidFill>
                            <a:srgbClr val="2D4E12"/>
                          </a:solidFill>
                        </a:rPr>
                        <a:t>рынка 200 млрд руб. на 594 993</a:t>
                      </a:r>
                      <a:r>
                        <a:rPr lang="ru-RU" sz="1200" baseline="0" dirty="0" smtClean="0">
                          <a:solidFill>
                            <a:srgbClr val="2D4E12"/>
                          </a:solidFill>
                        </a:rPr>
                        <a:t> </a:t>
                      </a:r>
                      <a:r>
                        <a:rPr lang="ru-RU" sz="1200" dirty="0" smtClean="0">
                          <a:solidFill>
                            <a:srgbClr val="2D4E12"/>
                          </a:solidFill>
                        </a:rPr>
                        <a:t>цветочных магазина</a:t>
                      </a:r>
                      <a:endParaRPr lang="ru-RU" sz="1200" dirty="0">
                        <a:solidFill>
                          <a:srgbClr val="2D4E1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rgbClr val="2D4E12"/>
                          </a:solidFill>
                        </a:rPr>
                        <a:t>Пермь</a:t>
                      </a:r>
                    </a:p>
                    <a:p>
                      <a:pPr algn="ctr"/>
                      <a:r>
                        <a:rPr lang="ru-RU" sz="1200" dirty="0" smtClean="0">
                          <a:solidFill>
                            <a:srgbClr val="2D4E12"/>
                          </a:solidFill>
                        </a:rPr>
                        <a:t>557 (спрос)</a:t>
                      </a:r>
                      <a:r>
                        <a:rPr lang="ru-RU" sz="1200" baseline="0" dirty="0" smtClean="0">
                          <a:solidFill>
                            <a:srgbClr val="2D4E12"/>
                          </a:solidFill>
                        </a:rPr>
                        <a:t> * 423 (товар) = 235 611</a:t>
                      </a:r>
                      <a:endParaRPr lang="ru-RU" sz="1200" dirty="0">
                        <a:solidFill>
                          <a:srgbClr val="2D4E12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06175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rgbClr val="2D4E12"/>
                          </a:solidFill>
                        </a:rPr>
                        <a:t>SAM</a:t>
                      </a:r>
                      <a:endParaRPr lang="ru-RU" sz="1200" dirty="0">
                        <a:solidFill>
                          <a:srgbClr val="2D4E1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rgbClr val="2D4E12"/>
                          </a:solidFill>
                        </a:rPr>
                        <a:t>SAM</a:t>
                      </a:r>
                      <a:endParaRPr lang="ru-RU" sz="1200" dirty="0">
                        <a:solidFill>
                          <a:srgbClr val="2D4E12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97360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200" b="0" dirty="0" smtClean="0">
                          <a:solidFill>
                            <a:srgbClr val="2D4E12"/>
                          </a:solidFill>
                        </a:rPr>
                        <a:t>В Пермском крае 15 698 цветочных магазина – это 2,6% от Российского рынка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rgbClr val="2D4E12"/>
                          </a:solidFill>
                        </a:rPr>
                        <a:t>Пермский край</a:t>
                      </a:r>
                    </a:p>
                    <a:p>
                      <a:pPr algn="ctr"/>
                      <a:r>
                        <a:rPr lang="ru-RU" sz="1200" b="0" dirty="0" smtClean="0">
                          <a:solidFill>
                            <a:srgbClr val="2D4E12"/>
                          </a:solidFill>
                        </a:rPr>
                        <a:t>1350 (спрос) * 423 (товар) = 571 050</a:t>
                      </a:r>
                      <a:endParaRPr lang="ru-RU" sz="1200" b="0" dirty="0">
                        <a:solidFill>
                          <a:srgbClr val="2D4E12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06175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rgbClr val="2D4E12"/>
                          </a:solidFill>
                        </a:rPr>
                        <a:t>SOM</a:t>
                      </a:r>
                      <a:endParaRPr lang="ru-RU" sz="1200" dirty="0">
                        <a:solidFill>
                          <a:srgbClr val="2D4E1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rgbClr val="2D4E12"/>
                          </a:solidFill>
                        </a:rPr>
                        <a:t>SOM</a:t>
                      </a:r>
                      <a:endParaRPr lang="ru-RU" sz="1200" dirty="0">
                        <a:solidFill>
                          <a:srgbClr val="2D4E12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132676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rgbClr val="2D4E12"/>
                          </a:solidFill>
                        </a:rPr>
                        <a:t>В Перми 14 893 цветочных магазина – это 94,9%</a:t>
                      </a:r>
                      <a:r>
                        <a:rPr lang="ru-RU" sz="1200" baseline="0" dirty="0" smtClean="0">
                          <a:solidFill>
                            <a:srgbClr val="2D4E12"/>
                          </a:solidFill>
                        </a:rPr>
                        <a:t> от рынка Пермского края, значит мы можем занять около 5%</a:t>
                      </a:r>
                      <a:endParaRPr lang="ru-RU" sz="1200" dirty="0">
                        <a:solidFill>
                          <a:srgbClr val="2D4E1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rgbClr val="2D4E12"/>
                          </a:solidFill>
                        </a:rPr>
                        <a:t>Россия</a:t>
                      </a:r>
                    </a:p>
                    <a:p>
                      <a:pPr algn="ctr"/>
                      <a:r>
                        <a:rPr lang="ru-RU" sz="1200" dirty="0" smtClean="0">
                          <a:solidFill>
                            <a:srgbClr val="2D4E12"/>
                          </a:solidFill>
                        </a:rPr>
                        <a:t>69 672 (спрос) * 423 (товар)</a:t>
                      </a:r>
                      <a:r>
                        <a:rPr lang="ru-RU" sz="1200" baseline="0" dirty="0" smtClean="0">
                          <a:solidFill>
                            <a:srgbClr val="2D4E12"/>
                          </a:solidFill>
                        </a:rPr>
                        <a:t> </a:t>
                      </a:r>
                      <a:r>
                        <a:rPr lang="ru-RU" sz="1200" dirty="0" smtClean="0">
                          <a:solidFill>
                            <a:srgbClr val="2D4E12"/>
                          </a:solidFill>
                        </a:rPr>
                        <a:t>= 29 471 256</a:t>
                      </a:r>
                      <a:endParaRPr lang="ru-RU" sz="1200" dirty="0">
                        <a:solidFill>
                          <a:srgbClr val="2D4E12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1044754"/>
              </p:ext>
            </p:extLst>
          </p:nvPr>
        </p:nvGraphicFramePr>
        <p:xfrm>
          <a:off x="82447" y="875212"/>
          <a:ext cx="5048352" cy="3349576"/>
        </p:xfrm>
        <a:graphic>
          <a:graphicData uri="http://schemas.openxmlformats.org/drawingml/2006/table">
            <a:tbl>
              <a:tblPr firstRow="1" bandRow="1">
                <a:solidFill>
                  <a:schemeClr val="accent1">
                    <a:lumMod val="20000"/>
                    <a:lumOff val="80000"/>
                  </a:schemeClr>
                </a:solidFill>
                <a:tableStyleId>{BC89EF96-8CEA-46FF-86C4-4CE0E7609802}</a:tableStyleId>
              </a:tblPr>
              <a:tblGrid>
                <a:gridCol w="2524176">
                  <a:extLst>
                    <a:ext uri="{9D8B030D-6E8A-4147-A177-3AD203B41FA5}">
                      <a16:colId xmlns="" xmlns:a16="http://schemas.microsoft.com/office/drawing/2014/main" val="777206630"/>
                    </a:ext>
                  </a:extLst>
                </a:gridCol>
                <a:gridCol w="2524176">
                  <a:extLst>
                    <a:ext uri="{9D8B030D-6E8A-4147-A177-3AD203B41FA5}">
                      <a16:colId xmlns="" xmlns:a16="http://schemas.microsoft.com/office/drawing/2014/main" val="1260980838"/>
                    </a:ext>
                  </a:extLst>
                </a:gridCol>
              </a:tblGrid>
              <a:tr h="374008"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b="1" baseline="0" dirty="0" smtClean="0">
                          <a:solidFill>
                            <a:srgbClr val="2D4E12"/>
                          </a:solidFill>
                        </a:rPr>
                        <a:t>Итоги оценки</a:t>
                      </a:r>
                      <a:endParaRPr lang="ru-RU" sz="1400" b="1" dirty="0">
                        <a:solidFill>
                          <a:srgbClr val="2D4E12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798971003"/>
                  </a:ext>
                </a:extLst>
              </a:tr>
              <a:tr h="374008">
                <a:tc>
                  <a:txBody>
                    <a:bodyPr/>
                    <a:lstStyle/>
                    <a:p>
                      <a:pPr algn="l"/>
                      <a:r>
                        <a:rPr lang="en-US" sz="1400" dirty="0" smtClean="0">
                          <a:solidFill>
                            <a:srgbClr val="2D4E12"/>
                          </a:solidFill>
                        </a:rPr>
                        <a:t>TAM</a:t>
                      </a:r>
                      <a:endParaRPr lang="ru-RU" sz="1400" dirty="0">
                        <a:solidFill>
                          <a:srgbClr val="2D4E1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97%</a:t>
                      </a:r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998149231"/>
                  </a:ext>
                </a:extLst>
              </a:tr>
              <a:tr h="374008">
                <a:tc>
                  <a:txBody>
                    <a:bodyPr/>
                    <a:lstStyle/>
                    <a:p>
                      <a:pPr algn="l"/>
                      <a:r>
                        <a:rPr lang="en-US" sz="1400" dirty="0" smtClean="0">
                          <a:solidFill>
                            <a:srgbClr val="2D4E12"/>
                          </a:solidFill>
                        </a:rPr>
                        <a:t>SAM</a:t>
                      </a:r>
                      <a:endParaRPr lang="ru-RU" sz="1400" dirty="0">
                        <a:solidFill>
                          <a:srgbClr val="2D4E1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1,9%</a:t>
                      </a:r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852429691"/>
                  </a:ext>
                </a:extLst>
              </a:tr>
              <a:tr h="623347">
                <a:tc>
                  <a:txBody>
                    <a:bodyPr/>
                    <a:lstStyle/>
                    <a:p>
                      <a:pPr algn="l"/>
                      <a:r>
                        <a:rPr lang="en-US" sz="1400" dirty="0" smtClean="0">
                          <a:solidFill>
                            <a:srgbClr val="2D4E12"/>
                          </a:solidFill>
                        </a:rPr>
                        <a:t>SOM</a:t>
                      </a:r>
                      <a:endParaRPr lang="ru-RU" sz="1400" dirty="0">
                        <a:solidFill>
                          <a:srgbClr val="2D4E1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На данный</a:t>
                      </a:r>
                      <a:r>
                        <a:rPr lang="ru-RU" sz="1400" baseline="0" dirty="0" smtClean="0"/>
                        <a:t> момент мы можем занять от общего числа 0,8%</a:t>
                      </a:r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510867724"/>
                  </a:ext>
                </a:extLst>
              </a:tr>
              <a:tr h="374008">
                <a:tc>
                  <a:txBody>
                    <a:bodyPr/>
                    <a:lstStyle/>
                    <a:p>
                      <a:pPr algn="l"/>
                      <a:r>
                        <a:rPr lang="ru-RU" sz="1400" dirty="0" smtClean="0">
                          <a:solidFill>
                            <a:srgbClr val="2D4E12"/>
                          </a:solidFill>
                        </a:rPr>
                        <a:t>Выручка</a:t>
                      </a:r>
                      <a:endParaRPr lang="ru-RU" sz="1400" dirty="0">
                        <a:solidFill>
                          <a:srgbClr val="2D4E1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10 092 639</a:t>
                      </a:r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629111219"/>
                  </a:ext>
                </a:extLst>
              </a:tr>
              <a:tr h="374008">
                <a:tc>
                  <a:txBody>
                    <a:bodyPr/>
                    <a:lstStyle/>
                    <a:p>
                      <a:pPr algn="l"/>
                      <a:r>
                        <a:rPr lang="ru-RU" sz="1400" dirty="0" smtClean="0">
                          <a:solidFill>
                            <a:srgbClr val="2D4E12"/>
                          </a:solidFill>
                        </a:rPr>
                        <a:t>Прибыль</a:t>
                      </a:r>
                      <a:endParaRPr lang="ru-RU" sz="1400" dirty="0">
                        <a:solidFill>
                          <a:srgbClr val="2D4E1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rgbClr val="2D4E12"/>
                          </a:solidFill>
                          <a:effectLst/>
                        </a:rPr>
                        <a:t>5 244 395</a:t>
                      </a:r>
                      <a:endParaRPr lang="ru-RU" sz="1400" dirty="0" smtClean="0">
                        <a:solidFill>
                          <a:srgbClr val="2D4E12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8138933"/>
                  </a:ext>
                </a:extLst>
              </a:tr>
              <a:tr h="374008">
                <a:tc>
                  <a:txBody>
                    <a:bodyPr/>
                    <a:lstStyle/>
                    <a:p>
                      <a:pPr algn="l"/>
                      <a:r>
                        <a:rPr lang="ru-RU" sz="1400" dirty="0" smtClean="0">
                          <a:solidFill>
                            <a:srgbClr val="2D4E12"/>
                          </a:solidFill>
                        </a:rPr>
                        <a:t>Рентабельность</a:t>
                      </a:r>
                      <a:endParaRPr lang="ru-RU" sz="1400" dirty="0">
                        <a:solidFill>
                          <a:srgbClr val="2D4E1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50/50</a:t>
                      </a:r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993263950"/>
                  </a:ext>
                </a:extLst>
              </a:tr>
              <a:tr h="374008">
                <a:tc>
                  <a:txBody>
                    <a:bodyPr/>
                    <a:lstStyle/>
                    <a:p>
                      <a:pPr algn="l"/>
                      <a:r>
                        <a:rPr lang="ru-RU" sz="1400" dirty="0" smtClean="0">
                          <a:solidFill>
                            <a:srgbClr val="2D4E12"/>
                          </a:solidFill>
                        </a:rPr>
                        <a:t>Окупаемость</a:t>
                      </a:r>
                      <a:endParaRPr lang="ru-RU" sz="1400" dirty="0">
                        <a:solidFill>
                          <a:srgbClr val="2D4E1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6-12 месяцев</a:t>
                      </a:r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6866552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81027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3855720" y="138242"/>
            <a:ext cx="5201909" cy="62375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b="1" dirty="0" smtClean="0">
                <a:solidFill>
                  <a:srgbClr val="2D4E12"/>
                </a:solidFill>
              </a:rPr>
              <a:t>Структура издержек и бизнес-модель</a:t>
            </a:r>
            <a:endParaRPr lang="ru-RU" sz="1800" b="1" dirty="0">
              <a:solidFill>
                <a:srgbClr val="2D4E12"/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7486459"/>
              </p:ext>
            </p:extLst>
          </p:nvPr>
        </p:nvGraphicFramePr>
        <p:xfrm>
          <a:off x="116111" y="154564"/>
          <a:ext cx="3664980" cy="48113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3249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83249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335510">
                <a:tc>
                  <a:txBody>
                    <a:bodyPr/>
                    <a:lstStyle/>
                    <a:p>
                      <a:r>
                        <a:rPr lang="ru-RU" sz="1400" b="0" dirty="0" smtClean="0">
                          <a:solidFill>
                            <a:srgbClr val="2D4E12"/>
                          </a:solidFill>
                        </a:rPr>
                        <a:t>Клиент (кто платит)</a:t>
                      </a:r>
                      <a:endParaRPr lang="ru-RU" sz="1400" b="0" dirty="0">
                        <a:solidFill>
                          <a:srgbClr val="2D4E12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 smtClean="0">
                          <a:solidFill>
                            <a:srgbClr val="2D4E12"/>
                          </a:solidFill>
                        </a:rPr>
                        <a:t>Физ. Или юр. лицо</a:t>
                      </a:r>
                      <a:endParaRPr lang="ru-RU" sz="1400" b="0" dirty="0">
                        <a:solidFill>
                          <a:srgbClr val="2D4E12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559183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rgbClr val="2D4E12"/>
                          </a:solidFill>
                        </a:rPr>
                        <a:t>Ключевые виды деятельности</a:t>
                      </a:r>
                      <a:endParaRPr lang="ru-RU" sz="1400" dirty="0">
                        <a:solidFill>
                          <a:srgbClr val="2D4E12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rgbClr val="2D4E12"/>
                          </a:solidFill>
                        </a:rPr>
                        <a:t>Прямые продажи</a:t>
                      </a:r>
                      <a:endParaRPr lang="ru-RU" sz="1400" dirty="0">
                        <a:solidFill>
                          <a:srgbClr val="2D4E12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535859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rgbClr val="2D4E12"/>
                          </a:solidFill>
                        </a:rPr>
                        <a:t>Структура издержек,</a:t>
                      </a:r>
                      <a:r>
                        <a:rPr lang="ru-RU" sz="1400" baseline="0" dirty="0" smtClean="0">
                          <a:solidFill>
                            <a:srgbClr val="2D4E12"/>
                          </a:solidFill>
                        </a:rPr>
                        <a:t> из которой складывается себестоимость решения</a:t>
                      </a:r>
                      <a:endParaRPr lang="ru-RU" sz="1400" dirty="0">
                        <a:solidFill>
                          <a:srgbClr val="2D4E12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rgbClr val="2D4E12"/>
                          </a:solidFill>
                        </a:rPr>
                        <a:t>Аренда помещения</a:t>
                      </a:r>
                    </a:p>
                    <a:p>
                      <a:r>
                        <a:rPr lang="ru-RU" sz="1400" dirty="0" smtClean="0">
                          <a:solidFill>
                            <a:srgbClr val="2D4E12"/>
                          </a:solidFill>
                        </a:rPr>
                        <a:t>Коммунальные услуги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rgbClr val="2D4E12"/>
                          </a:solidFill>
                        </a:rPr>
                        <a:t>Заработная</a:t>
                      </a:r>
                      <a:r>
                        <a:rPr lang="ru-RU" sz="1400" baseline="0" dirty="0" smtClean="0">
                          <a:solidFill>
                            <a:srgbClr val="2D4E12"/>
                          </a:solidFill>
                        </a:rPr>
                        <a:t> плата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559183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rgbClr val="2D4E12"/>
                          </a:solidFill>
                        </a:rPr>
                        <a:t>Каналы сбыта и</a:t>
                      </a:r>
                      <a:r>
                        <a:rPr lang="ru-RU" sz="1400" baseline="0" dirty="0" smtClean="0">
                          <a:solidFill>
                            <a:srgbClr val="2D4E12"/>
                          </a:solidFill>
                        </a:rPr>
                        <a:t> распространения</a:t>
                      </a:r>
                      <a:endParaRPr lang="ru-RU" sz="1400" dirty="0">
                        <a:solidFill>
                          <a:srgbClr val="2D4E12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rgbClr val="2D4E12"/>
                          </a:solidFill>
                        </a:rPr>
                        <a:t>УНЦ «</a:t>
                      </a:r>
                      <a:r>
                        <a:rPr lang="ru-RU" sz="1400" dirty="0" err="1" smtClean="0">
                          <a:solidFill>
                            <a:srgbClr val="2D4E12"/>
                          </a:solidFill>
                        </a:rPr>
                        <a:t>Липогорье</a:t>
                      </a:r>
                      <a:r>
                        <a:rPr lang="ru-RU" sz="1400" dirty="0" smtClean="0">
                          <a:solidFill>
                            <a:srgbClr val="2D4E12"/>
                          </a:solidFill>
                        </a:rPr>
                        <a:t>»</a:t>
                      </a:r>
                      <a:endParaRPr lang="ru-RU" sz="1400" dirty="0">
                        <a:solidFill>
                          <a:srgbClr val="2D4E12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821639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rgbClr val="2D4E12"/>
                          </a:solidFill>
                        </a:rPr>
                        <a:t>Маркетинг</a:t>
                      </a:r>
                      <a:endParaRPr lang="ru-RU" sz="1400" dirty="0">
                        <a:solidFill>
                          <a:srgbClr val="2D4E12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rgbClr val="2D4E12"/>
                          </a:solidFill>
                        </a:rPr>
                        <a:t>Прайс-лист УНЦ «</a:t>
                      </a:r>
                      <a:r>
                        <a:rPr lang="ru-RU" sz="1400" dirty="0" err="1" smtClean="0">
                          <a:solidFill>
                            <a:srgbClr val="2D4E12"/>
                          </a:solidFill>
                        </a:rPr>
                        <a:t>Липогорье</a:t>
                      </a:r>
                      <a:r>
                        <a:rPr lang="ru-RU" sz="1400" dirty="0" smtClean="0">
                          <a:solidFill>
                            <a:srgbClr val="2D4E12"/>
                          </a:solidFill>
                        </a:rPr>
                        <a:t>» на сайте ФГБО</a:t>
                      </a:r>
                      <a:r>
                        <a:rPr lang="ru-RU" sz="1400" baseline="0" dirty="0" smtClean="0">
                          <a:solidFill>
                            <a:srgbClr val="2D4E12"/>
                          </a:solidFill>
                        </a:rPr>
                        <a:t>У ВО Пермский ГАТУ.</a:t>
                      </a:r>
                    </a:p>
                    <a:p>
                      <a:r>
                        <a:rPr lang="ru-RU" sz="1400" baseline="0" dirty="0" smtClean="0">
                          <a:solidFill>
                            <a:srgbClr val="2D4E12"/>
                          </a:solidFill>
                        </a:rPr>
                        <a:t>В дальнейшем планируется создание сайта или группы в соц. сетях</a:t>
                      </a:r>
                      <a:endParaRPr lang="ru-RU" sz="1400" dirty="0">
                        <a:solidFill>
                          <a:srgbClr val="2D4E12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0891500"/>
              </p:ext>
            </p:extLst>
          </p:nvPr>
        </p:nvGraphicFramePr>
        <p:xfrm>
          <a:off x="3833559" y="909176"/>
          <a:ext cx="5224070" cy="2468880"/>
        </p:xfrm>
        <a:graphic>
          <a:graphicData uri="http://schemas.openxmlformats.org/drawingml/2006/table">
            <a:tbl>
              <a:tblPr firstRow="1" bandRow="1">
                <a:solidFill>
                  <a:schemeClr val="accent1">
                    <a:lumMod val="20000"/>
                    <a:lumOff val="80000"/>
                  </a:schemeClr>
                </a:solidFill>
                <a:tableStyleId>{BC89EF96-8CEA-46FF-86C4-4CE0E7609802}</a:tableStyleId>
              </a:tblPr>
              <a:tblGrid>
                <a:gridCol w="2612035">
                  <a:extLst>
                    <a:ext uri="{9D8B030D-6E8A-4147-A177-3AD203B41FA5}">
                      <a16:colId xmlns="" xmlns:a16="http://schemas.microsoft.com/office/drawing/2014/main" val="2906075217"/>
                    </a:ext>
                  </a:extLst>
                </a:gridCol>
                <a:gridCol w="2612035">
                  <a:extLst>
                    <a:ext uri="{9D8B030D-6E8A-4147-A177-3AD203B41FA5}">
                      <a16:colId xmlns="" xmlns:a16="http://schemas.microsoft.com/office/drawing/2014/main" val="4158174944"/>
                    </a:ext>
                  </a:extLst>
                </a:gridCol>
              </a:tblGrid>
              <a:tr h="247658">
                <a:tc gridSpan="2"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rgbClr val="2D4E12"/>
                          </a:solidFill>
                        </a:rPr>
                        <a:t>Формулирование рынка</a:t>
                      </a:r>
                      <a:endParaRPr lang="ru-RU" sz="1200" b="1" dirty="0">
                        <a:solidFill>
                          <a:srgbClr val="2D4E12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744653890"/>
                  </a:ext>
                </a:extLst>
              </a:tr>
              <a:tr h="261427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rgbClr val="2D4E12"/>
                          </a:solidFill>
                        </a:rPr>
                        <a:t>Отрасль</a:t>
                      </a:r>
                      <a:endParaRPr lang="ru-RU" sz="1200" dirty="0">
                        <a:solidFill>
                          <a:srgbClr val="2D4E1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rgbClr val="2D4E12"/>
                          </a:solidFill>
                        </a:rPr>
                        <a:t>Конечный потребитель</a:t>
                      </a:r>
                      <a:endParaRPr lang="ru-RU" sz="1200" dirty="0">
                        <a:solidFill>
                          <a:srgbClr val="2D4E12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538158312"/>
                  </a:ext>
                </a:extLst>
              </a:tr>
              <a:tr h="57787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err="1" smtClean="0">
                          <a:solidFill>
                            <a:srgbClr val="2D4E12"/>
                          </a:solidFill>
                        </a:rPr>
                        <a:t>Фитодизайн</a:t>
                      </a:r>
                      <a:endParaRPr lang="ru-RU" sz="1200" dirty="0">
                        <a:solidFill>
                          <a:srgbClr val="2D4E1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rgbClr val="2D4E12"/>
                          </a:solidFill>
                        </a:rPr>
                        <a:t>Дизайнеры интерьеров, любители </a:t>
                      </a:r>
                      <a:r>
                        <a:rPr lang="ru-RU" sz="1200" dirty="0" err="1" smtClean="0">
                          <a:solidFill>
                            <a:srgbClr val="2D4E12"/>
                          </a:solidFill>
                        </a:rPr>
                        <a:t>экостиля</a:t>
                      </a:r>
                      <a:r>
                        <a:rPr lang="ru-RU" sz="1200" dirty="0" smtClean="0">
                          <a:solidFill>
                            <a:srgbClr val="2D4E12"/>
                          </a:solidFill>
                        </a:rPr>
                        <a:t>, рестораны, кафе, торговые и бизнес центры</a:t>
                      </a:r>
                      <a:endParaRPr lang="ru-RU" sz="1200" dirty="0">
                        <a:solidFill>
                          <a:srgbClr val="2D4E12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212001405"/>
                  </a:ext>
                </a:extLst>
              </a:tr>
              <a:tr h="247658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rgbClr val="2D4E12"/>
                          </a:solidFill>
                        </a:rPr>
                        <a:t>География</a:t>
                      </a:r>
                      <a:endParaRPr lang="ru-RU" sz="1200" dirty="0">
                        <a:solidFill>
                          <a:srgbClr val="2D4E1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rgbClr val="2D4E12"/>
                          </a:solidFill>
                        </a:rPr>
                        <a:t>Конечный продукт</a:t>
                      </a:r>
                      <a:endParaRPr lang="ru-RU" sz="1200" dirty="0">
                        <a:solidFill>
                          <a:srgbClr val="2D4E12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37210399"/>
                  </a:ext>
                </a:extLst>
              </a:tr>
              <a:tr h="412764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rgbClr val="2D4E12"/>
                          </a:solidFill>
                        </a:rPr>
                        <a:t>Россия, Пермский</a:t>
                      </a:r>
                      <a:r>
                        <a:rPr lang="ru-RU" sz="1200" baseline="0" dirty="0" smtClean="0">
                          <a:solidFill>
                            <a:srgbClr val="2D4E12"/>
                          </a:solidFill>
                        </a:rPr>
                        <a:t> край, Пермь</a:t>
                      </a:r>
                      <a:endParaRPr lang="ru-RU" sz="1200" dirty="0">
                        <a:solidFill>
                          <a:srgbClr val="2D4E1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rgbClr val="2D4E12"/>
                          </a:solidFill>
                        </a:rPr>
                        <a:t>Растение с субстратом в мобильном блоке</a:t>
                      </a:r>
                      <a:endParaRPr lang="ru-RU" sz="1200" dirty="0">
                        <a:solidFill>
                          <a:srgbClr val="2D4E12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881094576"/>
                  </a:ext>
                </a:extLst>
              </a:tr>
              <a:tr h="247658">
                <a:tc gridSpan="2"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rgbClr val="2D4E12"/>
                          </a:solidFill>
                        </a:rPr>
                        <a:t>Назвать рынок</a:t>
                      </a:r>
                      <a:endParaRPr lang="ru-RU" sz="1200" b="0" dirty="0">
                        <a:solidFill>
                          <a:srgbClr val="2D4E12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191931293"/>
                  </a:ext>
                </a:extLst>
              </a:tr>
              <a:tr h="247658">
                <a:tc gridSpan="2"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rgbClr val="2D4E12"/>
                          </a:solidFill>
                        </a:rPr>
                        <a:t>Озеленение</a:t>
                      </a:r>
                      <a:r>
                        <a:rPr lang="ru-RU" sz="1200" baseline="0" dirty="0" smtClean="0">
                          <a:solidFill>
                            <a:srgbClr val="2D4E12"/>
                          </a:solidFill>
                        </a:rPr>
                        <a:t> интерьеров живыми растениями</a:t>
                      </a:r>
                      <a:endParaRPr lang="ru-RU" sz="1200" dirty="0">
                        <a:solidFill>
                          <a:srgbClr val="2D4E12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94703912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07828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3659742"/>
              </p:ext>
            </p:extLst>
          </p:nvPr>
        </p:nvGraphicFramePr>
        <p:xfrm>
          <a:off x="59961" y="479687"/>
          <a:ext cx="8971613" cy="462034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20751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642769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41485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383406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323070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48086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2D4E12"/>
                          </a:solidFill>
                          <a:effectLst/>
                        </a:rPr>
                        <a:t>Компонент</a:t>
                      </a:r>
                      <a:endParaRPr lang="ru-RU" sz="1400" dirty="0">
                        <a:solidFill>
                          <a:srgbClr val="2D4E12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9786" marR="3978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2D4E12"/>
                          </a:solidFill>
                          <a:effectLst/>
                        </a:rPr>
                        <a:t>Количество</a:t>
                      </a:r>
                      <a:endParaRPr lang="ru-RU" sz="1400" dirty="0">
                        <a:solidFill>
                          <a:srgbClr val="2D4E12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9786" marR="3978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2D4E12"/>
                          </a:solidFill>
                          <a:effectLst/>
                        </a:rPr>
                        <a:t>Стоимость, </a:t>
                      </a:r>
                      <a:r>
                        <a:rPr lang="ru-RU" sz="1400" dirty="0" err="1">
                          <a:solidFill>
                            <a:srgbClr val="2D4E12"/>
                          </a:solidFill>
                          <a:effectLst/>
                        </a:rPr>
                        <a:t>руб</a:t>
                      </a:r>
                      <a:endParaRPr lang="ru-RU" sz="1400" dirty="0">
                        <a:solidFill>
                          <a:srgbClr val="2D4E12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9786" marR="3978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2D4E12"/>
                          </a:solidFill>
                          <a:effectLst/>
                        </a:rPr>
                        <a:t>Расходы,</a:t>
                      </a:r>
                      <a:r>
                        <a:rPr lang="ru-RU" sz="1400" baseline="0" dirty="0" smtClean="0">
                          <a:solidFill>
                            <a:srgbClr val="2D4E12"/>
                          </a:solidFill>
                          <a:effectLst/>
                        </a:rPr>
                        <a:t> </a:t>
                      </a:r>
                      <a:r>
                        <a:rPr lang="ru-RU" sz="1400" baseline="0" dirty="0" err="1" smtClean="0">
                          <a:solidFill>
                            <a:srgbClr val="2D4E12"/>
                          </a:solidFill>
                          <a:effectLst/>
                        </a:rPr>
                        <a:t>руб</a:t>
                      </a:r>
                      <a:endParaRPr lang="ru-RU" sz="1400" dirty="0">
                        <a:solidFill>
                          <a:srgbClr val="2D4E12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9786" marR="3978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2D4E12"/>
                          </a:solidFill>
                          <a:effectLst/>
                        </a:rPr>
                        <a:t>Прибыль,</a:t>
                      </a:r>
                      <a:r>
                        <a:rPr lang="ru-RU" sz="1400" baseline="0" dirty="0" smtClean="0">
                          <a:solidFill>
                            <a:srgbClr val="2D4E12"/>
                          </a:solidFill>
                          <a:effectLst/>
                        </a:rPr>
                        <a:t> </a:t>
                      </a:r>
                      <a:r>
                        <a:rPr lang="ru-RU" sz="1400" baseline="0" dirty="0" err="1" smtClean="0">
                          <a:solidFill>
                            <a:srgbClr val="2D4E12"/>
                          </a:solidFill>
                          <a:effectLst/>
                        </a:rPr>
                        <a:t>руб</a:t>
                      </a:r>
                      <a:endParaRPr lang="ru-RU" sz="1400" dirty="0">
                        <a:solidFill>
                          <a:srgbClr val="2D4E12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9786" marR="39786" marT="0" marB="0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8535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rgbClr val="2D4E12"/>
                          </a:solidFill>
                          <a:effectLst/>
                        </a:rPr>
                        <a:t>Дистиллированная вода</a:t>
                      </a:r>
                      <a:endParaRPr lang="ru-RU" sz="1200" b="0" dirty="0">
                        <a:solidFill>
                          <a:srgbClr val="2D4E12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9786" marR="39786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2D4E12"/>
                          </a:solidFill>
                          <a:effectLst/>
                        </a:rPr>
                        <a:t>266,7 литров</a:t>
                      </a:r>
                      <a:endParaRPr lang="ru-RU" sz="1200" dirty="0">
                        <a:solidFill>
                          <a:srgbClr val="2D4E12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9786" marR="3978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2D4E12"/>
                          </a:solidFill>
                          <a:effectLst/>
                        </a:rPr>
                        <a:t>16 535,4</a:t>
                      </a:r>
                      <a:endParaRPr lang="ru-RU" sz="1200">
                        <a:solidFill>
                          <a:srgbClr val="2D4E12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9786" marR="3978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2D4E12"/>
                          </a:solidFill>
                          <a:effectLst/>
                        </a:rPr>
                        <a:t>16 535,4</a:t>
                      </a:r>
                      <a:endParaRPr lang="ru-RU" sz="1200">
                        <a:solidFill>
                          <a:srgbClr val="2D4E12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9786" marR="3978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2D4E12"/>
                          </a:solidFill>
                          <a:effectLst/>
                        </a:rPr>
                        <a:t>-</a:t>
                      </a:r>
                      <a:endParaRPr lang="ru-RU" sz="1200" dirty="0">
                        <a:solidFill>
                          <a:srgbClr val="2D4E12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9786" marR="39786" marT="0" marB="0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7023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rgbClr val="2D4E12"/>
                          </a:solidFill>
                          <a:effectLst/>
                        </a:rPr>
                        <a:t>Питательный раствор</a:t>
                      </a:r>
                      <a:endParaRPr lang="ru-RU" sz="1200" b="0" dirty="0">
                        <a:solidFill>
                          <a:srgbClr val="2D4E12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9786" marR="39786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2D4E12"/>
                          </a:solidFill>
                          <a:effectLst/>
                        </a:rPr>
                        <a:t>266,7 литров</a:t>
                      </a:r>
                      <a:endParaRPr lang="ru-RU" sz="1200" dirty="0">
                        <a:solidFill>
                          <a:srgbClr val="2D4E12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9786" marR="3978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2D4E12"/>
                          </a:solidFill>
                          <a:effectLst/>
                        </a:rPr>
                        <a:t>17 908,9</a:t>
                      </a:r>
                      <a:endParaRPr lang="ru-RU" sz="1200">
                        <a:solidFill>
                          <a:srgbClr val="2D4E12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9786" marR="3978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2D4E12"/>
                          </a:solidFill>
                          <a:effectLst/>
                        </a:rPr>
                        <a:t>17 908,9</a:t>
                      </a:r>
                      <a:endParaRPr lang="ru-RU" sz="1200">
                        <a:solidFill>
                          <a:srgbClr val="2D4E12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9786" marR="3978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2D4E12"/>
                          </a:solidFill>
                          <a:effectLst/>
                        </a:rPr>
                        <a:t> </a:t>
                      </a:r>
                      <a:r>
                        <a:rPr lang="ru-RU" sz="1200" dirty="0" smtClean="0">
                          <a:solidFill>
                            <a:srgbClr val="2D4E12"/>
                          </a:solidFill>
                          <a:effectLst/>
                        </a:rPr>
                        <a:t>-</a:t>
                      </a:r>
                      <a:endParaRPr lang="ru-RU" sz="1200" dirty="0">
                        <a:solidFill>
                          <a:srgbClr val="2D4E12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9786" marR="39786" marT="0" marB="0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49920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rgbClr val="2D4E12"/>
                          </a:solidFill>
                          <a:effectLst/>
                        </a:rPr>
                        <a:t>Гидрогель</a:t>
                      </a:r>
                      <a:endParaRPr lang="ru-RU" sz="1200" b="0" dirty="0">
                        <a:solidFill>
                          <a:srgbClr val="2D4E12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9786" marR="39786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2D4E12"/>
                          </a:solidFill>
                          <a:effectLst/>
                        </a:rPr>
                        <a:t>2666,7 г в сухом состоянии</a:t>
                      </a:r>
                      <a:endParaRPr lang="ru-RU" sz="1200" dirty="0">
                        <a:solidFill>
                          <a:srgbClr val="2D4E12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9786" marR="3978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2D4E12"/>
                          </a:solidFill>
                          <a:effectLst/>
                        </a:rPr>
                        <a:t>29 866,7</a:t>
                      </a:r>
                      <a:endParaRPr lang="ru-RU" sz="1200" dirty="0">
                        <a:solidFill>
                          <a:srgbClr val="2D4E12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9786" marR="3978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2D4E12"/>
                          </a:solidFill>
                          <a:effectLst/>
                        </a:rPr>
                        <a:t>29 866,7</a:t>
                      </a:r>
                      <a:endParaRPr lang="ru-RU" sz="1200">
                        <a:solidFill>
                          <a:srgbClr val="2D4E12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9786" marR="3978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2D4E12"/>
                          </a:solidFill>
                          <a:effectLst/>
                        </a:rPr>
                        <a:t> </a:t>
                      </a:r>
                      <a:r>
                        <a:rPr lang="ru-RU" sz="1200" dirty="0" smtClean="0">
                          <a:solidFill>
                            <a:srgbClr val="2D4E12"/>
                          </a:solidFill>
                          <a:effectLst/>
                        </a:rPr>
                        <a:t>-</a:t>
                      </a:r>
                      <a:endParaRPr lang="ru-RU" sz="1200" dirty="0">
                        <a:solidFill>
                          <a:srgbClr val="2D4E12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9786" marR="39786" marT="0" marB="0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6361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rgbClr val="2D4E12"/>
                          </a:solidFill>
                          <a:effectLst/>
                        </a:rPr>
                        <a:t>Модули</a:t>
                      </a:r>
                      <a:endParaRPr lang="ru-RU" sz="1200" b="0" dirty="0">
                        <a:solidFill>
                          <a:srgbClr val="2D4E12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9786" marR="39786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2D4E12"/>
                          </a:solidFill>
                          <a:effectLst/>
                        </a:rPr>
                        <a:t>1600 модулей (400 л)</a:t>
                      </a:r>
                      <a:endParaRPr lang="ru-RU" sz="1200" dirty="0">
                        <a:solidFill>
                          <a:srgbClr val="2D4E12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9786" marR="3978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2D4E12"/>
                          </a:solidFill>
                          <a:effectLst/>
                        </a:rPr>
                        <a:t>240 000</a:t>
                      </a:r>
                      <a:endParaRPr lang="ru-RU" sz="1200" dirty="0">
                        <a:solidFill>
                          <a:srgbClr val="2D4E12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9786" marR="3978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2D4E12"/>
                          </a:solidFill>
                          <a:effectLst/>
                        </a:rPr>
                        <a:t>240 000</a:t>
                      </a:r>
                      <a:endParaRPr lang="ru-RU" sz="1200" dirty="0">
                        <a:solidFill>
                          <a:srgbClr val="2D4E12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9786" marR="3978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2D4E12"/>
                          </a:solidFill>
                          <a:effectLst/>
                        </a:rPr>
                        <a:t> </a:t>
                      </a:r>
                      <a:r>
                        <a:rPr lang="ru-RU" sz="1200" dirty="0" smtClean="0">
                          <a:solidFill>
                            <a:srgbClr val="2D4E12"/>
                          </a:solidFill>
                          <a:effectLst/>
                        </a:rPr>
                        <a:t>-</a:t>
                      </a:r>
                      <a:endParaRPr lang="ru-RU" sz="1200" dirty="0">
                        <a:solidFill>
                          <a:srgbClr val="2D4E12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9786" marR="39786" marT="0" marB="0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9521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rgbClr val="2D4E12"/>
                          </a:solidFill>
                          <a:effectLst/>
                        </a:rPr>
                        <a:t>Растения</a:t>
                      </a:r>
                      <a:endParaRPr lang="ru-RU" sz="1200" b="0" dirty="0">
                        <a:solidFill>
                          <a:srgbClr val="2D4E12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9786" marR="39786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2D4E12"/>
                          </a:solidFill>
                          <a:effectLst/>
                        </a:rPr>
                        <a:t>1600 штук</a:t>
                      </a:r>
                      <a:endParaRPr lang="ru-RU" sz="1200" dirty="0">
                        <a:solidFill>
                          <a:srgbClr val="2D4E12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9786" marR="3978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2D4E12"/>
                          </a:solidFill>
                          <a:effectLst/>
                        </a:rPr>
                        <a:t>29 600</a:t>
                      </a:r>
                      <a:endParaRPr lang="ru-RU" sz="1200" dirty="0">
                        <a:solidFill>
                          <a:srgbClr val="2D4E12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9786" marR="3978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2D4E12"/>
                          </a:solidFill>
                          <a:effectLst/>
                        </a:rPr>
                        <a:t>2 960</a:t>
                      </a:r>
                      <a:endParaRPr lang="ru-RU" sz="1200" dirty="0">
                        <a:solidFill>
                          <a:srgbClr val="2D4E12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9786" marR="3978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2D4E12"/>
                          </a:solidFill>
                          <a:effectLst/>
                        </a:rPr>
                        <a:t>26 640</a:t>
                      </a:r>
                      <a:endParaRPr lang="ru-RU" sz="1200">
                        <a:solidFill>
                          <a:srgbClr val="2D4E12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9786" marR="39786" marT="0" marB="0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9527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rgbClr val="2D4E12"/>
                          </a:solidFill>
                          <a:effectLst/>
                        </a:rPr>
                        <a:t>Аренда помещения</a:t>
                      </a:r>
                      <a:endParaRPr lang="ru-RU" sz="1200" b="0" dirty="0">
                        <a:solidFill>
                          <a:srgbClr val="2D4E12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9786" marR="39786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2D4E12"/>
                          </a:solidFill>
                          <a:effectLst/>
                        </a:rPr>
                        <a:t>20 м</a:t>
                      </a:r>
                      <a:r>
                        <a:rPr lang="ru-RU" sz="1200" baseline="30000">
                          <a:solidFill>
                            <a:srgbClr val="2D4E12"/>
                          </a:solidFill>
                          <a:effectLst/>
                        </a:rPr>
                        <a:t>2</a:t>
                      </a:r>
                      <a:endParaRPr lang="ru-RU" sz="1200">
                        <a:solidFill>
                          <a:srgbClr val="2D4E12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9786" marR="3978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2D4E12"/>
                          </a:solidFill>
                          <a:effectLst/>
                        </a:rPr>
                        <a:t>18 000</a:t>
                      </a:r>
                      <a:endParaRPr lang="ru-RU" sz="1200" dirty="0">
                        <a:solidFill>
                          <a:srgbClr val="2D4E12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9786" marR="3978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2D4E12"/>
                          </a:solidFill>
                          <a:effectLst/>
                        </a:rPr>
                        <a:t>18 000 (+ коммунальные услуги)</a:t>
                      </a:r>
                      <a:endParaRPr lang="ru-RU" sz="1200" dirty="0">
                        <a:solidFill>
                          <a:srgbClr val="2D4E12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9786" marR="3978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2D4E12"/>
                          </a:solidFill>
                          <a:effectLst/>
                        </a:rPr>
                        <a:t> </a:t>
                      </a:r>
                      <a:r>
                        <a:rPr lang="ru-RU" sz="1200" dirty="0" smtClean="0">
                          <a:solidFill>
                            <a:srgbClr val="2D4E12"/>
                          </a:solidFill>
                          <a:effectLst/>
                        </a:rPr>
                        <a:t>-</a:t>
                      </a:r>
                      <a:endParaRPr lang="ru-RU" sz="1200" dirty="0">
                        <a:solidFill>
                          <a:srgbClr val="2D4E12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9786" marR="39786" marT="0" marB="0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29527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solidFill>
                            <a:srgbClr val="2D4E12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Заработная плата</a:t>
                      </a:r>
                      <a:endParaRPr lang="ru-RU" sz="1200" b="0" dirty="0">
                        <a:solidFill>
                          <a:srgbClr val="2D4E12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9786" marR="39786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2D4E12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</a:t>
                      </a:r>
                      <a:endParaRPr lang="ru-RU" sz="1200" dirty="0">
                        <a:solidFill>
                          <a:srgbClr val="2D4E12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9786" marR="3978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2D4E12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75</a:t>
                      </a:r>
                      <a:r>
                        <a:rPr lang="ru-RU" sz="1200" baseline="0" dirty="0" smtClean="0">
                          <a:solidFill>
                            <a:srgbClr val="2D4E12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dirty="0" smtClean="0">
                          <a:solidFill>
                            <a:srgbClr val="2D4E12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000 (15 000*5)</a:t>
                      </a:r>
                      <a:endParaRPr lang="ru-RU" sz="1200" dirty="0">
                        <a:solidFill>
                          <a:srgbClr val="2D4E12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9786" marR="3978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2D4E12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75 000</a:t>
                      </a:r>
                      <a:endParaRPr lang="ru-RU" sz="1200" dirty="0">
                        <a:solidFill>
                          <a:srgbClr val="2D4E12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9786" marR="3978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2D4E12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-</a:t>
                      </a:r>
                      <a:endParaRPr lang="ru-RU" sz="1200" dirty="0">
                        <a:solidFill>
                          <a:srgbClr val="2D4E12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9786" marR="39786" marT="0" marB="0"/>
                </a:tc>
              </a:tr>
              <a:tr h="50239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rgbClr val="2D4E12"/>
                          </a:solidFill>
                          <a:effectLst/>
                        </a:rPr>
                        <a:t>Стоимость </a:t>
                      </a:r>
                      <a:r>
                        <a:rPr lang="ru-RU" sz="1200" b="0" dirty="0" smtClean="0">
                          <a:solidFill>
                            <a:srgbClr val="2D4E12"/>
                          </a:solidFill>
                          <a:effectLst/>
                        </a:rPr>
                        <a:t>объекта</a:t>
                      </a:r>
                      <a:endParaRPr lang="ru-RU" sz="1200" b="0" dirty="0">
                        <a:solidFill>
                          <a:srgbClr val="2D4E12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9786" marR="39786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rgbClr val="2D4E12"/>
                          </a:solidFill>
                        </a:rPr>
                        <a:t>1 штука</a:t>
                      </a:r>
                      <a:endParaRPr lang="ru-RU" sz="1200" dirty="0">
                        <a:solidFill>
                          <a:srgbClr val="2D4E12"/>
                        </a:solidFill>
                      </a:endParaRPr>
                    </a:p>
                  </a:txBody>
                  <a:tcPr marL="39786" marR="3978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2D4E12"/>
                          </a:solidFill>
                          <a:effectLst/>
                        </a:rPr>
                        <a:t>517 </a:t>
                      </a:r>
                      <a:r>
                        <a:rPr lang="ru-RU" sz="1200" dirty="0">
                          <a:solidFill>
                            <a:srgbClr val="2D4E12"/>
                          </a:solidFill>
                          <a:effectLst/>
                        </a:rPr>
                        <a:t>(</a:t>
                      </a:r>
                      <a:r>
                        <a:rPr lang="ru-RU" sz="1200" dirty="0" smtClean="0">
                          <a:solidFill>
                            <a:srgbClr val="2D4E12"/>
                          </a:solidFill>
                          <a:effectLst/>
                        </a:rPr>
                        <a:t>267+250 </a:t>
                      </a:r>
                      <a:r>
                        <a:rPr lang="ru-RU" sz="1200" dirty="0">
                          <a:solidFill>
                            <a:srgbClr val="2D4E12"/>
                          </a:solidFill>
                          <a:effectLst/>
                        </a:rPr>
                        <a:t>– товарная наценка)</a:t>
                      </a:r>
                      <a:endParaRPr lang="ru-RU" sz="1200" dirty="0">
                        <a:solidFill>
                          <a:srgbClr val="2D4E12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9786" marR="3978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2D4E12"/>
                          </a:solidFill>
                          <a:effectLst/>
                        </a:rPr>
                        <a:t>250</a:t>
                      </a:r>
                      <a:endParaRPr lang="ru-RU" sz="1200" dirty="0">
                        <a:solidFill>
                          <a:srgbClr val="2D4E12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9786" marR="3978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2D4E12"/>
                          </a:solidFill>
                          <a:effectLst/>
                        </a:rPr>
                        <a:t>219,9</a:t>
                      </a:r>
                      <a:endParaRPr lang="ru-RU" sz="1200">
                        <a:solidFill>
                          <a:srgbClr val="2D4E12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9786" marR="39786" marT="0" marB="0"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337395">
                <a:tc gridSpan="2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2D4E12"/>
                          </a:solidFill>
                          <a:effectLst/>
                        </a:rPr>
                        <a:t>Продажи в </a:t>
                      </a:r>
                      <a:r>
                        <a:rPr lang="ru-RU" sz="1200" dirty="0">
                          <a:solidFill>
                            <a:srgbClr val="2D4E12"/>
                          </a:solidFill>
                          <a:effectLst/>
                        </a:rPr>
                        <a:t>месяц</a:t>
                      </a:r>
                      <a:endParaRPr lang="ru-RU" sz="1200" dirty="0">
                        <a:solidFill>
                          <a:srgbClr val="2D4E12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9786" marR="39786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2D4E12"/>
                          </a:solidFill>
                          <a:effectLst/>
                        </a:rPr>
                        <a:t>827 200</a:t>
                      </a:r>
                      <a:endParaRPr lang="ru-RU" sz="1200" dirty="0">
                        <a:solidFill>
                          <a:srgbClr val="2D4E12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9786" marR="39786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2D4E12"/>
                          </a:solidFill>
                          <a:effectLst/>
                        </a:rPr>
                        <a:t>400 271</a:t>
                      </a:r>
                      <a:endParaRPr lang="ru-RU" sz="1200" dirty="0">
                        <a:solidFill>
                          <a:srgbClr val="2D4E12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9786" marR="39786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2D4E12"/>
                          </a:solidFill>
                          <a:effectLst/>
                        </a:rPr>
                        <a:t>426 929</a:t>
                      </a:r>
                      <a:endParaRPr lang="ru-RU" sz="1200" b="1" dirty="0">
                        <a:solidFill>
                          <a:srgbClr val="2D4E12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9786" marR="39786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295217">
                <a:tc gridSpan="2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2D4E12"/>
                          </a:solidFill>
                          <a:effectLst/>
                        </a:rPr>
                        <a:t>Продажи </a:t>
                      </a:r>
                      <a:r>
                        <a:rPr lang="ru-RU" sz="1200" dirty="0">
                          <a:solidFill>
                            <a:srgbClr val="2D4E12"/>
                          </a:solidFill>
                          <a:effectLst/>
                        </a:rPr>
                        <a:t>в год</a:t>
                      </a:r>
                      <a:endParaRPr lang="ru-RU" sz="1200" dirty="0">
                        <a:solidFill>
                          <a:srgbClr val="2D4E12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9786" marR="39786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2D4E12"/>
                          </a:solidFill>
                          <a:effectLst/>
                        </a:rPr>
                        <a:t>9 926 400</a:t>
                      </a:r>
                      <a:endParaRPr lang="ru-RU" sz="1200" dirty="0">
                        <a:solidFill>
                          <a:srgbClr val="2D4E12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9786" marR="39786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2D4E12"/>
                          </a:solidFill>
                          <a:effectLst/>
                        </a:rPr>
                        <a:t>4</a:t>
                      </a:r>
                      <a:r>
                        <a:rPr lang="ru-RU" sz="1200" baseline="0" dirty="0" smtClean="0">
                          <a:solidFill>
                            <a:srgbClr val="2D4E12"/>
                          </a:solidFill>
                          <a:effectLst/>
                        </a:rPr>
                        <a:t> 8</a:t>
                      </a:r>
                      <a:r>
                        <a:rPr lang="ru-RU" sz="1200" dirty="0" smtClean="0">
                          <a:solidFill>
                            <a:srgbClr val="2D4E12"/>
                          </a:solidFill>
                          <a:effectLst/>
                        </a:rPr>
                        <a:t>03 </a:t>
                      </a:r>
                      <a:r>
                        <a:rPr lang="ru-RU" sz="1200" dirty="0">
                          <a:solidFill>
                            <a:srgbClr val="2D4E12"/>
                          </a:solidFill>
                          <a:effectLst/>
                        </a:rPr>
                        <a:t>252</a:t>
                      </a:r>
                      <a:endParaRPr lang="ru-RU" sz="1200" dirty="0">
                        <a:solidFill>
                          <a:srgbClr val="2D4E12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9786" marR="39786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2D4E12"/>
                          </a:solidFill>
                          <a:effectLst/>
                        </a:rPr>
                        <a:t>5 123 148</a:t>
                      </a:r>
                      <a:endParaRPr lang="ru-RU" sz="1200" b="1" dirty="0">
                        <a:solidFill>
                          <a:srgbClr val="2D4E12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9786" marR="39786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295217">
                <a:tc gridSpan="3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2D4E12"/>
                          </a:solidFill>
                          <a:effectLst/>
                        </a:rPr>
                        <a:t>«Подушка безопасности 30%» в месяц</a:t>
                      </a:r>
                      <a:endParaRPr lang="ru-RU" sz="1200" dirty="0">
                        <a:solidFill>
                          <a:srgbClr val="2D4E12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9786" marR="39786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2D4E12"/>
                          </a:solidFill>
                          <a:effectLst/>
                        </a:rPr>
                        <a:t>120 081,3</a:t>
                      </a:r>
                      <a:endParaRPr lang="ru-RU" sz="1200" dirty="0">
                        <a:solidFill>
                          <a:srgbClr val="2D4E12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9786" marR="3978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2D4E12"/>
                          </a:solidFill>
                          <a:effectLst/>
                        </a:rPr>
                        <a:t>280 189,7</a:t>
                      </a:r>
                      <a:endParaRPr lang="ru-RU" sz="1200" dirty="0">
                        <a:solidFill>
                          <a:srgbClr val="2D4E12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9786" marR="39786" marT="0" marB="0"/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295217">
                <a:tc gridSpan="3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2D4E12"/>
                          </a:solidFill>
                          <a:effectLst/>
                        </a:rPr>
                        <a:t>«Подушка безопасности 30%» в год</a:t>
                      </a:r>
                      <a:endParaRPr lang="ru-RU" sz="1200" dirty="0">
                        <a:solidFill>
                          <a:srgbClr val="2D4E12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9786" marR="39786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2D4E12"/>
                          </a:solidFill>
                          <a:effectLst/>
                        </a:rPr>
                        <a:t>1 </a:t>
                      </a:r>
                      <a:r>
                        <a:rPr lang="ru-RU" sz="1200" dirty="0" smtClean="0">
                          <a:solidFill>
                            <a:srgbClr val="2D4E12"/>
                          </a:solidFill>
                          <a:effectLst/>
                        </a:rPr>
                        <a:t>440 975,6</a:t>
                      </a:r>
                      <a:endParaRPr lang="ru-RU" sz="1200" dirty="0">
                        <a:solidFill>
                          <a:srgbClr val="2D4E12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9786" marR="3978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2D4E12"/>
                          </a:solidFill>
                          <a:effectLst/>
                        </a:rPr>
                        <a:t>3 362 276,4</a:t>
                      </a:r>
                      <a:endParaRPr lang="ru-RU" sz="1200" dirty="0">
                        <a:solidFill>
                          <a:srgbClr val="2D4E12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9786" marR="39786" marT="0" marB="0"/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3" name="Скругленный прямоугольник 2"/>
          <p:cNvSpPr/>
          <p:nvPr/>
        </p:nvSpPr>
        <p:spPr>
          <a:xfrm>
            <a:off x="59961" y="74951"/>
            <a:ext cx="8971613" cy="33727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b="1" dirty="0" smtClean="0">
                <a:solidFill>
                  <a:srgbClr val="2D4E12"/>
                </a:solidFill>
              </a:rPr>
              <a:t>Бизнес-план</a:t>
            </a:r>
            <a:endParaRPr lang="ru-RU" sz="1800" b="1" dirty="0">
              <a:solidFill>
                <a:srgbClr val="2D4E1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7681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224852" y="172387"/>
            <a:ext cx="4428343" cy="6820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2D4E12"/>
                </a:solidFill>
              </a:rPr>
              <a:t>Этапы развития проекта</a:t>
            </a:r>
            <a:endParaRPr lang="ru-RU" sz="2000" b="1" dirty="0">
              <a:solidFill>
                <a:srgbClr val="2D4E12"/>
              </a:solidFill>
            </a:endParaRPr>
          </a:p>
        </p:txBody>
      </p:sp>
      <p:sp>
        <p:nvSpPr>
          <p:cNvPr id="10" name="Стрелка вправо 9"/>
          <p:cNvSpPr/>
          <p:nvPr/>
        </p:nvSpPr>
        <p:spPr>
          <a:xfrm>
            <a:off x="688923" y="2840639"/>
            <a:ext cx="3762531" cy="94438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u="sng" dirty="0" smtClean="0">
                <a:solidFill>
                  <a:srgbClr val="2D4E12"/>
                </a:solidFill>
              </a:rPr>
              <a:t>Создание финансовой и бизнес-модели решения</a:t>
            </a:r>
            <a:endParaRPr lang="ru-RU" u="sng" dirty="0">
              <a:solidFill>
                <a:srgbClr val="2D4E12"/>
              </a:solidFill>
            </a:endParaRPr>
          </a:p>
        </p:txBody>
      </p:sp>
      <p:sp>
        <p:nvSpPr>
          <p:cNvPr id="15" name="Стрелка вправо 14"/>
          <p:cNvSpPr/>
          <p:nvPr/>
        </p:nvSpPr>
        <p:spPr>
          <a:xfrm>
            <a:off x="224852" y="904407"/>
            <a:ext cx="3762531" cy="94438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u="sng" dirty="0" smtClean="0">
                <a:solidFill>
                  <a:srgbClr val="2D4E12"/>
                </a:solidFill>
              </a:rPr>
              <a:t>Разработка идеи и её реализации</a:t>
            </a:r>
            <a:endParaRPr lang="ru-RU" u="sng" dirty="0">
              <a:solidFill>
                <a:srgbClr val="2D4E12"/>
              </a:solidFill>
            </a:endParaRPr>
          </a:p>
        </p:txBody>
      </p:sp>
      <p:sp>
        <p:nvSpPr>
          <p:cNvPr id="16" name="Стрелка вправо 15"/>
          <p:cNvSpPr/>
          <p:nvPr/>
        </p:nvSpPr>
        <p:spPr>
          <a:xfrm>
            <a:off x="890664" y="3889947"/>
            <a:ext cx="3762531" cy="94438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u="sng" dirty="0" smtClean="0">
                <a:solidFill>
                  <a:srgbClr val="2D4E12"/>
                </a:solidFill>
              </a:rPr>
              <a:t>Проведение исследования и создание прототипа</a:t>
            </a:r>
            <a:endParaRPr lang="ru-RU" u="sng" dirty="0">
              <a:solidFill>
                <a:srgbClr val="2D4E12"/>
              </a:solidFill>
            </a:endParaRPr>
          </a:p>
        </p:txBody>
      </p:sp>
      <p:sp>
        <p:nvSpPr>
          <p:cNvPr id="17" name="Стрелка вправо 16"/>
          <p:cNvSpPr/>
          <p:nvPr/>
        </p:nvSpPr>
        <p:spPr>
          <a:xfrm>
            <a:off x="440958" y="1863780"/>
            <a:ext cx="3762531" cy="94438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u="sng" dirty="0" smtClean="0">
                <a:solidFill>
                  <a:srgbClr val="2D4E12"/>
                </a:solidFill>
              </a:rPr>
              <a:t>Проверка проблемы пользователей, поиск аналогов и решений</a:t>
            </a:r>
            <a:endParaRPr lang="ru-RU" u="sng" dirty="0">
              <a:solidFill>
                <a:srgbClr val="2D4E12"/>
              </a:solidFill>
            </a:endParaRPr>
          </a:p>
        </p:txBody>
      </p:sp>
      <p:sp>
        <p:nvSpPr>
          <p:cNvPr id="12" name="Овальная выноска 11"/>
          <p:cNvSpPr/>
          <p:nvPr/>
        </p:nvSpPr>
        <p:spPr>
          <a:xfrm>
            <a:off x="6939820" y="1004342"/>
            <a:ext cx="2143594" cy="1583961"/>
          </a:xfrm>
          <a:prstGeom prst="wedgeEllipseCallou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2D4E12"/>
                </a:solidFill>
              </a:rPr>
              <a:t>Использование 3</a:t>
            </a:r>
            <a:r>
              <a:rPr lang="en-US" dirty="0" smtClean="0">
                <a:solidFill>
                  <a:srgbClr val="2D4E12"/>
                </a:solidFill>
              </a:rPr>
              <a:t>D </a:t>
            </a:r>
            <a:r>
              <a:rPr lang="ru-RU" dirty="0" smtClean="0">
                <a:solidFill>
                  <a:srgbClr val="2D4E12"/>
                </a:solidFill>
              </a:rPr>
              <a:t>принтера для создания модулей и конструкций</a:t>
            </a:r>
            <a:endParaRPr lang="ru-RU" dirty="0">
              <a:solidFill>
                <a:srgbClr val="2D4E12"/>
              </a:solidFill>
            </a:endParaRPr>
          </a:p>
        </p:txBody>
      </p:sp>
      <p:sp>
        <p:nvSpPr>
          <p:cNvPr id="19" name="Овальная выноска 18"/>
          <p:cNvSpPr/>
          <p:nvPr/>
        </p:nvSpPr>
        <p:spPr>
          <a:xfrm>
            <a:off x="4134909" y="904407"/>
            <a:ext cx="2024923" cy="1249180"/>
          </a:xfrm>
          <a:prstGeom prst="wedgeEllipseCallou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rgbClr val="2D4E12"/>
                </a:solidFill>
              </a:rPr>
              <a:t>Система слежения за состоянием продукта и оповещение</a:t>
            </a:r>
          </a:p>
        </p:txBody>
      </p:sp>
      <p:sp>
        <p:nvSpPr>
          <p:cNvPr id="20" name="Овальная выноска 19"/>
          <p:cNvSpPr/>
          <p:nvPr/>
        </p:nvSpPr>
        <p:spPr>
          <a:xfrm>
            <a:off x="5288280" y="2060151"/>
            <a:ext cx="1950720" cy="1250431"/>
          </a:xfrm>
          <a:prstGeom prst="wedgeEllipseCallou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rgbClr val="2D4E12"/>
                </a:solidFill>
              </a:rPr>
              <a:t>Сотрудничество с ТЦ, БЦ, ОЦ. </a:t>
            </a:r>
          </a:p>
        </p:txBody>
      </p:sp>
      <p:sp>
        <p:nvSpPr>
          <p:cNvPr id="21" name="Овальная выноска 20"/>
          <p:cNvSpPr/>
          <p:nvPr/>
        </p:nvSpPr>
        <p:spPr>
          <a:xfrm>
            <a:off x="4630335" y="3551421"/>
            <a:ext cx="1989942" cy="1181725"/>
          </a:xfrm>
          <a:prstGeom prst="wedgeEllipseCallou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2D4E12"/>
                </a:solidFill>
              </a:rPr>
              <a:t>Расширение сферы обслуживания и доставки</a:t>
            </a:r>
            <a:endParaRPr lang="ru-RU" dirty="0">
              <a:solidFill>
                <a:srgbClr val="2D4E12"/>
              </a:solidFill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4819339" y="104932"/>
            <a:ext cx="4129790" cy="89941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2D4E12"/>
                </a:solidFill>
              </a:rPr>
              <a:t>Мысли и идеи дальнейшего развития проекта</a:t>
            </a:r>
            <a:endParaRPr lang="ru-RU" sz="1600" b="1" dirty="0">
              <a:solidFill>
                <a:srgbClr val="2D4E12"/>
              </a:solidFill>
            </a:endParaRPr>
          </a:p>
        </p:txBody>
      </p:sp>
      <p:sp>
        <p:nvSpPr>
          <p:cNvPr id="23" name="Овальная выноска 22"/>
          <p:cNvSpPr/>
          <p:nvPr/>
        </p:nvSpPr>
        <p:spPr>
          <a:xfrm>
            <a:off x="6643137" y="2979420"/>
            <a:ext cx="2440277" cy="1922364"/>
          </a:xfrm>
          <a:prstGeom prst="wedgeEllipseCallout">
            <a:avLst>
              <a:gd name="adj1" fmla="val -25581"/>
              <a:gd name="adj2" fmla="val 59078"/>
            </a:avLst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2D4E12"/>
                </a:solidFill>
              </a:rPr>
              <a:t>Разработка </a:t>
            </a:r>
            <a:r>
              <a:rPr lang="ru-RU" dirty="0">
                <a:solidFill>
                  <a:srgbClr val="2D4E12"/>
                </a:solidFill>
              </a:rPr>
              <a:t>собственного каталога </a:t>
            </a:r>
            <a:r>
              <a:rPr lang="ru-RU" dirty="0" smtClean="0">
                <a:solidFill>
                  <a:srgbClr val="2D4E12"/>
                </a:solidFill>
              </a:rPr>
              <a:t>растений в мобильном приложении, создание видео-канала</a:t>
            </a:r>
            <a:endParaRPr lang="ru-RU" dirty="0">
              <a:solidFill>
                <a:srgbClr val="2D4E12"/>
              </a:solidFill>
            </a:endParaRPr>
          </a:p>
          <a:p>
            <a:pPr algn="ctr"/>
            <a:endParaRPr lang="ru-RU" dirty="0">
              <a:solidFill>
                <a:srgbClr val="2D4E1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6938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97" y="220980"/>
            <a:ext cx="9039070" cy="4686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Скругленный прямоугольник 2"/>
          <p:cNvSpPr/>
          <p:nvPr/>
        </p:nvSpPr>
        <p:spPr>
          <a:xfrm>
            <a:off x="6840379" y="275005"/>
            <a:ext cx="2042160" cy="4511040"/>
          </a:xfrm>
          <a:prstGeom prst="roundRect">
            <a:avLst>
              <a:gd name="adj" fmla="val 14428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2738" y="304351"/>
            <a:ext cx="1094080" cy="7173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6896100" y="339867"/>
            <a:ext cx="105761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00" b="1" dirty="0" smtClean="0">
                <a:solidFill>
                  <a:srgbClr val="2D4E12"/>
                </a:solidFill>
              </a:rPr>
              <a:t>Живые Сады </a:t>
            </a:r>
            <a:r>
              <a:rPr lang="ru-RU" sz="900" b="1" dirty="0">
                <a:solidFill>
                  <a:srgbClr val="2D4E12"/>
                </a:solidFill>
              </a:rPr>
              <a:t>– Райский уголок для </a:t>
            </a:r>
            <a:r>
              <a:rPr lang="ru-RU" sz="900" b="1" dirty="0" smtClean="0">
                <a:solidFill>
                  <a:srgbClr val="2D4E12"/>
                </a:solidFill>
              </a:rPr>
              <a:t>Каждого</a:t>
            </a:r>
            <a:endParaRPr lang="ru-RU" sz="900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256" b="91128" l="2899" r="99586">
                        <a14:foregroundMark x1="33540" y1="60752" x2="33540" y2="60752"/>
                        <a14:foregroundMark x1="26708" y1="56992" x2="26708" y2="56992"/>
                        <a14:foregroundMark x1="43271" y1="56241" x2="43271" y2="56241"/>
                        <a14:foregroundMark x1="29814" y1="67519" x2="29814" y2="67519"/>
                        <a14:foregroundMark x1="75362" y1="56992" x2="75362" y2="56992"/>
                        <a14:foregroundMark x1="65010" y1="57293" x2="65010" y2="57293"/>
                        <a14:foregroundMark x1="59213" y1="55038" x2="59213" y2="55038"/>
                        <a14:foregroundMark x1="70600" y1="55789" x2="70600" y2="55789"/>
                        <a14:foregroundMark x1="28778" y1="59549" x2="28778" y2="59549"/>
                        <a14:foregroundMark x1="28364" y1="62256" x2="28364" y2="62256"/>
                        <a14:foregroundMark x1="26708" y1="59248" x2="26708" y2="59248"/>
                        <a14:foregroundMark x1="24638" y1="57293" x2="24638" y2="57293"/>
                        <a14:backgroundMark x1="13251" y1="58045" x2="13251" y2="58045"/>
                        <a14:backgroundMark x1="40166" y1="49774" x2="40166" y2="49774"/>
                        <a14:backgroundMark x1="58799" y1="49474" x2="58799" y2="4947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6993" y="1038365"/>
            <a:ext cx="1348932" cy="185723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</p:pic>
      <p:sp>
        <p:nvSpPr>
          <p:cNvPr id="4" name="Прямоугольник 3"/>
          <p:cNvSpPr/>
          <p:nvPr/>
        </p:nvSpPr>
        <p:spPr>
          <a:xfrm>
            <a:off x="6896100" y="3268980"/>
            <a:ext cx="1930718" cy="128016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rgbClr val="2D4E12"/>
                </a:solidFill>
              </a:rPr>
              <a:t>Готовое </a:t>
            </a:r>
            <a:r>
              <a:rPr lang="ru-RU" sz="1000" dirty="0">
                <a:solidFill>
                  <a:srgbClr val="2D4E12"/>
                </a:solidFill>
              </a:rPr>
              <a:t>растение, обеспеченное необходимыми для роста, развития и цветения веществами, не требующее постоянного ухода и находящееся в небольших мобильных </a:t>
            </a:r>
            <a:r>
              <a:rPr lang="ru-RU" sz="1000" dirty="0" smtClean="0">
                <a:solidFill>
                  <a:srgbClr val="2D4E12"/>
                </a:solidFill>
              </a:rPr>
              <a:t>блоках</a:t>
            </a:r>
            <a:endParaRPr lang="ru-RU" sz="1000" dirty="0">
              <a:solidFill>
                <a:srgbClr val="2D4E12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724850" y="2933596"/>
            <a:ext cx="1094079" cy="24384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dirty="0" smtClean="0">
                <a:solidFill>
                  <a:srgbClr val="2D4E12"/>
                </a:solidFill>
              </a:rPr>
              <a:t>Цена: 517 руб</a:t>
            </a:r>
            <a:r>
              <a:rPr lang="ru-RU" sz="1000" dirty="0" smtClean="0">
                <a:solidFill>
                  <a:srgbClr val="2D4E12"/>
                </a:solidFill>
              </a:rPr>
              <a:t>.</a:t>
            </a:r>
            <a:endParaRPr lang="ru-RU" sz="1000" dirty="0">
              <a:solidFill>
                <a:srgbClr val="2D4E12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79070" y="275005"/>
            <a:ext cx="2072640" cy="4457015"/>
          </a:xfrm>
          <a:prstGeom prst="roundRect">
            <a:avLst>
              <a:gd name="adj" fmla="val 10417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975362"/>
            <a:ext cx="1078547" cy="1357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304800" y="480060"/>
            <a:ext cx="1747775" cy="42672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2D4E12"/>
                </a:solidFill>
              </a:rPr>
              <a:t>Каталог растений</a:t>
            </a:r>
            <a:endParaRPr lang="ru-RU" b="1" dirty="0">
              <a:solidFill>
                <a:srgbClr val="2D4E12"/>
              </a:solidFill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4613910" y="287253"/>
            <a:ext cx="2072640" cy="4457015"/>
          </a:xfrm>
          <a:prstGeom prst="roundRect">
            <a:avLst>
              <a:gd name="adj" fmla="val 10417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384852"/>
            <a:ext cx="1104008" cy="1341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1516875" y="2384852"/>
            <a:ext cx="526804" cy="1341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/>
          <a:stretch/>
        </p:blipFill>
        <p:spPr bwMode="auto">
          <a:xfrm>
            <a:off x="1516875" y="968634"/>
            <a:ext cx="535700" cy="13639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304800" y="3832860"/>
            <a:ext cx="1738879" cy="32004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2D4E12"/>
                </a:solidFill>
              </a:rPr>
              <a:t>Выбрать</a:t>
            </a:r>
            <a:endParaRPr lang="ru-RU" dirty="0">
              <a:solidFill>
                <a:srgbClr val="2D4E12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04800" y="4267200"/>
            <a:ext cx="1747775" cy="28194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2D4E12"/>
                </a:solidFill>
              </a:rPr>
              <a:t>Корзина</a:t>
            </a:r>
            <a:endParaRPr lang="ru-RU" dirty="0">
              <a:solidFill>
                <a:srgbClr val="2D4E12"/>
              </a:solidFill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2396490" y="287253"/>
            <a:ext cx="2072640" cy="4457015"/>
          </a:xfrm>
          <a:prstGeom prst="roundRect">
            <a:avLst>
              <a:gd name="adj" fmla="val 10417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284" y="1021716"/>
            <a:ext cx="1857306" cy="27425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2514284" y="480060"/>
            <a:ext cx="1798636" cy="42672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2D4E12"/>
                </a:solidFill>
              </a:rPr>
              <a:t>Информация о растении</a:t>
            </a:r>
            <a:endParaRPr lang="ru-RU" b="1" dirty="0">
              <a:solidFill>
                <a:srgbClr val="2D4E12"/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3277511" y="3832860"/>
            <a:ext cx="1094079" cy="24384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dirty="0" smtClean="0">
                <a:solidFill>
                  <a:srgbClr val="2D4E12"/>
                </a:solidFill>
              </a:rPr>
              <a:t>Цена: 517 руб</a:t>
            </a:r>
            <a:r>
              <a:rPr lang="ru-RU" sz="1000" dirty="0" smtClean="0">
                <a:solidFill>
                  <a:srgbClr val="2D4E12"/>
                </a:solidFill>
              </a:rPr>
              <a:t>.</a:t>
            </a:r>
            <a:endParaRPr lang="ru-RU" sz="1000" dirty="0">
              <a:solidFill>
                <a:srgbClr val="2D4E12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514284" y="4267200"/>
            <a:ext cx="1857306" cy="28194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2D4E12"/>
                </a:solidFill>
              </a:rPr>
              <a:t>Читать</a:t>
            </a:r>
            <a:endParaRPr lang="ru-RU" dirty="0">
              <a:solidFill>
                <a:srgbClr val="2D4E12"/>
              </a:solidFill>
            </a:endParaRPr>
          </a:p>
        </p:txBody>
      </p:sp>
      <p:pic>
        <p:nvPicPr>
          <p:cNvPr id="2058" name="Picture 10"/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100000" l="2804" r="43224">
                        <a14:foregroundMark x1="13551" y1="92723" x2="13551" y2="92723"/>
                        <a14:foregroundMark x1="21028" y1="94836" x2="21028" y2="94836"/>
                        <a14:foregroundMark x1="30374" y1="98826" x2="30374" y2="98826"/>
                        <a14:foregroundMark x1="11682" y1="3521" x2="11682" y2="352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614" r="57679"/>
          <a:stretch/>
        </p:blipFill>
        <p:spPr bwMode="auto">
          <a:xfrm>
            <a:off x="4750912" y="1021716"/>
            <a:ext cx="1135538" cy="30784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5" name="Прямоугольник 24"/>
          <p:cNvSpPr/>
          <p:nvPr/>
        </p:nvSpPr>
        <p:spPr>
          <a:xfrm>
            <a:off x="4750912" y="519054"/>
            <a:ext cx="1798636" cy="42672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2D4E12"/>
                </a:solidFill>
              </a:rPr>
              <a:t>Модули и гидрогель</a:t>
            </a:r>
            <a:endParaRPr lang="ru-RU" b="1" dirty="0">
              <a:solidFill>
                <a:srgbClr val="2D4E12"/>
              </a:solidFill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4709002" y="4152900"/>
            <a:ext cx="1094079" cy="24384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dirty="0" smtClean="0">
                <a:solidFill>
                  <a:srgbClr val="2D4E12"/>
                </a:solidFill>
              </a:rPr>
              <a:t>Цена: … руб</a:t>
            </a:r>
            <a:r>
              <a:rPr lang="ru-RU" sz="1000" dirty="0" smtClean="0">
                <a:solidFill>
                  <a:srgbClr val="2D4E12"/>
                </a:solidFill>
              </a:rPr>
              <a:t>.</a:t>
            </a:r>
            <a:endParaRPr lang="ru-RU" sz="1000" dirty="0">
              <a:solidFill>
                <a:srgbClr val="2D4E12"/>
              </a:solidFill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5886450" y="3711592"/>
            <a:ext cx="735330" cy="38862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dirty="0" smtClean="0">
                <a:solidFill>
                  <a:srgbClr val="2D4E12"/>
                </a:solidFill>
              </a:rPr>
              <a:t>Цена: … руб</a:t>
            </a:r>
            <a:r>
              <a:rPr lang="ru-RU" sz="1000" dirty="0" smtClean="0">
                <a:solidFill>
                  <a:srgbClr val="2D4E12"/>
                </a:solidFill>
              </a:rPr>
              <a:t>.</a:t>
            </a:r>
            <a:endParaRPr lang="ru-RU" sz="1000" dirty="0">
              <a:solidFill>
                <a:srgbClr val="2D4E12"/>
              </a:solidFill>
            </a:endParaRPr>
          </a:p>
        </p:txBody>
      </p:sp>
      <p:pic>
        <p:nvPicPr>
          <p:cNvPr id="2059" name="Picture 11"/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25091" b="76364" l="12833" r="73850">
                        <a14:foregroundMark x1="64165" y1="63273" x2="64165" y2="6327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683" t="25342" r="25788" b="23067"/>
          <a:stretch/>
        </p:blipFill>
        <p:spPr bwMode="auto">
          <a:xfrm>
            <a:off x="5854456" y="2674620"/>
            <a:ext cx="799318" cy="9072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9942740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1920" y="674557"/>
            <a:ext cx="8907780" cy="224852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just"/>
            <a:r>
              <a:rPr lang="ru-RU" dirty="0">
                <a:solidFill>
                  <a:srgbClr val="2D4E12"/>
                </a:solidFill>
              </a:rPr>
              <a:t>По результатам исследований в России 14% от общего населения готовы покупать цветы каждый месяц. Если взять это значение за основу, то получается, что в Пермском крае 351 169 людей приходится на 892 цветочных магазина. Когда на рынок вступим мы, к нам потенциально могут обратиться 393 человека. В месяц мы можем производить до 1600 растений 16 видов, что обеспечивает нам продажу товара в течение 4 месяцев. Значит, закуп новых растений будет производиться 3 раза в год, что позволит сократить расходы, соответственно в 3 раза. В дальнейшем планируется поддержание видов закупленных растений способом черенкования, что позволит отказаться от закупа большинства видов и снизит себестоимость продукта, что, в соответствии, позволит нам привлечь большую часть целевой аудитории и повысить количество продаж, то есть прибыль</a:t>
            </a:r>
            <a:r>
              <a:rPr lang="ru-RU" dirty="0" smtClean="0">
                <a:solidFill>
                  <a:srgbClr val="2D4E12"/>
                </a:solidFill>
              </a:rPr>
              <a:t>.</a:t>
            </a:r>
            <a:endParaRPr lang="ru-RU" dirty="0">
              <a:solidFill>
                <a:srgbClr val="2D4E12"/>
              </a:solidFill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121920" y="100185"/>
            <a:ext cx="8907780" cy="48655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2D4E12"/>
                </a:solidFill>
              </a:rPr>
              <a:t>План развития бизнеса</a:t>
            </a:r>
            <a:endParaRPr lang="ru-RU" sz="2000" b="1" dirty="0">
              <a:solidFill>
                <a:srgbClr val="2D4E12"/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9535841"/>
              </p:ext>
            </p:extLst>
          </p:nvPr>
        </p:nvGraphicFramePr>
        <p:xfrm>
          <a:off x="1274164" y="2990539"/>
          <a:ext cx="6925456" cy="2086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093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20452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34083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rgbClr val="2D4E12"/>
                          </a:solidFill>
                        </a:rPr>
                        <a:t>Год</a:t>
                      </a:r>
                      <a:endParaRPr lang="ru-RU" sz="1400" dirty="0">
                        <a:solidFill>
                          <a:srgbClr val="2D4E1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rgbClr val="2D4E12"/>
                          </a:solidFill>
                        </a:rPr>
                        <a:t>Действие</a:t>
                      </a:r>
                      <a:endParaRPr lang="ru-RU" sz="1400" dirty="0">
                        <a:solidFill>
                          <a:srgbClr val="2D4E12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8218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rgbClr val="2D4E12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 smtClean="0">
                          <a:solidFill>
                            <a:srgbClr val="2D4E12"/>
                          </a:solidFill>
                        </a:rPr>
                        <a:t>Раскрутка и продажа имеющегося товара, оценка спроса.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4083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rgbClr val="2D4E12"/>
                          </a:solidFill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 smtClean="0">
                          <a:solidFill>
                            <a:srgbClr val="2D4E12"/>
                          </a:solidFill>
                        </a:rPr>
                        <a:t>Уменьшение закупа растений.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4083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rgbClr val="2D4E12"/>
                          </a:solidFill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 smtClean="0">
                          <a:solidFill>
                            <a:srgbClr val="2D4E12"/>
                          </a:solidFill>
                        </a:rPr>
                        <a:t>Отказ от закупа растений и снижение цены на продукт.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4083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rgbClr val="2D4E12"/>
                          </a:solidFill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 smtClean="0">
                          <a:solidFill>
                            <a:srgbClr val="2D4E12"/>
                          </a:solidFill>
                        </a:rPr>
                        <a:t>Расширение целевой аудитории.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4083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rgbClr val="2D4E12"/>
                          </a:solidFill>
                        </a:rPr>
                        <a:t>5 </a:t>
                      </a:r>
                      <a:endParaRPr lang="ru-RU" sz="1400" dirty="0">
                        <a:solidFill>
                          <a:srgbClr val="2D4E1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 smtClean="0">
                          <a:solidFill>
                            <a:srgbClr val="2D4E12"/>
                          </a:solidFill>
                        </a:rPr>
                        <a:t>Стабильное развитие бизнеса.</a:t>
                      </a:r>
                      <a:endParaRPr lang="ru-RU" sz="1400" dirty="0">
                        <a:solidFill>
                          <a:srgbClr val="2D4E12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18392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7"/>
          <p:cNvSpPr txBox="1">
            <a:spLocks noGrp="1"/>
          </p:cNvSpPr>
          <p:nvPr>
            <p:ph type="title"/>
          </p:nvPr>
        </p:nvSpPr>
        <p:spPr>
          <a:xfrm>
            <a:off x="1775977" y="136634"/>
            <a:ext cx="5337116" cy="554635"/>
          </a:xfrm>
          <a:prstGeom prst="round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ru-RU" b="1" dirty="0">
                <a:solidFill>
                  <a:srgbClr val="2D4E12"/>
                </a:solidFill>
              </a:rPr>
              <a:t>Команда</a:t>
            </a:r>
            <a:endParaRPr b="1" dirty="0">
              <a:solidFill>
                <a:srgbClr val="2D4E12"/>
              </a:solidFill>
            </a:endParaRPr>
          </a:p>
        </p:txBody>
      </p:sp>
      <p:pic>
        <p:nvPicPr>
          <p:cNvPr id="4098" name="Picture 2" descr="https://sun9-31.userapi.com/impg/Tg1foeVRQAaRl_hqdvFkM6ZCIXafXHAg_CWaWA/aJ3IklbA1J4.jpg?size=812x1080&amp;quality=95&amp;sign=17a47059eabdc02009ed997b59ac0bd6&amp;type=album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05904" y="1067842"/>
            <a:ext cx="2118187" cy="2817291"/>
          </a:xfrm>
          <a:prstGeom prst="rect">
            <a:avLst/>
          </a:prstGeom>
          <a:noFill/>
        </p:spPr>
      </p:pic>
      <p:pic>
        <p:nvPicPr>
          <p:cNvPr id="4100" name="Picture 4" descr="https://sun3-16.userapi.com/impg/c858228/v858228538/17cab1/HGFgTf4C_Jw.jpg?size=768x1024&amp;quality=96&amp;sign=104eebaae935209eab41cf5a58f6c82a&amp;type=album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92209" y="1067842"/>
            <a:ext cx="2112579" cy="2816772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179882" y="3993931"/>
            <a:ext cx="2390931" cy="557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2D4E12"/>
                </a:solidFill>
              </a:rPr>
              <a:t>Колесова Валерия - лидер</a:t>
            </a:r>
            <a:endParaRPr lang="ru-RU" dirty="0">
              <a:solidFill>
                <a:srgbClr val="2D4E12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363326" y="3993931"/>
            <a:ext cx="2398426" cy="557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err="1" smtClean="0">
                <a:solidFill>
                  <a:srgbClr val="2D4E12"/>
                </a:solidFill>
              </a:rPr>
              <a:t>Графеева</a:t>
            </a:r>
            <a:r>
              <a:rPr lang="ru-RU" dirty="0" smtClean="0">
                <a:solidFill>
                  <a:srgbClr val="2D4E12"/>
                </a:solidFill>
              </a:rPr>
              <a:t> Кристина – советник</a:t>
            </a:r>
            <a:endParaRPr lang="ru-RU" dirty="0">
              <a:solidFill>
                <a:srgbClr val="2D4E12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177915" y="3951890"/>
            <a:ext cx="2487161" cy="57806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err="1" smtClean="0">
                <a:solidFill>
                  <a:srgbClr val="2D4E12"/>
                </a:solidFill>
              </a:rPr>
              <a:t>Кузьменко</a:t>
            </a:r>
            <a:r>
              <a:rPr lang="ru-RU" dirty="0" smtClean="0">
                <a:solidFill>
                  <a:srgbClr val="2D4E12"/>
                </a:solidFill>
              </a:rPr>
              <a:t> Ирина Николаевна - наставник</a:t>
            </a:r>
            <a:endParaRPr lang="ru-RU" dirty="0">
              <a:solidFill>
                <a:srgbClr val="2D4E12"/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9285" y="756270"/>
            <a:ext cx="2090603" cy="31283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4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300993" y="133078"/>
            <a:ext cx="4227225" cy="783193"/>
          </a:xfrm>
          <a:prstGeom prst="round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2D4E12"/>
                </a:solidFill>
                <a:latin typeface="Gabriola" pitchFamily="82" charset="0"/>
              </a:rPr>
              <a:t>Спасибо за внимание</a:t>
            </a:r>
            <a:endParaRPr lang="ru-RU" sz="4000" b="1" dirty="0">
              <a:solidFill>
                <a:srgbClr val="2D4E12"/>
              </a:solidFill>
              <a:latin typeface="Gabriola" pitchFamily="82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4579620"/>
            <a:ext cx="2613660" cy="56388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200" dirty="0" smtClean="0">
                <a:solidFill>
                  <a:srgbClr val="2D4E12"/>
                </a:solidFill>
              </a:rPr>
              <a:t>Контакты: </a:t>
            </a:r>
            <a:r>
              <a:rPr lang="en-US" sz="1200" dirty="0" smtClean="0">
                <a:solidFill>
                  <a:srgbClr val="2D4E12"/>
                </a:solidFill>
              </a:rPr>
              <a:t>kolesovava6@gmail.com</a:t>
            </a:r>
            <a:endParaRPr lang="ru-RU" sz="1200" dirty="0">
              <a:solidFill>
                <a:srgbClr val="2D4E1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6413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imple Light">
  <a:themeElements>
    <a:clrScheme name="Другая 2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3521</TotalTime>
  <Words>1722</Words>
  <Application>Microsoft Office PowerPoint</Application>
  <PresentationFormat>Экран (16:9)</PresentationFormat>
  <Paragraphs>445</Paragraphs>
  <Slides>31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31</vt:i4>
      </vt:variant>
    </vt:vector>
  </HeadingPairs>
  <TitlesOfParts>
    <vt:vector size="32" baseType="lpstr">
      <vt:lpstr>Simple Light</vt:lpstr>
      <vt:lpstr>Висячие сады Семирамиды</vt:lpstr>
      <vt:lpstr>Презентация PowerPoint</vt:lpstr>
      <vt:lpstr>Презентация PowerPoint</vt:lpstr>
      <vt:lpstr>«Живые Сады – Райский уголок для Каждого»</vt:lpstr>
      <vt:lpstr>Описание продукта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Команда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проекта</dc:title>
  <dc:creator>user</dc:creator>
  <cp:lastModifiedBy>user</cp:lastModifiedBy>
  <cp:revision>201</cp:revision>
  <dcterms:modified xsi:type="dcterms:W3CDTF">2023-12-07T14:07:32Z</dcterms:modified>
</cp:coreProperties>
</file>