
<file path=[Content_Types].xml><?xml version="1.0" encoding="utf-8"?>
<Types xmlns="http://schemas.openxmlformats.org/package/2006/content-types">
  <Default ContentType="image/jpeg" Extension="jpg"/>
  <Default ContentType="application/vnd.openxmlformats-officedocument.spreadsheetml.sheet" Extension="xlsx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ms-office.chartcolorstyle+xml" PartName="/ppt/charts/colors1.xml"/>
  <Override ContentType="application/vnd.ms-office.chartcolorstyle+xml" PartName="/ppt/charts/colors2.xml"/>
  <Override ContentType="application/vnd.ms-office.chartcolorstyle+xml" PartName="/ppt/charts/colors3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drawingml.chart+xml" PartName="/ppt/charts/chart3.xml"/>
  <Override ContentType="application/vnd.openxmlformats-officedocument.drawingml.chart+xml" PartName="/ppt/charts/chart2.xml"/>
  <Override ContentType="application/vnd.openxmlformats-officedocument.drawingml.chart+xml" PartName="/ppt/charts/chart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binary" PartName="/ppt/metadata"/>
  <Override ContentType="application/vnd.openxmlformats-officedocument.presentationml.notesMaster+xml" PartName="/ppt/notesMasters/notesMaster1.xml"/>
  <Override ContentType="application/vnd.ms-office.chartstyle+xml" PartName="/ppt/charts/style3.xml"/>
  <Override ContentType="application/vnd.ms-office.chartstyle+xml" PartName="/ppt/charts/style1.xml"/>
  <Override ContentType="application/vnd.ms-office.chartstyle+xml" PartName="/ppt/charts/style2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</p:sldIdLst>
  <p:sldSz cy="6858000" cx="12192000"/>
  <p:notesSz cx="6858000" cy="9144000"/>
  <p:embeddedFontLst>
    <p:embeddedFont>
      <p:font typeface="Montserrat"/>
      <p:regular r:id="rId34"/>
      <p:bold r:id="rId35"/>
      <p:italic r:id="rId36"/>
      <p:boldItalic r:id="rId3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424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38" roundtripDataSignature="AMtx7miqgsBxBPVqBipTpvn9/skhyNamK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8A0C4018-008E-4219-9EA8-08648276A7C2}">
  <a:tblStyle styleId="{8A0C4018-008E-4219-9EA8-08648276A7C2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CECEC"/>
          </a:solidFill>
        </a:fill>
      </a:tcStyle>
    </a:wholeTbl>
    <a:band1H>
      <a:tcTxStyle/>
      <a:tcStyle>
        <a:fill>
          <a:solidFill>
            <a:srgbClr val="D7D7D7"/>
          </a:solidFill>
        </a:fill>
      </a:tcStyle>
    </a:band1H>
    <a:band2H>
      <a:tcTxStyle/>
    </a:band2H>
    <a:band1V>
      <a:tcTxStyle/>
      <a:tcStyle>
        <a:fill>
          <a:solidFill>
            <a:srgbClr val="D7D7D7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424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font" Target="fonts/Montserrat-bold.fntdata"/><Relationship Id="rId12" Type="http://schemas.openxmlformats.org/officeDocument/2006/relationships/slide" Target="slides/slide6.xml"/><Relationship Id="rId34" Type="http://schemas.openxmlformats.org/officeDocument/2006/relationships/font" Target="fonts/Montserrat-regular.fntdata"/><Relationship Id="rId15" Type="http://schemas.openxmlformats.org/officeDocument/2006/relationships/slide" Target="slides/slide9.xml"/><Relationship Id="rId37" Type="http://schemas.openxmlformats.org/officeDocument/2006/relationships/font" Target="fonts/Montserrat-boldItalic.fntdata"/><Relationship Id="rId14" Type="http://schemas.openxmlformats.org/officeDocument/2006/relationships/slide" Target="slides/slide8.xml"/><Relationship Id="rId36" Type="http://schemas.openxmlformats.org/officeDocument/2006/relationships/font" Target="fonts/Montserrat-italic.fnt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38" Type="http://customschemas.google.com/relationships/presentationmetadata" Target="meta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charts/_rels/chart1.xml.rels><?xml version="1.0" encoding="UTF-8" standalone="yes"?>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package" Target="../embeddings/Microsoft_Excel_Sheet1.xlsx"/></Relationships>
</file>

<file path=ppt/charts/_rels/chart2.xml.rels><?xml version="1.0" encoding="UTF-8" standalone="yes"?><Relationships xmlns="http://schemas.openxmlformats.org/package/2006/relationships"><Relationship Id="rId1" Type="http://schemas.microsoft.com/office/2011/relationships/chartStyle" Target="style2.xml"/><Relationship Id="rId2" Type="http://schemas.microsoft.com/office/2011/relationships/chartColorStyle" Target="colors2.xml"/><Relationship Id="rId3" Type="http://schemas.openxmlformats.org/officeDocument/2006/relationships/package" Target="../embeddings/Microsoft_Excel_Sheet2.xlsx"/></Relationships>
</file>

<file path=ppt/charts/_rels/chart3.xml.rels><?xml version="1.0" encoding="UTF-8" standalone="yes"?><Relationships xmlns="http://schemas.openxmlformats.org/package/2006/relationships"><Relationship Id="rId1" Type="http://schemas.microsoft.com/office/2011/relationships/chartStyle" Target="style3.xml"/><Relationship Id="rId2" Type="http://schemas.microsoft.com/office/2011/relationships/chartColorStyle" Target="colors3.xml"/><Relationship Id="rId3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5715144230769232"/>
          <c:y val="8.7653006442376516E-2"/>
          <c:w val="0.84194711538461542"/>
          <c:h val="0.6873702576950608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9DB0-4EC0-AA67-3108694A76D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9DB0-4EC0-AA67-3108694A76D6}"/>
              </c:ext>
            </c:extLst>
          </c:dPt>
          <c:dPt>
            <c:idx val="2"/>
            <c:bubble3D val="0"/>
            <c:spPr>
              <a:solidFill>
                <a:schemeClr val="bg1">
                  <a:lumMod val="85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9DB0-4EC0-AA67-3108694A76D6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AB436DD5-3E0B-401C-A03B-FDC188013775}" type="VALUE">
                      <a:rPr lang="en-US" sz="1800">
                        <a:solidFill>
                          <a:schemeClr val="tx1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9DB0-4EC0-AA67-3108694A76D6}"/>
                </c:ext>
              </c:extLst>
            </c:dLbl>
            <c:dLbl>
              <c:idx val="1"/>
              <c:layout>
                <c:manualLayout>
                  <c:x val="-8.4614556518776501E-2"/>
                  <c:y val="-0.31420879563350035"/>
                </c:manualLayout>
              </c:layout>
              <c:tx>
                <c:rich>
                  <a:bodyPr/>
                  <a:lstStyle/>
                  <a:p>
                    <a:fld id="{328CFFFA-8493-4CEF-AFE8-023443D263C4}" type="VALUE">
                      <a:rPr lang="en-US" sz="2400">
                        <a:solidFill>
                          <a:schemeClr val="tx1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9DB0-4EC0-AA67-3108694A76D6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2D05FDE0-E689-4CBC-9C97-11AE742F319D}" type="VALUE">
                      <a:rPr lang="en-US" sz="1800">
                        <a:solidFill>
                          <a:schemeClr val="tx1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9DB0-4EC0-AA67-3108694A76D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Первая группа(Пациенты старше 65 лет)</c:v>
                </c:pt>
                <c:pt idx="1">
                  <c:v>Вторая группа(Родственники )</c:v>
                </c:pt>
                <c:pt idx="2">
                  <c:v>Третья группа (Пациенты от 50-65 лет)</c:v>
                </c:pt>
              </c:strCache>
            </c:strRef>
          </c:cat>
          <c:val>
            <c:numRef>
              <c:f>Лист1!$B$2:$B$4</c:f>
              <c:numCache>
                <c:formatCode>0.00%</c:formatCode>
                <c:ptCount val="3"/>
                <c:pt idx="0">
                  <c:v>0.15</c:v>
                </c:pt>
                <c:pt idx="1">
                  <c:v>0.94299999999999995</c:v>
                </c:pt>
                <c:pt idx="2">
                  <c:v>0.37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DB0-4EC0-AA67-3108694A76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ayout>
        <c:manualLayout>
          <c:xMode val="edge"/>
          <c:yMode val="edge"/>
          <c:x val="0.11154283862053299"/>
          <c:y val="0.77019371868289188"/>
          <c:w val="0.73220716137946695"/>
          <c:h val="0.2298062813171080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869094488188976"/>
          <c:y val="3.6931818181818184E-2"/>
          <c:w val="0.841836176727909"/>
          <c:h val="0.8016090282748746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Да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5B8-4148-9DA4-1F08132179A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Первая група </c:v>
                </c:pt>
                <c:pt idx="1">
                  <c:v>Вторая группа </c:v>
                </c:pt>
                <c:pt idx="2">
                  <c:v>Третья группа 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0.25</c:v>
                </c:pt>
                <c:pt idx="1">
                  <c:v>0.67</c:v>
                </c:pt>
                <c:pt idx="2">
                  <c:v>0.35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5B8-4148-9DA4-1F08132179A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Категорически нет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Первая група </c:v>
                </c:pt>
                <c:pt idx="1">
                  <c:v>Вторая группа </c:v>
                </c:pt>
                <c:pt idx="2">
                  <c:v>Третья группа </c:v>
                </c:pt>
              </c:strCache>
            </c:strRef>
          </c:cat>
          <c:val>
            <c:numRef>
              <c:f>Лист1!$C$2:$C$4</c:f>
              <c:numCache>
                <c:formatCode>0%</c:formatCode>
                <c:ptCount val="3"/>
                <c:pt idx="0">
                  <c:v>0.35</c:v>
                </c:pt>
                <c:pt idx="1">
                  <c:v>0.1</c:v>
                </c:pt>
                <c:pt idx="2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5B8-4148-9DA4-1F08132179A2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Затрудняюсь ответить</c:v>
                </c:pt>
              </c:strCache>
            </c:strRef>
          </c:tx>
          <c:spPr>
            <a:solidFill>
              <a:schemeClr val="bg2">
                <a:lumMod val="8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Первая група </c:v>
                </c:pt>
                <c:pt idx="1">
                  <c:v>Вторая группа </c:v>
                </c:pt>
                <c:pt idx="2">
                  <c:v>Третья группа </c:v>
                </c:pt>
              </c:strCache>
            </c:strRef>
          </c:cat>
          <c:val>
            <c:numRef>
              <c:f>Лист1!$D$2:$D$4</c:f>
              <c:numCache>
                <c:formatCode>0%</c:formatCode>
                <c:ptCount val="3"/>
                <c:pt idx="0">
                  <c:v>0.4</c:v>
                </c:pt>
                <c:pt idx="1">
                  <c:v>0.23</c:v>
                </c:pt>
                <c:pt idx="2">
                  <c:v>0.45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5B8-4148-9DA4-1F08132179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65016896"/>
        <c:axId val="565017984"/>
      </c:barChart>
      <c:catAx>
        <c:axId val="56501689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2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pPr>
            <a:endParaRPr lang="ru-RU"/>
          </a:p>
        </c:txPr>
        <c:crossAx val="565017984"/>
        <c:crosses val="autoZero"/>
        <c:auto val="1"/>
        <c:lblAlgn val="ctr"/>
        <c:lblOffset val="100"/>
        <c:noMultiLvlLbl val="0"/>
      </c:catAx>
      <c:valAx>
        <c:axId val="56501798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65016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869094488188976"/>
          <c:y val="3.6931818181818184E-2"/>
          <c:w val="0.841836176727909"/>
          <c:h val="0.8016090282748746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Заболевания ССС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4ED-4C06-A85E-364CBBA7181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Первая група </c:v>
                </c:pt>
                <c:pt idx="1">
                  <c:v>Вторая группа </c:v>
                </c:pt>
                <c:pt idx="2">
                  <c:v>Третья группа 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0.9</c:v>
                </c:pt>
                <c:pt idx="1">
                  <c:v>0.56999999999999995</c:v>
                </c:pt>
                <c:pt idx="2">
                  <c:v>0.75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4ED-4C06-A85E-364CBBA7181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Заболевания эндокринной системы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Первая група </c:v>
                </c:pt>
                <c:pt idx="1">
                  <c:v>Вторая группа </c:v>
                </c:pt>
                <c:pt idx="2">
                  <c:v>Третья группа </c:v>
                </c:pt>
              </c:strCache>
            </c:strRef>
          </c:cat>
          <c:val>
            <c:numRef>
              <c:f>Лист1!$C$2:$C$4</c:f>
              <c:numCache>
                <c:formatCode>0%</c:formatCode>
                <c:ptCount val="3"/>
                <c:pt idx="0">
                  <c:v>0.7</c:v>
                </c:pt>
                <c:pt idx="1">
                  <c:v>0.1</c:v>
                </c:pt>
                <c:pt idx="2">
                  <c:v>0.45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4ED-4C06-A85E-364CBBA7181F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Заболевание органов пищеварения </c:v>
                </c:pt>
              </c:strCache>
            </c:strRef>
          </c:tx>
          <c:spPr>
            <a:solidFill>
              <a:schemeClr val="bg2">
                <a:lumMod val="8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Первая група </c:v>
                </c:pt>
                <c:pt idx="1">
                  <c:v>Вторая группа </c:v>
                </c:pt>
                <c:pt idx="2">
                  <c:v>Третья группа </c:v>
                </c:pt>
              </c:strCache>
            </c:strRef>
          </c:cat>
          <c:val>
            <c:numRef>
              <c:f>Лист1!$D$2:$D$4</c:f>
              <c:numCache>
                <c:formatCode>0%</c:formatCode>
                <c:ptCount val="3"/>
                <c:pt idx="0">
                  <c:v>0.6</c:v>
                </c:pt>
                <c:pt idx="1">
                  <c:v>0.33</c:v>
                </c:pt>
                <c:pt idx="2">
                  <c:v>0.45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4ED-4C06-A85E-364CBBA718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65020160"/>
        <c:axId val="565020704"/>
      </c:barChart>
      <c:catAx>
        <c:axId val="5650201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2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pPr>
            <a:endParaRPr lang="ru-RU"/>
          </a:p>
        </c:txPr>
        <c:crossAx val="565020704"/>
        <c:crosses val="autoZero"/>
        <c:auto val="1"/>
        <c:lblAlgn val="ctr"/>
        <c:lblOffset val="100"/>
        <c:noMultiLvlLbl val="0"/>
      </c:catAx>
      <c:valAx>
        <c:axId val="565020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65020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1" name="Google Shape;14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К факторам, осложняющим лечение пожилых больных, относятся возрастные изменения фармакокинетики и фармакодинамики лекарственных средств (ЛС). У пациентов старше 60 лет развиваются когнитивные нарушения, снижение мобильности, сенсорные дефициты. Также обнаруживается 4-5 различных хронических заболеваний.  Они забывают принимать препараты вовремя или вовсе этого не делают. Необходим особый подход к лечению, чтобы обеспечить приверженность гериатрических больных к назначенной терапии.  Комплаентность – важная составляющая эффективного лечения.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Многие пациенты не скрывают, что самостоятельно прекращают лечение, не соблюдают режим терапии или пропускают прием лекарственных средств, объясняя это большим разнообразием причин.  Согласно материалам статьи сборника тезисов «Третий съезд геронтологов и гериаторов России», почти 50% пожилых пациентов испытывает затруднения в понимании инструкций по приему лекарств, которые получает от врача. При увеличении количества принимаемых таблеток в день с 1 до 4 вероятность соблюдения терапии снижается вдвое. Лекарства не действуют, если пожилой человек забывает их принимать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5" name="Google Shape;16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Клиентами приложения являются: Заботливые родственники пожилых людей, Пожилые люди, имеющие смартфон (проведенный нами опрос не дает исключает использование пожилыми людьми смартфонов, только доказывает, что в настоящее время большинство еще используют кнопочные), люди, которые ухаживают за пожилыми людьми.  Пользователи-пожилые люди старше 60 лет, имеющие гериатрические синдромы (астения), у которых диагностированы несколько хронических заболеваний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0" name="Google Shape;370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Ценностное предложение  —  это сформулированная польза для клиентов. Оно объясняет, что  клиенты получат от взаимодействия с нами. Ценностное предложение заключается в удовлетворении проблемы о своевременном принятии препарата, снижение частоты нежелательных случаев от не приема лекарственных препаратов, улучшение качества жизни пациента.</a:t>
            </a:r>
            <a:endParaRPr/>
          </a:p>
        </p:txBody>
      </p:sp>
      <p:sp>
        <p:nvSpPr>
          <p:cNvPr id="371" name="Google Shape;371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3" name="Google Shape;393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Мобильное приложение для смартфона с функцией звонка на кнопочный телефон будет мультиплатформенным (возможность использования на смартфонах с разными операционными системами Android, Apple). Для работы потребуется доступ к контактам пользователя, микрофону, динамику и фотокамере(если она есть на телефоне).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 Структура приложения включает в себя 6 основных функций.  1- оповещение о необходимом принятии лекарственного препарата (пожилой человек будет получать телефонный звонок или смс, где будет представлена вся необходимая информация: название препарата с дозировкой, количество необходимое принять и способ приема (после еды/запить стаканом воды/разжевать)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2. Справочное информирование- в самом приложении будет представлена справочная информация о лекарственных препаратах: синонимичная замена, МНН, действующее вещество, показания, побочные действия, противопоказания.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3.Контроль совместимости применяемых лекарственных препаратов. На основании информации из инструкций по применению выбранных лекарственных препаратов в приложении  будет создана таблица с разграничением принятия по времени и возможными эффектами (агонизм, индукторы, ингибиторы)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4. Учет приема препаратов- календарь приема  будет автоматически заполняться при принятии и пропуске соответствующими цветами (принятие-зеленый, пропуск-красный)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5.Напоминание о покупке лекарства- в данной графе необходимо будет ввести количество препарата и кратность приема, за два дня до окончания препарата придет уведомление «при необходимости продолжения курса терапии купить препарат </a:t>
            </a:r>
            <a:r>
              <a:rPr lang="ru-RU" u="sng"/>
              <a:t>Название</a:t>
            </a:r>
            <a:r>
              <a:rPr lang="ru-RU"/>
              <a:t>»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6. Взаимодействие- в случаях длительного отсутствия реакции на запросы приложения родственникам придет сообщение о просьбе связаться с гериатрическим пациентом.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Помимо данных функций возможно создание заметок о приемах к лечащему врачу, адреса ближайших аптек</a:t>
            </a:r>
            <a:endParaRPr/>
          </a:p>
        </p:txBody>
      </p:sp>
      <p:sp>
        <p:nvSpPr>
          <p:cNvPr id="394" name="Google Shape;394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5" name="Google Shape;435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Алгоритм работы приложения включает в себя несколько пунктов. Родственник скачивает на свой смартфон приложение, вводит данные пожилого пациента (Имя, номер телефона, название препарата, дозировка, время приема. Приложение обрабатывает эту информацию и Через виртуальную автоматическую телефонную станцию в заданное время идет звонок на телефон. Ребенок слушает напоминание, принимает необходимый препарат. Родители получает уведомление об ответе на звонок.  </a:t>
            </a:r>
            <a:endParaRPr/>
          </a:p>
        </p:txBody>
      </p:sp>
      <p:sp>
        <p:nvSpPr>
          <p:cNvPr id="436" name="Google Shape;436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3" name="Google Shape;473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4" name="Google Shape;474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4" name="Google Shape;504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6" name="Google Shape;526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3" name="Google Shape;563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4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6" name="Google Shape;596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7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9" name="Google Shape;639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8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60" name="Google Shape;660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В настоящее время на рынке представлено 17 приложений напоминаний о приеме лекарств. И только два из них имеют семейный доступ, чтобы была возможность контролировать прием препаратов с другого устройства. Мы предлагаем мобильное приложение  для пожилых людей и нашим главным преимуществом является уведомление на кнопочный телефон, в отличие от конкурентов, которые работают только со смартфонами. Выбор удобного способа приема уведомлений звонок или сообщение не доставит беспокойства пожилому человеку. </a:t>
            </a:r>
            <a:endParaRPr/>
          </a:p>
        </p:txBody>
      </p:sp>
      <p:sp>
        <p:nvSpPr>
          <p:cNvPr id="661" name="Google Shape;661;p1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5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7" name="Google Shape;677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Коммерческий потенциал  проекта- это показатель, характеризующий возможность получения прибыли.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По данным Росстата на 2019 год количество людей, старше трудоспособного возраста  составляет 36 миллионов людей. Согласно неофициальной статистике интернет-журнала «Третий возраст», около 74% граждан старше 60 лет  постоянно принимают лекарства. Значит, можно предположить, что  общее число потенциальных пользователей со всей России составляет 27 миллионов пожилых людей, которые принимают лекарства (36 млн * 0,74).  Предположим, что наше приложение в первый год работы заметили лишь 0,1% людей ( 2700 человек). Им понравилось приложение и они готовы ежемесячно платить 200 рублей за пользование. Тогда суммарная годовая стоимость  подписки будет составлять 2400 рублей с человека . А годовой доход почти 6,5 млн рублей (2400 рублей* 2700 человек).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Модель монетизации- это способ получения прибыли от разрабатываемого продукта.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Наиболее распространенные  модели: 1. Подписная модель- ежемесячная подписка без которой продукт не будет работать.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2.Рекламная модель- за счет постоянной рекламы приложение работает бесплатно ( пример, социальные сети).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3.Freemium- модель при которой основная информация предоставляется бесплатно, но многие функции можно получить только в платной версии.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4. Модель «Бритва и лезвие»- основной продукт продается по низкой цене, но расходные части стоят гораздо дороже.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Мы выбираем подписную модель, а также использование рекламы. </a:t>
            </a:r>
            <a:endParaRPr/>
          </a:p>
        </p:txBody>
      </p:sp>
      <p:sp>
        <p:nvSpPr>
          <p:cNvPr id="678" name="Google Shape;678;p2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13" name="Google Shape;713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4" name="Google Shape;714;p2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3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5" name="Google Shape;725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33" name="Google Shape;733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4" name="Google Shape;734;p2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6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8" name="Google Shape;788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3" name="Shape 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" name="Google Shape;814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5" name="Google Shape;815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2" name="Shape 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" name="Google Shape;823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4" name="Google Shape;824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9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Google Shape;830;p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31" name="Google Shape;831;p2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2" name="Google Shape;832;p2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showMasterSp="0" type="title">
  <p:cSld name="TITLE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0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30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30"/>
          <p:cNvSpPr txBox="1"/>
          <p:nvPr>
            <p:ph type="ctrTitle"/>
          </p:nvPr>
        </p:nvSpPr>
        <p:spPr>
          <a:xfrm>
            <a:off x="1097280" y="758952"/>
            <a:ext cx="10058400" cy="35661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8000"/>
              <a:buFont typeface="Calibri"/>
              <a:buNone/>
              <a:defRPr sz="8000">
                <a:solidFill>
                  <a:srgbClr val="26262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0"/>
          <p:cNvSpPr txBox="1"/>
          <p:nvPr>
            <p:ph idx="1" type="subTitle"/>
          </p:nvPr>
        </p:nvSpPr>
        <p:spPr>
          <a:xfrm>
            <a:off x="1100051" y="4455620"/>
            <a:ext cx="10058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3" name="Google Shape;23;p30"/>
          <p:cNvSpPr txBox="1"/>
          <p:nvPr>
            <p:ph idx="10" type="dt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0"/>
          <p:cNvSpPr txBox="1"/>
          <p:nvPr>
            <p:ph idx="11" type="ftr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0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cxnSp>
        <p:nvCxnSpPr>
          <p:cNvPr id="26" name="Google Shape;26;p30"/>
          <p:cNvCxnSpPr/>
          <p:nvPr/>
        </p:nvCxnSpPr>
        <p:spPr>
          <a:xfrm>
            <a:off x="1207658" y="4343400"/>
            <a:ext cx="9875520" cy="0"/>
          </a:xfrm>
          <a:prstGeom prst="straightConnector1">
            <a:avLst/>
          </a:prstGeom>
          <a:noFill/>
          <a:ln cap="flat" cmpd="sng" w="9525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Image slide layout">
  <p:cSld name="3_Image slide layout">
    <p:bg>
      <p:bgPr>
        <a:solidFill>
          <a:schemeClr val="lt1"/>
        </a:solidFill>
      </p:bgPr>
    </p:bg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1"/>
          <p:cNvSpPr/>
          <p:nvPr>
            <p:ph idx="2" type="pic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2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32"/>
          <p:cNvSpPr txBox="1"/>
          <p:nvPr>
            <p:ph idx="1" type="body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32" name="Google Shape;32;p32"/>
          <p:cNvSpPr txBox="1"/>
          <p:nvPr>
            <p:ph idx="10" type="dt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32"/>
          <p:cNvSpPr txBox="1"/>
          <p:nvPr>
            <p:ph idx="11" type="ftr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32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_Image slide layout">
  <p:cSld name="8_Image slide layout">
    <p:bg>
      <p:bgPr>
        <a:solidFill>
          <a:schemeClr val="lt1"/>
        </a:soli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33"/>
          <p:cNvSpPr/>
          <p:nvPr/>
        </p:nvSpPr>
        <p:spPr>
          <a:xfrm rot="5400000">
            <a:off x="795337" y="-795340"/>
            <a:ext cx="6257926" cy="7848605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33"/>
          <p:cNvSpPr/>
          <p:nvPr>
            <p:ph idx="2" type="pic"/>
          </p:nvPr>
        </p:nvSpPr>
        <p:spPr>
          <a:xfrm>
            <a:off x="640914" y="600074"/>
            <a:ext cx="4052172" cy="5657852"/>
          </a:xfrm>
          <a:prstGeom prst="rect">
            <a:avLst/>
          </a:prstGeom>
          <a:solidFill>
            <a:srgbClr val="F2F2F2"/>
          </a:solidFill>
          <a:ln cap="flat" cmpd="sng" w="762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sp>
      <p:sp>
        <p:nvSpPr>
          <p:cNvPr id="38" name="Google Shape;38;p33"/>
          <p:cNvSpPr/>
          <p:nvPr>
            <p:ph idx="3" type="pic"/>
          </p:nvPr>
        </p:nvSpPr>
        <p:spPr>
          <a:xfrm>
            <a:off x="5175044" y="222886"/>
            <a:ext cx="2286000" cy="3017520"/>
          </a:xfrm>
          <a:prstGeom prst="rect">
            <a:avLst/>
          </a:prstGeom>
          <a:solidFill>
            <a:srgbClr val="F2F2F2"/>
          </a:solidFill>
          <a:ln cap="flat" cmpd="sng" w="762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sp>
      <p:sp>
        <p:nvSpPr>
          <p:cNvPr id="39" name="Google Shape;39;p33"/>
          <p:cNvSpPr/>
          <p:nvPr>
            <p:ph idx="4" type="pic"/>
          </p:nvPr>
        </p:nvSpPr>
        <p:spPr>
          <a:xfrm>
            <a:off x="5175044" y="3624742"/>
            <a:ext cx="2286000" cy="3017520"/>
          </a:xfrm>
          <a:prstGeom prst="rect">
            <a:avLst/>
          </a:prstGeom>
          <a:solidFill>
            <a:srgbClr val="F2F2F2"/>
          </a:solidFill>
          <a:ln cap="flat" cmpd="sng" w="762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Contents slide layout">
  <p:cSld name="2_Contents slide layout">
    <p:bg>
      <p:bgPr>
        <a:solidFill>
          <a:schemeClr val="lt1"/>
        </a:solidFill>
      </p:bgPr>
    </p:bg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4"/>
          <p:cNvSpPr txBox="1"/>
          <p:nvPr>
            <p:ph idx="1" type="body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91425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5400"/>
              <a:buNone/>
              <a:defRPr b="0" sz="5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Contents slide layout">
  <p:cSld name="3_Contents slide layout">
    <p:bg>
      <p:bgPr>
        <a:solidFill>
          <a:schemeClr val="lt1"/>
        </a:solidFill>
      </p:bgPr>
    </p:bg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showMasterSp="0" type="blank">
  <p:cSld name="BLANK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3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" name="Google Shape;45;p36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" name="Google Shape;46;p36"/>
          <p:cNvSpPr txBox="1"/>
          <p:nvPr>
            <p:ph idx="10" type="dt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36"/>
          <p:cNvSpPr txBox="1"/>
          <p:nvPr>
            <p:ph idx="11" type="ftr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36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1_Contents slide layout">
  <p:cSld name="11_Contents slide layout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7"/>
          <p:cNvSpPr/>
          <p:nvPr/>
        </p:nvSpPr>
        <p:spPr>
          <a:xfrm>
            <a:off x="0" y="3254185"/>
            <a:ext cx="12192000" cy="129614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1" name="Google Shape;51;p37"/>
          <p:cNvGrpSpPr/>
          <p:nvPr/>
        </p:nvGrpSpPr>
        <p:grpSpPr>
          <a:xfrm>
            <a:off x="741800" y="1570966"/>
            <a:ext cx="2520000" cy="4680000"/>
            <a:chOff x="445712" y="1449040"/>
            <a:chExt cx="2520000" cy="4680000"/>
          </a:xfrm>
        </p:grpSpPr>
        <p:sp>
          <p:nvSpPr>
            <p:cNvPr id="52" name="Google Shape;52;p37"/>
            <p:cNvSpPr/>
            <p:nvPr/>
          </p:nvSpPr>
          <p:spPr>
            <a:xfrm>
              <a:off x="445712" y="1449040"/>
              <a:ext cx="2520000" cy="4680000"/>
            </a:xfrm>
            <a:prstGeom prst="roundRect">
              <a:avLst>
                <a:gd fmla="val 13580" name="adj"/>
              </a:avLst>
            </a:prstGeom>
            <a:solidFill>
              <a:srgbClr val="26262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" name="Google Shape;53;p37"/>
            <p:cNvSpPr/>
            <p:nvPr/>
          </p:nvSpPr>
          <p:spPr>
            <a:xfrm>
              <a:off x="1597700" y="1680321"/>
              <a:ext cx="216024" cy="34350"/>
            </a:xfrm>
            <a:prstGeom prst="rect">
              <a:avLst/>
            </a:prstGeom>
            <a:solidFill>
              <a:srgbClr val="B0B0B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54" name="Google Shape;54;p37"/>
            <p:cNvGrpSpPr/>
            <p:nvPr/>
          </p:nvGrpSpPr>
          <p:grpSpPr>
            <a:xfrm>
              <a:off x="1549420" y="5712364"/>
              <a:ext cx="312583" cy="312583"/>
              <a:chOff x="1570727" y="5532687"/>
              <a:chExt cx="312583" cy="312583"/>
            </a:xfrm>
          </p:grpSpPr>
          <p:sp>
            <p:nvSpPr>
              <p:cNvPr id="55" name="Google Shape;55;p37"/>
              <p:cNvSpPr/>
              <p:nvPr/>
            </p:nvSpPr>
            <p:spPr>
              <a:xfrm>
                <a:off x="1570727" y="5532687"/>
                <a:ext cx="312583" cy="312583"/>
              </a:xfrm>
              <a:prstGeom prst="ellipse">
                <a:avLst/>
              </a:prstGeom>
              <a:gradFill>
                <a:gsLst>
                  <a:gs pos="0">
                    <a:srgbClr val="0F0F0F"/>
                  </a:gs>
                  <a:gs pos="56000">
                    <a:srgbClr val="595959"/>
                  </a:gs>
                  <a:gs pos="91000">
                    <a:srgbClr val="7F7F7F"/>
                  </a:gs>
                  <a:gs pos="100000">
                    <a:srgbClr val="BFBFBF"/>
                  </a:gs>
                </a:gsLst>
                <a:lin ang="10800000" scaled="0"/>
              </a:gradFill>
              <a:ln cap="flat" cmpd="sng" w="15875">
                <a:solidFill>
                  <a:srgbClr val="26262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" name="Google Shape;56;p37"/>
              <p:cNvSpPr/>
              <p:nvPr/>
            </p:nvSpPr>
            <p:spPr>
              <a:xfrm>
                <a:off x="1655532" y="5616970"/>
                <a:ext cx="142969" cy="144016"/>
              </a:xfrm>
              <a:prstGeom prst="roundRect">
                <a:avLst>
                  <a:gd fmla="val 16667" name="adj"/>
                </a:avLst>
              </a:prstGeom>
              <a:solidFill>
                <a:srgbClr val="737373"/>
              </a:solidFill>
              <a:ln cap="flat" cmpd="sng" w="9525">
                <a:solidFill>
                  <a:srgbClr val="B0B0B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57" name="Google Shape;57;p37"/>
          <p:cNvSpPr/>
          <p:nvPr>
            <p:ph idx="2" type="pic"/>
          </p:nvPr>
        </p:nvSpPr>
        <p:spPr>
          <a:xfrm>
            <a:off x="921680" y="1930403"/>
            <a:ext cx="2160240" cy="3744416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58" name="Google Shape;58;p37"/>
          <p:cNvSpPr txBox="1"/>
          <p:nvPr>
            <p:ph idx="1" type="body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5400"/>
              <a:buNone/>
              <a:defRPr b="0" sz="5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6_Images &amp; Contents">
  <p:cSld name="26_Images &amp; Contents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8"/>
          <p:cNvSpPr/>
          <p:nvPr>
            <p:ph idx="2" type="pic"/>
          </p:nvPr>
        </p:nvSpPr>
        <p:spPr>
          <a:xfrm>
            <a:off x="4637014" y="0"/>
            <a:ext cx="7554989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showMasterSp="0" type="secHead">
  <p:cSld name="SECTION_HEADER">
    <p:bg>
      <p:bgPr>
        <a:solidFill>
          <a:schemeClr val="lt1"/>
        </a:solid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9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39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39"/>
          <p:cNvSpPr txBox="1"/>
          <p:nvPr>
            <p:ph type="title"/>
          </p:nvPr>
        </p:nvSpPr>
        <p:spPr>
          <a:xfrm>
            <a:off x="1097280" y="758952"/>
            <a:ext cx="10058400" cy="35661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8000"/>
              <a:buFont typeface="Calibri"/>
              <a:buNone/>
              <a:defRPr b="0" sz="8000">
                <a:solidFill>
                  <a:srgbClr val="26262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39"/>
          <p:cNvSpPr txBox="1"/>
          <p:nvPr>
            <p:ph idx="1" type="body"/>
          </p:nvPr>
        </p:nvSpPr>
        <p:spPr>
          <a:xfrm>
            <a:off x="1097280" y="4453128"/>
            <a:ext cx="10058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66" name="Google Shape;66;p39"/>
          <p:cNvSpPr txBox="1"/>
          <p:nvPr>
            <p:ph idx="10" type="dt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9"/>
          <p:cNvSpPr txBox="1"/>
          <p:nvPr>
            <p:ph idx="11" type="ftr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39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cxnSp>
        <p:nvCxnSpPr>
          <p:cNvPr id="69" name="Google Shape;69;p39"/>
          <p:cNvCxnSpPr/>
          <p:nvPr/>
        </p:nvCxnSpPr>
        <p:spPr>
          <a:xfrm>
            <a:off x="1207658" y="4343400"/>
            <a:ext cx="9875520" cy="0"/>
          </a:xfrm>
          <a:prstGeom prst="straightConnector1">
            <a:avLst/>
          </a:prstGeom>
          <a:noFill/>
          <a:ln cap="flat" cmpd="sng" w="9525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40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40"/>
          <p:cNvSpPr txBox="1"/>
          <p:nvPr>
            <p:ph idx="1" type="body"/>
          </p:nvPr>
        </p:nvSpPr>
        <p:spPr>
          <a:xfrm>
            <a:off x="1097279" y="1845734"/>
            <a:ext cx="4937760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73" name="Google Shape;73;p40"/>
          <p:cNvSpPr txBox="1"/>
          <p:nvPr>
            <p:ph idx="2" type="body"/>
          </p:nvPr>
        </p:nvSpPr>
        <p:spPr>
          <a:xfrm>
            <a:off x="6217920" y="1845735"/>
            <a:ext cx="4937760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74" name="Google Shape;74;p40"/>
          <p:cNvSpPr txBox="1"/>
          <p:nvPr>
            <p:ph idx="10" type="dt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40"/>
          <p:cNvSpPr txBox="1"/>
          <p:nvPr>
            <p:ph idx="11" type="ftr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40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41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41"/>
          <p:cNvSpPr txBox="1"/>
          <p:nvPr>
            <p:ph idx="1" type="body"/>
          </p:nvPr>
        </p:nvSpPr>
        <p:spPr>
          <a:xfrm>
            <a:off x="1097280" y="1846052"/>
            <a:ext cx="4937760" cy="73628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b="0" sz="2000" cap="none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80" name="Google Shape;80;p41"/>
          <p:cNvSpPr txBox="1"/>
          <p:nvPr>
            <p:ph idx="2" type="body"/>
          </p:nvPr>
        </p:nvSpPr>
        <p:spPr>
          <a:xfrm>
            <a:off x="1097280" y="2582334"/>
            <a:ext cx="4937760" cy="337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81" name="Google Shape;81;p41"/>
          <p:cNvSpPr txBox="1"/>
          <p:nvPr>
            <p:ph idx="3" type="body"/>
          </p:nvPr>
        </p:nvSpPr>
        <p:spPr>
          <a:xfrm>
            <a:off x="6217920" y="1846052"/>
            <a:ext cx="4937760" cy="73628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b="0" sz="2000" cap="none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82" name="Google Shape;82;p41"/>
          <p:cNvSpPr txBox="1"/>
          <p:nvPr>
            <p:ph idx="4" type="body"/>
          </p:nvPr>
        </p:nvSpPr>
        <p:spPr>
          <a:xfrm>
            <a:off x="6217920" y="2582334"/>
            <a:ext cx="4937760" cy="337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83" name="Google Shape;83;p41"/>
          <p:cNvSpPr txBox="1"/>
          <p:nvPr>
            <p:ph idx="10" type="dt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41"/>
          <p:cNvSpPr txBox="1"/>
          <p:nvPr>
            <p:ph idx="11" type="ftr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41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42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42"/>
          <p:cNvSpPr txBox="1"/>
          <p:nvPr>
            <p:ph idx="10" type="dt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42"/>
          <p:cNvSpPr txBox="1"/>
          <p:nvPr>
            <p:ph idx="11" type="ftr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42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showMasterSp="0" type="objTx">
  <p:cSld name="OBJECT_WITH_CAPTION_TEXT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43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43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43"/>
          <p:cNvSpPr txBox="1"/>
          <p:nvPr>
            <p:ph type="title"/>
          </p:nvPr>
        </p:nvSpPr>
        <p:spPr>
          <a:xfrm>
            <a:off x="457200" y="594359"/>
            <a:ext cx="3200400" cy="2286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alibri"/>
              <a:buNone/>
              <a:defRPr b="0" sz="360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43"/>
          <p:cNvSpPr txBox="1"/>
          <p:nvPr>
            <p:ph idx="1" type="body"/>
          </p:nvPr>
        </p:nvSpPr>
        <p:spPr>
          <a:xfrm>
            <a:off x="4800600" y="731520"/>
            <a:ext cx="6492240" cy="525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96" name="Google Shape;96;p43"/>
          <p:cNvSpPr txBox="1"/>
          <p:nvPr>
            <p:ph idx="2" type="body"/>
          </p:nvPr>
        </p:nvSpPr>
        <p:spPr>
          <a:xfrm>
            <a:off x="457200" y="2926080"/>
            <a:ext cx="3200400" cy="33791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FFFFFF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97" name="Google Shape;97;p43"/>
          <p:cNvSpPr txBox="1"/>
          <p:nvPr>
            <p:ph idx="10" type="dt"/>
          </p:nvPr>
        </p:nvSpPr>
        <p:spPr>
          <a:xfrm>
            <a:off x="465512" y="6459785"/>
            <a:ext cx="261851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43"/>
          <p:cNvSpPr txBox="1"/>
          <p:nvPr>
            <p:ph idx="11" type="ftr"/>
          </p:nvPr>
        </p:nvSpPr>
        <p:spPr>
          <a:xfrm>
            <a:off x="4800600" y="6459785"/>
            <a:ext cx="4648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43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showMasterSp="0" type="picTx">
  <p:cSld name="PICTURE_WITH_CAPTION_TEX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44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44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44"/>
          <p:cNvSpPr txBox="1"/>
          <p:nvPr>
            <p:ph type="title"/>
          </p:nvPr>
        </p:nvSpPr>
        <p:spPr>
          <a:xfrm>
            <a:off x="1097280" y="5074920"/>
            <a:ext cx="10113264" cy="82296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alibri"/>
              <a:buNone/>
              <a:defRPr b="0" sz="360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104" name="Google Shape;104;p44"/>
          <p:cNvPicPr preferRelativeResize="0"/>
          <p:nvPr>
            <p:ph idx="2" type="pic"/>
          </p:nvPr>
        </p:nvPicPr>
        <p:blipFill/>
        <p:spPr>
          <a:xfrm>
            <a:off x="15" y="0"/>
            <a:ext cx="12191985" cy="4915076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</p:pic>
      <p:sp>
        <p:nvSpPr>
          <p:cNvPr id="105" name="Google Shape;105;p44"/>
          <p:cNvSpPr txBox="1"/>
          <p:nvPr>
            <p:ph idx="1" type="body"/>
          </p:nvPr>
        </p:nvSpPr>
        <p:spPr>
          <a:xfrm>
            <a:off x="1097280" y="5907023"/>
            <a:ext cx="10113264" cy="5943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FFFFFF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106" name="Google Shape;106;p44"/>
          <p:cNvSpPr txBox="1"/>
          <p:nvPr>
            <p:ph idx="10" type="dt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44"/>
          <p:cNvSpPr txBox="1"/>
          <p:nvPr>
            <p:ph idx="11" type="ftr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44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5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45"/>
          <p:cNvSpPr txBox="1"/>
          <p:nvPr>
            <p:ph idx="1" type="body"/>
          </p:nvPr>
        </p:nvSpPr>
        <p:spPr>
          <a:xfrm rot="5400000">
            <a:off x="4114800" y="-1171786"/>
            <a:ext cx="4023360" cy="1005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45700" spcFirstLastPara="1" rIns="4570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12" name="Google Shape;112;p45"/>
          <p:cNvSpPr txBox="1"/>
          <p:nvPr>
            <p:ph idx="10" type="dt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45"/>
          <p:cNvSpPr txBox="1"/>
          <p:nvPr>
            <p:ph idx="11" type="ftr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45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showMasterSp="0" type="vertTitleAndTx">
  <p:cSld name="VERTICAL_TITLE_AND_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46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46"/>
          <p:cNvSpPr txBox="1"/>
          <p:nvPr>
            <p:ph type="title"/>
          </p:nvPr>
        </p:nvSpPr>
        <p:spPr>
          <a:xfrm rot="5400000">
            <a:off x="7160640" y="1979039"/>
            <a:ext cx="5757421" cy="2628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46"/>
          <p:cNvSpPr txBox="1"/>
          <p:nvPr>
            <p:ph idx="1" type="body"/>
          </p:nvPr>
        </p:nvSpPr>
        <p:spPr>
          <a:xfrm rot="5400000">
            <a:off x="1826639" y="-573661"/>
            <a:ext cx="5757422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45700" spcFirstLastPara="1" rIns="4570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20" name="Google Shape;120;p46"/>
          <p:cNvSpPr txBox="1"/>
          <p:nvPr>
            <p:ph idx="10" type="dt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46"/>
          <p:cNvSpPr txBox="1"/>
          <p:nvPr>
            <p:ph idx="11" type="ftr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46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_Image slide layout">
  <p:cSld name="9_Image slide layout">
    <p:bg>
      <p:bgPr>
        <a:solidFill>
          <a:schemeClr val="lt1"/>
        </a:solidFill>
      </p:bgPr>
    </p:bg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47"/>
          <p:cNvSpPr/>
          <p:nvPr/>
        </p:nvSpPr>
        <p:spPr>
          <a:xfrm>
            <a:off x="2" y="0"/>
            <a:ext cx="8582025" cy="6858000"/>
          </a:xfrm>
          <a:custGeom>
            <a:rect b="b" l="l" r="r" t="t"/>
            <a:pathLst>
              <a:path extrusionOk="0" h="6858000" w="8582025">
                <a:moveTo>
                  <a:pt x="5238766" y="0"/>
                </a:moveTo>
                <a:lnTo>
                  <a:pt x="8582025" y="0"/>
                </a:lnTo>
                <a:lnTo>
                  <a:pt x="1876410" y="6858000"/>
                </a:lnTo>
                <a:lnTo>
                  <a:pt x="0" y="6858000"/>
                </a:lnTo>
                <a:lnTo>
                  <a:pt x="0" y="535781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47"/>
          <p:cNvSpPr/>
          <p:nvPr>
            <p:ph idx="2" type="pic"/>
          </p:nvPr>
        </p:nvSpPr>
        <p:spPr>
          <a:xfrm>
            <a:off x="1517212" y="427698"/>
            <a:ext cx="3600000" cy="3600000"/>
          </a:xfrm>
          <a:prstGeom prst="diamond">
            <a:avLst/>
          </a:prstGeom>
          <a:solidFill>
            <a:srgbClr val="F2F2F2"/>
          </a:solidFill>
          <a:ln cap="flat" cmpd="sng" w="762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6" name="Google Shape;126;p47"/>
          <p:cNvSpPr/>
          <p:nvPr>
            <p:ph idx="3" type="pic"/>
          </p:nvPr>
        </p:nvSpPr>
        <p:spPr>
          <a:xfrm>
            <a:off x="1953610" y="2837035"/>
            <a:ext cx="3600000" cy="3600000"/>
          </a:xfrm>
          <a:prstGeom prst="diamond">
            <a:avLst/>
          </a:prstGeom>
          <a:solidFill>
            <a:srgbClr val="F2F2F2"/>
          </a:solidFill>
          <a:ln cap="flat" cmpd="sng" w="762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7" name="Google Shape;127;p47"/>
          <p:cNvSpPr/>
          <p:nvPr>
            <p:ph idx="4" type="pic"/>
          </p:nvPr>
        </p:nvSpPr>
        <p:spPr>
          <a:xfrm>
            <a:off x="4407524" y="2251417"/>
            <a:ext cx="1980000" cy="1980000"/>
          </a:xfrm>
          <a:prstGeom prst="diamond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28" name="Google Shape;128;p47"/>
          <p:cNvSpPr/>
          <p:nvPr>
            <p:ph idx="5" type="pic"/>
          </p:nvPr>
        </p:nvSpPr>
        <p:spPr>
          <a:xfrm>
            <a:off x="636104" y="2676913"/>
            <a:ext cx="1980000" cy="1980000"/>
          </a:xfrm>
          <a:prstGeom prst="diamond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theme" Target="../theme/theme1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9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9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9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  <a:defRPr b="0" i="0" sz="4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3" name="Google Shape;13;p29"/>
          <p:cNvSpPr txBox="1"/>
          <p:nvPr>
            <p:ph idx="1" type="body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55600" lvl="0" marL="4572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◦"/>
              <a:defRPr b="0" i="0" sz="1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175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29"/>
          <p:cNvSpPr txBox="1"/>
          <p:nvPr>
            <p:ph idx="10" type="dt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" name="Google Shape;15;p29"/>
          <p:cNvSpPr txBox="1"/>
          <p:nvPr>
            <p:ph idx="11" type="ftr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" name="Google Shape;16;p29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cxnSp>
        <p:nvCxnSpPr>
          <p:cNvPr id="17" name="Google Shape;17;p29"/>
          <p:cNvCxnSpPr/>
          <p:nvPr/>
        </p:nvCxnSpPr>
        <p:spPr>
          <a:xfrm>
            <a:off x="1193532" y="1737845"/>
            <a:ext cx="9966960" cy="0"/>
          </a:xfrm>
          <a:prstGeom prst="straightConnector1">
            <a:avLst/>
          </a:prstGeom>
          <a:noFill/>
          <a:ln cap="flat" cmpd="sng" w="9525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5.jpg"/><Relationship Id="rId5" Type="http://schemas.openxmlformats.org/officeDocument/2006/relationships/image" Target="../media/image1.png"/><Relationship Id="rId6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2.jpg"/><Relationship Id="rId4" Type="http://schemas.openxmlformats.org/officeDocument/2006/relationships/image" Target="../media/image2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Relationship Id="rId4" Type="http://schemas.openxmlformats.org/officeDocument/2006/relationships/image" Target="../media/image6.png"/><Relationship Id="rId5" Type="http://schemas.openxmlformats.org/officeDocument/2006/relationships/image" Target="../media/image12.png"/><Relationship Id="rId6" Type="http://schemas.openxmlformats.org/officeDocument/2006/relationships/image" Target="../media/image14.jpg"/></Relationships>
</file>

<file path=ppt/slides/_rels/slide5.xml.rels><?xml version="1.0" encoding="UTF-8" standalone="yes"?><Relationships xmlns="http://schemas.openxmlformats.org/package/2006/relationships"><Relationship Id="rId11" Type="http://schemas.openxmlformats.org/officeDocument/2006/relationships/image" Target="../media/image9.png"/><Relationship Id="rId10" Type="http://schemas.openxmlformats.org/officeDocument/2006/relationships/image" Target="../media/image19.png"/><Relationship Id="rId13" Type="http://schemas.openxmlformats.org/officeDocument/2006/relationships/image" Target="../media/image36.png"/><Relationship Id="rId1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7.png"/><Relationship Id="rId4" Type="http://schemas.openxmlformats.org/officeDocument/2006/relationships/image" Target="../media/image10.png"/><Relationship Id="rId9" Type="http://schemas.openxmlformats.org/officeDocument/2006/relationships/image" Target="../media/image21.png"/><Relationship Id="rId15" Type="http://schemas.openxmlformats.org/officeDocument/2006/relationships/image" Target="../media/image26.jpg"/><Relationship Id="rId14" Type="http://schemas.openxmlformats.org/officeDocument/2006/relationships/image" Target="../media/image49.png"/><Relationship Id="rId5" Type="http://schemas.openxmlformats.org/officeDocument/2006/relationships/image" Target="../media/image2.png"/><Relationship Id="rId6" Type="http://schemas.openxmlformats.org/officeDocument/2006/relationships/image" Target="../media/image13.png"/><Relationship Id="rId7" Type="http://schemas.openxmlformats.org/officeDocument/2006/relationships/image" Target="../media/image16.png"/><Relationship Id="rId8" Type="http://schemas.openxmlformats.org/officeDocument/2006/relationships/image" Target="../media/image1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chart" Target="../charts/chart1.xml"/><Relationship Id="rId4" Type="http://schemas.openxmlformats.org/officeDocument/2006/relationships/image" Target="../media/image14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jpg"/><Relationship Id="rId4" Type="http://schemas.openxmlformats.org/officeDocument/2006/relationships/chart" Target="../charts/chart2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chart" Target="../charts/chart3.xml"/><Relationship Id="rId4" Type="http://schemas.openxmlformats.org/officeDocument/2006/relationships/image" Target="../media/image14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6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4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3.png"/><Relationship Id="rId4" Type="http://schemas.openxmlformats.org/officeDocument/2006/relationships/image" Target="../media/image14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3.png"/><Relationship Id="rId4" Type="http://schemas.openxmlformats.org/officeDocument/2006/relationships/image" Target="../media/image14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4.jpg"/></Relationships>
</file>

<file path=ppt/slides/_rels/slide15.xml.rels><?xml version="1.0" encoding="UTF-8" standalone="yes"?><Relationships xmlns="http://schemas.openxmlformats.org/package/2006/relationships"><Relationship Id="rId10" Type="http://schemas.openxmlformats.org/officeDocument/2006/relationships/image" Target="../media/image24.jpg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9.png"/><Relationship Id="rId4" Type="http://schemas.openxmlformats.org/officeDocument/2006/relationships/image" Target="../media/image29.jpg"/><Relationship Id="rId9" Type="http://schemas.openxmlformats.org/officeDocument/2006/relationships/image" Target="../media/image32.png"/><Relationship Id="rId5" Type="http://schemas.openxmlformats.org/officeDocument/2006/relationships/image" Target="../media/image33.jpg"/><Relationship Id="rId6" Type="http://schemas.openxmlformats.org/officeDocument/2006/relationships/image" Target="../media/image34.jpg"/><Relationship Id="rId7" Type="http://schemas.openxmlformats.org/officeDocument/2006/relationships/image" Target="../media/image28.jpg"/><Relationship Id="rId8" Type="http://schemas.openxmlformats.org/officeDocument/2006/relationships/image" Target="../media/image20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4.jpg"/><Relationship Id="rId4" Type="http://schemas.openxmlformats.org/officeDocument/2006/relationships/image" Target="../media/image37.jpg"/><Relationship Id="rId5" Type="http://schemas.openxmlformats.org/officeDocument/2006/relationships/image" Target="../media/image40.png"/><Relationship Id="rId6" Type="http://schemas.openxmlformats.org/officeDocument/2006/relationships/image" Target="../media/image24.jpg"/></Relationships>
</file>

<file path=ppt/slides/_rels/slide17.xml.rels><?xml version="1.0" encoding="UTF-8" standalone="yes"?><Relationships xmlns="http://schemas.openxmlformats.org/package/2006/relationships"><Relationship Id="rId10" Type="http://schemas.openxmlformats.org/officeDocument/2006/relationships/image" Target="../media/image62.jpg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4.jpg"/><Relationship Id="rId4" Type="http://schemas.openxmlformats.org/officeDocument/2006/relationships/image" Target="../media/image37.jpg"/><Relationship Id="rId9" Type="http://schemas.openxmlformats.org/officeDocument/2006/relationships/image" Target="../media/image54.jpg"/><Relationship Id="rId5" Type="http://schemas.openxmlformats.org/officeDocument/2006/relationships/image" Target="../media/image40.png"/><Relationship Id="rId6" Type="http://schemas.openxmlformats.org/officeDocument/2006/relationships/image" Target="../media/image24.jpg"/><Relationship Id="rId7" Type="http://schemas.openxmlformats.org/officeDocument/2006/relationships/image" Target="../media/image44.png"/><Relationship Id="rId8" Type="http://schemas.openxmlformats.org/officeDocument/2006/relationships/image" Target="../media/image56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4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5.png"/><Relationship Id="rId4" Type="http://schemas.openxmlformats.org/officeDocument/2006/relationships/image" Target="../media/image59.png"/><Relationship Id="rId5" Type="http://schemas.openxmlformats.org/officeDocument/2006/relationships/image" Target="../media/image41.png"/><Relationship Id="rId6" Type="http://schemas.openxmlformats.org/officeDocument/2006/relationships/image" Target="../media/image50.jpg"/><Relationship Id="rId7" Type="http://schemas.openxmlformats.org/officeDocument/2006/relationships/image" Target="../media/image14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4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64.png"/><Relationship Id="rId4" Type="http://schemas.openxmlformats.org/officeDocument/2006/relationships/image" Target="../media/image48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6.png"/><Relationship Id="rId4" Type="http://schemas.openxmlformats.org/officeDocument/2006/relationships/image" Target="../media/image14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65.png"/><Relationship Id="rId4" Type="http://schemas.openxmlformats.org/officeDocument/2006/relationships/image" Target="../media/image14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52.jpg"/><Relationship Id="rId4" Type="http://schemas.openxmlformats.org/officeDocument/2006/relationships/image" Target="../media/image60.jpg"/><Relationship Id="rId5" Type="http://schemas.openxmlformats.org/officeDocument/2006/relationships/image" Target="../media/image26.jpg"/><Relationship Id="rId6" Type="http://schemas.openxmlformats.org/officeDocument/2006/relationships/image" Target="../media/image47.png"/><Relationship Id="rId7" Type="http://schemas.openxmlformats.org/officeDocument/2006/relationships/image" Target="../media/image53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52.jpg"/><Relationship Id="rId4" Type="http://schemas.openxmlformats.org/officeDocument/2006/relationships/image" Target="../media/image60.jpg"/><Relationship Id="rId5" Type="http://schemas.openxmlformats.org/officeDocument/2006/relationships/image" Target="../media/image26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4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63.jpg"/><Relationship Id="rId4" Type="http://schemas.openxmlformats.org/officeDocument/2006/relationships/image" Target="../media/image55.png"/><Relationship Id="rId5" Type="http://schemas.openxmlformats.org/officeDocument/2006/relationships/image" Target="../media/image66.png"/><Relationship Id="rId6" Type="http://schemas.openxmlformats.org/officeDocument/2006/relationships/image" Target="../media/image67.png"/><Relationship Id="rId7" Type="http://schemas.openxmlformats.org/officeDocument/2006/relationships/image" Target="../media/image6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35354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"/>
          <p:cNvSpPr txBox="1"/>
          <p:nvPr>
            <p:ph type="ctrTitle"/>
          </p:nvPr>
        </p:nvSpPr>
        <p:spPr>
          <a:xfrm>
            <a:off x="1097875" y="3399872"/>
            <a:ext cx="9939600" cy="1685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ru-RU" sz="3200">
                <a:solidFill>
                  <a:schemeClr val="dk1"/>
                </a:solidFill>
              </a:rPr>
              <a:t>Программно-аппаратный комплекс «Геро-Тайм» для контроля приема лекарственных препаратов пожилыми пациентами </a:t>
            </a:r>
            <a:endParaRPr sz="8800"/>
          </a:p>
        </p:txBody>
      </p:sp>
      <p:sp>
        <p:nvSpPr>
          <p:cNvPr id="135" name="Google Shape;135;p1"/>
          <p:cNvSpPr/>
          <p:nvPr/>
        </p:nvSpPr>
        <p:spPr>
          <a:xfrm>
            <a:off x="5167654" y="6488286"/>
            <a:ext cx="180004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г. Тюмень - 2023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https://sun9-28.userapi.com/hogBsx4tucV3yJLa1GOwdbbOLj0ZI8vgDeCkoA/sF8SpeCxFmk.jpg" id="136" name="Google Shape;136;p1"/>
          <p:cNvPicPr preferRelativeResize="0"/>
          <p:nvPr/>
        </p:nvPicPr>
        <p:blipFill rotWithShape="1">
          <a:blip r:embed="rId4">
            <a:alphaModFix/>
          </a:blip>
          <a:srcRect b="11984" l="0" r="0" t="8476"/>
          <a:stretch/>
        </p:blipFill>
        <p:spPr>
          <a:xfrm>
            <a:off x="4315559" y="139669"/>
            <a:ext cx="3275045" cy="237548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www.tsu.ru/upload/medialibrary/8a3/logo_47.png" id="137" name="Google Shape;137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873587" y="141460"/>
            <a:ext cx="1800045" cy="4485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790685" y="139669"/>
            <a:ext cx="1754164" cy="4485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p2"/>
          <p:cNvPicPr preferRelativeResize="0"/>
          <p:nvPr/>
        </p:nvPicPr>
        <p:blipFill rotWithShape="1">
          <a:blip r:embed="rId3">
            <a:alphaModFix/>
          </a:blip>
          <a:srcRect b="7833" l="0" r="17897" t="7834"/>
          <a:stretch/>
        </p:blipFill>
        <p:spPr>
          <a:xfrm>
            <a:off x="2182060" y="0"/>
            <a:ext cx="10009940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pic>
      <p:sp>
        <p:nvSpPr>
          <p:cNvPr id="145" name="Google Shape;145;p2"/>
          <p:cNvSpPr/>
          <p:nvPr/>
        </p:nvSpPr>
        <p:spPr>
          <a:xfrm>
            <a:off x="0" y="0"/>
            <a:ext cx="2204932" cy="6858000"/>
          </a:xfrm>
          <a:prstGeom prst="rect">
            <a:avLst/>
          </a:prstGeom>
          <a:solidFill>
            <a:srgbClr val="8C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2"/>
          <p:cNvSpPr/>
          <p:nvPr>
            <p:ph idx="2" type="pic"/>
          </p:nvPr>
        </p:nvSpPr>
        <p:spPr>
          <a:xfrm>
            <a:off x="13816012" y="-972686"/>
            <a:ext cx="6076949" cy="3418284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47" name="Google Shape;147;p2"/>
          <p:cNvSpPr txBox="1"/>
          <p:nvPr/>
        </p:nvSpPr>
        <p:spPr>
          <a:xfrm>
            <a:off x="6503543" y="5169894"/>
            <a:ext cx="5106154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На продолжительность жизни влияют такие факторы, как активный образ жизни, избавление от вредных привычек. Важно также внимательно следить за здоровьем и вовремя проходить профилактические осмотры и диспансеризацию и принимать ЛП.</a:t>
            </a:r>
            <a:endParaRPr b="1"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2"/>
          <p:cNvSpPr/>
          <p:nvPr/>
        </p:nvSpPr>
        <p:spPr>
          <a:xfrm>
            <a:off x="5959971" y="4533557"/>
            <a:ext cx="636337" cy="636337"/>
          </a:xfrm>
          <a:prstGeom prst="halfFrame">
            <a:avLst>
              <a:gd fmla="val 19850" name="adj1"/>
              <a:gd fmla="val 1985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2"/>
          <p:cNvSpPr/>
          <p:nvPr/>
        </p:nvSpPr>
        <p:spPr>
          <a:xfrm rot="10800000">
            <a:off x="10678193" y="5977774"/>
            <a:ext cx="636337" cy="636337"/>
          </a:xfrm>
          <a:prstGeom prst="halfFrame">
            <a:avLst>
              <a:gd fmla="val 19850" name="adj1"/>
              <a:gd fmla="val 1985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2"/>
          <p:cNvSpPr txBox="1"/>
          <p:nvPr/>
        </p:nvSpPr>
        <p:spPr>
          <a:xfrm>
            <a:off x="65057" y="-5863"/>
            <a:ext cx="4853784" cy="28623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Пожилые пациенты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самостоятельно прекращают лечение</a:t>
            </a:r>
            <a:endParaRPr/>
          </a:p>
        </p:txBody>
      </p:sp>
      <p:sp>
        <p:nvSpPr>
          <p:cNvPr id="151" name="Google Shape;151;p2"/>
          <p:cNvSpPr txBox="1"/>
          <p:nvPr/>
        </p:nvSpPr>
        <p:spPr>
          <a:xfrm>
            <a:off x="226162" y="2821016"/>
            <a:ext cx="4531575" cy="13542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4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Почти 50%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пожилых пациентов испытывает затруднения в понимании инструкций по приему лекарств, которые получает от врача</a:t>
            </a:r>
            <a:r>
              <a:rPr b="1" lang="ru-RU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</a:t>
            </a:r>
            <a:endParaRPr/>
          </a:p>
        </p:txBody>
      </p:sp>
      <p:sp>
        <p:nvSpPr>
          <p:cNvPr id="152" name="Google Shape;152;p2"/>
          <p:cNvSpPr txBox="1"/>
          <p:nvPr/>
        </p:nvSpPr>
        <p:spPr>
          <a:xfrm>
            <a:off x="329893" y="4108065"/>
            <a:ext cx="4286638" cy="16927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Вероятность</a:t>
            </a:r>
            <a:r>
              <a:rPr b="1" lang="ru-RU" sz="3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соблюдения терапии </a:t>
            </a:r>
            <a:r>
              <a:rPr b="1" lang="ru-RU"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снижается в 2 раза</a:t>
            </a:r>
            <a:endParaRPr b="1" sz="3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2"/>
          <p:cNvSpPr txBox="1"/>
          <p:nvPr/>
        </p:nvSpPr>
        <p:spPr>
          <a:xfrm>
            <a:off x="0" y="6220823"/>
            <a:ext cx="4541741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</a:t>
            </a:r>
            <a:r>
              <a:rPr b="1" lang="ru-RU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Данные статьи сборника тезисов  «Третий съезд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геронтологов и гериаторов России». </a:t>
            </a:r>
            <a:endParaRPr/>
          </a:p>
        </p:txBody>
      </p:sp>
      <p:pic>
        <p:nvPicPr>
          <p:cNvPr id="154" name="Google Shape;154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59304" y="-115876"/>
            <a:ext cx="4432176" cy="11827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3"/>
          <p:cNvSpPr txBox="1"/>
          <p:nvPr>
            <p:ph type="title"/>
          </p:nvPr>
        </p:nvSpPr>
        <p:spPr>
          <a:xfrm>
            <a:off x="3048001" y="358754"/>
            <a:ext cx="6581330" cy="136083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b="1" lang="ru-RU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Решение проблемы</a:t>
            </a:r>
            <a:endParaRPr/>
          </a:p>
        </p:txBody>
      </p:sp>
      <p:pic>
        <p:nvPicPr>
          <p:cNvPr descr="https://sun9-28.userapi.com/hogBsx4tucV3yJLa1GOwdbbOLj0ZI8vgDeCkoA/sF8SpeCxFmk.jpg" id="160" name="Google Shape;160;p3"/>
          <p:cNvPicPr preferRelativeResize="0"/>
          <p:nvPr/>
        </p:nvPicPr>
        <p:blipFill rotWithShape="1">
          <a:blip r:embed="rId3">
            <a:alphaModFix/>
          </a:blip>
          <a:srcRect b="11984" l="0" r="0" t="8476"/>
          <a:stretch/>
        </p:blipFill>
        <p:spPr>
          <a:xfrm>
            <a:off x="10703017" y="0"/>
            <a:ext cx="1488983" cy="1080002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3"/>
          <p:cNvSpPr/>
          <p:nvPr/>
        </p:nvSpPr>
        <p:spPr>
          <a:xfrm>
            <a:off x="1129004" y="1333061"/>
            <a:ext cx="10058400" cy="27392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 u="sng">
              <a:solidFill>
                <a:srgbClr val="C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spcBef>
                <a:spcPts val="40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Решить эту проблему</a:t>
            </a:r>
            <a:r>
              <a:rPr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в рамках реализации одной из приоритетных задач государства по повышению качества жизни граждан данной категории, которое в значительной степени зависит от организации медицинской и лекарственной помощи, </a:t>
            </a:r>
            <a:r>
              <a:rPr b="1"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поможет разработка специальных информационных продуктов</a:t>
            </a:r>
            <a:r>
              <a:rPr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b="1"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автоматизирующих процессы напоминания и контроля приёма лекарственных препаратов с учётом физиологических особенностей и состояния здоровья данной категории граждан</a:t>
            </a:r>
            <a:r>
              <a:rPr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/>
          </a:p>
          <a:p>
            <a:pPr indent="0" lvl="0" marL="0" marR="0" rtl="0" algn="just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2" name="Google Shape;162;p3"/>
          <p:cNvSpPr/>
          <p:nvPr/>
        </p:nvSpPr>
        <p:spPr>
          <a:xfrm>
            <a:off x="1129004" y="3893705"/>
            <a:ext cx="10058400" cy="25853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-RU" sz="1800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ПАК для гериатрических пациентов «Геро-Time» </a:t>
            </a:r>
            <a:r>
              <a:rPr lang="ru-RU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предназначено для оповещения гериатрических пациентов о приёме лекарственных препаратов при оказании им медицинскую помощь в амбулаторных условиях.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Приложение позволит обеспечить своевременный приём лекарственных препаратов с учётом особенностей их приёма, выявить и предотвратить приём несовместимых лекарственных препаратов, а также обеспечить контроль их применения больными со стороны родственников и лечащего врача.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4"/>
          <p:cNvSpPr/>
          <p:nvPr/>
        </p:nvSpPr>
        <p:spPr>
          <a:xfrm rot="5400000">
            <a:off x="789473" y="-789474"/>
            <a:ext cx="6257927" cy="7836876"/>
          </a:xfrm>
          <a:prstGeom prst="rtTriangle">
            <a:avLst/>
          </a:prstGeom>
          <a:solidFill>
            <a:schemeClr val="accent1"/>
          </a:solidFill>
          <a:ln cap="flat" cmpd="sng" w="15875">
            <a:solidFill>
              <a:srgbClr val="5C5C5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4"/>
          <p:cNvSpPr txBox="1"/>
          <p:nvPr/>
        </p:nvSpPr>
        <p:spPr>
          <a:xfrm>
            <a:off x="7303542" y="577188"/>
            <a:ext cx="4329637" cy="181809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lang="ru-RU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Целевая аудитория </a:t>
            </a:r>
            <a:endParaRPr b="1"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4"/>
          <p:cNvSpPr/>
          <p:nvPr/>
        </p:nvSpPr>
        <p:spPr>
          <a:xfrm>
            <a:off x="7674515" y="2107670"/>
            <a:ext cx="4152300" cy="40318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Клиенты приложения: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❑"/>
            </a:pPr>
            <a:r>
              <a:rPr b="1"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Заботливые родственники пожилых людей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❑"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Пожилые люди, имеющие смартфон   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❑"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Люди, которые ухаживают за пожилыми людьми (социальные службы)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❑"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Медицинские организации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Клиенты должны иметь достаток средний/выше среднего, чтобы оплачивать мобильное приложение.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Пользователи: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❑"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Пожилые люди старше 60 лет, имеющие гериатрические синдромы (астения), у которых диагностированы несколько хронических заболеваний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41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4"/>
          <p:cNvSpPr/>
          <p:nvPr>
            <p:ph idx="2" type="pic"/>
          </p:nvPr>
        </p:nvSpPr>
        <p:spPr>
          <a:xfrm>
            <a:off x="640914" y="600074"/>
            <a:ext cx="4052172" cy="5657852"/>
          </a:xfrm>
          <a:prstGeom prst="rect">
            <a:avLst/>
          </a:prstGeom>
          <a:solidFill>
            <a:srgbClr val="F2F2F2"/>
          </a:solidFill>
          <a:ln cap="flat" cmpd="sng" w="762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sp>
      <p:pic>
        <p:nvPicPr>
          <p:cNvPr id="172" name="Google Shape;172;p4"/>
          <p:cNvPicPr preferRelativeResize="0"/>
          <p:nvPr/>
        </p:nvPicPr>
        <p:blipFill rotWithShape="1">
          <a:blip r:embed="rId3">
            <a:alphaModFix/>
          </a:blip>
          <a:srcRect b="0" l="14258" r="14258" t="0"/>
          <a:stretch/>
        </p:blipFill>
        <p:spPr>
          <a:xfrm>
            <a:off x="557663" y="540001"/>
            <a:ext cx="4250710" cy="5657852"/>
          </a:xfrm>
          <a:prstGeom prst="rect">
            <a:avLst/>
          </a:prstGeom>
          <a:solidFill>
            <a:srgbClr val="F2F2F2"/>
          </a:solidFill>
          <a:ln cap="flat" cmpd="sng" w="762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pic>
        <p:nvPicPr>
          <p:cNvPr id="173" name="Google Shape;173;p4"/>
          <p:cNvPicPr preferRelativeResize="0"/>
          <p:nvPr>
            <p:ph idx="3" type="pic"/>
          </p:nvPr>
        </p:nvPicPr>
        <p:blipFill rotWithShape="1">
          <a:blip r:embed="rId4">
            <a:alphaModFix/>
          </a:blip>
          <a:srcRect b="0" l="19205" r="19204" t="0"/>
          <a:stretch/>
        </p:blipFill>
        <p:spPr>
          <a:xfrm>
            <a:off x="5175044" y="222886"/>
            <a:ext cx="2286000" cy="3017520"/>
          </a:xfrm>
          <a:prstGeom prst="rect">
            <a:avLst/>
          </a:prstGeom>
          <a:solidFill>
            <a:srgbClr val="F2F2F2"/>
          </a:solidFill>
          <a:ln cap="flat" cmpd="sng" w="762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pic>
        <p:nvPicPr>
          <p:cNvPr id="174" name="Google Shape;174;p4"/>
          <p:cNvPicPr preferRelativeResize="0"/>
          <p:nvPr>
            <p:ph idx="4" type="pic"/>
          </p:nvPr>
        </p:nvPicPr>
        <p:blipFill rotWithShape="1">
          <a:blip r:embed="rId5">
            <a:alphaModFix/>
          </a:blip>
          <a:srcRect b="0" l="28328" r="28328" t="0"/>
          <a:stretch/>
        </p:blipFill>
        <p:spPr>
          <a:xfrm>
            <a:off x="5175044" y="3624742"/>
            <a:ext cx="2286000" cy="3017520"/>
          </a:xfrm>
          <a:prstGeom prst="rect">
            <a:avLst/>
          </a:prstGeom>
          <a:solidFill>
            <a:srgbClr val="F2F2F2"/>
          </a:solidFill>
          <a:ln cap="flat" cmpd="sng" w="762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pic>
        <p:nvPicPr>
          <p:cNvPr descr="https://sun9-28.userapi.com/hogBsx4tucV3yJLa1GOwdbbOLj0ZI8vgDeCkoA/sF8SpeCxFmk.jpg" id="175" name="Google Shape;175;p4"/>
          <p:cNvPicPr preferRelativeResize="0"/>
          <p:nvPr/>
        </p:nvPicPr>
        <p:blipFill rotWithShape="1">
          <a:blip r:embed="rId6">
            <a:alphaModFix/>
          </a:blip>
          <a:srcRect b="11984" l="0" r="0" t="8476"/>
          <a:stretch/>
        </p:blipFill>
        <p:spPr>
          <a:xfrm>
            <a:off x="10703017" y="0"/>
            <a:ext cx="1488983" cy="10800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5"/>
          <p:cNvSpPr/>
          <p:nvPr/>
        </p:nvSpPr>
        <p:spPr>
          <a:xfrm>
            <a:off x="1193291" y="1737360"/>
            <a:ext cx="9966960" cy="0"/>
          </a:xfrm>
          <a:custGeom>
            <a:rect b="b" l="l" r="r" t="t"/>
            <a:pathLst>
              <a:path extrusionOk="0" h="120000" w="9966960">
                <a:moveTo>
                  <a:pt x="0" y="0"/>
                </a:moveTo>
                <a:lnTo>
                  <a:pt x="9966960" y="0"/>
                </a:lnTo>
              </a:path>
            </a:pathLst>
          </a:custGeom>
          <a:noFill/>
          <a:ln cap="flat" cmpd="sng" w="9525">
            <a:solidFill>
              <a:srgbClr val="7E7E7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5"/>
          <p:cNvSpPr txBox="1"/>
          <p:nvPr>
            <p:ph type="title"/>
          </p:nvPr>
        </p:nvSpPr>
        <p:spPr>
          <a:xfrm>
            <a:off x="4115562" y="-34658"/>
            <a:ext cx="4453890" cy="78867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133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Calibri"/>
              <a:buNone/>
            </a:pPr>
            <a:r>
              <a:rPr b="1" lang="ru-RU" sz="5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Бизнес-гипотезы</a:t>
            </a:r>
            <a:endParaRPr b="1" sz="5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82" name="Google Shape;182;p5"/>
          <p:cNvGrpSpPr/>
          <p:nvPr/>
        </p:nvGrpSpPr>
        <p:grpSpPr>
          <a:xfrm>
            <a:off x="678180" y="1452372"/>
            <a:ext cx="11114532" cy="5366002"/>
            <a:chOff x="678180" y="1452372"/>
            <a:chExt cx="11114532" cy="5366002"/>
          </a:xfrm>
        </p:grpSpPr>
        <p:pic>
          <p:nvPicPr>
            <p:cNvPr id="183" name="Google Shape;183;p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120202" y="3862196"/>
              <a:ext cx="4870704" cy="249478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4" name="Google Shape;184;p5"/>
            <p:cNvSpPr/>
            <p:nvPr/>
          </p:nvSpPr>
          <p:spPr>
            <a:xfrm>
              <a:off x="5141468" y="3700145"/>
              <a:ext cx="1024255" cy="1024255"/>
            </a:xfrm>
            <a:custGeom>
              <a:rect b="b" l="l" r="r" t="t"/>
              <a:pathLst>
                <a:path extrusionOk="0" h="1024254" w="1024254">
                  <a:moveTo>
                    <a:pt x="1023874" y="0"/>
                  </a:moveTo>
                  <a:lnTo>
                    <a:pt x="341376" y="0"/>
                  </a:lnTo>
                  <a:lnTo>
                    <a:pt x="0" y="341248"/>
                  </a:lnTo>
                  <a:lnTo>
                    <a:pt x="682625" y="341248"/>
                  </a:lnTo>
                  <a:lnTo>
                    <a:pt x="682625" y="1023746"/>
                  </a:lnTo>
                  <a:lnTo>
                    <a:pt x="1023874" y="682497"/>
                  </a:lnTo>
                  <a:lnTo>
                    <a:pt x="1023874" y="0"/>
                  </a:lnTo>
                  <a:close/>
                </a:path>
              </a:pathLst>
            </a:custGeom>
            <a:solidFill>
              <a:srgbClr val="5A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85" name="Google Shape;185;p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04088" y="5679946"/>
              <a:ext cx="1130808" cy="113080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6" name="Google Shape;186;p5"/>
            <p:cNvSpPr/>
            <p:nvPr/>
          </p:nvSpPr>
          <p:spPr>
            <a:xfrm>
              <a:off x="757389" y="5682665"/>
              <a:ext cx="1024255" cy="1024255"/>
            </a:xfrm>
            <a:custGeom>
              <a:rect b="b" l="l" r="r" t="t"/>
              <a:pathLst>
                <a:path extrusionOk="0" h="1024254" w="1024255">
                  <a:moveTo>
                    <a:pt x="341274" y="0"/>
                  </a:moveTo>
                  <a:lnTo>
                    <a:pt x="0" y="341274"/>
                  </a:lnTo>
                  <a:lnTo>
                    <a:pt x="0" y="1023823"/>
                  </a:lnTo>
                  <a:lnTo>
                    <a:pt x="682536" y="1023823"/>
                  </a:lnTo>
                  <a:lnTo>
                    <a:pt x="1023785" y="682548"/>
                  </a:lnTo>
                  <a:lnTo>
                    <a:pt x="341274" y="682548"/>
                  </a:lnTo>
                  <a:lnTo>
                    <a:pt x="341274" y="0"/>
                  </a:lnTo>
                  <a:close/>
                </a:path>
              </a:pathLst>
            </a:custGeom>
            <a:solidFill>
              <a:srgbClr val="7E7E7E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87" name="Google Shape;187;p5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078992" y="1786128"/>
              <a:ext cx="4797552" cy="187299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8" name="Google Shape;188;p5"/>
            <p:cNvSpPr/>
            <p:nvPr/>
          </p:nvSpPr>
          <p:spPr>
            <a:xfrm>
              <a:off x="5193283" y="2714625"/>
              <a:ext cx="1025525" cy="1025525"/>
            </a:xfrm>
            <a:custGeom>
              <a:rect b="b" l="l" r="r" t="t"/>
              <a:pathLst>
                <a:path extrusionOk="0" h="1025525" w="1025525">
                  <a:moveTo>
                    <a:pt x="707136" y="0"/>
                  </a:moveTo>
                  <a:lnTo>
                    <a:pt x="671576" y="671576"/>
                  </a:lnTo>
                  <a:lnTo>
                    <a:pt x="0" y="707009"/>
                  </a:lnTo>
                  <a:lnTo>
                    <a:pt x="318007" y="1025017"/>
                  </a:lnTo>
                  <a:lnTo>
                    <a:pt x="989583" y="989457"/>
                  </a:lnTo>
                  <a:lnTo>
                    <a:pt x="1025143" y="318008"/>
                  </a:lnTo>
                  <a:lnTo>
                    <a:pt x="707136" y="0"/>
                  </a:lnTo>
                  <a:close/>
                </a:path>
              </a:pathLst>
            </a:custGeom>
            <a:solidFill>
              <a:srgbClr val="5A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89" name="Google Shape;189;p5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678180" y="1452372"/>
              <a:ext cx="1130808" cy="112928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0" name="Google Shape;190;p5"/>
            <p:cNvSpPr/>
            <p:nvPr/>
          </p:nvSpPr>
          <p:spPr>
            <a:xfrm>
              <a:off x="731126" y="1454404"/>
              <a:ext cx="1024255" cy="1024255"/>
            </a:xfrm>
            <a:custGeom>
              <a:rect b="b" l="l" r="r" t="t"/>
              <a:pathLst>
                <a:path extrusionOk="0" h="1024255" w="1024255">
                  <a:moveTo>
                    <a:pt x="682510" y="0"/>
                  </a:moveTo>
                  <a:lnTo>
                    <a:pt x="0" y="0"/>
                  </a:lnTo>
                  <a:lnTo>
                    <a:pt x="0" y="682498"/>
                  </a:lnTo>
                  <a:lnTo>
                    <a:pt x="341274" y="1023747"/>
                  </a:lnTo>
                  <a:lnTo>
                    <a:pt x="341274" y="341249"/>
                  </a:lnTo>
                  <a:lnTo>
                    <a:pt x="1023886" y="341249"/>
                  </a:lnTo>
                  <a:lnTo>
                    <a:pt x="682510" y="0"/>
                  </a:lnTo>
                  <a:close/>
                </a:path>
              </a:pathLst>
            </a:custGeom>
            <a:solidFill>
              <a:srgbClr val="5A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91" name="Google Shape;191;p5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6509003" y="1769363"/>
              <a:ext cx="4607052" cy="187299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2" name="Google Shape;192;p5"/>
            <p:cNvSpPr/>
            <p:nvPr/>
          </p:nvSpPr>
          <p:spPr>
            <a:xfrm>
              <a:off x="6165341" y="2738500"/>
              <a:ext cx="1024255" cy="1024255"/>
            </a:xfrm>
            <a:custGeom>
              <a:rect b="b" l="l" r="r" t="t"/>
              <a:pathLst>
                <a:path extrusionOk="0" h="1024254" w="1024254">
                  <a:moveTo>
                    <a:pt x="341249" y="0"/>
                  </a:moveTo>
                  <a:lnTo>
                    <a:pt x="0" y="341249"/>
                  </a:lnTo>
                  <a:lnTo>
                    <a:pt x="0" y="1023874"/>
                  </a:lnTo>
                  <a:lnTo>
                    <a:pt x="682498" y="1023874"/>
                  </a:lnTo>
                  <a:lnTo>
                    <a:pt x="1023874" y="682498"/>
                  </a:lnTo>
                  <a:lnTo>
                    <a:pt x="341249" y="682498"/>
                  </a:lnTo>
                  <a:lnTo>
                    <a:pt x="341249" y="0"/>
                  </a:lnTo>
                  <a:close/>
                </a:path>
              </a:pathLst>
            </a:custGeom>
            <a:solidFill>
              <a:srgbClr val="5A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93" name="Google Shape;193;p5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10337291" y="1488948"/>
              <a:ext cx="1130807" cy="113080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4" name="Google Shape;194;p5"/>
            <p:cNvSpPr/>
            <p:nvPr/>
          </p:nvSpPr>
          <p:spPr>
            <a:xfrm>
              <a:off x="10391139" y="1491361"/>
              <a:ext cx="1024255" cy="1024255"/>
            </a:xfrm>
            <a:custGeom>
              <a:rect b="b" l="l" r="r" t="t"/>
              <a:pathLst>
                <a:path extrusionOk="0" h="1024255" w="1024254">
                  <a:moveTo>
                    <a:pt x="1023746" y="0"/>
                  </a:moveTo>
                  <a:lnTo>
                    <a:pt x="341249" y="0"/>
                  </a:lnTo>
                  <a:lnTo>
                    <a:pt x="0" y="341249"/>
                  </a:lnTo>
                  <a:lnTo>
                    <a:pt x="682498" y="341249"/>
                  </a:lnTo>
                  <a:lnTo>
                    <a:pt x="682498" y="1023874"/>
                  </a:lnTo>
                  <a:lnTo>
                    <a:pt x="1023746" y="682625"/>
                  </a:lnTo>
                  <a:lnTo>
                    <a:pt x="1023746" y="0"/>
                  </a:lnTo>
                  <a:close/>
                </a:path>
              </a:pathLst>
            </a:custGeom>
            <a:solidFill>
              <a:srgbClr val="46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" name="Google Shape;195;p5"/>
            <p:cNvSpPr/>
            <p:nvPr/>
          </p:nvSpPr>
          <p:spPr>
            <a:xfrm>
              <a:off x="6139433" y="3726179"/>
              <a:ext cx="1024255" cy="1024255"/>
            </a:xfrm>
            <a:custGeom>
              <a:rect b="b" l="l" r="r" t="t"/>
              <a:pathLst>
                <a:path extrusionOk="0" h="1024254" w="1024254">
                  <a:moveTo>
                    <a:pt x="682497" y="0"/>
                  </a:moveTo>
                  <a:lnTo>
                    <a:pt x="0" y="0"/>
                  </a:lnTo>
                  <a:lnTo>
                    <a:pt x="0" y="682498"/>
                  </a:lnTo>
                  <a:lnTo>
                    <a:pt x="341249" y="1023747"/>
                  </a:lnTo>
                  <a:lnTo>
                    <a:pt x="341249" y="341249"/>
                  </a:lnTo>
                  <a:lnTo>
                    <a:pt x="1023746" y="341249"/>
                  </a:lnTo>
                  <a:lnTo>
                    <a:pt x="682497" y="0"/>
                  </a:lnTo>
                  <a:close/>
                </a:path>
              </a:pathLst>
            </a:custGeom>
            <a:solidFill>
              <a:srgbClr val="5A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96" name="Google Shape;196;p5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10635996" y="5661658"/>
              <a:ext cx="1156716" cy="115671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7" name="Google Shape;197;p5"/>
            <p:cNvSpPr/>
            <p:nvPr/>
          </p:nvSpPr>
          <p:spPr>
            <a:xfrm>
              <a:off x="10708005" y="5682665"/>
              <a:ext cx="1024255" cy="1024255"/>
            </a:xfrm>
            <a:custGeom>
              <a:rect b="b" l="l" r="r" t="t"/>
              <a:pathLst>
                <a:path extrusionOk="0" h="1024254" w="1024254">
                  <a:moveTo>
                    <a:pt x="682625" y="0"/>
                  </a:moveTo>
                  <a:lnTo>
                    <a:pt x="682625" y="682548"/>
                  </a:lnTo>
                  <a:lnTo>
                    <a:pt x="0" y="682548"/>
                  </a:lnTo>
                  <a:lnTo>
                    <a:pt x="341249" y="1023823"/>
                  </a:lnTo>
                  <a:lnTo>
                    <a:pt x="1023874" y="1023823"/>
                  </a:lnTo>
                  <a:lnTo>
                    <a:pt x="1023874" y="341274"/>
                  </a:lnTo>
                  <a:lnTo>
                    <a:pt x="682625" y="0"/>
                  </a:lnTo>
                  <a:close/>
                </a:path>
              </a:pathLst>
            </a:custGeom>
            <a:solidFill>
              <a:srgbClr val="7E7E7E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" name="Google Shape;198;p5"/>
            <p:cNvSpPr/>
            <p:nvPr/>
          </p:nvSpPr>
          <p:spPr>
            <a:xfrm>
              <a:off x="10708005" y="5682665"/>
              <a:ext cx="1024255" cy="1024255"/>
            </a:xfrm>
            <a:custGeom>
              <a:rect b="b" l="l" r="r" t="t"/>
              <a:pathLst>
                <a:path extrusionOk="0" h="1024254" w="1024254">
                  <a:moveTo>
                    <a:pt x="682625" y="0"/>
                  </a:moveTo>
                  <a:lnTo>
                    <a:pt x="1023874" y="341274"/>
                  </a:lnTo>
                  <a:lnTo>
                    <a:pt x="1023874" y="1023823"/>
                  </a:lnTo>
                  <a:lnTo>
                    <a:pt x="341249" y="1023823"/>
                  </a:lnTo>
                  <a:lnTo>
                    <a:pt x="0" y="682548"/>
                  </a:lnTo>
                  <a:lnTo>
                    <a:pt x="682625" y="682548"/>
                  </a:lnTo>
                  <a:lnTo>
                    <a:pt x="682625" y="0"/>
                  </a:lnTo>
                  <a:close/>
                </a:path>
              </a:pathLst>
            </a:custGeom>
            <a:noFill/>
            <a:ln cap="flat" cmpd="sng" w="15875">
              <a:solidFill>
                <a:srgbClr val="7E7E7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9" name="Google Shape;199;p5"/>
          <p:cNvSpPr txBox="1"/>
          <p:nvPr/>
        </p:nvSpPr>
        <p:spPr>
          <a:xfrm>
            <a:off x="1982216" y="1908429"/>
            <a:ext cx="3361054" cy="756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marR="508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Как часто пожилые люди принимают  лекарства и забывают ли они сделать  это?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00" name="Google Shape;200;p5"/>
          <p:cNvGrpSpPr/>
          <p:nvPr/>
        </p:nvGrpSpPr>
        <p:grpSpPr>
          <a:xfrm>
            <a:off x="1653539" y="2787395"/>
            <a:ext cx="591312" cy="614172"/>
            <a:chOff x="1653539" y="2787395"/>
            <a:chExt cx="591312" cy="614172"/>
          </a:xfrm>
        </p:grpSpPr>
        <p:pic>
          <p:nvPicPr>
            <p:cNvPr id="201" name="Google Shape;201;p5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653539" y="2787395"/>
              <a:ext cx="591312" cy="40081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2" name="Google Shape;202;p5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653539" y="3000755"/>
              <a:ext cx="591312" cy="40081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03" name="Google Shape;203;p5"/>
          <p:cNvSpPr txBox="1"/>
          <p:nvPr/>
        </p:nvSpPr>
        <p:spPr>
          <a:xfrm>
            <a:off x="1752345" y="2822194"/>
            <a:ext cx="3008630" cy="4527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0" lvl="0" marL="1270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4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90% </a:t>
            </a:r>
            <a:r>
              <a:rPr b="1" lang="ru-RU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ежедневно принимают лекарство  </a:t>
            </a:r>
            <a:r>
              <a:rPr b="1" lang="ru-RU" sz="14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78% </a:t>
            </a:r>
            <a:r>
              <a:rPr b="1" lang="ru-RU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хоть раз забывал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04" name="Google Shape;204;p5"/>
          <p:cNvGrpSpPr/>
          <p:nvPr/>
        </p:nvGrpSpPr>
        <p:grpSpPr>
          <a:xfrm>
            <a:off x="7441692" y="2442972"/>
            <a:ext cx="810767" cy="513588"/>
            <a:chOff x="7441692" y="2442972"/>
            <a:chExt cx="810767" cy="513588"/>
          </a:xfrm>
        </p:grpSpPr>
        <p:pic>
          <p:nvPicPr>
            <p:cNvPr id="205" name="Google Shape;205;p5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7441692" y="2442972"/>
              <a:ext cx="591311" cy="5135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6" name="Google Shape;206;p5"/>
            <p:cNvPicPr preferRelativeResize="0"/>
            <p:nvPr/>
          </p:nvPicPr>
          <p:blipFill rotWithShape="1">
            <a:blip r:embed="rId13">
              <a:alphaModFix/>
            </a:blip>
            <a:srcRect b="0" l="0" r="0" t="0"/>
            <a:stretch/>
          </p:blipFill>
          <p:spPr>
            <a:xfrm>
              <a:off x="7725156" y="2442972"/>
              <a:ext cx="527303" cy="51358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07" name="Google Shape;207;p5"/>
          <p:cNvSpPr txBox="1"/>
          <p:nvPr/>
        </p:nvSpPr>
        <p:spPr>
          <a:xfrm>
            <a:off x="7311897" y="1863344"/>
            <a:ext cx="3244850" cy="14198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508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460000"/>
                </a:solidFill>
                <a:latin typeface="Calibri"/>
                <a:ea typeface="Calibri"/>
                <a:cs typeface="Calibri"/>
                <a:sym typeface="Calibri"/>
              </a:rPr>
              <a:t>Сколько пожилых людей имеют  кнопочный телефон?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38100" rtl="0" algn="ctr">
              <a:lnSpc>
                <a:spcPct val="100000"/>
              </a:lnSpc>
              <a:spcBef>
                <a:spcPts val="635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78 % - </a:t>
            </a:r>
            <a:r>
              <a:rPr b="1"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кнопочный телефон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411479" lvl="0" marL="454659" marR="49403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средний возраст  опрашиваемых -74,8 года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8" name="Google Shape;208;p5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6483096" y="4058411"/>
            <a:ext cx="4901184" cy="2414016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5"/>
          <p:cNvSpPr txBox="1"/>
          <p:nvPr/>
        </p:nvSpPr>
        <p:spPr>
          <a:xfrm>
            <a:off x="6586219" y="4266057"/>
            <a:ext cx="4547235" cy="19767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-287019" lvl="0" marL="299085" marR="42164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⮚"/>
            </a:pPr>
            <a:r>
              <a:rPr b="1"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Готовы врачи использовать приложение и  контролировать течение терапии пожилых  пациентов?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7019" lvl="0" marL="299085" marR="5080" rtl="0" algn="l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⮚"/>
            </a:pPr>
            <a:r>
              <a:rPr b="1"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Сколько необходимо звонков в день пожилому  человеку?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7019" lvl="0" marL="299085" marR="14795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⮚"/>
            </a:pPr>
            <a:r>
              <a:rPr b="1"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Какой процент людей старше 60 лет имеют  смартфон и готовы использовать приложение  самостоятельно?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5"/>
          <p:cNvSpPr txBox="1"/>
          <p:nvPr/>
        </p:nvSpPr>
        <p:spPr>
          <a:xfrm>
            <a:off x="2356230" y="791083"/>
            <a:ext cx="7469505" cy="8438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065" marR="508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Проведены маркетинговые исследования путём социологического опроса  гериатрических пациентов и разработаны бизнес-гипотезы.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508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Число респондентов - 150 человек.</a:t>
            </a: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Родственники + пожилые люди.</a:t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1" name="Google Shape;211;p5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10802870" y="0"/>
            <a:ext cx="1264357" cy="1080515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5"/>
          <p:cNvSpPr txBox="1"/>
          <p:nvPr/>
        </p:nvSpPr>
        <p:spPr>
          <a:xfrm>
            <a:off x="2059874" y="3873901"/>
            <a:ext cx="3121025" cy="29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710000"/>
                </a:solidFill>
                <a:latin typeface="Calibri"/>
                <a:ea typeface="Calibri"/>
                <a:cs typeface="Calibri"/>
                <a:sym typeface="Calibri"/>
              </a:rPr>
              <a:t>Как решают проблему сейчас ?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13" name="Google Shape;213;p5"/>
          <p:cNvGrpSpPr/>
          <p:nvPr/>
        </p:nvGrpSpPr>
        <p:grpSpPr>
          <a:xfrm>
            <a:off x="3008509" y="4180055"/>
            <a:ext cx="1310077" cy="861557"/>
            <a:chOff x="3307163" y="4409948"/>
            <a:chExt cx="591609" cy="591693"/>
          </a:xfrm>
        </p:grpSpPr>
        <p:sp>
          <p:nvSpPr>
            <p:cNvPr id="214" name="Google Shape;214;p5"/>
            <p:cNvSpPr/>
            <p:nvPr/>
          </p:nvSpPr>
          <p:spPr>
            <a:xfrm>
              <a:off x="3602862" y="4409948"/>
              <a:ext cx="291465" cy="295910"/>
            </a:xfrm>
            <a:custGeom>
              <a:rect b="b" l="l" r="r" t="t"/>
              <a:pathLst>
                <a:path extrusionOk="0" h="295910" w="291464">
                  <a:moveTo>
                    <a:pt x="0" y="0"/>
                  </a:moveTo>
                  <a:lnTo>
                    <a:pt x="0" y="295782"/>
                  </a:lnTo>
                  <a:lnTo>
                    <a:pt x="291211" y="244475"/>
                  </a:lnTo>
                  <a:lnTo>
                    <a:pt x="279393" y="198862"/>
                  </a:lnTo>
                  <a:lnTo>
                    <a:pt x="260957" y="156616"/>
                  </a:lnTo>
                  <a:lnTo>
                    <a:pt x="236539" y="118269"/>
                  </a:lnTo>
                  <a:lnTo>
                    <a:pt x="206775" y="84357"/>
                  </a:lnTo>
                  <a:lnTo>
                    <a:pt x="172300" y="55413"/>
                  </a:lnTo>
                  <a:lnTo>
                    <a:pt x="133749" y="31971"/>
                  </a:lnTo>
                  <a:lnTo>
                    <a:pt x="91759" y="14565"/>
                  </a:lnTo>
                  <a:lnTo>
                    <a:pt x="46964" y="37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E7E7E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" name="Google Shape;215;p5"/>
            <p:cNvSpPr/>
            <p:nvPr/>
          </p:nvSpPr>
          <p:spPr>
            <a:xfrm>
              <a:off x="3602862" y="4409948"/>
              <a:ext cx="291465" cy="295910"/>
            </a:xfrm>
            <a:custGeom>
              <a:rect b="b" l="l" r="r" t="t"/>
              <a:pathLst>
                <a:path extrusionOk="0" h="295910" w="291464">
                  <a:moveTo>
                    <a:pt x="0" y="295782"/>
                  </a:moveTo>
                  <a:lnTo>
                    <a:pt x="291211" y="244475"/>
                  </a:lnTo>
                  <a:lnTo>
                    <a:pt x="279393" y="198862"/>
                  </a:lnTo>
                  <a:lnTo>
                    <a:pt x="260957" y="156616"/>
                  </a:lnTo>
                  <a:lnTo>
                    <a:pt x="236539" y="118269"/>
                  </a:lnTo>
                  <a:lnTo>
                    <a:pt x="206775" y="84357"/>
                  </a:lnTo>
                  <a:lnTo>
                    <a:pt x="172300" y="55413"/>
                  </a:lnTo>
                  <a:lnTo>
                    <a:pt x="133749" y="31971"/>
                  </a:lnTo>
                  <a:lnTo>
                    <a:pt x="91759" y="14565"/>
                  </a:lnTo>
                  <a:lnTo>
                    <a:pt x="46964" y="3730"/>
                  </a:lnTo>
                  <a:lnTo>
                    <a:pt x="0" y="0"/>
                  </a:lnTo>
                  <a:lnTo>
                    <a:pt x="0" y="295782"/>
                  </a:lnTo>
                  <a:close/>
                </a:path>
              </a:pathLst>
            </a:custGeom>
            <a:noFill/>
            <a:ln cap="flat" cmpd="sng" w="182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" name="Google Shape;216;p5"/>
            <p:cNvSpPr/>
            <p:nvPr/>
          </p:nvSpPr>
          <p:spPr>
            <a:xfrm>
              <a:off x="3602862" y="4654423"/>
              <a:ext cx="295910" cy="329565"/>
            </a:xfrm>
            <a:custGeom>
              <a:rect b="b" l="l" r="r" t="t"/>
              <a:pathLst>
                <a:path extrusionOk="0" h="329564" w="295910">
                  <a:moveTo>
                    <a:pt x="291211" y="0"/>
                  </a:moveTo>
                  <a:lnTo>
                    <a:pt x="0" y="51307"/>
                  </a:lnTo>
                  <a:lnTo>
                    <a:pt x="101091" y="329183"/>
                  </a:lnTo>
                  <a:lnTo>
                    <a:pt x="143953" y="309599"/>
                  </a:lnTo>
                  <a:lnTo>
                    <a:pt x="182346" y="284092"/>
                  </a:lnTo>
                  <a:lnTo>
                    <a:pt x="215857" y="253379"/>
                  </a:lnTo>
                  <a:lnTo>
                    <a:pt x="244072" y="218178"/>
                  </a:lnTo>
                  <a:lnTo>
                    <a:pt x="266576" y="179209"/>
                  </a:lnTo>
                  <a:lnTo>
                    <a:pt x="282955" y="137188"/>
                  </a:lnTo>
                  <a:lnTo>
                    <a:pt x="292797" y="92834"/>
                  </a:lnTo>
                  <a:lnTo>
                    <a:pt x="295687" y="46865"/>
                  </a:lnTo>
                  <a:lnTo>
                    <a:pt x="291211" y="0"/>
                  </a:lnTo>
                  <a:close/>
                </a:path>
              </a:pathLst>
            </a:custGeom>
            <a:solidFill>
              <a:srgbClr val="5A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" name="Google Shape;217;p5"/>
            <p:cNvSpPr/>
            <p:nvPr/>
          </p:nvSpPr>
          <p:spPr>
            <a:xfrm>
              <a:off x="3602862" y="4654423"/>
              <a:ext cx="295910" cy="329565"/>
            </a:xfrm>
            <a:custGeom>
              <a:rect b="b" l="l" r="r" t="t"/>
              <a:pathLst>
                <a:path extrusionOk="0" h="329564" w="295910">
                  <a:moveTo>
                    <a:pt x="0" y="51307"/>
                  </a:moveTo>
                  <a:lnTo>
                    <a:pt x="101091" y="329183"/>
                  </a:lnTo>
                  <a:lnTo>
                    <a:pt x="143953" y="309599"/>
                  </a:lnTo>
                  <a:lnTo>
                    <a:pt x="182346" y="284092"/>
                  </a:lnTo>
                  <a:lnTo>
                    <a:pt x="215857" y="253379"/>
                  </a:lnTo>
                  <a:lnTo>
                    <a:pt x="244072" y="218178"/>
                  </a:lnTo>
                  <a:lnTo>
                    <a:pt x="266576" y="179209"/>
                  </a:lnTo>
                  <a:lnTo>
                    <a:pt x="282955" y="137188"/>
                  </a:lnTo>
                  <a:lnTo>
                    <a:pt x="292797" y="92834"/>
                  </a:lnTo>
                  <a:lnTo>
                    <a:pt x="295687" y="46865"/>
                  </a:lnTo>
                  <a:lnTo>
                    <a:pt x="291211" y="0"/>
                  </a:lnTo>
                  <a:lnTo>
                    <a:pt x="0" y="51307"/>
                  </a:lnTo>
                  <a:close/>
                </a:path>
              </a:pathLst>
            </a:custGeom>
            <a:noFill/>
            <a:ln cap="flat" cmpd="sng" w="182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" name="Google Shape;218;p5"/>
            <p:cNvSpPr/>
            <p:nvPr/>
          </p:nvSpPr>
          <p:spPr>
            <a:xfrm>
              <a:off x="3501643" y="4705731"/>
              <a:ext cx="202565" cy="295910"/>
            </a:xfrm>
            <a:custGeom>
              <a:rect b="b" l="l" r="r" t="t"/>
              <a:pathLst>
                <a:path extrusionOk="0" h="295910" w="202564">
                  <a:moveTo>
                    <a:pt x="101218" y="0"/>
                  </a:moveTo>
                  <a:lnTo>
                    <a:pt x="0" y="277876"/>
                  </a:lnTo>
                  <a:lnTo>
                    <a:pt x="50024" y="291234"/>
                  </a:lnTo>
                  <a:lnTo>
                    <a:pt x="101203" y="295687"/>
                  </a:lnTo>
                  <a:lnTo>
                    <a:pt x="152358" y="291234"/>
                  </a:lnTo>
                  <a:lnTo>
                    <a:pt x="202310" y="277876"/>
                  </a:lnTo>
                  <a:lnTo>
                    <a:pt x="101218" y="0"/>
                  </a:lnTo>
                  <a:close/>
                </a:path>
              </a:pathLst>
            </a:custGeom>
            <a:solidFill>
              <a:srgbClr val="46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" name="Google Shape;219;p5"/>
            <p:cNvSpPr/>
            <p:nvPr/>
          </p:nvSpPr>
          <p:spPr>
            <a:xfrm>
              <a:off x="3501643" y="4705731"/>
              <a:ext cx="202565" cy="295910"/>
            </a:xfrm>
            <a:custGeom>
              <a:rect b="b" l="l" r="r" t="t"/>
              <a:pathLst>
                <a:path extrusionOk="0" h="295910" w="202564">
                  <a:moveTo>
                    <a:pt x="101218" y="0"/>
                  </a:moveTo>
                  <a:lnTo>
                    <a:pt x="0" y="277876"/>
                  </a:lnTo>
                  <a:lnTo>
                    <a:pt x="50024" y="291234"/>
                  </a:lnTo>
                  <a:lnTo>
                    <a:pt x="101203" y="295687"/>
                  </a:lnTo>
                  <a:lnTo>
                    <a:pt x="152358" y="291234"/>
                  </a:lnTo>
                  <a:lnTo>
                    <a:pt x="202310" y="277876"/>
                  </a:lnTo>
                  <a:lnTo>
                    <a:pt x="101218" y="0"/>
                  </a:lnTo>
                  <a:close/>
                </a:path>
              </a:pathLst>
            </a:custGeom>
            <a:noFill/>
            <a:ln cap="flat" cmpd="sng" w="182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0" name="Google Shape;220;p5"/>
            <p:cNvSpPr/>
            <p:nvPr/>
          </p:nvSpPr>
          <p:spPr>
            <a:xfrm>
              <a:off x="3346703" y="4705731"/>
              <a:ext cx="256540" cy="278130"/>
            </a:xfrm>
            <a:custGeom>
              <a:rect b="b" l="l" r="r" t="t"/>
              <a:pathLst>
                <a:path extrusionOk="0" h="278129" w="256539">
                  <a:moveTo>
                    <a:pt x="256159" y="0"/>
                  </a:moveTo>
                  <a:lnTo>
                    <a:pt x="0" y="147828"/>
                  </a:lnTo>
                  <a:lnTo>
                    <a:pt x="29710" y="190204"/>
                  </a:lnTo>
                  <a:lnTo>
                    <a:pt x="66040" y="226520"/>
                  </a:lnTo>
                  <a:lnTo>
                    <a:pt x="108084" y="256002"/>
                  </a:lnTo>
                  <a:lnTo>
                    <a:pt x="154940" y="277876"/>
                  </a:lnTo>
                  <a:lnTo>
                    <a:pt x="256159" y="0"/>
                  </a:lnTo>
                  <a:close/>
                </a:path>
              </a:pathLst>
            </a:custGeom>
            <a:solidFill>
              <a:srgbClr val="46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1" name="Google Shape;221;p5"/>
            <p:cNvSpPr/>
            <p:nvPr/>
          </p:nvSpPr>
          <p:spPr>
            <a:xfrm>
              <a:off x="3346703" y="4705731"/>
              <a:ext cx="256540" cy="278130"/>
            </a:xfrm>
            <a:custGeom>
              <a:rect b="b" l="l" r="r" t="t"/>
              <a:pathLst>
                <a:path extrusionOk="0" h="278129" w="256539">
                  <a:moveTo>
                    <a:pt x="256159" y="0"/>
                  </a:moveTo>
                  <a:lnTo>
                    <a:pt x="0" y="147828"/>
                  </a:lnTo>
                  <a:lnTo>
                    <a:pt x="29710" y="190204"/>
                  </a:lnTo>
                  <a:lnTo>
                    <a:pt x="66040" y="226520"/>
                  </a:lnTo>
                  <a:lnTo>
                    <a:pt x="108084" y="256002"/>
                  </a:lnTo>
                  <a:lnTo>
                    <a:pt x="154940" y="277876"/>
                  </a:lnTo>
                  <a:lnTo>
                    <a:pt x="256159" y="0"/>
                  </a:lnTo>
                  <a:close/>
                </a:path>
              </a:pathLst>
            </a:custGeom>
            <a:noFill/>
            <a:ln cap="flat" cmpd="sng" w="182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2" name="Google Shape;222;p5"/>
            <p:cNvSpPr/>
            <p:nvPr/>
          </p:nvSpPr>
          <p:spPr>
            <a:xfrm>
              <a:off x="3307163" y="4654423"/>
              <a:ext cx="295910" cy="199390"/>
            </a:xfrm>
            <a:custGeom>
              <a:rect b="b" l="l" r="r" t="t"/>
              <a:pathLst>
                <a:path extrusionOk="0" h="199389" w="295910">
                  <a:moveTo>
                    <a:pt x="4488" y="0"/>
                  </a:moveTo>
                  <a:lnTo>
                    <a:pt x="0" y="51528"/>
                  </a:lnTo>
                  <a:lnTo>
                    <a:pt x="4488" y="102663"/>
                  </a:lnTo>
                  <a:lnTo>
                    <a:pt x="17740" y="152251"/>
                  </a:lnTo>
                  <a:lnTo>
                    <a:pt x="39540" y="199135"/>
                  </a:lnTo>
                  <a:lnTo>
                    <a:pt x="295699" y="51307"/>
                  </a:lnTo>
                  <a:lnTo>
                    <a:pt x="4488" y="0"/>
                  </a:lnTo>
                  <a:close/>
                </a:path>
              </a:pathLst>
            </a:custGeom>
            <a:solidFill>
              <a:srgbClr val="46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3" name="Google Shape;223;p5"/>
            <p:cNvSpPr/>
            <p:nvPr/>
          </p:nvSpPr>
          <p:spPr>
            <a:xfrm>
              <a:off x="3307163" y="4654423"/>
              <a:ext cx="295910" cy="199390"/>
            </a:xfrm>
            <a:custGeom>
              <a:rect b="b" l="l" r="r" t="t"/>
              <a:pathLst>
                <a:path extrusionOk="0" h="199389" w="295910">
                  <a:moveTo>
                    <a:pt x="295699" y="51307"/>
                  </a:moveTo>
                  <a:lnTo>
                    <a:pt x="4488" y="0"/>
                  </a:lnTo>
                  <a:lnTo>
                    <a:pt x="0" y="51528"/>
                  </a:lnTo>
                  <a:lnTo>
                    <a:pt x="4488" y="102663"/>
                  </a:lnTo>
                  <a:lnTo>
                    <a:pt x="17740" y="152251"/>
                  </a:lnTo>
                  <a:lnTo>
                    <a:pt x="39540" y="199135"/>
                  </a:lnTo>
                  <a:lnTo>
                    <a:pt x="295699" y="51307"/>
                  </a:lnTo>
                  <a:close/>
                </a:path>
              </a:pathLst>
            </a:custGeom>
            <a:noFill/>
            <a:ln cap="flat" cmpd="sng" w="182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4" name="Google Shape;224;p5"/>
            <p:cNvSpPr/>
            <p:nvPr/>
          </p:nvSpPr>
          <p:spPr>
            <a:xfrm>
              <a:off x="3311651" y="4479163"/>
              <a:ext cx="291465" cy="226695"/>
            </a:xfrm>
            <a:custGeom>
              <a:rect b="b" l="l" r="r" t="t"/>
              <a:pathLst>
                <a:path extrusionOk="0" h="226695" w="291464">
                  <a:moveTo>
                    <a:pt x="101092" y="0"/>
                  </a:moveTo>
                  <a:lnTo>
                    <a:pt x="64543" y="36599"/>
                  </a:lnTo>
                  <a:lnTo>
                    <a:pt x="35115" y="78676"/>
                  </a:lnTo>
                  <a:lnTo>
                    <a:pt x="13402" y="125229"/>
                  </a:lnTo>
                  <a:lnTo>
                    <a:pt x="0" y="175260"/>
                  </a:lnTo>
                  <a:lnTo>
                    <a:pt x="291211" y="226568"/>
                  </a:lnTo>
                  <a:lnTo>
                    <a:pt x="101092" y="0"/>
                  </a:lnTo>
                  <a:close/>
                </a:path>
              </a:pathLst>
            </a:custGeom>
            <a:solidFill>
              <a:srgbClr val="939F8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5" name="Google Shape;225;p5"/>
            <p:cNvSpPr/>
            <p:nvPr/>
          </p:nvSpPr>
          <p:spPr>
            <a:xfrm>
              <a:off x="3311651" y="4479163"/>
              <a:ext cx="291465" cy="226695"/>
            </a:xfrm>
            <a:custGeom>
              <a:rect b="b" l="l" r="r" t="t"/>
              <a:pathLst>
                <a:path extrusionOk="0" h="226695" w="291464">
                  <a:moveTo>
                    <a:pt x="291211" y="226568"/>
                  </a:moveTo>
                  <a:lnTo>
                    <a:pt x="101092" y="0"/>
                  </a:lnTo>
                  <a:lnTo>
                    <a:pt x="64543" y="36599"/>
                  </a:lnTo>
                  <a:lnTo>
                    <a:pt x="35115" y="78676"/>
                  </a:lnTo>
                  <a:lnTo>
                    <a:pt x="13402" y="125229"/>
                  </a:lnTo>
                  <a:lnTo>
                    <a:pt x="0" y="175260"/>
                  </a:lnTo>
                  <a:lnTo>
                    <a:pt x="291211" y="226568"/>
                  </a:lnTo>
                  <a:close/>
                </a:path>
              </a:pathLst>
            </a:custGeom>
            <a:noFill/>
            <a:ln cap="flat" cmpd="sng" w="182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6" name="Google Shape;226;p5"/>
            <p:cNvSpPr/>
            <p:nvPr/>
          </p:nvSpPr>
          <p:spPr>
            <a:xfrm>
              <a:off x="3412743" y="4409948"/>
              <a:ext cx="190500" cy="295910"/>
            </a:xfrm>
            <a:custGeom>
              <a:rect b="b" l="l" r="r" t="t"/>
              <a:pathLst>
                <a:path extrusionOk="0" h="295910" w="190500">
                  <a:moveTo>
                    <a:pt x="190118" y="0"/>
                  </a:moveTo>
                  <a:lnTo>
                    <a:pt x="138535" y="4528"/>
                  </a:lnTo>
                  <a:lnTo>
                    <a:pt x="88915" y="17843"/>
                  </a:lnTo>
                  <a:lnTo>
                    <a:pt x="42368" y="39540"/>
                  </a:lnTo>
                  <a:lnTo>
                    <a:pt x="0" y="69214"/>
                  </a:lnTo>
                  <a:lnTo>
                    <a:pt x="190118" y="295782"/>
                  </a:lnTo>
                  <a:lnTo>
                    <a:pt x="190118" y="0"/>
                  </a:lnTo>
                  <a:close/>
                </a:path>
              </a:pathLst>
            </a:custGeom>
            <a:solidFill>
              <a:srgbClr val="4B4B4B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7" name="Google Shape;227;p5"/>
            <p:cNvSpPr/>
            <p:nvPr/>
          </p:nvSpPr>
          <p:spPr>
            <a:xfrm>
              <a:off x="3412743" y="4409948"/>
              <a:ext cx="190500" cy="295910"/>
            </a:xfrm>
            <a:custGeom>
              <a:rect b="b" l="l" r="r" t="t"/>
              <a:pathLst>
                <a:path extrusionOk="0" h="295910" w="190500">
                  <a:moveTo>
                    <a:pt x="190118" y="295782"/>
                  </a:moveTo>
                  <a:lnTo>
                    <a:pt x="190118" y="0"/>
                  </a:lnTo>
                  <a:lnTo>
                    <a:pt x="138535" y="4528"/>
                  </a:lnTo>
                  <a:lnTo>
                    <a:pt x="88915" y="17843"/>
                  </a:lnTo>
                  <a:lnTo>
                    <a:pt x="42368" y="39540"/>
                  </a:lnTo>
                  <a:lnTo>
                    <a:pt x="0" y="69214"/>
                  </a:lnTo>
                  <a:lnTo>
                    <a:pt x="190118" y="295782"/>
                  </a:lnTo>
                  <a:close/>
                </a:path>
              </a:pathLst>
            </a:custGeom>
            <a:noFill/>
            <a:ln cap="flat" cmpd="sng" w="182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8" name="Google Shape;228;p5"/>
          <p:cNvSpPr txBox="1"/>
          <p:nvPr/>
        </p:nvSpPr>
        <p:spPr>
          <a:xfrm>
            <a:off x="3797300" y="4255389"/>
            <a:ext cx="445770" cy="1974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20%</a:t>
            </a:r>
            <a:endParaRPr/>
          </a:p>
        </p:txBody>
      </p:sp>
      <p:sp>
        <p:nvSpPr>
          <p:cNvPr id="229" name="Google Shape;229;p5"/>
          <p:cNvSpPr txBox="1"/>
          <p:nvPr/>
        </p:nvSpPr>
        <p:spPr>
          <a:xfrm>
            <a:off x="3723792" y="4706813"/>
            <a:ext cx="445770" cy="1974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20%</a:t>
            </a:r>
            <a:endParaRPr/>
          </a:p>
        </p:txBody>
      </p:sp>
      <p:sp>
        <p:nvSpPr>
          <p:cNvPr id="230" name="Google Shape;230;p5"/>
          <p:cNvSpPr txBox="1"/>
          <p:nvPr/>
        </p:nvSpPr>
        <p:spPr>
          <a:xfrm>
            <a:off x="3551363" y="4847079"/>
            <a:ext cx="180975" cy="1974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10</a:t>
            </a:r>
            <a:endParaRPr/>
          </a:p>
        </p:txBody>
      </p:sp>
      <p:sp>
        <p:nvSpPr>
          <p:cNvPr id="231" name="Google Shape;231;p5"/>
          <p:cNvSpPr txBox="1"/>
          <p:nvPr/>
        </p:nvSpPr>
        <p:spPr>
          <a:xfrm>
            <a:off x="3221342" y="4754682"/>
            <a:ext cx="180975" cy="1974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10</a:t>
            </a:r>
            <a:endParaRPr/>
          </a:p>
        </p:txBody>
      </p:sp>
      <p:sp>
        <p:nvSpPr>
          <p:cNvPr id="232" name="Google Shape;232;p5"/>
          <p:cNvSpPr txBox="1"/>
          <p:nvPr/>
        </p:nvSpPr>
        <p:spPr>
          <a:xfrm>
            <a:off x="3092157" y="4293879"/>
            <a:ext cx="695833" cy="5116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745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10</a:t>
            </a:r>
            <a:endParaRPr/>
          </a:p>
          <a:p>
            <a:pPr indent="0" lvl="0" marL="22225" marR="0" rtl="0" algn="l">
              <a:lnSpc>
                <a:spcPct val="100000"/>
              </a:lnSpc>
              <a:spcBef>
                <a:spcPts val="505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10</a:t>
            </a:r>
            <a:endParaRPr/>
          </a:p>
        </p:txBody>
      </p:sp>
      <p:sp>
        <p:nvSpPr>
          <p:cNvPr id="233" name="Google Shape;233;p5"/>
          <p:cNvSpPr txBox="1"/>
          <p:nvPr/>
        </p:nvSpPr>
        <p:spPr>
          <a:xfrm>
            <a:off x="3405369" y="4208544"/>
            <a:ext cx="180975" cy="1974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10</a:t>
            </a:r>
            <a:endParaRPr/>
          </a:p>
        </p:txBody>
      </p:sp>
      <p:grpSp>
        <p:nvGrpSpPr>
          <p:cNvPr id="234" name="Google Shape;234;p5"/>
          <p:cNvGrpSpPr/>
          <p:nvPr/>
        </p:nvGrpSpPr>
        <p:grpSpPr>
          <a:xfrm>
            <a:off x="1540764" y="5291328"/>
            <a:ext cx="2196337" cy="603504"/>
            <a:chOff x="1540764" y="5291328"/>
            <a:chExt cx="2196337" cy="603504"/>
          </a:xfrm>
        </p:grpSpPr>
        <p:sp>
          <p:nvSpPr>
            <p:cNvPr id="235" name="Google Shape;235;p5"/>
            <p:cNvSpPr/>
            <p:nvPr/>
          </p:nvSpPr>
          <p:spPr>
            <a:xfrm>
              <a:off x="1540764" y="5291328"/>
              <a:ext cx="83820" cy="83820"/>
            </a:xfrm>
            <a:custGeom>
              <a:rect b="b" l="l" r="r" t="t"/>
              <a:pathLst>
                <a:path extrusionOk="0" h="83820" w="83819">
                  <a:moveTo>
                    <a:pt x="83819" y="0"/>
                  </a:moveTo>
                  <a:lnTo>
                    <a:pt x="0" y="0"/>
                  </a:lnTo>
                  <a:lnTo>
                    <a:pt x="0" y="83820"/>
                  </a:lnTo>
                  <a:lnTo>
                    <a:pt x="83819" y="83820"/>
                  </a:lnTo>
                  <a:lnTo>
                    <a:pt x="83819" y="0"/>
                  </a:lnTo>
                  <a:close/>
                </a:path>
              </a:pathLst>
            </a:custGeom>
            <a:solidFill>
              <a:srgbClr val="7E7E7E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6" name="Google Shape;236;p5"/>
            <p:cNvSpPr/>
            <p:nvPr/>
          </p:nvSpPr>
          <p:spPr>
            <a:xfrm>
              <a:off x="1540764" y="5291328"/>
              <a:ext cx="83820" cy="83820"/>
            </a:xfrm>
            <a:custGeom>
              <a:rect b="b" l="l" r="r" t="t"/>
              <a:pathLst>
                <a:path extrusionOk="0" h="83820" w="83819">
                  <a:moveTo>
                    <a:pt x="0" y="83820"/>
                  </a:moveTo>
                  <a:lnTo>
                    <a:pt x="83819" y="83820"/>
                  </a:lnTo>
                  <a:lnTo>
                    <a:pt x="83819" y="0"/>
                  </a:lnTo>
                  <a:lnTo>
                    <a:pt x="0" y="0"/>
                  </a:lnTo>
                  <a:lnTo>
                    <a:pt x="0" y="83820"/>
                  </a:lnTo>
                  <a:close/>
                </a:path>
              </a:pathLst>
            </a:custGeom>
            <a:noFill/>
            <a:ln cap="flat" cmpd="sng" w="182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7" name="Google Shape;237;p5"/>
            <p:cNvSpPr/>
            <p:nvPr/>
          </p:nvSpPr>
          <p:spPr>
            <a:xfrm>
              <a:off x="3654551" y="5291328"/>
              <a:ext cx="82550" cy="83820"/>
            </a:xfrm>
            <a:custGeom>
              <a:rect b="b" l="l" r="r" t="t"/>
              <a:pathLst>
                <a:path extrusionOk="0" h="83820" w="82550">
                  <a:moveTo>
                    <a:pt x="82296" y="0"/>
                  </a:moveTo>
                  <a:lnTo>
                    <a:pt x="0" y="0"/>
                  </a:lnTo>
                  <a:lnTo>
                    <a:pt x="0" y="83820"/>
                  </a:lnTo>
                  <a:lnTo>
                    <a:pt x="82296" y="83820"/>
                  </a:lnTo>
                  <a:lnTo>
                    <a:pt x="82296" y="0"/>
                  </a:lnTo>
                  <a:close/>
                </a:path>
              </a:pathLst>
            </a:custGeom>
            <a:solidFill>
              <a:srgbClr val="5A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8" name="Google Shape;238;p5"/>
            <p:cNvSpPr/>
            <p:nvPr/>
          </p:nvSpPr>
          <p:spPr>
            <a:xfrm>
              <a:off x="3654551" y="5291328"/>
              <a:ext cx="82550" cy="83820"/>
            </a:xfrm>
            <a:custGeom>
              <a:rect b="b" l="l" r="r" t="t"/>
              <a:pathLst>
                <a:path extrusionOk="0" h="83820" w="82550">
                  <a:moveTo>
                    <a:pt x="0" y="83820"/>
                  </a:moveTo>
                  <a:lnTo>
                    <a:pt x="82296" y="83820"/>
                  </a:lnTo>
                  <a:lnTo>
                    <a:pt x="82296" y="0"/>
                  </a:lnTo>
                  <a:lnTo>
                    <a:pt x="0" y="0"/>
                  </a:lnTo>
                  <a:lnTo>
                    <a:pt x="0" y="83820"/>
                  </a:lnTo>
                  <a:close/>
                </a:path>
              </a:pathLst>
            </a:custGeom>
            <a:noFill/>
            <a:ln cap="flat" cmpd="sng" w="182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9" name="Google Shape;239;p5"/>
            <p:cNvSpPr/>
            <p:nvPr/>
          </p:nvSpPr>
          <p:spPr>
            <a:xfrm>
              <a:off x="1540764" y="5551932"/>
              <a:ext cx="83820" cy="82550"/>
            </a:xfrm>
            <a:custGeom>
              <a:rect b="b" l="l" r="r" t="t"/>
              <a:pathLst>
                <a:path extrusionOk="0" h="82550" w="83819">
                  <a:moveTo>
                    <a:pt x="83819" y="0"/>
                  </a:moveTo>
                  <a:lnTo>
                    <a:pt x="0" y="0"/>
                  </a:lnTo>
                  <a:lnTo>
                    <a:pt x="0" y="82296"/>
                  </a:lnTo>
                  <a:lnTo>
                    <a:pt x="83819" y="82296"/>
                  </a:lnTo>
                  <a:lnTo>
                    <a:pt x="83819" y="0"/>
                  </a:lnTo>
                  <a:close/>
                </a:path>
              </a:pathLst>
            </a:custGeom>
            <a:solidFill>
              <a:srgbClr val="46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0" name="Google Shape;240;p5"/>
            <p:cNvSpPr/>
            <p:nvPr/>
          </p:nvSpPr>
          <p:spPr>
            <a:xfrm>
              <a:off x="1540764" y="5551932"/>
              <a:ext cx="83820" cy="82550"/>
            </a:xfrm>
            <a:custGeom>
              <a:rect b="b" l="l" r="r" t="t"/>
              <a:pathLst>
                <a:path extrusionOk="0" h="82550" w="83819">
                  <a:moveTo>
                    <a:pt x="0" y="82296"/>
                  </a:moveTo>
                  <a:lnTo>
                    <a:pt x="83819" y="82296"/>
                  </a:lnTo>
                  <a:lnTo>
                    <a:pt x="83819" y="0"/>
                  </a:lnTo>
                  <a:lnTo>
                    <a:pt x="0" y="0"/>
                  </a:lnTo>
                  <a:lnTo>
                    <a:pt x="0" y="82296"/>
                  </a:lnTo>
                  <a:close/>
                </a:path>
              </a:pathLst>
            </a:custGeom>
            <a:noFill/>
            <a:ln cap="flat" cmpd="sng" w="182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1" name="Google Shape;241;p5"/>
            <p:cNvSpPr/>
            <p:nvPr/>
          </p:nvSpPr>
          <p:spPr>
            <a:xfrm>
              <a:off x="3654551" y="5551932"/>
              <a:ext cx="82550" cy="82550"/>
            </a:xfrm>
            <a:custGeom>
              <a:rect b="b" l="l" r="r" t="t"/>
              <a:pathLst>
                <a:path extrusionOk="0" h="82550" w="82550">
                  <a:moveTo>
                    <a:pt x="82296" y="0"/>
                  </a:moveTo>
                  <a:lnTo>
                    <a:pt x="0" y="0"/>
                  </a:lnTo>
                  <a:lnTo>
                    <a:pt x="0" y="82296"/>
                  </a:lnTo>
                  <a:lnTo>
                    <a:pt x="82296" y="82296"/>
                  </a:lnTo>
                  <a:lnTo>
                    <a:pt x="82296" y="0"/>
                  </a:lnTo>
                  <a:close/>
                </a:path>
              </a:pathLst>
            </a:custGeom>
            <a:solidFill>
              <a:srgbClr val="46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2" name="Google Shape;242;p5"/>
            <p:cNvSpPr/>
            <p:nvPr/>
          </p:nvSpPr>
          <p:spPr>
            <a:xfrm>
              <a:off x="3654551" y="5551932"/>
              <a:ext cx="82550" cy="82550"/>
            </a:xfrm>
            <a:custGeom>
              <a:rect b="b" l="l" r="r" t="t"/>
              <a:pathLst>
                <a:path extrusionOk="0" h="82550" w="82550">
                  <a:moveTo>
                    <a:pt x="0" y="82296"/>
                  </a:moveTo>
                  <a:lnTo>
                    <a:pt x="82296" y="82296"/>
                  </a:lnTo>
                  <a:lnTo>
                    <a:pt x="82296" y="0"/>
                  </a:lnTo>
                  <a:lnTo>
                    <a:pt x="0" y="0"/>
                  </a:lnTo>
                  <a:lnTo>
                    <a:pt x="0" y="82296"/>
                  </a:lnTo>
                  <a:close/>
                </a:path>
              </a:pathLst>
            </a:custGeom>
            <a:noFill/>
            <a:ln cap="flat" cmpd="sng" w="182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3" name="Google Shape;243;p5"/>
            <p:cNvSpPr/>
            <p:nvPr/>
          </p:nvSpPr>
          <p:spPr>
            <a:xfrm>
              <a:off x="1540764" y="5811012"/>
              <a:ext cx="83820" cy="83820"/>
            </a:xfrm>
            <a:custGeom>
              <a:rect b="b" l="l" r="r" t="t"/>
              <a:pathLst>
                <a:path extrusionOk="0" h="83820" w="83819">
                  <a:moveTo>
                    <a:pt x="83819" y="0"/>
                  </a:moveTo>
                  <a:lnTo>
                    <a:pt x="0" y="0"/>
                  </a:lnTo>
                  <a:lnTo>
                    <a:pt x="0" y="83819"/>
                  </a:lnTo>
                  <a:lnTo>
                    <a:pt x="83819" y="83819"/>
                  </a:lnTo>
                  <a:lnTo>
                    <a:pt x="83819" y="0"/>
                  </a:lnTo>
                  <a:close/>
                </a:path>
              </a:pathLst>
            </a:custGeom>
            <a:solidFill>
              <a:srgbClr val="46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4" name="Google Shape;244;p5"/>
            <p:cNvSpPr/>
            <p:nvPr/>
          </p:nvSpPr>
          <p:spPr>
            <a:xfrm>
              <a:off x="1540764" y="5811012"/>
              <a:ext cx="83820" cy="83820"/>
            </a:xfrm>
            <a:custGeom>
              <a:rect b="b" l="l" r="r" t="t"/>
              <a:pathLst>
                <a:path extrusionOk="0" h="83820" w="83819">
                  <a:moveTo>
                    <a:pt x="0" y="83819"/>
                  </a:moveTo>
                  <a:lnTo>
                    <a:pt x="83819" y="83819"/>
                  </a:lnTo>
                  <a:lnTo>
                    <a:pt x="83819" y="0"/>
                  </a:lnTo>
                  <a:lnTo>
                    <a:pt x="0" y="0"/>
                  </a:lnTo>
                  <a:lnTo>
                    <a:pt x="0" y="83819"/>
                  </a:lnTo>
                  <a:close/>
                </a:path>
              </a:pathLst>
            </a:custGeom>
            <a:noFill/>
            <a:ln cap="flat" cmpd="sng" w="182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5" name="Google Shape;245;p5"/>
            <p:cNvSpPr/>
            <p:nvPr/>
          </p:nvSpPr>
          <p:spPr>
            <a:xfrm>
              <a:off x="3654551" y="5811012"/>
              <a:ext cx="82550" cy="83820"/>
            </a:xfrm>
            <a:custGeom>
              <a:rect b="b" l="l" r="r" t="t"/>
              <a:pathLst>
                <a:path extrusionOk="0" h="83820" w="82550">
                  <a:moveTo>
                    <a:pt x="82296" y="0"/>
                  </a:moveTo>
                  <a:lnTo>
                    <a:pt x="0" y="0"/>
                  </a:lnTo>
                  <a:lnTo>
                    <a:pt x="0" y="83819"/>
                  </a:lnTo>
                  <a:lnTo>
                    <a:pt x="82296" y="83819"/>
                  </a:lnTo>
                  <a:lnTo>
                    <a:pt x="82296" y="0"/>
                  </a:lnTo>
                  <a:close/>
                </a:path>
              </a:pathLst>
            </a:custGeom>
            <a:solidFill>
              <a:srgbClr val="939F8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6" name="Google Shape;246;p5"/>
            <p:cNvSpPr/>
            <p:nvPr/>
          </p:nvSpPr>
          <p:spPr>
            <a:xfrm>
              <a:off x="3654551" y="5811012"/>
              <a:ext cx="82550" cy="83820"/>
            </a:xfrm>
            <a:custGeom>
              <a:rect b="b" l="l" r="r" t="t"/>
              <a:pathLst>
                <a:path extrusionOk="0" h="83820" w="82550">
                  <a:moveTo>
                    <a:pt x="0" y="83819"/>
                  </a:moveTo>
                  <a:lnTo>
                    <a:pt x="82296" y="83819"/>
                  </a:lnTo>
                  <a:lnTo>
                    <a:pt x="82296" y="0"/>
                  </a:lnTo>
                  <a:lnTo>
                    <a:pt x="0" y="0"/>
                  </a:lnTo>
                  <a:lnTo>
                    <a:pt x="0" y="83819"/>
                  </a:lnTo>
                  <a:close/>
                </a:path>
              </a:pathLst>
            </a:custGeom>
            <a:noFill/>
            <a:ln cap="flat" cmpd="sng" w="182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7" name="Google Shape;247;p5"/>
          <p:cNvSpPr txBox="1"/>
          <p:nvPr/>
        </p:nvSpPr>
        <p:spPr>
          <a:xfrm>
            <a:off x="3826636" y="5163302"/>
            <a:ext cx="1469390" cy="8058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5080" rtl="0" algn="l">
              <a:lnSpc>
                <a:spcPct val="142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rgbClr val="585858"/>
                </a:solidFill>
                <a:latin typeface="Calibri"/>
                <a:ea typeface="Calibri"/>
                <a:cs typeface="Calibri"/>
                <a:sym typeface="Calibri"/>
              </a:rPr>
              <a:t>Следят Родственники  Запоминают сами  Записывают в тетради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48" name="Google Shape;248;p5"/>
          <p:cNvGrpSpPr/>
          <p:nvPr/>
        </p:nvGrpSpPr>
        <p:grpSpPr>
          <a:xfrm>
            <a:off x="1540763" y="6071615"/>
            <a:ext cx="83820" cy="83820"/>
            <a:chOff x="1540763" y="6071615"/>
            <a:chExt cx="83820" cy="83820"/>
          </a:xfrm>
        </p:grpSpPr>
        <p:sp>
          <p:nvSpPr>
            <p:cNvPr id="249" name="Google Shape;249;p5"/>
            <p:cNvSpPr/>
            <p:nvPr/>
          </p:nvSpPr>
          <p:spPr>
            <a:xfrm>
              <a:off x="1540763" y="6071615"/>
              <a:ext cx="83820" cy="83820"/>
            </a:xfrm>
            <a:custGeom>
              <a:rect b="b" l="l" r="r" t="t"/>
              <a:pathLst>
                <a:path extrusionOk="0" h="83820" w="83819">
                  <a:moveTo>
                    <a:pt x="83819" y="0"/>
                  </a:moveTo>
                  <a:lnTo>
                    <a:pt x="0" y="0"/>
                  </a:lnTo>
                  <a:lnTo>
                    <a:pt x="0" y="83820"/>
                  </a:lnTo>
                  <a:lnTo>
                    <a:pt x="83819" y="83820"/>
                  </a:lnTo>
                  <a:lnTo>
                    <a:pt x="83819" y="0"/>
                  </a:lnTo>
                  <a:close/>
                </a:path>
              </a:pathLst>
            </a:custGeom>
            <a:solidFill>
              <a:srgbClr val="4B4B4B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0" name="Google Shape;250;p5"/>
            <p:cNvSpPr/>
            <p:nvPr/>
          </p:nvSpPr>
          <p:spPr>
            <a:xfrm>
              <a:off x="1540763" y="6071615"/>
              <a:ext cx="83820" cy="83820"/>
            </a:xfrm>
            <a:custGeom>
              <a:rect b="b" l="l" r="r" t="t"/>
              <a:pathLst>
                <a:path extrusionOk="0" h="83820" w="83819">
                  <a:moveTo>
                    <a:pt x="0" y="83820"/>
                  </a:moveTo>
                  <a:lnTo>
                    <a:pt x="83819" y="83820"/>
                  </a:lnTo>
                  <a:lnTo>
                    <a:pt x="83819" y="0"/>
                  </a:lnTo>
                  <a:lnTo>
                    <a:pt x="0" y="0"/>
                  </a:lnTo>
                  <a:lnTo>
                    <a:pt x="0" y="83820"/>
                  </a:lnTo>
                  <a:close/>
                </a:path>
              </a:pathLst>
            </a:custGeom>
            <a:noFill/>
            <a:ln cap="flat" cmpd="sng" w="182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1" name="Google Shape;251;p5"/>
          <p:cNvSpPr txBox="1"/>
          <p:nvPr/>
        </p:nvSpPr>
        <p:spPr>
          <a:xfrm>
            <a:off x="1649348" y="5135981"/>
            <a:ext cx="1971039" cy="10655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89525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rgbClr val="585858"/>
                </a:solidFill>
                <a:latin typeface="Calibri"/>
                <a:ea typeface="Calibri"/>
                <a:cs typeface="Calibri"/>
                <a:sym typeface="Calibri"/>
              </a:rPr>
              <a:t>Никак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marR="5080" rtl="0" algn="l">
              <a:lnSpc>
                <a:spcPct val="142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rgbClr val="585858"/>
                </a:solidFill>
                <a:latin typeface="Calibri"/>
                <a:ea typeface="Calibri"/>
                <a:cs typeface="Calibri"/>
                <a:sym typeface="Calibri"/>
              </a:rPr>
              <a:t>Родственики пишут на кробке  Принимают на след день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marR="0" rtl="0" algn="l">
              <a:lnSpc>
                <a:spcPct val="100000"/>
              </a:lnSpc>
              <a:spcBef>
                <a:spcPts val="605"/>
              </a:spcBef>
              <a:spcAft>
                <a:spcPts val="0"/>
              </a:spcAft>
              <a:buNone/>
            </a:pPr>
            <a:r>
              <a:rPr lang="ru-RU" sz="1200">
                <a:solidFill>
                  <a:srgbClr val="585858"/>
                </a:solidFill>
                <a:latin typeface="Calibri"/>
                <a:ea typeface="Calibri"/>
                <a:cs typeface="Calibri"/>
                <a:sym typeface="Calibri"/>
              </a:rPr>
              <a:t>Принимают когда вспомнят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6"/>
          <p:cNvSpPr txBox="1"/>
          <p:nvPr>
            <p:ph type="title"/>
          </p:nvPr>
        </p:nvSpPr>
        <p:spPr>
          <a:xfrm>
            <a:off x="1390262" y="366260"/>
            <a:ext cx="9542373" cy="180592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b="1" lang="ru-RU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Слышали ли, вы раньше о подобных приложениях?</a:t>
            </a:r>
            <a:br>
              <a:rPr b="1" lang="ru-RU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1"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57" name="Google Shape;257;p6"/>
          <p:cNvGraphicFramePr/>
          <p:nvPr/>
        </p:nvGraphicFramePr>
        <p:xfrm>
          <a:off x="1921418" y="1685524"/>
          <a:ext cx="8453120" cy="4470400"/>
        </p:xfrm>
        <a:graphic>
          <a:graphicData uri="http://schemas.openxmlformats.org/drawingml/2006/chart">
            <c:chart r:id="rId3"/>
          </a:graphicData>
        </a:graphic>
      </p:graphicFrame>
      <p:grpSp>
        <p:nvGrpSpPr>
          <p:cNvPr id="258" name="Google Shape;258;p6"/>
          <p:cNvGrpSpPr/>
          <p:nvPr/>
        </p:nvGrpSpPr>
        <p:grpSpPr>
          <a:xfrm rot="2314315">
            <a:off x="2266837" y="3168443"/>
            <a:ext cx="1452980" cy="2397184"/>
            <a:chOff x="947897" y="1831704"/>
            <a:chExt cx="2670285" cy="4520317"/>
          </a:xfrm>
        </p:grpSpPr>
        <p:sp>
          <p:nvSpPr>
            <p:cNvPr id="259" name="Google Shape;259;p6"/>
            <p:cNvSpPr/>
            <p:nvPr/>
          </p:nvSpPr>
          <p:spPr>
            <a:xfrm>
              <a:off x="3129268" y="5540427"/>
              <a:ext cx="488914" cy="502556"/>
            </a:xfrm>
            <a:custGeom>
              <a:rect b="b" l="l" r="r" t="t"/>
              <a:pathLst>
                <a:path extrusionOk="0" h="502555" w="488913">
                  <a:moveTo>
                    <a:pt x="487108" y="192437"/>
                  </a:moveTo>
                  <a:cubicBezTo>
                    <a:pt x="492332" y="226652"/>
                    <a:pt x="482083" y="229460"/>
                    <a:pt x="488546" y="246600"/>
                  </a:cubicBezTo>
                  <a:cubicBezTo>
                    <a:pt x="495256" y="362115"/>
                    <a:pt x="408979" y="457499"/>
                    <a:pt x="312157" y="483862"/>
                  </a:cubicBezTo>
                  <a:lnTo>
                    <a:pt x="184180" y="502555"/>
                  </a:lnTo>
                  <a:cubicBezTo>
                    <a:pt x="185138" y="490572"/>
                    <a:pt x="180345" y="484820"/>
                    <a:pt x="167883" y="480506"/>
                  </a:cubicBezTo>
                  <a:cubicBezTo>
                    <a:pt x="62912" y="444078"/>
                    <a:pt x="-3233" y="350612"/>
                    <a:pt x="122" y="239410"/>
                  </a:cubicBezTo>
                  <a:cubicBezTo>
                    <a:pt x="3956" y="116705"/>
                    <a:pt x="95985" y="22759"/>
                    <a:pt x="205749" y="3586"/>
                  </a:cubicBezTo>
                  <a:cubicBezTo>
                    <a:pt x="338040" y="-19421"/>
                    <a:pt x="460266" y="71170"/>
                    <a:pt x="487108" y="19243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0" name="Google Shape;260;p6"/>
            <p:cNvSpPr/>
            <p:nvPr/>
          </p:nvSpPr>
          <p:spPr>
            <a:xfrm>
              <a:off x="1674333" y="1831704"/>
              <a:ext cx="273211" cy="158175"/>
            </a:xfrm>
            <a:custGeom>
              <a:rect b="b" l="l" r="r" t="t"/>
              <a:pathLst>
                <a:path extrusionOk="0" h="158174" w="273210">
                  <a:moveTo>
                    <a:pt x="2247" y="48890"/>
                  </a:moveTo>
                  <a:cubicBezTo>
                    <a:pt x="330" y="15338"/>
                    <a:pt x="2726" y="12942"/>
                    <a:pt x="36278" y="11504"/>
                  </a:cubicBezTo>
                  <a:cubicBezTo>
                    <a:pt x="88524" y="8628"/>
                    <a:pt x="140290" y="5752"/>
                    <a:pt x="192536" y="2876"/>
                  </a:cubicBezTo>
                  <a:cubicBezTo>
                    <a:pt x="204039" y="-959"/>
                    <a:pt x="216501" y="4314"/>
                    <a:pt x="228005" y="0"/>
                  </a:cubicBezTo>
                  <a:cubicBezTo>
                    <a:pt x="239988" y="0"/>
                    <a:pt x="251492" y="0"/>
                    <a:pt x="263475" y="0"/>
                  </a:cubicBezTo>
                  <a:cubicBezTo>
                    <a:pt x="268747" y="7190"/>
                    <a:pt x="271623" y="14859"/>
                    <a:pt x="272102" y="23966"/>
                  </a:cubicBezTo>
                  <a:cubicBezTo>
                    <a:pt x="273540" y="56080"/>
                    <a:pt x="275457" y="88194"/>
                    <a:pt x="277854" y="120309"/>
                  </a:cubicBezTo>
                  <a:cubicBezTo>
                    <a:pt x="278813" y="135167"/>
                    <a:pt x="272102" y="141878"/>
                    <a:pt x="257723" y="142836"/>
                  </a:cubicBezTo>
                  <a:cubicBezTo>
                    <a:pt x="225609" y="144754"/>
                    <a:pt x="193494" y="147150"/>
                    <a:pt x="161380" y="149068"/>
                  </a:cubicBezTo>
                  <a:cubicBezTo>
                    <a:pt x="149876" y="156737"/>
                    <a:pt x="136456" y="155299"/>
                    <a:pt x="123514" y="156257"/>
                  </a:cubicBezTo>
                  <a:cubicBezTo>
                    <a:pt x="94755" y="158175"/>
                    <a:pt x="65996" y="160092"/>
                    <a:pt x="37237" y="160571"/>
                  </a:cubicBezTo>
                  <a:cubicBezTo>
                    <a:pt x="8957" y="161530"/>
                    <a:pt x="809" y="151943"/>
                    <a:pt x="809" y="123184"/>
                  </a:cubicBezTo>
                  <a:cubicBezTo>
                    <a:pt x="809" y="113119"/>
                    <a:pt x="809" y="103053"/>
                    <a:pt x="809" y="92987"/>
                  </a:cubicBezTo>
                  <a:cubicBezTo>
                    <a:pt x="-629" y="78608"/>
                    <a:pt x="-150" y="63749"/>
                    <a:pt x="2247" y="4889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1" name="Google Shape;261;p6"/>
            <p:cNvSpPr/>
            <p:nvPr/>
          </p:nvSpPr>
          <p:spPr>
            <a:xfrm>
              <a:off x="1866868" y="1831704"/>
              <a:ext cx="33552" cy="4793"/>
            </a:xfrm>
            <a:custGeom>
              <a:rect b="b" l="l" r="r" t="t"/>
              <a:pathLst>
                <a:path extrusionOk="0" h="120000" w="33552">
                  <a:moveTo>
                    <a:pt x="35469" y="0"/>
                  </a:moveTo>
                  <a:cubicBezTo>
                    <a:pt x="23966" y="144010"/>
                    <a:pt x="11983" y="96015"/>
                    <a:pt x="0" y="72005"/>
                  </a:cubicBezTo>
                  <a:cubicBezTo>
                    <a:pt x="479" y="47995"/>
                    <a:pt x="479" y="24010"/>
                    <a:pt x="479" y="0"/>
                  </a:cubicBezTo>
                  <a:cubicBezTo>
                    <a:pt x="11983" y="0"/>
                    <a:pt x="23966" y="0"/>
                    <a:pt x="35469" y="0"/>
                  </a:cubicBezTo>
                  <a:close/>
                </a:path>
              </a:pathLst>
            </a:custGeom>
            <a:solidFill>
              <a:srgbClr val="88888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2" name="Google Shape;262;p6"/>
            <p:cNvSpPr/>
            <p:nvPr/>
          </p:nvSpPr>
          <p:spPr>
            <a:xfrm>
              <a:off x="947897" y="2809870"/>
              <a:ext cx="2478068" cy="3542151"/>
            </a:xfrm>
            <a:custGeom>
              <a:rect b="b" l="l" r="r" t="t"/>
              <a:pathLst>
                <a:path extrusionOk="0" h="3542151" w="2478068">
                  <a:moveTo>
                    <a:pt x="2365550" y="3232633"/>
                  </a:moveTo>
                  <a:cubicBezTo>
                    <a:pt x="2368905" y="3220650"/>
                    <a:pt x="2375136" y="3217774"/>
                    <a:pt x="2388078" y="3219691"/>
                  </a:cubicBezTo>
                  <a:cubicBezTo>
                    <a:pt x="2418275" y="3224484"/>
                    <a:pt x="2448472" y="3223046"/>
                    <a:pt x="2478189" y="3217774"/>
                  </a:cubicBezTo>
                  <a:cubicBezTo>
                    <a:pt x="2470520" y="3319868"/>
                    <a:pt x="2436489" y="3410939"/>
                    <a:pt x="2355005" y="3476126"/>
                  </a:cubicBezTo>
                  <a:cubicBezTo>
                    <a:pt x="2269687" y="3544189"/>
                    <a:pt x="2172385" y="3548982"/>
                    <a:pt x="2072687" y="3510157"/>
                  </a:cubicBezTo>
                  <a:cubicBezTo>
                    <a:pt x="1988327" y="3477084"/>
                    <a:pt x="1922661" y="3418128"/>
                    <a:pt x="1861308" y="3353900"/>
                  </a:cubicBezTo>
                  <a:cubicBezTo>
                    <a:pt x="1794683" y="3283920"/>
                    <a:pt x="1738124" y="3205312"/>
                    <a:pt x="1673416" y="3133414"/>
                  </a:cubicBezTo>
                  <a:cubicBezTo>
                    <a:pt x="1630278" y="3085482"/>
                    <a:pt x="1585701" y="3039468"/>
                    <a:pt x="1531539" y="3003999"/>
                  </a:cubicBezTo>
                  <a:cubicBezTo>
                    <a:pt x="1417940" y="2930184"/>
                    <a:pt x="1299070" y="2935456"/>
                    <a:pt x="1192182" y="3018858"/>
                  </a:cubicBezTo>
                  <a:cubicBezTo>
                    <a:pt x="1123640" y="3072062"/>
                    <a:pt x="1069477" y="3138687"/>
                    <a:pt x="1014356" y="3204832"/>
                  </a:cubicBezTo>
                  <a:cubicBezTo>
                    <a:pt x="958755" y="3271937"/>
                    <a:pt x="905551" y="3340958"/>
                    <a:pt x="841322" y="3400873"/>
                  </a:cubicBezTo>
                  <a:cubicBezTo>
                    <a:pt x="758880" y="3478043"/>
                    <a:pt x="663975" y="3531247"/>
                    <a:pt x="549898" y="3543230"/>
                  </a:cubicBezTo>
                  <a:cubicBezTo>
                    <a:pt x="394120" y="3559047"/>
                    <a:pt x="270935" y="3499133"/>
                    <a:pt x="180824" y="3373552"/>
                  </a:cubicBezTo>
                  <a:cubicBezTo>
                    <a:pt x="113240" y="3278647"/>
                    <a:pt x="78729" y="3169842"/>
                    <a:pt x="63870" y="3055286"/>
                  </a:cubicBezTo>
                  <a:cubicBezTo>
                    <a:pt x="42301" y="2892318"/>
                    <a:pt x="75853" y="2736540"/>
                    <a:pt x="132413" y="2584596"/>
                  </a:cubicBezTo>
                  <a:cubicBezTo>
                    <a:pt x="198079" y="2409646"/>
                    <a:pt x="286753" y="2246678"/>
                    <a:pt x="387888" y="2089941"/>
                  </a:cubicBezTo>
                  <a:cubicBezTo>
                    <a:pt x="469852" y="1962922"/>
                    <a:pt x="555170" y="1837821"/>
                    <a:pt x="630902" y="1706488"/>
                  </a:cubicBezTo>
                  <a:cubicBezTo>
                    <a:pt x="706634" y="1574676"/>
                    <a:pt x="770383" y="1438070"/>
                    <a:pt x="804415" y="1289003"/>
                  </a:cubicBezTo>
                  <a:cubicBezTo>
                    <a:pt x="823108" y="1207040"/>
                    <a:pt x="817356" y="1024899"/>
                    <a:pt x="804894" y="1027296"/>
                  </a:cubicBezTo>
                  <a:cubicBezTo>
                    <a:pt x="456910" y="1092004"/>
                    <a:pt x="87357" y="886377"/>
                    <a:pt x="13542" y="491899"/>
                  </a:cubicBezTo>
                  <a:cubicBezTo>
                    <a:pt x="-8027" y="377342"/>
                    <a:pt x="-5151" y="264703"/>
                    <a:pt x="31756" y="153501"/>
                  </a:cubicBezTo>
                  <a:cubicBezTo>
                    <a:pt x="39425" y="130015"/>
                    <a:pt x="47573" y="106049"/>
                    <a:pt x="73936" y="95983"/>
                  </a:cubicBezTo>
                  <a:cubicBezTo>
                    <a:pt x="110843" y="81124"/>
                    <a:pt x="131454" y="89273"/>
                    <a:pt x="151585" y="127139"/>
                  </a:cubicBezTo>
                  <a:cubicBezTo>
                    <a:pt x="158775" y="142477"/>
                    <a:pt x="157337" y="157815"/>
                    <a:pt x="151585" y="173633"/>
                  </a:cubicBezTo>
                  <a:cubicBezTo>
                    <a:pt x="139123" y="208623"/>
                    <a:pt x="128578" y="244092"/>
                    <a:pt x="124264" y="281479"/>
                  </a:cubicBezTo>
                  <a:cubicBezTo>
                    <a:pt x="103654" y="441091"/>
                    <a:pt x="139123" y="586324"/>
                    <a:pt x="238342" y="713343"/>
                  </a:cubicBezTo>
                  <a:cubicBezTo>
                    <a:pt x="332767" y="834611"/>
                    <a:pt x="460745" y="899318"/>
                    <a:pt x="612209" y="918970"/>
                  </a:cubicBezTo>
                  <a:cubicBezTo>
                    <a:pt x="687941" y="928557"/>
                    <a:pt x="1002373" y="925681"/>
                    <a:pt x="1174927" y="839404"/>
                  </a:cubicBezTo>
                  <a:cubicBezTo>
                    <a:pt x="1303863" y="754085"/>
                    <a:pt x="1405478" y="630422"/>
                    <a:pt x="1440468" y="476561"/>
                  </a:cubicBezTo>
                  <a:cubicBezTo>
                    <a:pt x="1469707" y="349062"/>
                    <a:pt x="1451013" y="227316"/>
                    <a:pt x="1385826" y="113718"/>
                  </a:cubicBezTo>
                  <a:cubicBezTo>
                    <a:pt x="1381033" y="105570"/>
                    <a:pt x="1376240" y="97421"/>
                    <a:pt x="1371926" y="89273"/>
                  </a:cubicBezTo>
                  <a:cubicBezTo>
                    <a:pt x="1362819" y="71059"/>
                    <a:pt x="1361860" y="53324"/>
                    <a:pt x="1372405" y="35589"/>
                  </a:cubicBezTo>
                  <a:cubicBezTo>
                    <a:pt x="1381033" y="23606"/>
                    <a:pt x="1389661" y="11623"/>
                    <a:pt x="1403561" y="5392"/>
                  </a:cubicBezTo>
                  <a:cubicBezTo>
                    <a:pt x="1417940" y="-839"/>
                    <a:pt x="1432799" y="-3715"/>
                    <a:pt x="1446220" y="8268"/>
                  </a:cubicBezTo>
                  <a:cubicBezTo>
                    <a:pt x="1476417" y="21689"/>
                    <a:pt x="1487441" y="50927"/>
                    <a:pt x="1500862" y="77290"/>
                  </a:cubicBezTo>
                  <a:cubicBezTo>
                    <a:pt x="1597205" y="266141"/>
                    <a:pt x="1598643" y="456909"/>
                    <a:pt x="1505655" y="647198"/>
                  </a:cubicBezTo>
                  <a:cubicBezTo>
                    <a:pt x="1433279" y="795786"/>
                    <a:pt x="1317284" y="900277"/>
                    <a:pt x="1166299" y="969778"/>
                  </a:cubicBezTo>
                  <a:cubicBezTo>
                    <a:pt x="1080981" y="1003330"/>
                    <a:pt x="929037" y="1021544"/>
                    <a:pt x="929037" y="1021544"/>
                  </a:cubicBezTo>
                  <a:cubicBezTo>
                    <a:pt x="929037" y="1021544"/>
                    <a:pt x="941020" y="1268392"/>
                    <a:pt x="875354" y="1439508"/>
                  </a:cubicBezTo>
                  <a:cubicBezTo>
                    <a:pt x="824546" y="1592890"/>
                    <a:pt x="750731" y="1735247"/>
                    <a:pt x="663975" y="1870894"/>
                  </a:cubicBezTo>
                  <a:cubicBezTo>
                    <a:pt x="586805" y="1991202"/>
                    <a:pt x="504842" y="2108635"/>
                    <a:pt x="427672" y="2228943"/>
                  </a:cubicBezTo>
                  <a:cubicBezTo>
                    <a:pt x="321743" y="2393828"/>
                    <a:pt x="230673" y="2566382"/>
                    <a:pt x="186575" y="2759547"/>
                  </a:cubicBezTo>
                  <a:cubicBezTo>
                    <a:pt x="155420" y="2896152"/>
                    <a:pt x="154940" y="3032758"/>
                    <a:pt x="205269" y="3166008"/>
                  </a:cubicBezTo>
                  <a:cubicBezTo>
                    <a:pt x="239780" y="3256599"/>
                    <a:pt x="292984" y="3333768"/>
                    <a:pt x="376864" y="3386014"/>
                  </a:cubicBezTo>
                  <a:cubicBezTo>
                    <a:pt x="466017" y="3441615"/>
                    <a:pt x="556129" y="3441615"/>
                    <a:pt x="648158" y="3392725"/>
                  </a:cubicBezTo>
                  <a:cubicBezTo>
                    <a:pt x="719576" y="3354859"/>
                    <a:pt x="772780" y="3296861"/>
                    <a:pt x="824546" y="3237426"/>
                  </a:cubicBezTo>
                  <a:cubicBezTo>
                    <a:pt x="886378" y="3166487"/>
                    <a:pt x="944855" y="3092672"/>
                    <a:pt x="1007166" y="3022213"/>
                  </a:cubicBezTo>
                  <a:cubicBezTo>
                    <a:pt x="1064684" y="2956546"/>
                    <a:pt x="1130830" y="2901425"/>
                    <a:pt x="1211355" y="2864997"/>
                  </a:cubicBezTo>
                  <a:cubicBezTo>
                    <a:pt x="1332622" y="2809875"/>
                    <a:pt x="1450055" y="2825693"/>
                    <a:pt x="1563653" y="2888004"/>
                  </a:cubicBezTo>
                  <a:cubicBezTo>
                    <a:pt x="1629319" y="2923953"/>
                    <a:pt x="1682523" y="2976198"/>
                    <a:pt x="1733810" y="3029882"/>
                  </a:cubicBezTo>
                  <a:cubicBezTo>
                    <a:pt x="1793246" y="3091713"/>
                    <a:pt x="1839260" y="3164091"/>
                    <a:pt x="1896299" y="3227360"/>
                  </a:cubicBezTo>
                  <a:cubicBezTo>
                    <a:pt x="1953817" y="3291109"/>
                    <a:pt x="2011335" y="3355338"/>
                    <a:pt x="2089943" y="3395600"/>
                  </a:cubicBezTo>
                  <a:cubicBezTo>
                    <a:pt x="2114867" y="3408542"/>
                    <a:pt x="2140750" y="3417649"/>
                    <a:pt x="2168071" y="3421484"/>
                  </a:cubicBezTo>
                  <a:cubicBezTo>
                    <a:pt x="2229424" y="3430111"/>
                    <a:pt x="2277835" y="3406146"/>
                    <a:pt x="2314742" y="3358693"/>
                  </a:cubicBezTo>
                  <a:cubicBezTo>
                    <a:pt x="2343501" y="3321786"/>
                    <a:pt x="2358360" y="3278647"/>
                    <a:pt x="2365550" y="3232633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3" name="Google Shape;263;p6"/>
            <p:cNvSpPr/>
            <p:nvPr/>
          </p:nvSpPr>
          <p:spPr>
            <a:xfrm>
              <a:off x="1601327" y="1922774"/>
              <a:ext cx="790873" cy="920288"/>
            </a:xfrm>
            <a:custGeom>
              <a:rect b="b" l="l" r="r" t="t"/>
              <a:pathLst>
                <a:path extrusionOk="0" h="920288" w="790872">
                  <a:moveTo>
                    <a:pt x="792790" y="894885"/>
                  </a:moveTo>
                  <a:cubicBezTo>
                    <a:pt x="760676" y="883860"/>
                    <a:pt x="739586" y="898240"/>
                    <a:pt x="722331" y="923644"/>
                  </a:cubicBezTo>
                  <a:cubicBezTo>
                    <a:pt x="713224" y="920768"/>
                    <a:pt x="711306" y="911661"/>
                    <a:pt x="707951" y="904471"/>
                  </a:cubicBezTo>
                  <a:cubicBezTo>
                    <a:pt x="668647" y="816756"/>
                    <a:pt x="626946" y="730479"/>
                    <a:pt x="583329" y="645161"/>
                  </a:cubicBezTo>
                  <a:cubicBezTo>
                    <a:pt x="533959" y="549297"/>
                    <a:pt x="485548" y="452954"/>
                    <a:pt x="425154" y="363322"/>
                  </a:cubicBezTo>
                  <a:cubicBezTo>
                    <a:pt x="390164" y="312035"/>
                    <a:pt x="352777" y="262666"/>
                    <a:pt x="307721" y="220006"/>
                  </a:cubicBezTo>
                  <a:cubicBezTo>
                    <a:pt x="224800" y="141398"/>
                    <a:pt x="130374" y="84360"/>
                    <a:pt x="15817" y="65187"/>
                  </a:cubicBezTo>
                  <a:cubicBezTo>
                    <a:pt x="10066" y="64228"/>
                    <a:pt x="3835" y="65187"/>
                    <a:pt x="0" y="58956"/>
                  </a:cubicBezTo>
                  <a:cubicBezTo>
                    <a:pt x="12942" y="45535"/>
                    <a:pt x="30676" y="43139"/>
                    <a:pt x="46973" y="38345"/>
                  </a:cubicBezTo>
                  <a:cubicBezTo>
                    <a:pt x="61832" y="33552"/>
                    <a:pt x="72856" y="28280"/>
                    <a:pt x="70939" y="10066"/>
                  </a:cubicBezTo>
                  <a:cubicBezTo>
                    <a:pt x="70460" y="6231"/>
                    <a:pt x="71418" y="479"/>
                    <a:pt x="78129" y="0"/>
                  </a:cubicBezTo>
                  <a:cubicBezTo>
                    <a:pt x="79087" y="11024"/>
                    <a:pt x="80046" y="22049"/>
                    <a:pt x="79087" y="33552"/>
                  </a:cubicBezTo>
                  <a:cubicBezTo>
                    <a:pt x="77170" y="57518"/>
                    <a:pt x="83880" y="64708"/>
                    <a:pt x="107846" y="63749"/>
                  </a:cubicBezTo>
                  <a:cubicBezTo>
                    <a:pt x="150026" y="61832"/>
                    <a:pt x="192206" y="59435"/>
                    <a:pt x="234386" y="57039"/>
                  </a:cubicBezTo>
                  <a:cubicBezTo>
                    <a:pt x="233907" y="67104"/>
                    <a:pt x="243972" y="68542"/>
                    <a:pt x="249724" y="72377"/>
                  </a:cubicBezTo>
                  <a:cubicBezTo>
                    <a:pt x="335042" y="127498"/>
                    <a:pt x="404064" y="198437"/>
                    <a:pt x="464458" y="278962"/>
                  </a:cubicBezTo>
                  <a:cubicBezTo>
                    <a:pt x="526290" y="361884"/>
                    <a:pt x="573742" y="453434"/>
                    <a:pt x="621674" y="544504"/>
                  </a:cubicBezTo>
                  <a:cubicBezTo>
                    <a:pt x="677754" y="651871"/>
                    <a:pt x="731437" y="760676"/>
                    <a:pt x="784162" y="869481"/>
                  </a:cubicBezTo>
                  <a:cubicBezTo>
                    <a:pt x="787518" y="878108"/>
                    <a:pt x="793269" y="885778"/>
                    <a:pt x="792790" y="894885"/>
                  </a:cubicBezTo>
                  <a:close/>
                </a:path>
              </a:pathLst>
            </a:custGeom>
            <a:solidFill>
              <a:srgbClr val="FF5A5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4" name="Google Shape;264;p6"/>
            <p:cNvSpPr/>
            <p:nvPr/>
          </p:nvSpPr>
          <p:spPr>
            <a:xfrm>
              <a:off x="1021833" y="1881553"/>
              <a:ext cx="656664" cy="1054497"/>
            </a:xfrm>
            <a:custGeom>
              <a:rect b="b" l="l" r="r" t="t"/>
              <a:pathLst>
                <a:path extrusionOk="0" h="1054497" w="656664">
                  <a:moveTo>
                    <a:pt x="657143" y="42180"/>
                  </a:moveTo>
                  <a:cubicBezTo>
                    <a:pt x="656185" y="43618"/>
                    <a:pt x="654267" y="45535"/>
                    <a:pt x="654747" y="46494"/>
                  </a:cubicBezTo>
                  <a:cubicBezTo>
                    <a:pt x="660019" y="72856"/>
                    <a:pt x="645640" y="81963"/>
                    <a:pt x="622633" y="86756"/>
                  </a:cubicBezTo>
                  <a:cubicBezTo>
                    <a:pt x="608253" y="89632"/>
                    <a:pt x="594353" y="96822"/>
                    <a:pt x="579973" y="102094"/>
                  </a:cubicBezTo>
                  <a:cubicBezTo>
                    <a:pt x="569428" y="118391"/>
                    <a:pt x="551214" y="123664"/>
                    <a:pt x="535397" y="132291"/>
                  </a:cubicBezTo>
                  <a:cubicBezTo>
                    <a:pt x="477879" y="163447"/>
                    <a:pt x="431385" y="206106"/>
                    <a:pt x="389685" y="256435"/>
                  </a:cubicBezTo>
                  <a:cubicBezTo>
                    <a:pt x="315870" y="345108"/>
                    <a:pt x="266979" y="447203"/>
                    <a:pt x="228634" y="555049"/>
                  </a:cubicBezTo>
                  <a:cubicBezTo>
                    <a:pt x="176389" y="700282"/>
                    <a:pt x="132291" y="847912"/>
                    <a:pt x="92029" y="996979"/>
                  </a:cubicBezTo>
                  <a:cubicBezTo>
                    <a:pt x="86756" y="1017110"/>
                    <a:pt x="83880" y="1038200"/>
                    <a:pt x="74294" y="1057373"/>
                  </a:cubicBezTo>
                  <a:cubicBezTo>
                    <a:pt x="58477" y="1026217"/>
                    <a:pt x="33552" y="1016152"/>
                    <a:pt x="0" y="1025259"/>
                  </a:cubicBezTo>
                  <a:cubicBezTo>
                    <a:pt x="6231" y="1021904"/>
                    <a:pt x="7190" y="1015672"/>
                    <a:pt x="9107" y="1009441"/>
                  </a:cubicBezTo>
                  <a:cubicBezTo>
                    <a:pt x="46014" y="872357"/>
                    <a:pt x="85318" y="735751"/>
                    <a:pt x="130854" y="601063"/>
                  </a:cubicBezTo>
                  <a:cubicBezTo>
                    <a:pt x="170637" y="484110"/>
                    <a:pt x="215693" y="369074"/>
                    <a:pt x="286152" y="266500"/>
                  </a:cubicBezTo>
                  <a:cubicBezTo>
                    <a:pt x="313953" y="226238"/>
                    <a:pt x="345108" y="189330"/>
                    <a:pt x="382495" y="153381"/>
                  </a:cubicBezTo>
                  <a:cubicBezTo>
                    <a:pt x="374826" y="152423"/>
                    <a:pt x="369074" y="151943"/>
                    <a:pt x="363802" y="151464"/>
                  </a:cubicBezTo>
                  <a:cubicBezTo>
                    <a:pt x="363802" y="149547"/>
                    <a:pt x="364760" y="147150"/>
                    <a:pt x="366198" y="147150"/>
                  </a:cubicBezTo>
                  <a:cubicBezTo>
                    <a:pt x="387767" y="144274"/>
                    <a:pt x="400709" y="128457"/>
                    <a:pt x="416047" y="115995"/>
                  </a:cubicBezTo>
                  <a:cubicBezTo>
                    <a:pt x="455830" y="82443"/>
                    <a:pt x="500886" y="57039"/>
                    <a:pt x="546421" y="32594"/>
                  </a:cubicBezTo>
                  <a:cubicBezTo>
                    <a:pt x="547859" y="31635"/>
                    <a:pt x="549776" y="31635"/>
                    <a:pt x="551694" y="32114"/>
                  </a:cubicBezTo>
                  <a:cubicBezTo>
                    <a:pt x="587163" y="24924"/>
                    <a:pt x="621195" y="12462"/>
                    <a:pt x="654747" y="0"/>
                  </a:cubicBezTo>
                  <a:cubicBezTo>
                    <a:pt x="658102" y="13421"/>
                    <a:pt x="657623" y="27800"/>
                    <a:pt x="657143" y="42180"/>
                  </a:cubicBezTo>
                  <a:close/>
                </a:path>
              </a:pathLst>
            </a:custGeom>
            <a:solidFill>
              <a:srgbClr val="FF5A5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5" name="Google Shape;265;p6"/>
            <p:cNvSpPr/>
            <p:nvPr/>
          </p:nvSpPr>
          <p:spPr>
            <a:xfrm>
              <a:off x="1299963" y="1870238"/>
              <a:ext cx="273211" cy="167761"/>
            </a:xfrm>
            <a:custGeom>
              <a:rect b="b" l="l" r="r" t="t"/>
              <a:pathLst>
                <a:path extrusionOk="0" h="167760" w="273210">
                  <a:moveTo>
                    <a:pt x="273564" y="42950"/>
                  </a:moveTo>
                  <a:cubicBezTo>
                    <a:pt x="269729" y="48223"/>
                    <a:pt x="264457" y="51578"/>
                    <a:pt x="258226" y="54454"/>
                  </a:cubicBezTo>
                  <a:cubicBezTo>
                    <a:pt x="207897" y="78899"/>
                    <a:pt x="161404" y="110055"/>
                    <a:pt x="120662" y="148400"/>
                  </a:cubicBezTo>
                  <a:cubicBezTo>
                    <a:pt x="110117" y="157986"/>
                    <a:pt x="97655" y="158466"/>
                    <a:pt x="85672" y="162779"/>
                  </a:cubicBezTo>
                  <a:cubicBezTo>
                    <a:pt x="69375" y="164217"/>
                    <a:pt x="52599" y="165655"/>
                    <a:pt x="36302" y="167573"/>
                  </a:cubicBezTo>
                  <a:cubicBezTo>
                    <a:pt x="20964" y="169011"/>
                    <a:pt x="13295" y="163259"/>
                    <a:pt x="11377" y="147441"/>
                  </a:cubicBezTo>
                  <a:cubicBezTo>
                    <a:pt x="8022" y="115327"/>
                    <a:pt x="4667" y="83213"/>
                    <a:pt x="353" y="51099"/>
                  </a:cubicBezTo>
                  <a:cubicBezTo>
                    <a:pt x="-1564" y="34802"/>
                    <a:pt x="4188" y="27133"/>
                    <a:pt x="20964" y="25216"/>
                  </a:cubicBezTo>
                  <a:cubicBezTo>
                    <a:pt x="92861" y="17546"/>
                    <a:pt x="164759" y="8919"/>
                    <a:pt x="236656" y="770"/>
                  </a:cubicBezTo>
                  <a:cubicBezTo>
                    <a:pt x="263019" y="-2106"/>
                    <a:pt x="267812" y="2208"/>
                    <a:pt x="269250" y="28571"/>
                  </a:cubicBezTo>
                  <a:cubicBezTo>
                    <a:pt x="270209" y="32885"/>
                    <a:pt x="269729" y="38157"/>
                    <a:pt x="273564" y="4295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6" name="Google Shape;266;p6"/>
            <p:cNvSpPr/>
            <p:nvPr/>
          </p:nvSpPr>
          <p:spPr>
            <a:xfrm>
              <a:off x="3206080" y="5617828"/>
              <a:ext cx="335522" cy="335522"/>
            </a:xfrm>
            <a:custGeom>
              <a:rect b="b" l="l" r="r" t="t"/>
              <a:pathLst>
                <a:path extrusionOk="0" h="335521" w="335521">
                  <a:moveTo>
                    <a:pt x="169678" y="339835"/>
                  </a:moveTo>
                  <a:cubicBezTo>
                    <a:pt x="74773" y="339835"/>
                    <a:pt x="479" y="266021"/>
                    <a:pt x="0" y="171116"/>
                  </a:cubicBezTo>
                  <a:cubicBezTo>
                    <a:pt x="0" y="75732"/>
                    <a:pt x="74294" y="0"/>
                    <a:pt x="169678" y="0"/>
                  </a:cubicBezTo>
                  <a:cubicBezTo>
                    <a:pt x="263624" y="0"/>
                    <a:pt x="339836" y="75732"/>
                    <a:pt x="339836" y="169199"/>
                  </a:cubicBezTo>
                  <a:cubicBezTo>
                    <a:pt x="340315" y="264103"/>
                    <a:pt x="265062" y="339835"/>
                    <a:pt x="169678" y="339835"/>
                  </a:cubicBezTo>
                  <a:close/>
                </a:path>
              </a:pathLst>
            </a:custGeom>
            <a:solidFill>
              <a:srgbClr val="31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https://sun9-28.userapi.com/hogBsx4tucV3yJLa1GOwdbbOLj0ZI8vgDeCkoA/sF8SpeCxFmk.jpg" id="267" name="Google Shape;267;p6"/>
          <p:cNvPicPr preferRelativeResize="0"/>
          <p:nvPr/>
        </p:nvPicPr>
        <p:blipFill rotWithShape="1">
          <a:blip r:embed="rId4">
            <a:alphaModFix/>
          </a:blip>
          <a:srcRect b="11984" l="0" r="0" t="8476"/>
          <a:stretch/>
        </p:blipFill>
        <p:spPr>
          <a:xfrm>
            <a:off x="10703017" y="0"/>
            <a:ext cx="1488983" cy="10800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s://sun9-28.userapi.com/hogBsx4tucV3yJLa1GOwdbbOLj0ZI8vgDeCkoA/sF8SpeCxFmk.jpg" id="272" name="Google Shape;272;p7"/>
          <p:cNvPicPr preferRelativeResize="0"/>
          <p:nvPr/>
        </p:nvPicPr>
        <p:blipFill rotWithShape="1">
          <a:blip r:embed="rId3">
            <a:alphaModFix/>
          </a:blip>
          <a:srcRect b="11984" l="0" r="0" t="8476"/>
          <a:stretch/>
        </p:blipFill>
        <p:spPr>
          <a:xfrm>
            <a:off x="10703017" y="0"/>
            <a:ext cx="1488983" cy="1080002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7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lang="ru-RU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Готовы ли Вы платить за приложение, которые способно снизить риски неправильного употребления ЛП ?»</a:t>
            </a:r>
            <a:endParaRPr/>
          </a:p>
        </p:txBody>
      </p:sp>
      <p:graphicFrame>
        <p:nvGraphicFramePr>
          <p:cNvPr id="274" name="Google Shape;274;p7"/>
          <p:cNvGraphicFramePr/>
          <p:nvPr/>
        </p:nvGraphicFramePr>
        <p:xfrm>
          <a:off x="1096963" y="1737361"/>
          <a:ext cx="10058400" cy="4470400"/>
        </p:xfrm>
        <a:graphic>
          <a:graphicData uri="http://schemas.openxmlformats.org/drawingml/2006/chart">
            <c:chart r:id="rId4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9" name="Google Shape;279;p8"/>
          <p:cNvGraphicFramePr/>
          <p:nvPr/>
        </p:nvGraphicFramePr>
        <p:xfrm>
          <a:off x="1096963" y="1737361"/>
          <a:ext cx="10058400" cy="4470400"/>
        </p:xfrm>
        <a:graphic>
          <a:graphicData uri="http://schemas.openxmlformats.org/drawingml/2006/chart">
            <c:chart r:id="rId3"/>
          </a:graphicData>
        </a:graphic>
      </p:graphicFrame>
      <p:sp>
        <p:nvSpPr>
          <p:cNvPr id="280" name="Google Shape;280;p8"/>
          <p:cNvSpPr/>
          <p:nvPr/>
        </p:nvSpPr>
        <p:spPr>
          <a:xfrm>
            <a:off x="354563" y="1259114"/>
            <a:ext cx="13473403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Какие заболевания у Вас имеются? (Возможно несколько вариантов ответа)</a:t>
            </a:r>
            <a:endParaRPr/>
          </a:p>
        </p:txBody>
      </p:sp>
      <p:pic>
        <p:nvPicPr>
          <p:cNvPr descr="https://sun9-28.userapi.com/hogBsx4tucV3yJLa1GOwdbbOLj0ZI8vgDeCkoA/sF8SpeCxFmk.jpg" id="281" name="Google Shape;281;p8"/>
          <p:cNvPicPr preferRelativeResize="0"/>
          <p:nvPr/>
        </p:nvPicPr>
        <p:blipFill rotWithShape="1">
          <a:blip r:embed="rId4">
            <a:alphaModFix/>
          </a:blip>
          <a:srcRect b="11984" l="0" r="0" t="8476"/>
          <a:stretch/>
        </p:blipFill>
        <p:spPr>
          <a:xfrm>
            <a:off x="10703017" y="0"/>
            <a:ext cx="1488983" cy="10800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9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</a:pPr>
            <a:r>
              <a:rPr b="1" lang="ru-RU">
                <a:solidFill>
                  <a:schemeClr val="dk1"/>
                </a:solidFill>
              </a:rPr>
              <a:t>Выводы </a:t>
            </a:r>
            <a:endParaRPr/>
          </a:p>
        </p:txBody>
      </p:sp>
      <p:sp>
        <p:nvSpPr>
          <p:cNvPr id="287" name="Google Shape;287;p9"/>
          <p:cNvSpPr txBox="1"/>
          <p:nvPr>
            <p:ph idx="1" type="body"/>
          </p:nvPr>
        </p:nvSpPr>
        <p:spPr>
          <a:xfrm>
            <a:off x="1097280" y="1737360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-152400" lvl="0" marL="9144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Noto Sans Symbols"/>
              <a:buChar char="⮚"/>
            </a:pPr>
            <a:r>
              <a:rPr lang="ru-RU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проведенного исследования свидетельствуют, что существует проблема напоминания о приёме лекарственных препаратов пожилым людям (гериатрическим пациентам), а разработка мер для исключения недосмотра со стороны родственников/соц.работников  и ошибочного приема лекарственных средств, является актуальной задачей современных технологий области телемедицины. </a:t>
            </a:r>
            <a:endParaRPr/>
          </a:p>
          <a:p>
            <a:pPr indent="-152400" lvl="0" marL="91440" rtl="0" algn="just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400"/>
              <a:buFont typeface="Noto Sans Symbols"/>
              <a:buChar char="⮚"/>
            </a:pPr>
            <a:r>
              <a:rPr lang="ru-RU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Степень готовности к оплате услуг, нацеленных на решение данной задачи, в популяции граждан г. Тюмени составляет около 60%. Одним из таких решений может стать программно-аппаратный комплекс «Геро-Тайм»</a:t>
            </a:r>
            <a:endParaRPr sz="2400"/>
          </a:p>
        </p:txBody>
      </p:sp>
      <p:pic>
        <p:nvPicPr>
          <p:cNvPr descr="https://sun9-28.userapi.com/hogBsx4tucV3yJLa1GOwdbbOLj0ZI8vgDeCkoA/sF8SpeCxFmk.jpg" id="288" name="Google Shape;288;p9"/>
          <p:cNvPicPr preferRelativeResize="0"/>
          <p:nvPr/>
        </p:nvPicPr>
        <p:blipFill rotWithShape="1">
          <a:blip r:embed="rId3">
            <a:alphaModFix/>
          </a:blip>
          <a:srcRect b="11984" l="0" r="0" t="8476"/>
          <a:stretch/>
        </p:blipFill>
        <p:spPr>
          <a:xfrm>
            <a:off x="10672514" y="0"/>
            <a:ext cx="1488983" cy="108000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89" name="Google Shape;289;p9"/>
          <p:cNvGrpSpPr/>
          <p:nvPr/>
        </p:nvGrpSpPr>
        <p:grpSpPr>
          <a:xfrm>
            <a:off x="-79838" y="4499235"/>
            <a:ext cx="2074248" cy="2618079"/>
            <a:chOff x="626918" y="2353021"/>
            <a:chExt cx="3346118" cy="4011121"/>
          </a:xfrm>
        </p:grpSpPr>
        <p:grpSp>
          <p:nvGrpSpPr>
            <p:cNvPr id="290" name="Google Shape;290;p9"/>
            <p:cNvGrpSpPr/>
            <p:nvPr/>
          </p:nvGrpSpPr>
          <p:grpSpPr>
            <a:xfrm rot="5179347">
              <a:off x="1402570" y="2430619"/>
              <a:ext cx="2486631" cy="2485756"/>
              <a:chOff x="9239798" y="3733140"/>
              <a:chExt cx="2486631" cy="2485756"/>
            </a:xfrm>
          </p:grpSpPr>
          <p:sp>
            <p:nvSpPr>
              <p:cNvPr id="291" name="Google Shape;291;p9"/>
              <p:cNvSpPr/>
              <p:nvPr/>
            </p:nvSpPr>
            <p:spPr>
              <a:xfrm rot="-2697059">
                <a:off x="9423207" y="4277920"/>
                <a:ext cx="2119814" cy="1396196"/>
              </a:xfrm>
              <a:custGeom>
                <a:rect b="b" l="l" r="r" t="t"/>
                <a:pathLst>
                  <a:path extrusionOk="0" h="857250" w="1314450">
                    <a:moveTo>
                      <a:pt x="1311116" y="813911"/>
                    </a:moveTo>
                    <a:cubicBezTo>
                      <a:pt x="1311116" y="834866"/>
                      <a:pt x="1297781" y="852964"/>
                      <a:pt x="1281589" y="852964"/>
                    </a:cubicBezTo>
                    <a:lnTo>
                      <a:pt x="36671" y="852964"/>
                    </a:lnTo>
                    <a:cubicBezTo>
                      <a:pt x="20479" y="852964"/>
                      <a:pt x="7144" y="835819"/>
                      <a:pt x="7144" y="813911"/>
                    </a:cubicBezTo>
                    <a:lnTo>
                      <a:pt x="7144" y="46196"/>
                    </a:lnTo>
                    <a:cubicBezTo>
                      <a:pt x="7144" y="25241"/>
                      <a:pt x="20479" y="7144"/>
                      <a:pt x="36671" y="7144"/>
                    </a:cubicBezTo>
                    <a:lnTo>
                      <a:pt x="1281589" y="7144"/>
                    </a:lnTo>
                    <a:cubicBezTo>
                      <a:pt x="1297781" y="7144"/>
                      <a:pt x="1311116" y="24289"/>
                      <a:pt x="1311116" y="46196"/>
                    </a:cubicBezTo>
                    <a:lnTo>
                      <a:pt x="1311116" y="813911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2" name="Google Shape;292;p9"/>
              <p:cNvSpPr/>
              <p:nvPr/>
            </p:nvSpPr>
            <p:spPr>
              <a:xfrm rot="-2697059">
                <a:off x="9431062" y="4290263"/>
                <a:ext cx="2101836" cy="1370763"/>
              </a:xfrm>
              <a:custGeom>
                <a:rect b="b" l="l" r="r" t="t"/>
                <a:pathLst>
                  <a:path extrusionOk="0" h="857250" w="1314450">
                    <a:moveTo>
                      <a:pt x="1311116" y="813911"/>
                    </a:moveTo>
                    <a:cubicBezTo>
                      <a:pt x="1311116" y="834866"/>
                      <a:pt x="1297781" y="852964"/>
                      <a:pt x="1281589" y="852964"/>
                    </a:cubicBezTo>
                    <a:lnTo>
                      <a:pt x="36671" y="852964"/>
                    </a:lnTo>
                    <a:cubicBezTo>
                      <a:pt x="20479" y="852964"/>
                      <a:pt x="7144" y="835819"/>
                      <a:pt x="7144" y="813911"/>
                    </a:cubicBezTo>
                    <a:lnTo>
                      <a:pt x="7144" y="46196"/>
                    </a:lnTo>
                    <a:cubicBezTo>
                      <a:pt x="7144" y="25241"/>
                      <a:pt x="20479" y="7144"/>
                      <a:pt x="36671" y="7144"/>
                    </a:cubicBezTo>
                    <a:lnTo>
                      <a:pt x="1281589" y="7144"/>
                    </a:lnTo>
                    <a:cubicBezTo>
                      <a:pt x="1297781" y="7144"/>
                      <a:pt x="1311116" y="24289"/>
                      <a:pt x="1311116" y="46196"/>
                    </a:cubicBezTo>
                    <a:lnTo>
                      <a:pt x="1311116" y="81391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3" name="Google Shape;293;p9"/>
              <p:cNvSpPr/>
              <p:nvPr/>
            </p:nvSpPr>
            <p:spPr>
              <a:xfrm rot="-2697059">
                <a:off x="9510609" y="4379560"/>
                <a:ext cx="1919067" cy="1172764"/>
              </a:xfrm>
              <a:custGeom>
                <a:rect b="b" l="l" r="r" t="t"/>
                <a:pathLst>
                  <a:path extrusionOk="0" h="733425" w="1200150">
                    <a:moveTo>
                      <a:pt x="7144" y="7144"/>
                    </a:moveTo>
                    <a:lnTo>
                      <a:pt x="1196816" y="7144"/>
                    </a:lnTo>
                    <a:lnTo>
                      <a:pt x="1196816" y="730091"/>
                    </a:lnTo>
                    <a:lnTo>
                      <a:pt x="7144" y="730091"/>
                    </a:lnTo>
                    <a:close/>
                  </a:path>
                </a:pathLst>
              </a:custGeom>
              <a:solidFill>
                <a:srgbClr val="FF5A5A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4" name="Google Shape;294;p9"/>
              <p:cNvSpPr/>
              <p:nvPr/>
            </p:nvSpPr>
            <p:spPr>
              <a:xfrm rot="-2697059">
                <a:off x="9922753" y="4999678"/>
                <a:ext cx="239076" cy="879378"/>
              </a:xfrm>
              <a:custGeom>
                <a:rect b="b" l="l" r="r" t="t"/>
                <a:pathLst>
                  <a:path extrusionOk="0" h="2998" w="862">
                    <a:moveTo>
                      <a:pt x="439" y="0"/>
                    </a:moveTo>
                    <a:lnTo>
                      <a:pt x="522" y="27"/>
                    </a:lnTo>
                    <a:lnTo>
                      <a:pt x="551" y="73"/>
                    </a:lnTo>
                    <a:lnTo>
                      <a:pt x="555" y="76"/>
                    </a:lnTo>
                    <a:lnTo>
                      <a:pt x="560" y="78"/>
                    </a:lnTo>
                    <a:lnTo>
                      <a:pt x="564" y="78"/>
                    </a:lnTo>
                    <a:lnTo>
                      <a:pt x="568" y="80"/>
                    </a:lnTo>
                    <a:lnTo>
                      <a:pt x="570" y="80"/>
                    </a:lnTo>
                    <a:lnTo>
                      <a:pt x="573" y="84"/>
                    </a:lnTo>
                    <a:lnTo>
                      <a:pt x="575" y="87"/>
                    </a:lnTo>
                    <a:lnTo>
                      <a:pt x="579" y="93"/>
                    </a:lnTo>
                    <a:lnTo>
                      <a:pt x="579" y="156"/>
                    </a:lnTo>
                    <a:lnTo>
                      <a:pt x="580" y="180"/>
                    </a:lnTo>
                    <a:lnTo>
                      <a:pt x="584" y="202"/>
                    </a:lnTo>
                    <a:lnTo>
                      <a:pt x="588" y="222"/>
                    </a:lnTo>
                    <a:lnTo>
                      <a:pt x="588" y="240"/>
                    </a:lnTo>
                    <a:lnTo>
                      <a:pt x="580" y="262"/>
                    </a:lnTo>
                    <a:lnTo>
                      <a:pt x="570" y="282"/>
                    </a:lnTo>
                    <a:lnTo>
                      <a:pt x="557" y="302"/>
                    </a:lnTo>
                    <a:lnTo>
                      <a:pt x="544" y="324"/>
                    </a:lnTo>
                    <a:lnTo>
                      <a:pt x="533" y="344"/>
                    </a:lnTo>
                    <a:lnTo>
                      <a:pt x="526" y="367"/>
                    </a:lnTo>
                    <a:lnTo>
                      <a:pt x="524" y="393"/>
                    </a:lnTo>
                    <a:lnTo>
                      <a:pt x="531" y="420"/>
                    </a:lnTo>
                    <a:lnTo>
                      <a:pt x="544" y="438"/>
                    </a:lnTo>
                    <a:lnTo>
                      <a:pt x="562" y="453"/>
                    </a:lnTo>
                    <a:lnTo>
                      <a:pt x="586" y="464"/>
                    </a:lnTo>
                    <a:lnTo>
                      <a:pt x="613" y="473"/>
                    </a:lnTo>
                    <a:lnTo>
                      <a:pt x="644" y="482"/>
                    </a:lnTo>
                    <a:lnTo>
                      <a:pt x="675" y="489"/>
                    </a:lnTo>
                    <a:lnTo>
                      <a:pt x="706" y="498"/>
                    </a:lnTo>
                    <a:lnTo>
                      <a:pt x="737" y="507"/>
                    </a:lnTo>
                    <a:lnTo>
                      <a:pt x="762" y="520"/>
                    </a:lnTo>
                    <a:lnTo>
                      <a:pt x="786" y="536"/>
                    </a:lnTo>
                    <a:lnTo>
                      <a:pt x="802" y="556"/>
                    </a:lnTo>
                    <a:lnTo>
                      <a:pt x="819" y="589"/>
                    </a:lnTo>
                    <a:lnTo>
                      <a:pt x="831" y="629"/>
                    </a:lnTo>
                    <a:lnTo>
                      <a:pt x="840" y="674"/>
                    </a:lnTo>
                    <a:lnTo>
                      <a:pt x="846" y="722"/>
                    </a:lnTo>
                    <a:lnTo>
                      <a:pt x="850" y="774"/>
                    </a:lnTo>
                    <a:lnTo>
                      <a:pt x="851" y="825"/>
                    </a:lnTo>
                    <a:lnTo>
                      <a:pt x="851" y="876"/>
                    </a:lnTo>
                    <a:lnTo>
                      <a:pt x="851" y="925"/>
                    </a:lnTo>
                    <a:lnTo>
                      <a:pt x="851" y="973"/>
                    </a:lnTo>
                    <a:lnTo>
                      <a:pt x="862" y="1127"/>
                    </a:lnTo>
                    <a:lnTo>
                      <a:pt x="850" y="1227"/>
                    </a:lnTo>
                    <a:lnTo>
                      <a:pt x="844" y="1329"/>
                    </a:lnTo>
                    <a:lnTo>
                      <a:pt x="846" y="1427"/>
                    </a:lnTo>
                    <a:lnTo>
                      <a:pt x="853" y="1524"/>
                    </a:lnTo>
                    <a:lnTo>
                      <a:pt x="862" y="1616"/>
                    </a:lnTo>
                    <a:lnTo>
                      <a:pt x="862" y="1649"/>
                    </a:lnTo>
                    <a:lnTo>
                      <a:pt x="853" y="1676"/>
                    </a:lnTo>
                    <a:lnTo>
                      <a:pt x="839" y="1702"/>
                    </a:lnTo>
                    <a:lnTo>
                      <a:pt x="817" y="1724"/>
                    </a:lnTo>
                    <a:lnTo>
                      <a:pt x="793" y="1742"/>
                    </a:lnTo>
                    <a:lnTo>
                      <a:pt x="768" y="1754"/>
                    </a:lnTo>
                    <a:lnTo>
                      <a:pt x="742" y="1764"/>
                    </a:lnTo>
                    <a:lnTo>
                      <a:pt x="742" y="1756"/>
                    </a:lnTo>
                    <a:lnTo>
                      <a:pt x="740" y="1751"/>
                    </a:lnTo>
                    <a:lnTo>
                      <a:pt x="739" y="1745"/>
                    </a:lnTo>
                    <a:lnTo>
                      <a:pt x="739" y="1742"/>
                    </a:lnTo>
                    <a:lnTo>
                      <a:pt x="739" y="1736"/>
                    </a:lnTo>
                    <a:lnTo>
                      <a:pt x="739" y="1729"/>
                    </a:lnTo>
                    <a:lnTo>
                      <a:pt x="744" y="1724"/>
                    </a:lnTo>
                    <a:lnTo>
                      <a:pt x="750" y="1720"/>
                    </a:lnTo>
                    <a:lnTo>
                      <a:pt x="753" y="1714"/>
                    </a:lnTo>
                    <a:lnTo>
                      <a:pt x="757" y="1707"/>
                    </a:lnTo>
                    <a:lnTo>
                      <a:pt x="759" y="1700"/>
                    </a:lnTo>
                    <a:lnTo>
                      <a:pt x="755" y="1698"/>
                    </a:lnTo>
                    <a:lnTo>
                      <a:pt x="751" y="1698"/>
                    </a:lnTo>
                    <a:lnTo>
                      <a:pt x="750" y="1698"/>
                    </a:lnTo>
                    <a:lnTo>
                      <a:pt x="750" y="1698"/>
                    </a:lnTo>
                    <a:lnTo>
                      <a:pt x="750" y="1696"/>
                    </a:lnTo>
                    <a:lnTo>
                      <a:pt x="750" y="1694"/>
                    </a:lnTo>
                    <a:lnTo>
                      <a:pt x="748" y="1693"/>
                    </a:lnTo>
                    <a:lnTo>
                      <a:pt x="748" y="1687"/>
                    </a:lnTo>
                    <a:lnTo>
                      <a:pt x="770" y="1674"/>
                    </a:lnTo>
                    <a:lnTo>
                      <a:pt x="790" y="1658"/>
                    </a:lnTo>
                    <a:lnTo>
                      <a:pt x="808" y="1640"/>
                    </a:lnTo>
                    <a:lnTo>
                      <a:pt x="806" y="1631"/>
                    </a:lnTo>
                    <a:lnTo>
                      <a:pt x="804" y="1624"/>
                    </a:lnTo>
                    <a:lnTo>
                      <a:pt x="802" y="1618"/>
                    </a:lnTo>
                    <a:lnTo>
                      <a:pt x="799" y="1613"/>
                    </a:lnTo>
                    <a:lnTo>
                      <a:pt x="788" y="1607"/>
                    </a:lnTo>
                    <a:lnTo>
                      <a:pt x="779" y="1613"/>
                    </a:lnTo>
                    <a:lnTo>
                      <a:pt x="775" y="1625"/>
                    </a:lnTo>
                    <a:lnTo>
                      <a:pt x="771" y="1638"/>
                    </a:lnTo>
                    <a:lnTo>
                      <a:pt x="766" y="1647"/>
                    </a:lnTo>
                    <a:lnTo>
                      <a:pt x="757" y="1656"/>
                    </a:lnTo>
                    <a:lnTo>
                      <a:pt x="742" y="1660"/>
                    </a:lnTo>
                    <a:lnTo>
                      <a:pt x="735" y="1547"/>
                    </a:lnTo>
                    <a:lnTo>
                      <a:pt x="768" y="1493"/>
                    </a:lnTo>
                    <a:lnTo>
                      <a:pt x="768" y="1469"/>
                    </a:lnTo>
                    <a:lnTo>
                      <a:pt x="766" y="1442"/>
                    </a:lnTo>
                    <a:lnTo>
                      <a:pt x="759" y="1413"/>
                    </a:lnTo>
                    <a:lnTo>
                      <a:pt x="751" y="1380"/>
                    </a:lnTo>
                    <a:lnTo>
                      <a:pt x="742" y="1349"/>
                    </a:lnTo>
                    <a:lnTo>
                      <a:pt x="733" y="1318"/>
                    </a:lnTo>
                    <a:lnTo>
                      <a:pt x="724" y="1291"/>
                    </a:lnTo>
                    <a:lnTo>
                      <a:pt x="719" y="1267"/>
                    </a:lnTo>
                    <a:lnTo>
                      <a:pt x="722" y="1056"/>
                    </a:lnTo>
                    <a:lnTo>
                      <a:pt x="702" y="1000"/>
                    </a:lnTo>
                    <a:lnTo>
                      <a:pt x="699" y="974"/>
                    </a:lnTo>
                    <a:lnTo>
                      <a:pt x="697" y="945"/>
                    </a:lnTo>
                    <a:lnTo>
                      <a:pt x="695" y="914"/>
                    </a:lnTo>
                    <a:lnTo>
                      <a:pt x="695" y="884"/>
                    </a:lnTo>
                    <a:lnTo>
                      <a:pt x="691" y="854"/>
                    </a:lnTo>
                    <a:lnTo>
                      <a:pt x="684" y="831"/>
                    </a:lnTo>
                    <a:lnTo>
                      <a:pt x="671" y="813"/>
                    </a:lnTo>
                    <a:lnTo>
                      <a:pt x="668" y="809"/>
                    </a:lnTo>
                    <a:lnTo>
                      <a:pt x="668" y="889"/>
                    </a:lnTo>
                    <a:lnTo>
                      <a:pt x="653" y="927"/>
                    </a:lnTo>
                    <a:lnTo>
                      <a:pt x="644" y="969"/>
                    </a:lnTo>
                    <a:lnTo>
                      <a:pt x="642" y="1014"/>
                    </a:lnTo>
                    <a:lnTo>
                      <a:pt x="642" y="1060"/>
                    </a:lnTo>
                    <a:lnTo>
                      <a:pt x="648" y="1105"/>
                    </a:lnTo>
                    <a:lnTo>
                      <a:pt x="655" y="1149"/>
                    </a:lnTo>
                    <a:lnTo>
                      <a:pt x="662" y="1187"/>
                    </a:lnTo>
                    <a:lnTo>
                      <a:pt x="728" y="1620"/>
                    </a:lnTo>
                    <a:lnTo>
                      <a:pt x="730" y="1656"/>
                    </a:lnTo>
                    <a:lnTo>
                      <a:pt x="728" y="1698"/>
                    </a:lnTo>
                    <a:lnTo>
                      <a:pt x="722" y="1744"/>
                    </a:lnTo>
                    <a:lnTo>
                      <a:pt x="717" y="1789"/>
                    </a:lnTo>
                    <a:lnTo>
                      <a:pt x="710" y="1836"/>
                    </a:lnTo>
                    <a:lnTo>
                      <a:pt x="708" y="1882"/>
                    </a:lnTo>
                    <a:lnTo>
                      <a:pt x="708" y="1924"/>
                    </a:lnTo>
                    <a:lnTo>
                      <a:pt x="713" y="1974"/>
                    </a:lnTo>
                    <a:lnTo>
                      <a:pt x="722" y="2027"/>
                    </a:lnTo>
                    <a:lnTo>
                      <a:pt x="733" y="2082"/>
                    </a:lnTo>
                    <a:lnTo>
                      <a:pt x="744" y="2140"/>
                    </a:lnTo>
                    <a:lnTo>
                      <a:pt x="751" y="2198"/>
                    </a:lnTo>
                    <a:lnTo>
                      <a:pt x="753" y="2256"/>
                    </a:lnTo>
                    <a:lnTo>
                      <a:pt x="748" y="2313"/>
                    </a:lnTo>
                    <a:lnTo>
                      <a:pt x="731" y="2387"/>
                    </a:lnTo>
                    <a:lnTo>
                      <a:pt x="715" y="2458"/>
                    </a:lnTo>
                    <a:lnTo>
                      <a:pt x="699" y="2531"/>
                    </a:lnTo>
                    <a:lnTo>
                      <a:pt x="684" y="2607"/>
                    </a:lnTo>
                    <a:lnTo>
                      <a:pt x="671" y="2687"/>
                    </a:lnTo>
                    <a:lnTo>
                      <a:pt x="670" y="2727"/>
                    </a:lnTo>
                    <a:lnTo>
                      <a:pt x="675" y="2762"/>
                    </a:lnTo>
                    <a:lnTo>
                      <a:pt x="684" y="2796"/>
                    </a:lnTo>
                    <a:lnTo>
                      <a:pt x="697" y="2829"/>
                    </a:lnTo>
                    <a:lnTo>
                      <a:pt x="710" y="2862"/>
                    </a:lnTo>
                    <a:lnTo>
                      <a:pt x="722" y="2894"/>
                    </a:lnTo>
                    <a:lnTo>
                      <a:pt x="731" y="2927"/>
                    </a:lnTo>
                    <a:lnTo>
                      <a:pt x="735" y="2964"/>
                    </a:lnTo>
                    <a:lnTo>
                      <a:pt x="699" y="2980"/>
                    </a:lnTo>
                    <a:lnTo>
                      <a:pt x="659" y="2989"/>
                    </a:lnTo>
                    <a:lnTo>
                      <a:pt x="615" y="2991"/>
                    </a:lnTo>
                    <a:lnTo>
                      <a:pt x="568" y="2989"/>
                    </a:lnTo>
                    <a:lnTo>
                      <a:pt x="559" y="2962"/>
                    </a:lnTo>
                    <a:lnTo>
                      <a:pt x="551" y="2929"/>
                    </a:lnTo>
                    <a:lnTo>
                      <a:pt x="548" y="2894"/>
                    </a:lnTo>
                    <a:lnTo>
                      <a:pt x="551" y="2856"/>
                    </a:lnTo>
                    <a:lnTo>
                      <a:pt x="555" y="2784"/>
                    </a:lnTo>
                    <a:lnTo>
                      <a:pt x="551" y="2773"/>
                    </a:lnTo>
                    <a:lnTo>
                      <a:pt x="546" y="2760"/>
                    </a:lnTo>
                    <a:lnTo>
                      <a:pt x="542" y="2745"/>
                    </a:lnTo>
                    <a:lnTo>
                      <a:pt x="542" y="2727"/>
                    </a:lnTo>
                    <a:lnTo>
                      <a:pt x="551" y="2696"/>
                    </a:lnTo>
                    <a:lnTo>
                      <a:pt x="560" y="2664"/>
                    </a:lnTo>
                    <a:lnTo>
                      <a:pt x="570" y="2627"/>
                    </a:lnTo>
                    <a:lnTo>
                      <a:pt x="575" y="2589"/>
                    </a:lnTo>
                    <a:lnTo>
                      <a:pt x="577" y="2545"/>
                    </a:lnTo>
                    <a:lnTo>
                      <a:pt x="571" y="2500"/>
                    </a:lnTo>
                    <a:lnTo>
                      <a:pt x="560" y="2453"/>
                    </a:lnTo>
                    <a:lnTo>
                      <a:pt x="550" y="2402"/>
                    </a:lnTo>
                    <a:lnTo>
                      <a:pt x="539" y="2349"/>
                    </a:lnTo>
                    <a:lnTo>
                      <a:pt x="535" y="2294"/>
                    </a:lnTo>
                    <a:lnTo>
                      <a:pt x="539" y="2240"/>
                    </a:lnTo>
                    <a:lnTo>
                      <a:pt x="559" y="2116"/>
                    </a:lnTo>
                    <a:lnTo>
                      <a:pt x="548" y="2076"/>
                    </a:lnTo>
                    <a:lnTo>
                      <a:pt x="531" y="2036"/>
                    </a:lnTo>
                    <a:lnTo>
                      <a:pt x="515" y="1994"/>
                    </a:lnTo>
                    <a:lnTo>
                      <a:pt x="502" y="1953"/>
                    </a:lnTo>
                    <a:lnTo>
                      <a:pt x="491" y="1784"/>
                    </a:lnTo>
                    <a:lnTo>
                      <a:pt x="439" y="1540"/>
                    </a:lnTo>
                    <a:lnTo>
                      <a:pt x="431" y="1540"/>
                    </a:lnTo>
                    <a:lnTo>
                      <a:pt x="426" y="1556"/>
                    </a:lnTo>
                    <a:lnTo>
                      <a:pt x="422" y="1576"/>
                    </a:lnTo>
                    <a:lnTo>
                      <a:pt x="422" y="1600"/>
                    </a:lnTo>
                    <a:lnTo>
                      <a:pt x="406" y="1642"/>
                    </a:lnTo>
                    <a:lnTo>
                      <a:pt x="397" y="1685"/>
                    </a:lnTo>
                    <a:lnTo>
                      <a:pt x="391" y="1733"/>
                    </a:lnTo>
                    <a:lnTo>
                      <a:pt x="390" y="1782"/>
                    </a:lnTo>
                    <a:lnTo>
                      <a:pt x="386" y="1833"/>
                    </a:lnTo>
                    <a:lnTo>
                      <a:pt x="382" y="1885"/>
                    </a:lnTo>
                    <a:lnTo>
                      <a:pt x="375" y="1936"/>
                    </a:lnTo>
                    <a:lnTo>
                      <a:pt x="362" y="1985"/>
                    </a:lnTo>
                    <a:lnTo>
                      <a:pt x="346" y="2031"/>
                    </a:lnTo>
                    <a:lnTo>
                      <a:pt x="330" y="2076"/>
                    </a:lnTo>
                    <a:lnTo>
                      <a:pt x="319" y="2120"/>
                    </a:lnTo>
                    <a:lnTo>
                      <a:pt x="339" y="2209"/>
                    </a:lnTo>
                    <a:lnTo>
                      <a:pt x="339" y="2364"/>
                    </a:lnTo>
                    <a:lnTo>
                      <a:pt x="331" y="2400"/>
                    </a:lnTo>
                    <a:lnTo>
                      <a:pt x="322" y="2438"/>
                    </a:lnTo>
                    <a:lnTo>
                      <a:pt x="315" y="2482"/>
                    </a:lnTo>
                    <a:lnTo>
                      <a:pt x="311" y="2525"/>
                    </a:lnTo>
                    <a:lnTo>
                      <a:pt x="315" y="2569"/>
                    </a:lnTo>
                    <a:lnTo>
                      <a:pt x="319" y="2664"/>
                    </a:lnTo>
                    <a:lnTo>
                      <a:pt x="348" y="2727"/>
                    </a:lnTo>
                    <a:lnTo>
                      <a:pt x="348" y="2744"/>
                    </a:lnTo>
                    <a:lnTo>
                      <a:pt x="344" y="2758"/>
                    </a:lnTo>
                    <a:lnTo>
                      <a:pt x="339" y="2773"/>
                    </a:lnTo>
                    <a:lnTo>
                      <a:pt x="335" y="2784"/>
                    </a:lnTo>
                    <a:lnTo>
                      <a:pt x="331" y="2822"/>
                    </a:lnTo>
                    <a:lnTo>
                      <a:pt x="333" y="2862"/>
                    </a:lnTo>
                    <a:lnTo>
                      <a:pt x="335" y="2902"/>
                    </a:lnTo>
                    <a:lnTo>
                      <a:pt x="337" y="2944"/>
                    </a:lnTo>
                    <a:lnTo>
                      <a:pt x="331" y="2984"/>
                    </a:lnTo>
                    <a:lnTo>
                      <a:pt x="322" y="2984"/>
                    </a:lnTo>
                    <a:lnTo>
                      <a:pt x="304" y="2993"/>
                    </a:lnTo>
                    <a:lnTo>
                      <a:pt x="280" y="2998"/>
                    </a:lnTo>
                    <a:lnTo>
                      <a:pt x="257" y="2998"/>
                    </a:lnTo>
                    <a:lnTo>
                      <a:pt x="233" y="2996"/>
                    </a:lnTo>
                    <a:lnTo>
                      <a:pt x="210" y="2989"/>
                    </a:lnTo>
                    <a:lnTo>
                      <a:pt x="190" y="2980"/>
                    </a:lnTo>
                    <a:lnTo>
                      <a:pt x="173" y="2965"/>
                    </a:lnTo>
                    <a:lnTo>
                      <a:pt x="162" y="2949"/>
                    </a:lnTo>
                    <a:lnTo>
                      <a:pt x="159" y="2929"/>
                    </a:lnTo>
                    <a:lnTo>
                      <a:pt x="179" y="2885"/>
                    </a:lnTo>
                    <a:lnTo>
                      <a:pt x="195" y="2838"/>
                    </a:lnTo>
                    <a:lnTo>
                      <a:pt x="206" y="2784"/>
                    </a:lnTo>
                    <a:lnTo>
                      <a:pt x="211" y="2727"/>
                    </a:lnTo>
                    <a:lnTo>
                      <a:pt x="213" y="2671"/>
                    </a:lnTo>
                    <a:lnTo>
                      <a:pt x="210" y="2613"/>
                    </a:lnTo>
                    <a:lnTo>
                      <a:pt x="202" y="2556"/>
                    </a:lnTo>
                    <a:lnTo>
                      <a:pt x="191" y="2504"/>
                    </a:lnTo>
                    <a:lnTo>
                      <a:pt x="179" y="2467"/>
                    </a:lnTo>
                    <a:lnTo>
                      <a:pt x="166" y="2431"/>
                    </a:lnTo>
                    <a:lnTo>
                      <a:pt x="153" y="2389"/>
                    </a:lnTo>
                    <a:lnTo>
                      <a:pt x="140" y="2347"/>
                    </a:lnTo>
                    <a:lnTo>
                      <a:pt x="133" y="2302"/>
                    </a:lnTo>
                    <a:lnTo>
                      <a:pt x="130" y="2254"/>
                    </a:lnTo>
                    <a:lnTo>
                      <a:pt x="135" y="2204"/>
                    </a:lnTo>
                    <a:lnTo>
                      <a:pt x="142" y="2165"/>
                    </a:lnTo>
                    <a:lnTo>
                      <a:pt x="151" y="2120"/>
                    </a:lnTo>
                    <a:lnTo>
                      <a:pt x="159" y="2071"/>
                    </a:lnTo>
                    <a:lnTo>
                      <a:pt x="166" y="2022"/>
                    </a:lnTo>
                    <a:lnTo>
                      <a:pt x="171" y="1971"/>
                    </a:lnTo>
                    <a:lnTo>
                      <a:pt x="171" y="1924"/>
                    </a:lnTo>
                    <a:lnTo>
                      <a:pt x="168" y="1880"/>
                    </a:lnTo>
                    <a:lnTo>
                      <a:pt x="162" y="1847"/>
                    </a:lnTo>
                    <a:lnTo>
                      <a:pt x="157" y="1809"/>
                    </a:lnTo>
                    <a:lnTo>
                      <a:pt x="151" y="1765"/>
                    </a:lnTo>
                    <a:lnTo>
                      <a:pt x="148" y="1718"/>
                    </a:lnTo>
                    <a:lnTo>
                      <a:pt x="144" y="1673"/>
                    </a:lnTo>
                    <a:lnTo>
                      <a:pt x="142" y="1629"/>
                    </a:lnTo>
                    <a:lnTo>
                      <a:pt x="144" y="1591"/>
                    </a:lnTo>
                    <a:lnTo>
                      <a:pt x="148" y="1560"/>
                    </a:lnTo>
                    <a:lnTo>
                      <a:pt x="195" y="1224"/>
                    </a:lnTo>
                    <a:lnTo>
                      <a:pt x="204" y="1189"/>
                    </a:lnTo>
                    <a:lnTo>
                      <a:pt x="213" y="1153"/>
                    </a:lnTo>
                    <a:lnTo>
                      <a:pt x="222" y="1113"/>
                    </a:lnTo>
                    <a:lnTo>
                      <a:pt x="226" y="1071"/>
                    </a:lnTo>
                    <a:lnTo>
                      <a:pt x="222" y="1029"/>
                    </a:lnTo>
                    <a:lnTo>
                      <a:pt x="199" y="904"/>
                    </a:lnTo>
                    <a:lnTo>
                      <a:pt x="195" y="809"/>
                    </a:lnTo>
                    <a:lnTo>
                      <a:pt x="191" y="813"/>
                    </a:lnTo>
                    <a:lnTo>
                      <a:pt x="180" y="836"/>
                    </a:lnTo>
                    <a:lnTo>
                      <a:pt x="175" y="865"/>
                    </a:lnTo>
                    <a:lnTo>
                      <a:pt x="171" y="896"/>
                    </a:lnTo>
                    <a:lnTo>
                      <a:pt x="171" y="929"/>
                    </a:lnTo>
                    <a:lnTo>
                      <a:pt x="168" y="962"/>
                    </a:lnTo>
                    <a:lnTo>
                      <a:pt x="162" y="993"/>
                    </a:lnTo>
                    <a:lnTo>
                      <a:pt x="139" y="1067"/>
                    </a:lnTo>
                    <a:lnTo>
                      <a:pt x="135" y="1107"/>
                    </a:lnTo>
                    <a:lnTo>
                      <a:pt x="135" y="1147"/>
                    </a:lnTo>
                    <a:lnTo>
                      <a:pt x="140" y="1189"/>
                    </a:lnTo>
                    <a:lnTo>
                      <a:pt x="144" y="1229"/>
                    </a:lnTo>
                    <a:lnTo>
                      <a:pt x="144" y="1269"/>
                    </a:lnTo>
                    <a:lnTo>
                      <a:pt x="139" y="1309"/>
                    </a:lnTo>
                    <a:lnTo>
                      <a:pt x="135" y="1325"/>
                    </a:lnTo>
                    <a:lnTo>
                      <a:pt x="128" y="1347"/>
                    </a:lnTo>
                    <a:lnTo>
                      <a:pt x="119" y="1373"/>
                    </a:lnTo>
                    <a:lnTo>
                      <a:pt x="110" y="1402"/>
                    </a:lnTo>
                    <a:lnTo>
                      <a:pt x="102" y="1429"/>
                    </a:lnTo>
                    <a:lnTo>
                      <a:pt x="99" y="1456"/>
                    </a:lnTo>
                    <a:lnTo>
                      <a:pt x="97" y="1480"/>
                    </a:lnTo>
                    <a:lnTo>
                      <a:pt x="99" y="1500"/>
                    </a:lnTo>
                    <a:lnTo>
                      <a:pt x="128" y="1544"/>
                    </a:lnTo>
                    <a:lnTo>
                      <a:pt x="122" y="1656"/>
                    </a:lnTo>
                    <a:lnTo>
                      <a:pt x="108" y="1660"/>
                    </a:lnTo>
                    <a:lnTo>
                      <a:pt x="99" y="1640"/>
                    </a:lnTo>
                    <a:lnTo>
                      <a:pt x="91" y="1616"/>
                    </a:lnTo>
                    <a:lnTo>
                      <a:pt x="68" y="1607"/>
                    </a:lnTo>
                    <a:lnTo>
                      <a:pt x="62" y="1636"/>
                    </a:lnTo>
                    <a:lnTo>
                      <a:pt x="82" y="1656"/>
                    </a:lnTo>
                    <a:lnTo>
                      <a:pt x="104" y="1678"/>
                    </a:lnTo>
                    <a:lnTo>
                      <a:pt x="119" y="1700"/>
                    </a:lnTo>
                    <a:lnTo>
                      <a:pt x="115" y="1702"/>
                    </a:lnTo>
                    <a:lnTo>
                      <a:pt x="111" y="1702"/>
                    </a:lnTo>
                    <a:lnTo>
                      <a:pt x="110" y="1702"/>
                    </a:lnTo>
                    <a:lnTo>
                      <a:pt x="110" y="1704"/>
                    </a:lnTo>
                    <a:lnTo>
                      <a:pt x="110" y="1704"/>
                    </a:lnTo>
                    <a:lnTo>
                      <a:pt x="110" y="1705"/>
                    </a:lnTo>
                    <a:lnTo>
                      <a:pt x="108" y="1707"/>
                    </a:lnTo>
                    <a:lnTo>
                      <a:pt x="108" y="1713"/>
                    </a:lnTo>
                    <a:lnTo>
                      <a:pt x="119" y="1718"/>
                    </a:lnTo>
                    <a:lnTo>
                      <a:pt x="124" y="1729"/>
                    </a:lnTo>
                    <a:lnTo>
                      <a:pt x="128" y="1744"/>
                    </a:lnTo>
                    <a:lnTo>
                      <a:pt x="124" y="1749"/>
                    </a:lnTo>
                    <a:lnTo>
                      <a:pt x="122" y="1754"/>
                    </a:lnTo>
                    <a:lnTo>
                      <a:pt x="119" y="1760"/>
                    </a:lnTo>
                    <a:lnTo>
                      <a:pt x="115" y="1764"/>
                    </a:lnTo>
                    <a:lnTo>
                      <a:pt x="95" y="1751"/>
                    </a:lnTo>
                    <a:lnTo>
                      <a:pt x="75" y="1740"/>
                    </a:lnTo>
                    <a:lnTo>
                      <a:pt x="57" y="1729"/>
                    </a:lnTo>
                    <a:lnTo>
                      <a:pt x="39" y="1714"/>
                    </a:lnTo>
                    <a:lnTo>
                      <a:pt x="24" y="1696"/>
                    </a:lnTo>
                    <a:lnTo>
                      <a:pt x="11" y="1673"/>
                    </a:lnTo>
                    <a:lnTo>
                      <a:pt x="2" y="1640"/>
                    </a:lnTo>
                    <a:lnTo>
                      <a:pt x="2" y="1607"/>
                    </a:lnTo>
                    <a:lnTo>
                      <a:pt x="6" y="1574"/>
                    </a:lnTo>
                    <a:lnTo>
                      <a:pt x="11" y="1540"/>
                    </a:lnTo>
                    <a:lnTo>
                      <a:pt x="17" y="1505"/>
                    </a:lnTo>
                    <a:lnTo>
                      <a:pt x="19" y="1473"/>
                    </a:lnTo>
                    <a:lnTo>
                      <a:pt x="2" y="1140"/>
                    </a:lnTo>
                    <a:lnTo>
                      <a:pt x="0" y="1105"/>
                    </a:lnTo>
                    <a:lnTo>
                      <a:pt x="2" y="1071"/>
                    </a:lnTo>
                    <a:lnTo>
                      <a:pt x="8" y="1038"/>
                    </a:lnTo>
                    <a:lnTo>
                      <a:pt x="13" y="1005"/>
                    </a:lnTo>
                    <a:lnTo>
                      <a:pt x="15" y="969"/>
                    </a:lnTo>
                    <a:lnTo>
                      <a:pt x="11" y="933"/>
                    </a:lnTo>
                    <a:lnTo>
                      <a:pt x="8" y="904"/>
                    </a:lnTo>
                    <a:lnTo>
                      <a:pt x="6" y="867"/>
                    </a:lnTo>
                    <a:lnTo>
                      <a:pt x="8" y="825"/>
                    </a:lnTo>
                    <a:lnTo>
                      <a:pt x="11" y="782"/>
                    </a:lnTo>
                    <a:lnTo>
                      <a:pt x="17" y="736"/>
                    </a:lnTo>
                    <a:lnTo>
                      <a:pt x="22" y="693"/>
                    </a:lnTo>
                    <a:lnTo>
                      <a:pt x="30" y="653"/>
                    </a:lnTo>
                    <a:lnTo>
                      <a:pt x="39" y="616"/>
                    </a:lnTo>
                    <a:lnTo>
                      <a:pt x="46" y="587"/>
                    </a:lnTo>
                    <a:lnTo>
                      <a:pt x="55" y="567"/>
                    </a:lnTo>
                    <a:lnTo>
                      <a:pt x="75" y="544"/>
                    </a:lnTo>
                    <a:lnTo>
                      <a:pt x="99" y="524"/>
                    </a:lnTo>
                    <a:lnTo>
                      <a:pt x="128" y="509"/>
                    </a:lnTo>
                    <a:lnTo>
                      <a:pt x="159" y="496"/>
                    </a:lnTo>
                    <a:lnTo>
                      <a:pt x="191" y="485"/>
                    </a:lnTo>
                    <a:lnTo>
                      <a:pt x="224" y="476"/>
                    </a:lnTo>
                    <a:lnTo>
                      <a:pt x="257" y="465"/>
                    </a:lnTo>
                    <a:lnTo>
                      <a:pt x="288" y="453"/>
                    </a:lnTo>
                    <a:lnTo>
                      <a:pt x="315" y="436"/>
                    </a:lnTo>
                    <a:lnTo>
                      <a:pt x="339" y="416"/>
                    </a:lnTo>
                    <a:lnTo>
                      <a:pt x="339" y="391"/>
                    </a:lnTo>
                    <a:lnTo>
                      <a:pt x="340" y="364"/>
                    </a:lnTo>
                    <a:lnTo>
                      <a:pt x="340" y="336"/>
                    </a:lnTo>
                    <a:lnTo>
                      <a:pt x="339" y="311"/>
                    </a:lnTo>
                    <a:lnTo>
                      <a:pt x="331" y="293"/>
                    </a:lnTo>
                    <a:lnTo>
                      <a:pt x="322" y="280"/>
                    </a:lnTo>
                    <a:lnTo>
                      <a:pt x="313" y="269"/>
                    </a:lnTo>
                    <a:lnTo>
                      <a:pt x="304" y="254"/>
                    </a:lnTo>
                    <a:lnTo>
                      <a:pt x="299" y="236"/>
                    </a:lnTo>
                    <a:lnTo>
                      <a:pt x="299" y="224"/>
                    </a:lnTo>
                    <a:lnTo>
                      <a:pt x="302" y="214"/>
                    </a:lnTo>
                    <a:lnTo>
                      <a:pt x="306" y="207"/>
                    </a:lnTo>
                    <a:lnTo>
                      <a:pt x="311" y="200"/>
                    </a:lnTo>
                    <a:lnTo>
                      <a:pt x="315" y="193"/>
                    </a:lnTo>
                    <a:lnTo>
                      <a:pt x="302" y="133"/>
                    </a:lnTo>
                    <a:lnTo>
                      <a:pt x="313" y="104"/>
                    </a:lnTo>
                    <a:lnTo>
                      <a:pt x="330" y="74"/>
                    </a:lnTo>
                    <a:lnTo>
                      <a:pt x="353" y="47"/>
                    </a:lnTo>
                    <a:lnTo>
                      <a:pt x="380" y="25"/>
                    </a:lnTo>
                    <a:lnTo>
                      <a:pt x="410" y="9"/>
                    </a:lnTo>
                    <a:lnTo>
                      <a:pt x="439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70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295" name="Google Shape;295;p9"/>
              <p:cNvGrpSpPr/>
              <p:nvPr/>
            </p:nvGrpSpPr>
            <p:grpSpPr>
              <a:xfrm rot="-2700000">
                <a:off x="10066374" y="4360768"/>
                <a:ext cx="1196173" cy="911419"/>
                <a:chOff x="11413389" y="3573459"/>
                <a:chExt cx="1196173" cy="911419"/>
              </a:xfrm>
            </p:grpSpPr>
            <p:sp>
              <p:nvSpPr>
                <p:cNvPr id="296" name="Google Shape;296;p9"/>
                <p:cNvSpPr/>
                <p:nvPr/>
              </p:nvSpPr>
              <p:spPr>
                <a:xfrm>
                  <a:off x="11413389" y="3573459"/>
                  <a:ext cx="1196173" cy="138033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7" name="Google Shape;297;p9"/>
                <p:cNvSpPr/>
                <p:nvPr/>
              </p:nvSpPr>
              <p:spPr>
                <a:xfrm>
                  <a:off x="11422238" y="3822358"/>
                  <a:ext cx="543285" cy="397885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8" name="Google Shape;298;p9"/>
                <p:cNvSpPr/>
                <p:nvPr/>
              </p:nvSpPr>
              <p:spPr>
                <a:xfrm>
                  <a:off x="11473996" y="3874089"/>
                  <a:ext cx="451750" cy="301194"/>
                </a:xfrm>
                <a:custGeom>
                  <a:rect b="b" l="l" r="r" t="t"/>
                  <a:pathLst>
                    <a:path extrusionOk="0" h="301194" w="451750">
                      <a:moveTo>
                        <a:pt x="146903" y="254995"/>
                      </a:moveTo>
                      <a:lnTo>
                        <a:pt x="442184" y="254995"/>
                      </a:lnTo>
                      <a:cubicBezTo>
                        <a:pt x="447465" y="254995"/>
                        <a:pt x="451747" y="259277"/>
                        <a:pt x="451747" y="264558"/>
                      </a:cubicBezTo>
                      <a:lnTo>
                        <a:pt x="451747" y="291631"/>
                      </a:lnTo>
                      <a:cubicBezTo>
                        <a:pt x="451747" y="296912"/>
                        <a:pt x="447465" y="301194"/>
                        <a:pt x="442184" y="301194"/>
                      </a:cubicBezTo>
                      <a:lnTo>
                        <a:pt x="146903" y="301194"/>
                      </a:lnTo>
                      <a:cubicBezTo>
                        <a:pt x="141622" y="301194"/>
                        <a:pt x="137340" y="296912"/>
                        <a:pt x="137340" y="291631"/>
                      </a:cubicBezTo>
                      <a:lnTo>
                        <a:pt x="137340" y="264558"/>
                      </a:lnTo>
                      <a:cubicBezTo>
                        <a:pt x="137340" y="259277"/>
                        <a:pt x="141622" y="254995"/>
                        <a:pt x="146903" y="254995"/>
                      </a:cubicBezTo>
                      <a:close/>
                      <a:moveTo>
                        <a:pt x="9563" y="254995"/>
                      </a:moveTo>
                      <a:lnTo>
                        <a:pt x="83300" y="254995"/>
                      </a:lnTo>
                      <a:cubicBezTo>
                        <a:pt x="88581" y="254995"/>
                        <a:pt x="92863" y="259277"/>
                        <a:pt x="92863" y="264558"/>
                      </a:cubicBezTo>
                      <a:lnTo>
                        <a:pt x="92863" y="291631"/>
                      </a:lnTo>
                      <a:cubicBezTo>
                        <a:pt x="92863" y="296912"/>
                        <a:pt x="88581" y="301194"/>
                        <a:pt x="83300" y="301194"/>
                      </a:cubicBezTo>
                      <a:lnTo>
                        <a:pt x="9563" y="301194"/>
                      </a:lnTo>
                      <a:cubicBezTo>
                        <a:pt x="4282" y="301194"/>
                        <a:pt x="0" y="296912"/>
                        <a:pt x="0" y="291631"/>
                      </a:cubicBezTo>
                      <a:lnTo>
                        <a:pt x="0" y="264558"/>
                      </a:lnTo>
                      <a:cubicBezTo>
                        <a:pt x="0" y="259277"/>
                        <a:pt x="4282" y="254995"/>
                        <a:pt x="9563" y="254995"/>
                      </a:cubicBezTo>
                      <a:close/>
                      <a:moveTo>
                        <a:pt x="146904" y="169997"/>
                      </a:moveTo>
                      <a:lnTo>
                        <a:pt x="442185" y="169997"/>
                      </a:lnTo>
                      <a:cubicBezTo>
                        <a:pt x="447466" y="169997"/>
                        <a:pt x="451748" y="174279"/>
                        <a:pt x="451748" y="179560"/>
                      </a:cubicBezTo>
                      <a:lnTo>
                        <a:pt x="451748" y="206633"/>
                      </a:lnTo>
                      <a:cubicBezTo>
                        <a:pt x="451748" y="211914"/>
                        <a:pt x="447466" y="216196"/>
                        <a:pt x="442185" y="216196"/>
                      </a:cubicBezTo>
                      <a:lnTo>
                        <a:pt x="146904" y="216196"/>
                      </a:lnTo>
                      <a:cubicBezTo>
                        <a:pt x="141623" y="216196"/>
                        <a:pt x="137341" y="211914"/>
                        <a:pt x="137341" y="206633"/>
                      </a:cubicBezTo>
                      <a:lnTo>
                        <a:pt x="137341" y="179560"/>
                      </a:lnTo>
                      <a:cubicBezTo>
                        <a:pt x="137341" y="174279"/>
                        <a:pt x="141623" y="169997"/>
                        <a:pt x="146904" y="169997"/>
                      </a:cubicBezTo>
                      <a:close/>
                      <a:moveTo>
                        <a:pt x="9563" y="169997"/>
                      </a:moveTo>
                      <a:lnTo>
                        <a:pt x="83300" y="169997"/>
                      </a:lnTo>
                      <a:cubicBezTo>
                        <a:pt x="88581" y="169997"/>
                        <a:pt x="92863" y="174279"/>
                        <a:pt x="92863" y="179560"/>
                      </a:cubicBezTo>
                      <a:lnTo>
                        <a:pt x="92863" y="206633"/>
                      </a:lnTo>
                      <a:cubicBezTo>
                        <a:pt x="92863" y="211914"/>
                        <a:pt x="88581" y="216196"/>
                        <a:pt x="83300" y="216196"/>
                      </a:cubicBezTo>
                      <a:lnTo>
                        <a:pt x="9563" y="216196"/>
                      </a:lnTo>
                      <a:cubicBezTo>
                        <a:pt x="4282" y="216196"/>
                        <a:pt x="0" y="211914"/>
                        <a:pt x="0" y="206633"/>
                      </a:cubicBezTo>
                      <a:lnTo>
                        <a:pt x="0" y="179560"/>
                      </a:lnTo>
                      <a:cubicBezTo>
                        <a:pt x="0" y="174279"/>
                        <a:pt x="4282" y="169997"/>
                        <a:pt x="9563" y="169997"/>
                      </a:cubicBezTo>
                      <a:close/>
                      <a:moveTo>
                        <a:pt x="146903" y="84998"/>
                      </a:moveTo>
                      <a:lnTo>
                        <a:pt x="442184" y="84998"/>
                      </a:lnTo>
                      <a:cubicBezTo>
                        <a:pt x="447465" y="84998"/>
                        <a:pt x="451747" y="89280"/>
                        <a:pt x="451747" y="94561"/>
                      </a:cubicBezTo>
                      <a:lnTo>
                        <a:pt x="451747" y="121634"/>
                      </a:lnTo>
                      <a:cubicBezTo>
                        <a:pt x="451747" y="126915"/>
                        <a:pt x="447465" y="131197"/>
                        <a:pt x="442184" y="131197"/>
                      </a:cubicBezTo>
                      <a:lnTo>
                        <a:pt x="146903" y="131197"/>
                      </a:lnTo>
                      <a:cubicBezTo>
                        <a:pt x="141622" y="131197"/>
                        <a:pt x="137340" y="126915"/>
                        <a:pt x="137340" y="121634"/>
                      </a:cubicBezTo>
                      <a:lnTo>
                        <a:pt x="137340" y="94561"/>
                      </a:lnTo>
                      <a:cubicBezTo>
                        <a:pt x="137340" y="89280"/>
                        <a:pt x="141622" y="84998"/>
                        <a:pt x="146903" y="84998"/>
                      </a:cubicBezTo>
                      <a:close/>
                      <a:moveTo>
                        <a:pt x="9563" y="84998"/>
                      </a:moveTo>
                      <a:lnTo>
                        <a:pt x="83300" y="84998"/>
                      </a:lnTo>
                      <a:cubicBezTo>
                        <a:pt x="88581" y="84998"/>
                        <a:pt x="92863" y="89280"/>
                        <a:pt x="92863" y="94561"/>
                      </a:cubicBezTo>
                      <a:lnTo>
                        <a:pt x="92863" y="121634"/>
                      </a:lnTo>
                      <a:cubicBezTo>
                        <a:pt x="92863" y="126915"/>
                        <a:pt x="88581" y="131197"/>
                        <a:pt x="83300" y="131197"/>
                      </a:cubicBezTo>
                      <a:lnTo>
                        <a:pt x="9563" y="131197"/>
                      </a:lnTo>
                      <a:cubicBezTo>
                        <a:pt x="4282" y="131197"/>
                        <a:pt x="0" y="126915"/>
                        <a:pt x="0" y="121634"/>
                      </a:cubicBezTo>
                      <a:lnTo>
                        <a:pt x="0" y="94561"/>
                      </a:lnTo>
                      <a:cubicBezTo>
                        <a:pt x="0" y="89280"/>
                        <a:pt x="4282" y="84998"/>
                        <a:pt x="9563" y="84998"/>
                      </a:cubicBezTo>
                      <a:close/>
                      <a:moveTo>
                        <a:pt x="9564" y="1"/>
                      </a:moveTo>
                      <a:lnTo>
                        <a:pt x="83301" y="1"/>
                      </a:lnTo>
                      <a:cubicBezTo>
                        <a:pt x="88582" y="1"/>
                        <a:pt x="92864" y="4283"/>
                        <a:pt x="92864" y="9564"/>
                      </a:cubicBezTo>
                      <a:lnTo>
                        <a:pt x="92864" y="36637"/>
                      </a:lnTo>
                      <a:cubicBezTo>
                        <a:pt x="92864" y="41918"/>
                        <a:pt x="88582" y="46200"/>
                        <a:pt x="83301" y="46200"/>
                      </a:cubicBezTo>
                      <a:lnTo>
                        <a:pt x="9564" y="46200"/>
                      </a:lnTo>
                      <a:cubicBezTo>
                        <a:pt x="4283" y="46200"/>
                        <a:pt x="1" y="41918"/>
                        <a:pt x="1" y="36637"/>
                      </a:cubicBezTo>
                      <a:lnTo>
                        <a:pt x="1" y="9564"/>
                      </a:lnTo>
                      <a:cubicBezTo>
                        <a:pt x="1" y="4283"/>
                        <a:pt x="4283" y="1"/>
                        <a:pt x="9564" y="1"/>
                      </a:cubicBezTo>
                      <a:close/>
                      <a:moveTo>
                        <a:pt x="146906" y="0"/>
                      </a:moveTo>
                      <a:lnTo>
                        <a:pt x="442187" y="0"/>
                      </a:lnTo>
                      <a:cubicBezTo>
                        <a:pt x="447468" y="0"/>
                        <a:pt x="451750" y="4282"/>
                        <a:pt x="451750" y="9563"/>
                      </a:cubicBezTo>
                      <a:lnTo>
                        <a:pt x="451750" y="36636"/>
                      </a:lnTo>
                      <a:cubicBezTo>
                        <a:pt x="451750" y="41917"/>
                        <a:pt x="447468" y="46199"/>
                        <a:pt x="442187" y="46199"/>
                      </a:cubicBezTo>
                      <a:lnTo>
                        <a:pt x="146906" y="46199"/>
                      </a:lnTo>
                      <a:cubicBezTo>
                        <a:pt x="141625" y="46199"/>
                        <a:pt x="137343" y="41917"/>
                        <a:pt x="137343" y="36636"/>
                      </a:cubicBezTo>
                      <a:lnTo>
                        <a:pt x="137343" y="9563"/>
                      </a:lnTo>
                      <a:cubicBezTo>
                        <a:pt x="137343" y="4282"/>
                        <a:pt x="141625" y="0"/>
                        <a:pt x="146906" y="0"/>
                      </a:cubicBezTo>
                      <a:close/>
                    </a:path>
                  </a:pathLst>
                </a:custGeom>
                <a:solidFill>
                  <a:schemeClr val="dk1">
                    <a:alpha val="20000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9" name="Google Shape;299;p9"/>
                <p:cNvSpPr/>
                <p:nvPr/>
              </p:nvSpPr>
              <p:spPr>
                <a:xfrm>
                  <a:off x="12066277" y="3822357"/>
                  <a:ext cx="543285" cy="397885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0" name="Google Shape;300;p9"/>
                <p:cNvSpPr/>
                <p:nvPr/>
              </p:nvSpPr>
              <p:spPr>
                <a:xfrm>
                  <a:off x="12140596" y="3858434"/>
                  <a:ext cx="394645" cy="307976"/>
                </a:xfrm>
                <a:custGeom>
                  <a:rect b="b" l="l" r="r" t="t"/>
                  <a:pathLst>
                    <a:path extrusionOk="0" h="617583" w="791379">
                      <a:moveTo>
                        <a:pt x="0" y="486297"/>
                      </a:moveTo>
                      <a:cubicBezTo>
                        <a:pt x="25399" y="486200"/>
                        <a:pt x="40751" y="485019"/>
                        <a:pt x="62563" y="446771"/>
                      </a:cubicBezTo>
                      <a:cubicBezTo>
                        <a:pt x="73244" y="426146"/>
                        <a:pt x="71587" y="408120"/>
                        <a:pt x="91915" y="406138"/>
                      </a:cubicBezTo>
                      <a:cubicBezTo>
                        <a:pt x="118735" y="403228"/>
                        <a:pt x="142855" y="528863"/>
                        <a:pt x="195987" y="484040"/>
                      </a:cubicBezTo>
                      <a:cubicBezTo>
                        <a:pt x="225606" y="441712"/>
                        <a:pt x="205815" y="120194"/>
                        <a:pt x="212812" y="34930"/>
                      </a:cubicBezTo>
                      <a:cubicBezTo>
                        <a:pt x="211352" y="11447"/>
                        <a:pt x="226425" y="-30591"/>
                        <a:pt x="231798" y="35566"/>
                      </a:cubicBezTo>
                      <a:cubicBezTo>
                        <a:pt x="241797" y="125865"/>
                        <a:pt x="267927" y="470558"/>
                        <a:pt x="279942" y="572270"/>
                      </a:cubicBezTo>
                      <a:cubicBezTo>
                        <a:pt x="285717" y="641887"/>
                        <a:pt x="304682" y="619739"/>
                        <a:pt x="308343" y="582542"/>
                      </a:cubicBezTo>
                      <a:cubicBezTo>
                        <a:pt x="326320" y="385074"/>
                        <a:pt x="431054" y="471937"/>
                        <a:pt x="480211" y="416843"/>
                      </a:cubicBezTo>
                      <a:cubicBezTo>
                        <a:pt x="529368" y="361749"/>
                        <a:pt x="567756" y="260186"/>
                        <a:pt x="603286" y="251980"/>
                      </a:cubicBezTo>
                      <a:cubicBezTo>
                        <a:pt x="638816" y="243774"/>
                        <a:pt x="659258" y="344590"/>
                        <a:pt x="693389" y="367609"/>
                      </a:cubicBezTo>
                      <a:cubicBezTo>
                        <a:pt x="726593" y="396193"/>
                        <a:pt x="757594" y="408910"/>
                        <a:pt x="791379" y="413281"/>
                      </a:cubicBezTo>
                    </a:path>
                  </a:pathLst>
                </a:custGeom>
                <a:solidFill>
                  <a:srgbClr val="B2B2B2"/>
                </a:solidFill>
                <a:ln cap="flat" cmpd="sng" w="15875">
                  <a:solidFill>
                    <a:schemeClr val="accent5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1" name="Google Shape;301;p9"/>
                <p:cNvSpPr/>
                <p:nvPr/>
              </p:nvSpPr>
              <p:spPr>
                <a:xfrm>
                  <a:off x="11505753" y="4304075"/>
                  <a:ext cx="180803" cy="180803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2" name="Google Shape;302;p9"/>
                <p:cNvSpPr/>
                <p:nvPr/>
              </p:nvSpPr>
              <p:spPr>
                <a:xfrm>
                  <a:off x="11535888" y="4334209"/>
                  <a:ext cx="120536" cy="120536"/>
                </a:xfrm>
                <a:prstGeom prst="plus">
                  <a:avLst>
                    <a:gd fmla="val 36320" name="adj"/>
                  </a:avLst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3" name="Google Shape;303;p9"/>
                <p:cNvSpPr/>
                <p:nvPr/>
              </p:nvSpPr>
              <p:spPr>
                <a:xfrm>
                  <a:off x="11745842" y="4314812"/>
                  <a:ext cx="439354" cy="55210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4" name="Google Shape;304;p9"/>
                <p:cNvSpPr/>
                <p:nvPr/>
              </p:nvSpPr>
              <p:spPr>
                <a:xfrm>
                  <a:off x="12244484" y="4314810"/>
                  <a:ext cx="239624" cy="55210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5" name="Google Shape;305;p9"/>
                <p:cNvSpPr/>
                <p:nvPr/>
              </p:nvSpPr>
              <p:spPr>
                <a:xfrm>
                  <a:off x="11745842" y="4399539"/>
                  <a:ext cx="239624" cy="55210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6" name="Google Shape;306;p9"/>
                <p:cNvSpPr/>
                <p:nvPr/>
              </p:nvSpPr>
              <p:spPr>
                <a:xfrm>
                  <a:off x="12030922" y="4398532"/>
                  <a:ext cx="239624" cy="55210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7" name="Google Shape;307;p9"/>
                <p:cNvSpPr/>
                <p:nvPr/>
              </p:nvSpPr>
              <p:spPr>
                <a:xfrm>
                  <a:off x="11772627" y="4331149"/>
                  <a:ext cx="686368" cy="105236"/>
                </a:xfrm>
                <a:custGeom>
                  <a:rect b="b" l="l" r="r" t="t"/>
                  <a:pathLst>
                    <a:path extrusionOk="0" h="105236" w="686368">
                      <a:moveTo>
                        <a:pt x="153859" y="84729"/>
                      </a:moveTo>
                      <a:lnTo>
                        <a:pt x="183481" y="84729"/>
                      </a:lnTo>
                      <a:cubicBezTo>
                        <a:pt x="185825" y="84729"/>
                        <a:pt x="187726" y="86630"/>
                        <a:pt x="187726" y="88974"/>
                      </a:cubicBezTo>
                      <a:lnTo>
                        <a:pt x="187726" y="100991"/>
                      </a:lnTo>
                      <a:cubicBezTo>
                        <a:pt x="187726" y="103335"/>
                        <a:pt x="185825" y="105236"/>
                        <a:pt x="183481" y="105236"/>
                      </a:cubicBezTo>
                      <a:lnTo>
                        <a:pt x="153859" y="105236"/>
                      </a:lnTo>
                      <a:cubicBezTo>
                        <a:pt x="151515" y="105236"/>
                        <a:pt x="149614" y="103335"/>
                        <a:pt x="149614" y="100991"/>
                      </a:cubicBezTo>
                      <a:lnTo>
                        <a:pt x="149614" y="88974"/>
                      </a:lnTo>
                      <a:cubicBezTo>
                        <a:pt x="149614" y="86630"/>
                        <a:pt x="151515" y="84729"/>
                        <a:pt x="153859" y="84729"/>
                      </a:cubicBezTo>
                      <a:close/>
                      <a:moveTo>
                        <a:pt x="4245" y="84729"/>
                      </a:moveTo>
                      <a:lnTo>
                        <a:pt x="114508" y="84729"/>
                      </a:lnTo>
                      <a:cubicBezTo>
                        <a:pt x="116852" y="84729"/>
                        <a:pt x="118753" y="86630"/>
                        <a:pt x="118753" y="88974"/>
                      </a:cubicBezTo>
                      <a:lnTo>
                        <a:pt x="118753" y="100991"/>
                      </a:lnTo>
                      <a:cubicBezTo>
                        <a:pt x="118753" y="103335"/>
                        <a:pt x="116852" y="105236"/>
                        <a:pt x="114508" y="105236"/>
                      </a:cubicBezTo>
                      <a:lnTo>
                        <a:pt x="4245" y="105236"/>
                      </a:lnTo>
                      <a:cubicBezTo>
                        <a:pt x="1901" y="105236"/>
                        <a:pt x="0" y="103335"/>
                        <a:pt x="0" y="100991"/>
                      </a:cubicBezTo>
                      <a:lnTo>
                        <a:pt x="0" y="88974"/>
                      </a:lnTo>
                      <a:cubicBezTo>
                        <a:pt x="0" y="86630"/>
                        <a:pt x="1901" y="84729"/>
                        <a:pt x="4245" y="84729"/>
                      </a:cubicBezTo>
                      <a:close/>
                      <a:moveTo>
                        <a:pt x="438939" y="83722"/>
                      </a:moveTo>
                      <a:lnTo>
                        <a:pt x="468561" y="83722"/>
                      </a:lnTo>
                      <a:cubicBezTo>
                        <a:pt x="470905" y="83722"/>
                        <a:pt x="472806" y="85623"/>
                        <a:pt x="472806" y="87967"/>
                      </a:cubicBezTo>
                      <a:lnTo>
                        <a:pt x="472806" y="99984"/>
                      </a:lnTo>
                      <a:cubicBezTo>
                        <a:pt x="472806" y="102328"/>
                        <a:pt x="470905" y="104229"/>
                        <a:pt x="468561" y="104229"/>
                      </a:cubicBezTo>
                      <a:lnTo>
                        <a:pt x="438939" y="104229"/>
                      </a:lnTo>
                      <a:cubicBezTo>
                        <a:pt x="436595" y="104229"/>
                        <a:pt x="434694" y="102328"/>
                        <a:pt x="434694" y="99984"/>
                      </a:cubicBezTo>
                      <a:lnTo>
                        <a:pt x="434694" y="87967"/>
                      </a:lnTo>
                      <a:cubicBezTo>
                        <a:pt x="434694" y="85623"/>
                        <a:pt x="436595" y="83722"/>
                        <a:pt x="438939" y="83722"/>
                      </a:cubicBezTo>
                      <a:close/>
                      <a:moveTo>
                        <a:pt x="289325" y="83722"/>
                      </a:moveTo>
                      <a:lnTo>
                        <a:pt x="399588" y="83722"/>
                      </a:lnTo>
                      <a:cubicBezTo>
                        <a:pt x="401932" y="83722"/>
                        <a:pt x="403833" y="85623"/>
                        <a:pt x="403833" y="87967"/>
                      </a:cubicBezTo>
                      <a:lnTo>
                        <a:pt x="403833" y="99984"/>
                      </a:lnTo>
                      <a:cubicBezTo>
                        <a:pt x="403833" y="102328"/>
                        <a:pt x="401932" y="104229"/>
                        <a:pt x="399588" y="104229"/>
                      </a:cubicBezTo>
                      <a:lnTo>
                        <a:pt x="289325" y="104229"/>
                      </a:lnTo>
                      <a:cubicBezTo>
                        <a:pt x="286981" y="104229"/>
                        <a:pt x="285080" y="102328"/>
                        <a:pt x="285080" y="99984"/>
                      </a:cubicBezTo>
                      <a:lnTo>
                        <a:pt x="285080" y="87967"/>
                      </a:lnTo>
                      <a:cubicBezTo>
                        <a:pt x="285080" y="85623"/>
                        <a:pt x="286981" y="83722"/>
                        <a:pt x="289325" y="83722"/>
                      </a:cubicBezTo>
                      <a:close/>
                      <a:moveTo>
                        <a:pt x="353589" y="2"/>
                      </a:moveTo>
                      <a:lnTo>
                        <a:pt x="383211" y="2"/>
                      </a:lnTo>
                      <a:cubicBezTo>
                        <a:pt x="385555" y="2"/>
                        <a:pt x="387456" y="1903"/>
                        <a:pt x="387456" y="4247"/>
                      </a:cubicBezTo>
                      <a:lnTo>
                        <a:pt x="387456" y="16264"/>
                      </a:lnTo>
                      <a:cubicBezTo>
                        <a:pt x="387456" y="18608"/>
                        <a:pt x="385555" y="20509"/>
                        <a:pt x="383211" y="20509"/>
                      </a:cubicBezTo>
                      <a:lnTo>
                        <a:pt x="353589" y="20509"/>
                      </a:lnTo>
                      <a:cubicBezTo>
                        <a:pt x="351245" y="20509"/>
                        <a:pt x="349344" y="18608"/>
                        <a:pt x="349344" y="16264"/>
                      </a:cubicBezTo>
                      <a:lnTo>
                        <a:pt x="349344" y="4247"/>
                      </a:lnTo>
                      <a:cubicBezTo>
                        <a:pt x="349344" y="1903"/>
                        <a:pt x="351245" y="2"/>
                        <a:pt x="353589" y="2"/>
                      </a:cubicBezTo>
                      <a:close/>
                      <a:moveTo>
                        <a:pt x="8320" y="2"/>
                      </a:moveTo>
                      <a:lnTo>
                        <a:pt x="314237" y="2"/>
                      </a:lnTo>
                      <a:cubicBezTo>
                        <a:pt x="316581" y="2"/>
                        <a:pt x="318482" y="1903"/>
                        <a:pt x="318482" y="4247"/>
                      </a:cubicBezTo>
                      <a:lnTo>
                        <a:pt x="318482" y="16264"/>
                      </a:lnTo>
                      <a:cubicBezTo>
                        <a:pt x="318482" y="18608"/>
                        <a:pt x="316581" y="20509"/>
                        <a:pt x="314237" y="20509"/>
                      </a:cubicBezTo>
                      <a:lnTo>
                        <a:pt x="8320" y="20509"/>
                      </a:lnTo>
                      <a:cubicBezTo>
                        <a:pt x="5976" y="20509"/>
                        <a:pt x="4075" y="18608"/>
                        <a:pt x="4075" y="16264"/>
                      </a:cubicBezTo>
                      <a:lnTo>
                        <a:pt x="4075" y="4247"/>
                      </a:lnTo>
                      <a:cubicBezTo>
                        <a:pt x="4075" y="1903"/>
                        <a:pt x="5976" y="2"/>
                        <a:pt x="8320" y="2"/>
                      </a:cubicBezTo>
                      <a:close/>
                      <a:moveTo>
                        <a:pt x="652501" y="0"/>
                      </a:moveTo>
                      <a:lnTo>
                        <a:pt x="682123" y="0"/>
                      </a:lnTo>
                      <a:cubicBezTo>
                        <a:pt x="684467" y="0"/>
                        <a:pt x="686368" y="1901"/>
                        <a:pt x="686368" y="4245"/>
                      </a:cubicBezTo>
                      <a:lnTo>
                        <a:pt x="686368" y="16262"/>
                      </a:lnTo>
                      <a:cubicBezTo>
                        <a:pt x="686368" y="18606"/>
                        <a:pt x="684467" y="20507"/>
                        <a:pt x="682123" y="20507"/>
                      </a:cubicBezTo>
                      <a:lnTo>
                        <a:pt x="652501" y="20507"/>
                      </a:lnTo>
                      <a:cubicBezTo>
                        <a:pt x="650157" y="20507"/>
                        <a:pt x="648256" y="18606"/>
                        <a:pt x="648256" y="16262"/>
                      </a:cubicBezTo>
                      <a:lnTo>
                        <a:pt x="648256" y="4245"/>
                      </a:lnTo>
                      <a:cubicBezTo>
                        <a:pt x="648256" y="1901"/>
                        <a:pt x="650157" y="0"/>
                        <a:pt x="652501" y="0"/>
                      </a:cubicBezTo>
                      <a:close/>
                      <a:moveTo>
                        <a:pt x="502887" y="0"/>
                      </a:moveTo>
                      <a:lnTo>
                        <a:pt x="613150" y="0"/>
                      </a:lnTo>
                      <a:cubicBezTo>
                        <a:pt x="615494" y="0"/>
                        <a:pt x="617395" y="1901"/>
                        <a:pt x="617395" y="4245"/>
                      </a:cubicBezTo>
                      <a:lnTo>
                        <a:pt x="617395" y="16262"/>
                      </a:lnTo>
                      <a:cubicBezTo>
                        <a:pt x="617395" y="18606"/>
                        <a:pt x="615494" y="20507"/>
                        <a:pt x="613150" y="20507"/>
                      </a:cubicBezTo>
                      <a:lnTo>
                        <a:pt x="502887" y="20507"/>
                      </a:lnTo>
                      <a:cubicBezTo>
                        <a:pt x="500543" y="20507"/>
                        <a:pt x="498642" y="18606"/>
                        <a:pt x="498642" y="16262"/>
                      </a:cubicBezTo>
                      <a:lnTo>
                        <a:pt x="498642" y="4245"/>
                      </a:lnTo>
                      <a:cubicBezTo>
                        <a:pt x="498642" y="1901"/>
                        <a:pt x="500543" y="0"/>
                        <a:pt x="502887" y="0"/>
                      </a:cubicBezTo>
                      <a:close/>
                    </a:path>
                  </a:pathLst>
                </a:custGeom>
                <a:solidFill>
                  <a:schemeClr val="dk1">
                    <a:alpha val="20000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08" name="Google Shape;308;p9"/>
              <p:cNvGrpSpPr/>
              <p:nvPr/>
            </p:nvGrpSpPr>
            <p:grpSpPr>
              <a:xfrm rot="-2697059">
                <a:off x="9825321" y="5247373"/>
                <a:ext cx="109147" cy="109147"/>
                <a:chOff x="8118251" y="2289511"/>
                <a:chExt cx="453435" cy="453435"/>
              </a:xfrm>
            </p:grpSpPr>
            <p:sp>
              <p:nvSpPr>
                <p:cNvPr id="309" name="Google Shape;309;p9"/>
                <p:cNvSpPr/>
                <p:nvPr/>
              </p:nvSpPr>
              <p:spPr>
                <a:xfrm>
                  <a:off x="8118251" y="2289511"/>
                  <a:ext cx="453435" cy="453435"/>
                </a:xfrm>
                <a:prstGeom prst="ellipse">
                  <a:avLst/>
                </a:prstGeom>
                <a:solidFill>
                  <a:schemeClr val="accent1">
                    <a:alpha val="40000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10" name="Google Shape;310;p9"/>
                <p:cNvSpPr/>
                <p:nvPr/>
              </p:nvSpPr>
              <p:spPr>
                <a:xfrm>
                  <a:off x="8160877" y="2332137"/>
                  <a:ext cx="368182" cy="368182"/>
                </a:xfrm>
                <a:prstGeom prst="ellipse">
                  <a:avLst/>
                </a:prstGeom>
                <a:solidFill>
                  <a:schemeClr val="accent1">
                    <a:alpha val="40000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11" name="Google Shape;311;p9"/>
                <p:cNvSpPr/>
                <p:nvPr/>
              </p:nvSpPr>
              <p:spPr>
                <a:xfrm>
                  <a:off x="8207808" y="2379068"/>
                  <a:ext cx="274320" cy="274320"/>
                </a:xfrm>
                <a:prstGeom prst="ellipse">
                  <a:avLst/>
                </a:prstGeom>
                <a:solidFill>
                  <a:schemeClr val="accent1">
                    <a:alpha val="40000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12" name="Google Shape;312;p9"/>
                <p:cNvSpPr/>
                <p:nvPr/>
              </p:nvSpPr>
              <p:spPr>
                <a:xfrm>
                  <a:off x="8253528" y="2424788"/>
                  <a:ext cx="182880" cy="182880"/>
                </a:xfrm>
                <a:prstGeom prst="ellipse">
                  <a:avLst/>
                </a:prstGeom>
                <a:solidFill>
                  <a:schemeClr val="accent1">
                    <a:alpha val="40000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313" name="Google Shape;313;p9"/>
            <p:cNvGrpSpPr/>
            <p:nvPr/>
          </p:nvGrpSpPr>
          <p:grpSpPr>
            <a:xfrm flipH="1">
              <a:off x="626918" y="2924308"/>
              <a:ext cx="3346118" cy="3439834"/>
              <a:chOff x="549272" y="2924308"/>
              <a:chExt cx="3346118" cy="3439834"/>
            </a:xfrm>
          </p:grpSpPr>
          <p:sp>
            <p:nvSpPr>
              <p:cNvPr id="314" name="Google Shape;314;p9"/>
              <p:cNvSpPr/>
              <p:nvPr/>
            </p:nvSpPr>
            <p:spPr>
              <a:xfrm rot="-2453110">
                <a:off x="898378" y="3540367"/>
                <a:ext cx="2647906" cy="2053702"/>
              </a:xfrm>
              <a:custGeom>
                <a:rect b="b" l="l" r="r" t="t"/>
                <a:pathLst>
                  <a:path extrusionOk="0" h="2053702" w="2647906">
                    <a:moveTo>
                      <a:pt x="802501" y="64780"/>
                    </a:moveTo>
                    <a:cubicBezTo>
                      <a:pt x="822159" y="83035"/>
                      <a:pt x="831951" y="111553"/>
                      <a:pt x="824412" y="137612"/>
                    </a:cubicBezTo>
                    <a:cubicBezTo>
                      <a:pt x="813704" y="174981"/>
                      <a:pt x="750767" y="282281"/>
                      <a:pt x="735907" y="300638"/>
                    </a:cubicBezTo>
                    <a:cubicBezTo>
                      <a:pt x="715146" y="325768"/>
                      <a:pt x="691108" y="348277"/>
                      <a:pt x="672970" y="375812"/>
                    </a:cubicBezTo>
                    <a:cubicBezTo>
                      <a:pt x="665758" y="386739"/>
                      <a:pt x="658546" y="395480"/>
                      <a:pt x="644123" y="429134"/>
                    </a:cubicBezTo>
                    <a:cubicBezTo>
                      <a:pt x="629045" y="467158"/>
                      <a:pt x="625330" y="506275"/>
                      <a:pt x="630356" y="546704"/>
                    </a:cubicBezTo>
                    <a:cubicBezTo>
                      <a:pt x="633634" y="572054"/>
                      <a:pt x="626641" y="596310"/>
                      <a:pt x="618992" y="620349"/>
                    </a:cubicBezTo>
                    <a:cubicBezTo>
                      <a:pt x="608285" y="653348"/>
                      <a:pt x="595391" y="685035"/>
                      <a:pt x="576379" y="714318"/>
                    </a:cubicBezTo>
                    <a:cubicBezTo>
                      <a:pt x="565452" y="731363"/>
                      <a:pt x="563704" y="752124"/>
                      <a:pt x="559114" y="771355"/>
                    </a:cubicBezTo>
                    <a:cubicBezTo>
                      <a:pt x="548625" y="814187"/>
                      <a:pt x="536387" y="856145"/>
                      <a:pt x="507760" y="891329"/>
                    </a:cubicBezTo>
                    <a:cubicBezTo>
                      <a:pt x="492462" y="910122"/>
                      <a:pt x="476947" y="929135"/>
                      <a:pt x="462960" y="948802"/>
                    </a:cubicBezTo>
                    <a:cubicBezTo>
                      <a:pt x="435426" y="987919"/>
                      <a:pt x="422751" y="1032937"/>
                      <a:pt x="412480" y="1078829"/>
                    </a:cubicBezTo>
                    <a:cubicBezTo>
                      <a:pt x="404395" y="1115761"/>
                      <a:pt x="399150" y="1285779"/>
                      <a:pt x="403301" y="1333200"/>
                    </a:cubicBezTo>
                    <a:cubicBezTo>
                      <a:pt x="407890" y="1384883"/>
                      <a:pt x="414447" y="1446399"/>
                      <a:pt x="421058" y="1503955"/>
                    </a:cubicBezTo>
                    <a:lnTo>
                      <a:pt x="425443" y="1540797"/>
                    </a:lnTo>
                    <a:lnTo>
                      <a:pt x="0" y="1172459"/>
                    </a:lnTo>
                    <a:lnTo>
                      <a:pt x="16659" y="1116181"/>
                    </a:lnTo>
                    <a:cubicBezTo>
                      <a:pt x="58412" y="975757"/>
                      <a:pt x="97686" y="845601"/>
                      <a:pt x="118337" y="780533"/>
                    </a:cubicBezTo>
                    <a:cubicBezTo>
                      <a:pt x="151553" y="675857"/>
                      <a:pt x="183240" y="570524"/>
                      <a:pt x="209683" y="463662"/>
                    </a:cubicBezTo>
                    <a:cubicBezTo>
                      <a:pt x="223888" y="406188"/>
                      <a:pt x="240714" y="349588"/>
                      <a:pt x="259071" y="293425"/>
                    </a:cubicBezTo>
                    <a:cubicBezTo>
                      <a:pt x="268467" y="264798"/>
                      <a:pt x="273276" y="234859"/>
                      <a:pt x="276772" y="205139"/>
                    </a:cubicBezTo>
                    <a:cubicBezTo>
                      <a:pt x="280924" y="171922"/>
                      <a:pt x="298407" y="147883"/>
                      <a:pt x="329219" y="137394"/>
                    </a:cubicBezTo>
                    <a:cubicBezTo>
                      <a:pt x="395216" y="114667"/>
                      <a:pt x="452472" y="75550"/>
                      <a:pt x="512349" y="41458"/>
                    </a:cubicBezTo>
                    <a:cubicBezTo>
                      <a:pt x="534421" y="28784"/>
                      <a:pt x="556492" y="16109"/>
                      <a:pt x="578564" y="3434"/>
                    </a:cubicBezTo>
                    <a:cubicBezTo>
                      <a:pt x="584901" y="-282"/>
                      <a:pt x="591457" y="-1374"/>
                      <a:pt x="598232" y="2123"/>
                    </a:cubicBezTo>
                    <a:cubicBezTo>
                      <a:pt x="603477" y="5620"/>
                      <a:pt x="603258" y="11082"/>
                      <a:pt x="603914" y="16546"/>
                    </a:cubicBezTo>
                    <a:cubicBezTo>
                      <a:pt x="605880" y="34466"/>
                      <a:pt x="609159" y="149195"/>
                      <a:pt x="614402" y="153128"/>
                    </a:cubicBezTo>
                    <a:cubicBezTo>
                      <a:pt x="618774" y="152910"/>
                      <a:pt x="621177" y="149413"/>
                      <a:pt x="624237" y="147446"/>
                    </a:cubicBezTo>
                    <a:cubicBezTo>
                      <a:pt x="646309" y="129745"/>
                      <a:pt x="701160" y="71616"/>
                      <a:pt x="710120" y="63749"/>
                    </a:cubicBezTo>
                    <a:cubicBezTo>
                      <a:pt x="730881" y="45829"/>
                      <a:pt x="753827" y="40147"/>
                      <a:pt x="779832" y="50418"/>
                    </a:cubicBezTo>
                    <a:cubicBezTo>
                      <a:pt x="788300" y="53751"/>
                      <a:pt x="795948" y="58695"/>
                      <a:pt x="802501" y="64780"/>
                    </a:cubicBezTo>
                    <a:close/>
                    <a:moveTo>
                      <a:pt x="2419034" y="721093"/>
                    </a:moveTo>
                    <a:cubicBezTo>
                      <a:pt x="2425371" y="728523"/>
                      <a:pt x="2486342" y="856583"/>
                      <a:pt x="2504043" y="904441"/>
                    </a:cubicBezTo>
                    <a:cubicBezTo>
                      <a:pt x="2523711" y="957763"/>
                      <a:pt x="2539227" y="1012396"/>
                      <a:pt x="2545782" y="1068995"/>
                    </a:cubicBezTo>
                    <a:cubicBezTo>
                      <a:pt x="2550809" y="1113139"/>
                      <a:pt x="2547749" y="1156846"/>
                      <a:pt x="2540975" y="1200552"/>
                    </a:cubicBezTo>
                    <a:cubicBezTo>
                      <a:pt x="2535512" y="1236828"/>
                      <a:pt x="2528737" y="1273104"/>
                      <a:pt x="2527207" y="1309818"/>
                    </a:cubicBezTo>
                    <a:cubicBezTo>
                      <a:pt x="2525678" y="1346531"/>
                      <a:pt x="2522181" y="1383026"/>
                      <a:pt x="2533108" y="1417991"/>
                    </a:cubicBezTo>
                    <a:cubicBezTo>
                      <a:pt x="2547750" y="1465631"/>
                      <a:pt x="2626271" y="1578730"/>
                      <a:pt x="2647906" y="1623311"/>
                    </a:cubicBezTo>
                    <a:cubicBezTo>
                      <a:pt x="2530422" y="1724748"/>
                      <a:pt x="2319956" y="2043116"/>
                      <a:pt x="2238821" y="2053445"/>
                    </a:cubicBezTo>
                    <a:cubicBezTo>
                      <a:pt x="2157686" y="2063775"/>
                      <a:pt x="2175281" y="1761030"/>
                      <a:pt x="2107487" y="1625728"/>
                    </a:cubicBezTo>
                    <a:cubicBezTo>
                      <a:pt x="2039693" y="1490426"/>
                      <a:pt x="1892241" y="1329981"/>
                      <a:pt x="1832058" y="1241636"/>
                    </a:cubicBezTo>
                    <a:cubicBezTo>
                      <a:pt x="1771877" y="1153291"/>
                      <a:pt x="1768248" y="1148541"/>
                      <a:pt x="1746394" y="1095656"/>
                    </a:cubicBezTo>
                    <a:cubicBezTo>
                      <a:pt x="1734812" y="1067248"/>
                      <a:pt x="1721044" y="1039494"/>
                      <a:pt x="1701159" y="1015237"/>
                    </a:cubicBezTo>
                    <a:cubicBezTo>
                      <a:pt x="1682365" y="992291"/>
                      <a:pt x="1674716" y="964100"/>
                      <a:pt x="1666849" y="935910"/>
                    </a:cubicBezTo>
                    <a:cubicBezTo>
                      <a:pt x="1658108" y="904878"/>
                      <a:pt x="1643904" y="876251"/>
                      <a:pt x="1618990" y="854398"/>
                    </a:cubicBezTo>
                    <a:cubicBezTo>
                      <a:pt x="1611342" y="850027"/>
                      <a:pt x="1591237" y="830578"/>
                      <a:pt x="1588178" y="825770"/>
                    </a:cubicBezTo>
                    <a:cubicBezTo>
                      <a:pt x="1570913" y="800202"/>
                      <a:pt x="1582277" y="771355"/>
                      <a:pt x="1612435" y="764145"/>
                    </a:cubicBezTo>
                    <a:cubicBezTo>
                      <a:pt x="1622487" y="761740"/>
                      <a:pt x="1632321" y="761303"/>
                      <a:pt x="1642592" y="763488"/>
                    </a:cubicBezTo>
                    <a:cubicBezTo>
                      <a:pt x="1658982" y="766985"/>
                      <a:pt x="1675153" y="770481"/>
                      <a:pt x="1691106" y="775726"/>
                    </a:cubicBezTo>
                    <a:cubicBezTo>
                      <a:pt x="1713614" y="783156"/>
                      <a:pt x="1733719" y="793864"/>
                      <a:pt x="1749017" y="812658"/>
                    </a:cubicBezTo>
                    <a:cubicBezTo>
                      <a:pt x="1749672" y="813532"/>
                      <a:pt x="1750546" y="814188"/>
                      <a:pt x="1751420" y="814843"/>
                    </a:cubicBezTo>
                    <a:cubicBezTo>
                      <a:pt x="1752076" y="815281"/>
                      <a:pt x="1752732" y="815499"/>
                      <a:pt x="1755354" y="815280"/>
                    </a:cubicBezTo>
                    <a:cubicBezTo>
                      <a:pt x="1742242" y="765455"/>
                      <a:pt x="1644559" y="387177"/>
                      <a:pt x="1638003" y="354397"/>
                    </a:cubicBezTo>
                    <a:cubicBezTo>
                      <a:pt x="1637129" y="346749"/>
                      <a:pt x="1635162" y="310909"/>
                      <a:pt x="1635598" y="303261"/>
                    </a:cubicBezTo>
                    <a:cubicBezTo>
                      <a:pt x="1636691" y="286652"/>
                      <a:pt x="1642810" y="273103"/>
                      <a:pt x="1657234" y="263925"/>
                    </a:cubicBezTo>
                    <a:cubicBezTo>
                      <a:pt x="1673186" y="255184"/>
                      <a:pt x="1690451" y="255839"/>
                      <a:pt x="1707714" y="258243"/>
                    </a:cubicBezTo>
                    <a:cubicBezTo>
                      <a:pt x="1739401" y="264580"/>
                      <a:pt x="1764314" y="281845"/>
                      <a:pt x="1784419" y="306538"/>
                    </a:cubicBezTo>
                    <a:cubicBezTo>
                      <a:pt x="1802339" y="328610"/>
                      <a:pt x="1813921" y="382369"/>
                      <a:pt x="1823973" y="408592"/>
                    </a:cubicBezTo>
                    <a:cubicBezTo>
                      <a:pt x="1827469" y="417771"/>
                      <a:pt x="1906797" y="688095"/>
                      <a:pt x="1907234" y="690280"/>
                    </a:cubicBezTo>
                    <a:cubicBezTo>
                      <a:pt x="1911386" y="705140"/>
                      <a:pt x="1912915" y="704266"/>
                      <a:pt x="1926465" y="698148"/>
                    </a:cubicBezTo>
                    <a:cubicBezTo>
                      <a:pt x="1965581" y="680010"/>
                      <a:pt x="2005791" y="670613"/>
                      <a:pt x="2046438" y="694651"/>
                    </a:cubicBezTo>
                    <a:cubicBezTo>
                      <a:pt x="2052776" y="698366"/>
                      <a:pt x="2059113" y="702081"/>
                      <a:pt x="2065013" y="706014"/>
                    </a:cubicBezTo>
                    <a:cubicBezTo>
                      <a:pt x="2069820" y="709293"/>
                      <a:pt x="2073536" y="709074"/>
                      <a:pt x="2076595" y="703392"/>
                    </a:cubicBezTo>
                    <a:cubicBezTo>
                      <a:pt x="2090581" y="677168"/>
                      <a:pt x="2114401" y="669082"/>
                      <a:pt x="2142155" y="667553"/>
                    </a:cubicBezTo>
                    <a:cubicBezTo>
                      <a:pt x="2175371" y="665804"/>
                      <a:pt x="2204873" y="675420"/>
                      <a:pt x="2230442" y="696399"/>
                    </a:cubicBezTo>
                    <a:cubicBezTo>
                      <a:pt x="2245302" y="708637"/>
                      <a:pt x="2261255" y="711259"/>
                      <a:pt x="2279612" y="706670"/>
                    </a:cubicBezTo>
                    <a:cubicBezTo>
                      <a:pt x="2296220" y="702518"/>
                      <a:pt x="2312391" y="696399"/>
                      <a:pt x="2328562" y="691592"/>
                    </a:cubicBezTo>
                    <a:cubicBezTo>
                      <a:pt x="2365712" y="680446"/>
                      <a:pt x="2394996" y="692903"/>
                      <a:pt x="2419034" y="721093"/>
                    </a:cubicBezTo>
                    <a:close/>
                  </a:path>
                </a:pathLst>
              </a:custGeom>
              <a:solidFill>
                <a:srgbClr val="FCD9C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5" name="Google Shape;315;p9"/>
              <p:cNvSpPr/>
              <p:nvPr/>
            </p:nvSpPr>
            <p:spPr>
              <a:xfrm rot="-3105494">
                <a:off x="1277685" y="5118874"/>
                <a:ext cx="859228" cy="1121504"/>
              </a:xfrm>
              <a:custGeom>
                <a:rect b="b" l="l" r="r" t="t"/>
                <a:pathLst>
                  <a:path extrusionOk="0" h="1121504" w="859229">
                    <a:moveTo>
                      <a:pt x="858926" y="265576"/>
                    </a:moveTo>
                    <a:cubicBezTo>
                      <a:pt x="859995" y="269906"/>
                      <a:pt x="858161" y="275304"/>
                      <a:pt x="854698" y="282230"/>
                    </a:cubicBezTo>
                    <a:cubicBezTo>
                      <a:pt x="792765" y="411799"/>
                      <a:pt x="731649" y="541369"/>
                      <a:pt x="670532" y="670937"/>
                    </a:cubicBezTo>
                    <a:lnTo>
                      <a:pt x="467704" y="1121504"/>
                    </a:lnTo>
                    <a:lnTo>
                      <a:pt x="0" y="518100"/>
                    </a:lnTo>
                    <a:lnTo>
                      <a:pt x="284270" y="14129"/>
                    </a:lnTo>
                    <a:cubicBezTo>
                      <a:pt x="298124" y="-3798"/>
                      <a:pt x="298938" y="-3798"/>
                      <a:pt x="326645" y="9241"/>
                    </a:cubicBezTo>
                    <a:lnTo>
                      <a:pt x="582522" y="128216"/>
                    </a:lnTo>
                    <a:lnTo>
                      <a:pt x="788692" y="223558"/>
                    </a:lnTo>
                    <a:cubicBezTo>
                      <a:pt x="797249" y="227225"/>
                      <a:pt x="806212" y="229670"/>
                      <a:pt x="809064" y="239449"/>
                    </a:cubicBezTo>
                    <a:cubicBezTo>
                      <a:pt x="821288" y="244745"/>
                      <a:pt x="833103" y="251265"/>
                      <a:pt x="845734" y="255339"/>
                    </a:cubicBezTo>
                    <a:cubicBezTo>
                      <a:pt x="853883" y="257988"/>
                      <a:pt x="857856" y="261247"/>
                      <a:pt x="858926" y="265576"/>
                    </a:cubicBezTo>
                    <a:close/>
                  </a:path>
                </a:pathLst>
              </a:custGeom>
              <a:solidFill>
                <a:srgbClr val="FFACA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6" name="Google Shape;316;p9"/>
              <p:cNvSpPr/>
              <p:nvPr/>
            </p:nvSpPr>
            <p:spPr>
              <a:xfrm rot="-5400000">
                <a:off x="3032248" y="4203473"/>
                <a:ext cx="777883" cy="405480"/>
              </a:xfrm>
              <a:custGeom>
                <a:rect b="b" l="l" r="r" t="t"/>
                <a:pathLst>
                  <a:path extrusionOk="0" h="405480" w="777883">
                    <a:moveTo>
                      <a:pt x="777580" y="265577"/>
                    </a:moveTo>
                    <a:cubicBezTo>
                      <a:pt x="778649" y="269906"/>
                      <a:pt x="776815" y="275305"/>
                      <a:pt x="773352" y="282231"/>
                    </a:cubicBezTo>
                    <a:lnTo>
                      <a:pt x="714957" y="405480"/>
                    </a:lnTo>
                    <a:lnTo>
                      <a:pt x="0" y="405480"/>
                    </a:lnTo>
                    <a:lnTo>
                      <a:pt x="128362" y="158774"/>
                    </a:lnTo>
                    <a:cubicBezTo>
                      <a:pt x="153623" y="110695"/>
                      <a:pt x="178885" y="62617"/>
                      <a:pt x="202924" y="14130"/>
                    </a:cubicBezTo>
                    <a:cubicBezTo>
                      <a:pt x="216778" y="-3799"/>
                      <a:pt x="217592" y="-3799"/>
                      <a:pt x="245299" y="9241"/>
                    </a:cubicBezTo>
                    <a:cubicBezTo>
                      <a:pt x="330863" y="48356"/>
                      <a:pt x="415612" y="89101"/>
                      <a:pt x="501176" y="128216"/>
                    </a:cubicBezTo>
                    <a:cubicBezTo>
                      <a:pt x="570035" y="159589"/>
                      <a:pt x="638487" y="192593"/>
                      <a:pt x="707346" y="223558"/>
                    </a:cubicBezTo>
                    <a:cubicBezTo>
                      <a:pt x="715902" y="227226"/>
                      <a:pt x="724866" y="229670"/>
                      <a:pt x="727718" y="239449"/>
                    </a:cubicBezTo>
                    <a:cubicBezTo>
                      <a:pt x="739942" y="244746"/>
                      <a:pt x="751757" y="251265"/>
                      <a:pt x="764388" y="255339"/>
                    </a:cubicBezTo>
                    <a:cubicBezTo>
                      <a:pt x="772537" y="257988"/>
                      <a:pt x="776510" y="261248"/>
                      <a:pt x="777580" y="265577"/>
                    </a:cubicBezTo>
                    <a:close/>
                  </a:path>
                </a:pathLst>
              </a:custGeom>
              <a:solidFill>
                <a:srgbClr val="FFACA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317" name="Google Shape;317;p9"/>
          <p:cNvGrpSpPr/>
          <p:nvPr/>
        </p:nvGrpSpPr>
        <p:grpSpPr>
          <a:xfrm rot="7200000">
            <a:off x="2404822" y="5287564"/>
            <a:ext cx="286359" cy="1218334"/>
            <a:chOff x="9909547" y="3622831"/>
            <a:chExt cx="303895" cy="1494472"/>
          </a:xfrm>
        </p:grpSpPr>
        <p:sp>
          <p:nvSpPr>
            <p:cNvPr id="318" name="Google Shape;318;p9"/>
            <p:cNvSpPr/>
            <p:nvPr/>
          </p:nvSpPr>
          <p:spPr>
            <a:xfrm>
              <a:off x="9909547" y="3622831"/>
              <a:ext cx="303895" cy="1494472"/>
            </a:xfrm>
            <a:custGeom>
              <a:rect b="b" l="l" r="r" t="t"/>
              <a:pathLst>
                <a:path extrusionOk="0" h="1494472" w="303895">
                  <a:moveTo>
                    <a:pt x="251008" y="64770"/>
                  </a:moveTo>
                  <a:cubicBezTo>
                    <a:pt x="234815" y="19050"/>
                    <a:pt x="203383" y="0"/>
                    <a:pt x="152900" y="0"/>
                  </a:cubicBezTo>
                  <a:cubicBezTo>
                    <a:pt x="152900" y="0"/>
                    <a:pt x="152900" y="0"/>
                    <a:pt x="151948" y="0"/>
                  </a:cubicBezTo>
                  <a:cubicBezTo>
                    <a:pt x="150995" y="0"/>
                    <a:pt x="151948" y="0"/>
                    <a:pt x="150995" y="0"/>
                  </a:cubicBezTo>
                  <a:cubicBezTo>
                    <a:pt x="101465" y="0"/>
                    <a:pt x="69080" y="19050"/>
                    <a:pt x="52888" y="64770"/>
                  </a:cubicBezTo>
                  <a:cubicBezTo>
                    <a:pt x="3358" y="205740"/>
                    <a:pt x="-10930" y="349568"/>
                    <a:pt x="8120" y="495300"/>
                  </a:cubicBezTo>
                  <a:cubicBezTo>
                    <a:pt x="14788" y="545783"/>
                    <a:pt x="23360" y="595313"/>
                    <a:pt x="30980" y="645795"/>
                  </a:cubicBezTo>
                  <a:cubicBezTo>
                    <a:pt x="30028" y="647700"/>
                    <a:pt x="73843" y="939165"/>
                    <a:pt x="92893" y="1082040"/>
                  </a:cubicBezTo>
                  <a:cubicBezTo>
                    <a:pt x="108133" y="1196340"/>
                    <a:pt x="110990" y="1433513"/>
                    <a:pt x="110990" y="1440180"/>
                  </a:cubicBezTo>
                  <a:cubicBezTo>
                    <a:pt x="110990" y="1462088"/>
                    <a:pt x="123373" y="1493520"/>
                    <a:pt x="148138" y="1494473"/>
                  </a:cubicBezTo>
                  <a:cubicBezTo>
                    <a:pt x="150043" y="1494473"/>
                    <a:pt x="150995" y="1494473"/>
                    <a:pt x="151948" y="1494473"/>
                  </a:cubicBezTo>
                  <a:cubicBezTo>
                    <a:pt x="152900" y="1494473"/>
                    <a:pt x="154805" y="1494473"/>
                    <a:pt x="155758" y="1494473"/>
                  </a:cubicBezTo>
                  <a:cubicBezTo>
                    <a:pt x="180523" y="1493520"/>
                    <a:pt x="192905" y="1462088"/>
                    <a:pt x="192905" y="1440180"/>
                  </a:cubicBezTo>
                  <a:cubicBezTo>
                    <a:pt x="192905" y="1433513"/>
                    <a:pt x="195763" y="1196340"/>
                    <a:pt x="211003" y="1082040"/>
                  </a:cubicBezTo>
                  <a:cubicBezTo>
                    <a:pt x="230053" y="939165"/>
                    <a:pt x="272915" y="648653"/>
                    <a:pt x="272915" y="645795"/>
                  </a:cubicBezTo>
                  <a:cubicBezTo>
                    <a:pt x="280535" y="595313"/>
                    <a:pt x="289108" y="545783"/>
                    <a:pt x="295775" y="495300"/>
                  </a:cubicBezTo>
                  <a:cubicBezTo>
                    <a:pt x="314825" y="349568"/>
                    <a:pt x="300538" y="205740"/>
                    <a:pt x="251008" y="6477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9" name="Google Shape;319;p9"/>
            <p:cNvSpPr/>
            <p:nvPr/>
          </p:nvSpPr>
          <p:spPr>
            <a:xfrm>
              <a:off x="9939575" y="3655216"/>
              <a:ext cx="245745" cy="760094"/>
            </a:xfrm>
            <a:custGeom>
              <a:rect b="b" l="l" r="r" t="t"/>
              <a:pathLst>
                <a:path extrusionOk="0" h="760094" w="245745">
                  <a:moveTo>
                    <a:pt x="245745" y="380048"/>
                  </a:moveTo>
                  <a:cubicBezTo>
                    <a:pt x="245745" y="589942"/>
                    <a:pt x="190733" y="760095"/>
                    <a:pt x="122873" y="760095"/>
                  </a:cubicBezTo>
                  <a:cubicBezTo>
                    <a:pt x="55012" y="760095"/>
                    <a:pt x="0" y="589942"/>
                    <a:pt x="0" y="380047"/>
                  </a:cubicBezTo>
                  <a:cubicBezTo>
                    <a:pt x="0" y="170153"/>
                    <a:pt x="55012" y="0"/>
                    <a:pt x="122873" y="0"/>
                  </a:cubicBezTo>
                  <a:cubicBezTo>
                    <a:pt x="190733" y="0"/>
                    <a:pt x="245745" y="170153"/>
                    <a:pt x="245745" y="38004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0" name="Google Shape;320;p9"/>
            <p:cNvSpPr/>
            <p:nvPr/>
          </p:nvSpPr>
          <p:spPr>
            <a:xfrm>
              <a:off x="9991010" y="3977161"/>
              <a:ext cx="136207" cy="288607"/>
            </a:xfrm>
            <a:custGeom>
              <a:rect b="b" l="l" r="r" t="t"/>
              <a:pathLst>
                <a:path extrusionOk="0" h="288607" w="136207">
                  <a:moveTo>
                    <a:pt x="94298" y="288608"/>
                  </a:moveTo>
                  <a:lnTo>
                    <a:pt x="41910" y="288608"/>
                  </a:lnTo>
                  <a:cubicBezTo>
                    <a:pt x="19050" y="288608"/>
                    <a:pt x="0" y="269558"/>
                    <a:pt x="0" y="246697"/>
                  </a:cubicBezTo>
                  <a:lnTo>
                    <a:pt x="0" y="41910"/>
                  </a:lnTo>
                  <a:cubicBezTo>
                    <a:pt x="0" y="19050"/>
                    <a:pt x="19050" y="0"/>
                    <a:pt x="41910" y="0"/>
                  </a:cubicBezTo>
                  <a:lnTo>
                    <a:pt x="94298" y="0"/>
                  </a:lnTo>
                  <a:cubicBezTo>
                    <a:pt x="117157" y="0"/>
                    <a:pt x="136207" y="19050"/>
                    <a:pt x="136207" y="41910"/>
                  </a:cubicBezTo>
                  <a:lnTo>
                    <a:pt x="136207" y="247650"/>
                  </a:lnTo>
                  <a:cubicBezTo>
                    <a:pt x="136207" y="270510"/>
                    <a:pt x="117157" y="288608"/>
                    <a:pt x="94298" y="288608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1" name="Google Shape;321;p9"/>
            <p:cNvSpPr/>
            <p:nvPr/>
          </p:nvSpPr>
          <p:spPr>
            <a:xfrm>
              <a:off x="10010060" y="4003831"/>
              <a:ext cx="99060" cy="236220"/>
            </a:xfrm>
            <a:custGeom>
              <a:rect b="b" l="l" r="r" t="t"/>
              <a:pathLst>
                <a:path extrusionOk="0" h="236220" w="99060">
                  <a:moveTo>
                    <a:pt x="72390" y="236220"/>
                  </a:moveTo>
                  <a:lnTo>
                    <a:pt x="26670" y="236220"/>
                  </a:lnTo>
                  <a:cubicBezTo>
                    <a:pt x="11430" y="236220"/>
                    <a:pt x="0" y="223838"/>
                    <a:pt x="0" y="209550"/>
                  </a:cubicBezTo>
                  <a:lnTo>
                    <a:pt x="0" y="26670"/>
                  </a:lnTo>
                  <a:cubicBezTo>
                    <a:pt x="0" y="11430"/>
                    <a:pt x="12382" y="0"/>
                    <a:pt x="26670" y="0"/>
                  </a:cubicBezTo>
                  <a:lnTo>
                    <a:pt x="72390" y="0"/>
                  </a:lnTo>
                  <a:cubicBezTo>
                    <a:pt x="87630" y="0"/>
                    <a:pt x="99060" y="12382"/>
                    <a:pt x="99060" y="26670"/>
                  </a:cubicBezTo>
                  <a:lnTo>
                    <a:pt x="99060" y="209550"/>
                  </a:lnTo>
                  <a:cubicBezTo>
                    <a:pt x="99060" y="224790"/>
                    <a:pt x="86677" y="236220"/>
                    <a:pt x="72390" y="236220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2" name="Google Shape;322;p9"/>
            <p:cNvSpPr/>
            <p:nvPr/>
          </p:nvSpPr>
          <p:spPr>
            <a:xfrm>
              <a:off x="10009108" y="3809521"/>
              <a:ext cx="100964" cy="100965"/>
            </a:xfrm>
            <a:custGeom>
              <a:rect b="b" l="l" r="r" t="t"/>
              <a:pathLst>
                <a:path extrusionOk="0" h="100965" w="100964">
                  <a:moveTo>
                    <a:pt x="100965" y="50482"/>
                  </a:moveTo>
                  <a:cubicBezTo>
                    <a:pt x="100965" y="78363"/>
                    <a:pt x="78363" y="100965"/>
                    <a:pt x="50482" y="100965"/>
                  </a:cubicBezTo>
                  <a:cubicBezTo>
                    <a:pt x="22602" y="100965"/>
                    <a:pt x="0" y="78363"/>
                    <a:pt x="0" y="50482"/>
                  </a:cubicBezTo>
                  <a:cubicBezTo>
                    <a:pt x="0" y="22602"/>
                    <a:pt x="22602" y="0"/>
                    <a:pt x="50482" y="0"/>
                  </a:cubicBezTo>
                  <a:cubicBezTo>
                    <a:pt x="78363" y="0"/>
                    <a:pt x="100965" y="22602"/>
                    <a:pt x="100965" y="50482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3" name="Google Shape;323;p9"/>
            <p:cNvSpPr/>
            <p:nvPr/>
          </p:nvSpPr>
          <p:spPr>
            <a:xfrm>
              <a:off x="10018633" y="3819046"/>
              <a:ext cx="81914" cy="81915"/>
            </a:xfrm>
            <a:custGeom>
              <a:rect b="b" l="l" r="r" t="t"/>
              <a:pathLst>
                <a:path extrusionOk="0" h="81915" w="81914">
                  <a:moveTo>
                    <a:pt x="81915" y="40957"/>
                  </a:moveTo>
                  <a:cubicBezTo>
                    <a:pt x="81915" y="63578"/>
                    <a:pt x="63578" y="81915"/>
                    <a:pt x="40957" y="81915"/>
                  </a:cubicBezTo>
                  <a:cubicBezTo>
                    <a:pt x="18337" y="81915"/>
                    <a:pt x="0" y="63578"/>
                    <a:pt x="0" y="40957"/>
                  </a:cubicBezTo>
                  <a:cubicBezTo>
                    <a:pt x="0" y="18337"/>
                    <a:pt x="18337" y="0"/>
                    <a:pt x="40957" y="0"/>
                  </a:cubicBezTo>
                  <a:cubicBezTo>
                    <a:pt x="63578" y="0"/>
                    <a:pt x="81915" y="18337"/>
                    <a:pt x="81915" y="4095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24" name="Google Shape;324;p9"/>
          <p:cNvGrpSpPr/>
          <p:nvPr/>
        </p:nvGrpSpPr>
        <p:grpSpPr>
          <a:xfrm rot="-1608381">
            <a:off x="2084437" y="5074015"/>
            <a:ext cx="797782" cy="408185"/>
            <a:chOff x="8060641" y="1503156"/>
            <a:chExt cx="3004811" cy="1184147"/>
          </a:xfrm>
        </p:grpSpPr>
        <p:sp>
          <p:nvSpPr>
            <p:cNvPr id="325" name="Google Shape;325;p9"/>
            <p:cNvSpPr/>
            <p:nvPr/>
          </p:nvSpPr>
          <p:spPr>
            <a:xfrm>
              <a:off x="8131879" y="1640533"/>
              <a:ext cx="2907039" cy="1046770"/>
            </a:xfrm>
            <a:custGeom>
              <a:rect b="b" l="l" r="r" t="t"/>
              <a:pathLst>
                <a:path extrusionOk="0" h="1980390" w="5499844">
                  <a:moveTo>
                    <a:pt x="5499844" y="1726"/>
                  </a:moveTo>
                  <a:cubicBezTo>
                    <a:pt x="3824325" y="-33511"/>
                    <a:pt x="1155122" y="480949"/>
                    <a:pt x="1028269" y="625421"/>
                  </a:cubicBezTo>
                  <a:cubicBezTo>
                    <a:pt x="686470" y="1016552"/>
                    <a:pt x="-51745" y="1677245"/>
                    <a:pt x="2872" y="1798814"/>
                  </a:cubicBezTo>
                  <a:cubicBezTo>
                    <a:pt x="154391" y="2096567"/>
                    <a:pt x="549046" y="1950333"/>
                    <a:pt x="600140" y="1899239"/>
                  </a:cubicBezTo>
                  <a:cubicBezTo>
                    <a:pt x="815086" y="1545107"/>
                    <a:pt x="1146313" y="879127"/>
                    <a:pt x="1244977" y="836843"/>
                  </a:cubicBezTo>
                  <a:cubicBezTo>
                    <a:pt x="2287991" y="399905"/>
                    <a:pt x="4007558" y="126817"/>
                    <a:pt x="5452274" y="255433"/>
                  </a:cubicBezTo>
                  <a:lnTo>
                    <a:pt x="5499844" y="172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6" name="Google Shape;326;p9"/>
            <p:cNvSpPr/>
            <p:nvPr/>
          </p:nvSpPr>
          <p:spPr>
            <a:xfrm flipH="1">
              <a:off x="8131879" y="1640533"/>
              <a:ext cx="2907039" cy="1046770"/>
            </a:xfrm>
            <a:custGeom>
              <a:rect b="b" l="l" r="r" t="t"/>
              <a:pathLst>
                <a:path extrusionOk="0" h="1980390" w="5499844">
                  <a:moveTo>
                    <a:pt x="5499844" y="1726"/>
                  </a:moveTo>
                  <a:cubicBezTo>
                    <a:pt x="3824325" y="-33511"/>
                    <a:pt x="1155122" y="480949"/>
                    <a:pt x="1028269" y="625421"/>
                  </a:cubicBezTo>
                  <a:cubicBezTo>
                    <a:pt x="686470" y="1016552"/>
                    <a:pt x="-51745" y="1677245"/>
                    <a:pt x="2872" y="1798814"/>
                  </a:cubicBezTo>
                  <a:cubicBezTo>
                    <a:pt x="154391" y="2096567"/>
                    <a:pt x="549046" y="1950333"/>
                    <a:pt x="600140" y="1899239"/>
                  </a:cubicBezTo>
                  <a:cubicBezTo>
                    <a:pt x="815086" y="1545107"/>
                    <a:pt x="1146313" y="879127"/>
                    <a:pt x="1244977" y="836843"/>
                  </a:cubicBezTo>
                  <a:cubicBezTo>
                    <a:pt x="2287991" y="399905"/>
                    <a:pt x="4007558" y="126817"/>
                    <a:pt x="5452274" y="255433"/>
                  </a:cubicBezTo>
                  <a:lnTo>
                    <a:pt x="5499844" y="172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7" name="Google Shape;327;p9"/>
            <p:cNvSpPr/>
            <p:nvPr/>
          </p:nvSpPr>
          <p:spPr>
            <a:xfrm>
              <a:off x="8277122" y="1601670"/>
              <a:ext cx="1111280" cy="842659"/>
            </a:xfrm>
            <a:custGeom>
              <a:rect b="b" l="l" r="r" t="t"/>
              <a:pathLst>
                <a:path extrusionOk="0" h="1594232" w="2102437">
                  <a:moveTo>
                    <a:pt x="13652" y="230473"/>
                  </a:moveTo>
                  <a:cubicBezTo>
                    <a:pt x="434734" y="-84017"/>
                    <a:pt x="1807214" y="-81374"/>
                    <a:pt x="2085586" y="267473"/>
                  </a:cubicBezTo>
                  <a:cubicBezTo>
                    <a:pt x="2157823" y="463038"/>
                    <a:pt x="1981638" y="1430293"/>
                    <a:pt x="1863594" y="1525433"/>
                  </a:cubicBezTo>
                  <a:cubicBezTo>
                    <a:pt x="1655697" y="1602953"/>
                    <a:pt x="501683" y="1638192"/>
                    <a:pt x="251502" y="1504291"/>
                  </a:cubicBezTo>
                  <a:cubicBezTo>
                    <a:pt x="175742" y="1428531"/>
                    <a:pt x="-58584" y="359088"/>
                    <a:pt x="13652" y="230473"/>
                  </a:cubicBezTo>
                  <a:close/>
                </a:path>
              </a:pathLst>
            </a:custGeom>
            <a:solidFill>
              <a:schemeClr val="lt1">
                <a:alpha val="29803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8" name="Google Shape;328;p9"/>
            <p:cNvSpPr/>
            <p:nvPr/>
          </p:nvSpPr>
          <p:spPr>
            <a:xfrm>
              <a:off x="9719064" y="1601670"/>
              <a:ext cx="1111280" cy="842659"/>
            </a:xfrm>
            <a:custGeom>
              <a:rect b="b" l="l" r="r" t="t"/>
              <a:pathLst>
                <a:path extrusionOk="0" h="1594232" w="2102437">
                  <a:moveTo>
                    <a:pt x="13652" y="230473"/>
                  </a:moveTo>
                  <a:cubicBezTo>
                    <a:pt x="434734" y="-84017"/>
                    <a:pt x="1807214" y="-81374"/>
                    <a:pt x="2085586" y="267473"/>
                  </a:cubicBezTo>
                  <a:cubicBezTo>
                    <a:pt x="2157823" y="463038"/>
                    <a:pt x="1981638" y="1430293"/>
                    <a:pt x="1863594" y="1525433"/>
                  </a:cubicBezTo>
                  <a:cubicBezTo>
                    <a:pt x="1655697" y="1602953"/>
                    <a:pt x="501683" y="1638192"/>
                    <a:pt x="251502" y="1504291"/>
                  </a:cubicBezTo>
                  <a:cubicBezTo>
                    <a:pt x="175742" y="1428531"/>
                    <a:pt x="-58584" y="359088"/>
                    <a:pt x="13652" y="230473"/>
                  </a:cubicBezTo>
                  <a:close/>
                </a:path>
              </a:pathLst>
            </a:custGeom>
            <a:solidFill>
              <a:schemeClr val="lt1">
                <a:alpha val="29803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29" name="Google Shape;329;p9"/>
            <p:cNvGrpSpPr/>
            <p:nvPr/>
          </p:nvGrpSpPr>
          <p:grpSpPr>
            <a:xfrm>
              <a:off x="8060641" y="1503156"/>
              <a:ext cx="3004811" cy="1032308"/>
              <a:chOff x="3493700" y="2896331"/>
              <a:chExt cx="5204600" cy="1788050"/>
            </a:xfrm>
          </p:grpSpPr>
          <p:sp>
            <p:nvSpPr>
              <p:cNvPr id="330" name="Google Shape;330;p9"/>
              <p:cNvSpPr/>
              <p:nvPr/>
            </p:nvSpPr>
            <p:spPr>
              <a:xfrm>
                <a:off x="6086321" y="2896331"/>
                <a:ext cx="2611979" cy="1788050"/>
              </a:xfrm>
              <a:custGeom>
                <a:rect b="b" l="l" r="r" t="t"/>
                <a:pathLst>
                  <a:path extrusionOk="0" h="1953030" w="2852982">
                    <a:moveTo>
                      <a:pt x="1431639" y="255270"/>
                    </a:moveTo>
                    <a:cubicBezTo>
                      <a:pt x="1059056" y="254353"/>
                      <a:pt x="453324" y="421040"/>
                      <a:pt x="409745" y="483912"/>
                    </a:cubicBezTo>
                    <a:cubicBezTo>
                      <a:pt x="352043" y="631047"/>
                      <a:pt x="579249" y="1544207"/>
                      <a:pt x="710473" y="1615315"/>
                    </a:cubicBezTo>
                    <a:cubicBezTo>
                      <a:pt x="1044490" y="1732344"/>
                      <a:pt x="1862666" y="1767300"/>
                      <a:pt x="2025982" y="1663265"/>
                    </a:cubicBezTo>
                    <a:cubicBezTo>
                      <a:pt x="2288497" y="1462133"/>
                      <a:pt x="2398240" y="522123"/>
                      <a:pt x="2308019" y="439217"/>
                    </a:cubicBezTo>
                    <a:cubicBezTo>
                      <a:pt x="2192280" y="309941"/>
                      <a:pt x="1804222" y="256187"/>
                      <a:pt x="1431639" y="255270"/>
                    </a:cubicBezTo>
                    <a:close/>
                    <a:moveTo>
                      <a:pt x="1436523" y="396"/>
                    </a:moveTo>
                    <a:cubicBezTo>
                      <a:pt x="1830622" y="-8042"/>
                      <a:pt x="2276721" y="120154"/>
                      <a:pt x="2523744" y="219963"/>
                    </a:cubicBezTo>
                    <a:cubicBezTo>
                      <a:pt x="2592464" y="247729"/>
                      <a:pt x="2792142" y="218487"/>
                      <a:pt x="2830984" y="278485"/>
                    </a:cubicBezTo>
                    <a:cubicBezTo>
                      <a:pt x="2870787" y="344701"/>
                      <a:pt x="2849288" y="490248"/>
                      <a:pt x="2823667" y="527202"/>
                    </a:cubicBezTo>
                    <a:cubicBezTo>
                      <a:pt x="2762708" y="601419"/>
                      <a:pt x="2611493" y="592488"/>
                      <a:pt x="2604212" y="636929"/>
                    </a:cubicBezTo>
                    <a:cubicBezTo>
                      <a:pt x="2589582" y="978305"/>
                      <a:pt x="2501799" y="1429410"/>
                      <a:pt x="2296973" y="1778101"/>
                    </a:cubicBezTo>
                    <a:cubicBezTo>
                      <a:pt x="2114092" y="2034134"/>
                      <a:pt x="716890" y="1982925"/>
                      <a:pt x="534010" y="1792731"/>
                    </a:cubicBezTo>
                    <a:cubicBezTo>
                      <a:pt x="453818" y="1716179"/>
                      <a:pt x="197906" y="1238804"/>
                      <a:pt x="185714" y="777946"/>
                    </a:cubicBezTo>
                    <a:cubicBezTo>
                      <a:pt x="182794" y="723747"/>
                      <a:pt x="78957" y="730676"/>
                      <a:pt x="7315" y="725931"/>
                    </a:cubicBezTo>
                    <a:cubicBezTo>
                      <a:pt x="7315" y="571018"/>
                      <a:pt x="0" y="394158"/>
                      <a:pt x="0" y="239245"/>
                    </a:cubicBezTo>
                    <a:cubicBezTo>
                      <a:pt x="81791" y="236688"/>
                      <a:pt x="250861" y="250277"/>
                      <a:pt x="277978" y="234594"/>
                    </a:cubicBezTo>
                    <a:cubicBezTo>
                      <a:pt x="604724" y="85852"/>
                      <a:pt x="1042424" y="8834"/>
                      <a:pt x="1436523" y="396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1" name="Google Shape;331;p9"/>
              <p:cNvSpPr/>
              <p:nvPr/>
            </p:nvSpPr>
            <p:spPr>
              <a:xfrm flipH="1">
                <a:off x="3493700" y="2896331"/>
                <a:ext cx="2611979" cy="1788050"/>
              </a:xfrm>
              <a:custGeom>
                <a:rect b="b" l="l" r="r" t="t"/>
                <a:pathLst>
                  <a:path extrusionOk="0" h="1953030" w="2852982">
                    <a:moveTo>
                      <a:pt x="1431639" y="255270"/>
                    </a:moveTo>
                    <a:cubicBezTo>
                      <a:pt x="1059056" y="254353"/>
                      <a:pt x="453324" y="421040"/>
                      <a:pt x="409745" y="483912"/>
                    </a:cubicBezTo>
                    <a:cubicBezTo>
                      <a:pt x="352043" y="631047"/>
                      <a:pt x="579249" y="1544207"/>
                      <a:pt x="710473" y="1615315"/>
                    </a:cubicBezTo>
                    <a:cubicBezTo>
                      <a:pt x="1044490" y="1732344"/>
                      <a:pt x="1862666" y="1767300"/>
                      <a:pt x="2025982" y="1663265"/>
                    </a:cubicBezTo>
                    <a:cubicBezTo>
                      <a:pt x="2288497" y="1462133"/>
                      <a:pt x="2398240" y="522123"/>
                      <a:pt x="2308019" y="439217"/>
                    </a:cubicBezTo>
                    <a:cubicBezTo>
                      <a:pt x="2192280" y="309941"/>
                      <a:pt x="1804222" y="256187"/>
                      <a:pt x="1431639" y="255270"/>
                    </a:cubicBezTo>
                    <a:close/>
                    <a:moveTo>
                      <a:pt x="1436523" y="396"/>
                    </a:moveTo>
                    <a:cubicBezTo>
                      <a:pt x="1830622" y="-8042"/>
                      <a:pt x="2276721" y="120154"/>
                      <a:pt x="2523744" y="219963"/>
                    </a:cubicBezTo>
                    <a:cubicBezTo>
                      <a:pt x="2592464" y="247729"/>
                      <a:pt x="2792142" y="218487"/>
                      <a:pt x="2830984" y="278485"/>
                    </a:cubicBezTo>
                    <a:cubicBezTo>
                      <a:pt x="2870787" y="344701"/>
                      <a:pt x="2849288" y="490248"/>
                      <a:pt x="2823667" y="527202"/>
                    </a:cubicBezTo>
                    <a:cubicBezTo>
                      <a:pt x="2762708" y="601419"/>
                      <a:pt x="2611493" y="592488"/>
                      <a:pt x="2604212" y="636929"/>
                    </a:cubicBezTo>
                    <a:cubicBezTo>
                      <a:pt x="2589582" y="978305"/>
                      <a:pt x="2501799" y="1429410"/>
                      <a:pt x="2296973" y="1778101"/>
                    </a:cubicBezTo>
                    <a:cubicBezTo>
                      <a:pt x="2114092" y="2034134"/>
                      <a:pt x="716890" y="1982925"/>
                      <a:pt x="534010" y="1792731"/>
                    </a:cubicBezTo>
                    <a:cubicBezTo>
                      <a:pt x="453818" y="1716179"/>
                      <a:pt x="197906" y="1238804"/>
                      <a:pt x="185714" y="777946"/>
                    </a:cubicBezTo>
                    <a:cubicBezTo>
                      <a:pt x="182794" y="723747"/>
                      <a:pt x="78957" y="730676"/>
                      <a:pt x="7315" y="725931"/>
                    </a:cubicBezTo>
                    <a:cubicBezTo>
                      <a:pt x="7315" y="571018"/>
                      <a:pt x="0" y="394158"/>
                      <a:pt x="0" y="239245"/>
                    </a:cubicBezTo>
                    <a:cubicBezTo>
                      <a:pt x="81791" y="236688"/>
                      <a:pt x="250861" y="250277"/>
                      <a:pt x="277978" y="234594"/>
                    </a:cubicBezTo>
                    <a:cubicBezTo>
                      <a:pt x="604724" y="85852"/>
                      <a:pt x="1042424" y="8834"/>
                      <a:pt x="1436523" y="396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332" name="Google Shape;332;p9"/>
          <p:cNvGrpSpPr/>
          <p:nvPr/>
        </p:nvGrpSpPr>
        <p:grpSpPr>
          <a:xfrm rot="900000">
            <a:off x="3053432" y="5220991"/>
            <a:ext cx="548851" cy="794628"/>
            <a:chOff x="4524375" y="1300163"/>
            <a:chExt cx="2665364" cy="3614738"/>
          </a:xfrm>
        </p:grpSpPr>
        <p:grpSp>
          <p:nvGrpSpPr>
            <p:cNvPr id="333" name="Google Shape;333;p9"/>
            <p:cNvGrpSpPr/>
            <p:nvPr/>
          </p:nvGrpSpPr>
          <p:grpSpPr>
            <a:xfrm>
              <a:off x="4524375" y="1300163"/>
              <a:ext cx="2665364" cy="3614738"/>
              <a:chOff x="4524375" y="1300162"/>
              <a:chExt cx="3139440" cy="4257675"/>
            </a:xfrm>
          </p:grpSpPr>
          <p:sp>
            <p:nvSpPr>
              <p:cNvPr id="334" name="Google Shape;334;p9"/>
              <p:cNvSpPr/>
              <p:nvPr/>
            </p:nvSpPr>
            <p:spPr>
              <a:xfrm>
                <a:off x="4524375" y="1300162"/>
                <a:ext cx="3139440" cy="4257675"/>
              </a:xfrm>
              <a:custGeom>
                <a:rect b="b" l="l" r="r" t="t"/>
                <a:pathLst>
                  <a:path extrusionOk="0" h="4257675" w="3139440">
                    <a:moveTo>
                      <a:pt x="2950845" y="4257675"/>
                    </a:moveTo>
                    <a:lnTo>
                      <a:pt x="187643" y="4257675"/>
                    </a:lnTo>
                    <a:cubicBezTo>
                      <a:pt x="84773" y="4257675"/>
                      <a:pt x="0" y="4172903"/>
                      <a:pt x="0" y="4070033"/>
                    </a:cubicBezTo>
                    <a:lnTo>
                      <a:pt x="0" y="187643"/>
                    </a:lnTo>
                    <a:cubicBezTo>
                      <a:pt x="0" y="84773"/>
                      <a:pt x="84773" y="0"/>
                      <a:pt x="187643" y="0"/>
                    </a:cubicBezTo>
                    <a:lnTo>
                      <a:pt x="2951798" y="0"/>
                    </a:lnTo>
                    <a:cubicBezTo>
                      <a:pt x="3054668" y="0"/>
                      <a:pt x="3139440" y="84773"/>
                      <a:pt x="3139440" y="187643"/>
                    </a:cubicBezTo>
                    <a:lnTo>
                      <a:pt x="3139440" y="4070033"/>
                    </a:lnTo>
                    <a:cubicBezTo>
                      <a:pt x="3138488" y="4172903"/>
                      <a:pt x="3054668" y="4257675"/>
                      <a:pt x="2950845" y="4257675"/>
                    </a:cubicBez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5" name="Google Shape;335;p9"/>
              <p:cNvSpPr/>
              <p:nvPr/>
            </p:nvSpPr>
            <p:spPr>
              <a:xfrm>
                <a:off x="4558664" y="1335404"/>
                <a:ext cx="3070860" cy="4173854"/>
              </a:xfrm>
              <a:custGeom>
                <a:rect b="b" l="l" r="r" t="t"/>
                <a:pathLst>
                  <a:path extrusionOk="0" h="4173854" w="3070860">
                    <a:moveTo>
                      <a:pt x="2883218" y="4173855"/>
                    </a:moveTo>
                    <a:lnTo>
                      <a:pt x="187643" y="4173855"/>
                    </a:lnTo>
                    <a:cubicBezTo>
                      <a:pt x="84773" y="4173855"/>
                      <a:pt x="0" y="4089083"/>
                      <a:pt x="0" y="3986213"/>
                    </a:cubicBezTo>
                    <a:lnTo>
                      <a:pt x="0" y="187643"/>
                    </a:lnTo>
                    <a:cubicBezTo>
                      <a:pt x="0" y="84773"/>
                      <a:pt x="84773" y="0"/>
                      <a:pt x="187643" y="0"/>
                    </a:cubicBezTo>
                    <a:lnTo>
                      <a:pt x="2883218" y="0"/>
                    </a:lnTo>
                    <a:cubicBezTo>
                      <a:pt x="2986088" y="0"/>
                      <a:pt x="3070860" y="84773"/>
                      <a:pt x="3070860" y="187643"/>
                    </a:cubicBezTo>
                    <a:lnTo>
                      <a:pt x="3070860" y="3987165"/>
                    </a:lnTo>
                    <a:cubicBezTo>
                      <a:pt x="3070860" y="4090035"/>
                      <a:pt x="2986088" y="4173855"/>
                      <a:pt x="2883218" y="4173855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6" name="Google Shape;336;p9"/>
              <p:cNvSpPr/>
              <p:nvPr/>
            </p:nvSpPr>
            <p:spPr>
              <a:xfrm>
                <a:off x="6061709" y="1582102"/>
                <a:ext cx="64770" cy="3641407"/>
              </a:xfrm>
              <a:custGeom>
                <a:rect b="b" l="l" r="r" t="t"/>
                <a:pathLst>
                  <a:path extrusionOk="0" h="3641407" w="64770">
                    <a:moveTo>
                      <a:pt x="32385" y="3641408"/>
                    </a:moveTo>
                    <a:lnTo>
                      <a:pt x="32385" y="3641408"/>
                    </a:lnTo>
                    <a:cubicBezTo>
                      <a:pt x="14288" y="3641408"/>
                      <a:pt x="0" y="3627120"/>
                      <a:pt x="0" y="3609023"/>
                    </a:cubicBezTo>
                    <a:lnTo>
                      <a:pt x="0" y="32385"/>
                    </a:lnTo>
                    <a:cubicBezTo>
                      <a:pt x="0" y="14288"/>
                      <a:pt x="14288" y="0"/>
                      <a:pt x="32385" y="0"/>
                    </a:cubicBezTo>
                    <a:lnTo>
                      <a:pt x="32385" y="0"/>
                    </a:lnTo>
                    <a:cubicBezTo>
                      <a:pt x="50483" y="0"/>
                      <a:pt x="64770" y="14288"/>
                      <a:pt x="64770" y="32385"/>
                    </a:cubicBezTo>
                    <a:lnTo>
                      <a:pt x="64770" y="3608070"/>
                    </a:lnTo>
                    <a:cubicBezTo>
                      <a:pt x="64770" y="3626168"/>
                      <a:pt x="49530" y="3641408"/>
                      <a:pt x="32385" y="3641408"/>
                    </a:cubicBez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37" name="Google Shape;337;p9"/>
            <p:cNvGrpSpPr/>
            <p:nvPr/>
          </p:nvGrpSpPr>
          <p:grpSpPr>
            <a:xfrm>
              <a:off x="4788133" y="1765938"/>
              <a:ext cx="2137849" cy="2683189"/>
              <a:chOff x="4787778" y="1766594"/>
              <a:chExt cx="2137849" cy="2683189"/>
            </a:xfrm>
          </p:grpSpPr>
          <p:grpSp>
            <p:nvGrpSpPr>
              <p:cNvPr id="338" name="Google Shape;338;p9"/>
              <p:cNvGrpSpPr/>
              <p:nvPr/>
            </p:nvGrpSpPr>
            <p:grpSpPr>
              <a:xfrm>
                <a:off x="4787778" y="1777071"/>
                <a:ext cx="802957" cy="337184"/>
                <a:chOff x="4919662" y="1750694"/>
                <a:chExt cx="802957" cy="337184"/>
              </a:xfrm>
            </p:grpSpPr>
            <p:sp>
              <p:nvSpPr>
                <p:cNvPr id="339" name="Google Shape;339;p9"/>
                <p:cNvSpPr/>
                <p:nvPr/>
              </p:nvSpPr>
              <p:spPr>
                <a:xfrm>
                  <a:off x="4919662" y="1750694"/>
                  <a:ext cx="802957" cy="337184"/>
                </a:xfrm>
                <a:custGeom>
                  <a:rect b="b" l="l" r="r" t="t"/>
                  <a:pathLst>
                    <a:path extrusionOk="0" h="337184" w="802957">
                      <a:moveTo>
                        <a:pt x="634365" y="337185"/>
                      </a:moveTo>
                      <a:lnTo>
                        <a:pt x="168593" y="337185"/>
                      </a:lnTo>
                      <a:cubicBezTo>
                        <a:pt x="76200" y="337185"/>
                        <a:pt x="0" y="261938"/>
                        <a:pt x="0" y="168593"/>
                      </a:cubicBezTo>
                      <a:lnTo>
                        <a:pt x="0" y="168593"/>
                      </a:lnTo>
                      <a:cubicBezTo>
                        <a:pt x="0" y="76200"/>
                        <a:pt x="75248" y="0"/>
                        <a:pt x="168593" y="0"/>
                      </a:cubicBezTo>
                      <a:lnTo>
                        <a:pt x="634365" y="0"/>
                      </a:lnTo>
                      <a:cubicBezTo>
                        <a:pt x="726758" y="0"/>
                        <a:pt x="802958" y="75248"/>
                        <a:pt x="802958" y="168593"/>
                      </a:cubicBezTo>
                      <a:lnTo>
                        <a:pt x="802958" y="168593"/>
                      </a:lnTo>
                      <a:cubicBezTo>
                        <a:pt x="802005" y="261938"/>
                        <a:pt x="726758" y="337185"/>
                        <a:pt x="634365" y="33718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40" name="Google Shape;340;p9"/>
                <p:cNvSpPr/>
                <p:nvPr/>
              </p:nvSpPr>
              <p:spPr>
                <a:xfrm>
                  <a:off x="5140674" y="1776725"/>
                  <a:ext cx="553050" cy="288283"/>
                </a:xfrm>
                <a:custGeom>
                  <a:rect b="b" l="l" r="r" t="t"/>
                  <a:pathLst>
                    <a:path extrusionOk="0" h="315277" w="604837">
                      <a:moveTo>
                        <a:pt x="447675" y="0"/>
                      </a:moveTo>
                      <a:lnTo>
                        <a:pt x="224790" y="0"/>
                      </a:lnTo>
                      <a:lnTo>
                        <a:pt x="224790" y="58102"/>
                      </a:lnTo>
                      <a:lnTo>
                        <a:pt x="20955" y="58102"/>
                      </a:lnTo>
                      <a:cubicBezTo>
                        <a:pt x="9525" y="58102"/>
                        <a:pt x="0" y="67627"/>
                        <a:pt x="0" y="79057"/>
                      </a:cubicBezTo>
                      <a:cubicBezTo>
                        <a:pt x="0" y="90488"/>
                        <a:pt x="9525" y="100013"/>
                        <a:pt x="20955" y="100013"/>
                      </a:cubicBezTo>
                      <a:lnTo>
                        <a:pt x="224790" y="100013"/>
                      </a:lnTo>
                      <a:lnTo>
                        <a:pt x="224790" y="315278"/>
                      </a:lnTo>
                      <a:lnTo>
                        <a:pt x="447675" y="315278"/>
                      </a:lnTo>
                      <a:cubicBezTo>
                        <a:pt x="534353" y="315278"/>
                        <a:pt x="604838" y="244792"/>
                        <a:pt x="604838" y="158115"/>
                      </a:cubicBezTo>
                      <a:lnTo>
                        <a:pt x="604838" y="158115"/>
                      </a:lnTo>
                      <a:cubicBezTo>
                        <a:pt x="604838" y="71438"/>
                        <a:pt x="533400" y="0"/>
                        <a:pt x="447675" y="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41" name="Google Shape;341;p9"/>
              <p:cNvGrpSpPr/>
              <p:nvPr/>
            </p:nvGrpSpPr>
            <p:grpSpPr>
              <a:xfrm>
                <a:off x="4787778" y="2360953"/>
                <a:ext cx="802957" cy="337184"/>
                <a:chOff x="4919662" y="1750694"/>
                <a:chExt cx="802957" cy="337184"/>
              </a:xfrm>
            </p:grpSpPr>
            <p:sp>
              <p:nvSpPr>
                <p:cNvPr id="342" name="Google Shape;342;p9"/>
                <p:cNvSpPr/>
                <p:nvPr/>
              </p:nvSpPr>
              <p:spPr>
                <a:xfrm>
                  <a:off x="4919662" y="1750694"/>
                  <a:ext cx="802957" cy="337184"/>
                </a:xfrm>
                <a:custGeom>
                  <a:rect b="b" l="l" r="r" t="t"/>
                  <a:pathLst>
                    <a:path extrusionOk="0" h="337184" w="802957">
                      <a:moveTo>
                        <a:pt x="634365" y="337185"/>
                      </a:moveTo>
                      <a:lnTo>
                        <a:pt x="168593" y="337185"/>
                      </a:lnTo>
                      <a:cubicBezTo>
                        <a:pt x="76200" y="337185"/>
                        <a:pt x="0" y="261938"/>
                        <a:pt x="0" y="168593"/>
                      </a:cubicBezTo>
                      <a:lnTo>
                        <a:pt x="0" y="168593"/>
                      </a:lnTo>
                      <a:cubicBezTo>
                        <a:pt x="0" y="76200"/>
                        <a:pt x="75248" y="0"/>
                        <a:pt x="168593" y="0"/>
                      </a:cubicBezTo>
                      <a:lnTo>
                        <a:pt x="634365" y="0"/>
                      </a:lnTo>
                      <a:cubicBezTo>
                        <a:pt x="726758" y="0"/>
                        <a:pt x="802958" y="75248"/>
                        <a:pt x="802958" y="168593"/>
                      </a:cubicBezTo>
                      <a:lnTo>
                        <a:pt x="802958" y="168593"/>
                      </a:lnTo>
                      <a:cubicBezTo>
                        <a:pt x="802005" y="261938"/>
                        <a:pt x="726758" y="337185"/>
                        <a:pt x="634365" y="33718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43" name="Google Shape;343;p9"/>
                <p:cNvSpPr/>
                <p:nvPr/>
              </p:nvSpPr>
              <p:spPr>
                <a:xfrm>
                  <a:off x="5140674" y="1776725"/>
                  <a:ext cx="553050" cy="288283"/>
                </a:xfrm>
                <a:custGeom>
                  <a:rect b="b" l="l" r="r" t="t"/>
                  <a:pathLst>
                    <a:path extrusionOk="0" h="315277" w="604837">
                      <a:moveTo>
                        <a:pt x="447675" y="0"/>
                      </a:moveTo>
                      <a:lnTo>
                        <a:pt x="224790" y="0"/>
                      </a:lnTo>
                      <a:lnTo>
                        <a:pt x="224790" y="58102"/>
                      </a:lnTo>
                      <a:lnTo>
                        <a:pt x="20955" y="58102"/>
                      </a:lnTo>
                      <a:cubicBezTo>
                        <a:pt x="9525" y="58102"/>
                        <a:pt x="0" y="67627"/>
                        <a:pt x="0" y="79057"/>
                      </a:cubicBezTo>
                      <a:cubicBezTo>
                        <a:pt x="0" y="90488"/>
                        <a:pt x="9525" y="100013"/>
                        <a:pt x="20955" y="100013"/>
                      </a:cubicBezTo>
                      <a:lnTo>
                        <a:pt x="224790" y="100013"/>
                      </a:lnTo>
                      <a:lnTo>
                        <a:pt x="224790" y="315278"/>
                      </a:lnTo>
                      <a:lnTo>
                        <a:pt x="447675" y="315278"/>
                      </a:lnTo>
                      <a:cubicBezTo>
                        <a:pt x="534353" y="315278"/>
                        <a:pt x="604838" y="244792"/>
                        <a:pt x="604838" y="158115"/>
                      </a:cubicBezTo>
                      <a:lnTo>
                        <a:pt x="604838" y="158115"/>
                      </a:lnTo>
                      <a:cubicBezTo>
                        <a:pt x="604838" y="71438"/>
                        <a:pt x="533400" y="0"/>
                        <a:pt x="447675" y="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44" name="Google Shape;344;p9"/>
              <p:cNvGrpSpPr/>
              <p:nvPr/>
            </p:nvGrpSpPr>
            <p:grpSpPr>
              <a:xfrm>
                <a:off x="4787778" y="2944835"/>
                <a:ext cx="802957" cy="337184"/>
                <a:chOff x="4919662" y="1750694"/>
                <a:chExt cx="802957" cy="337184"/>
              </a:xfrm>
            </p:grpSpPr>
            <p:sp>
              <p:nvSpPr>
                <p:cNvPr id="345" name="Google Shape;345;p9"/>
                <p:cNvSpPr/>
                <p:nvPr/>
              </p:nvSpPr>
              <p:spPr>
                <a:xfrm>
                  <a:off x="4919662" y="1750694"/>
                  <a:ext cx="802957" cy="337184"/>
                </a:xfrm>
                <a:custGeom>
                  <a:rect b="b" l="l" r="r" t="t"/>
                  <a:pathLst>
                    <a:path extrusionOk="0" h="337184" w="802957">
                      <a:moveTo>
                        <a:pt x="634365" y="337185"/>
                      </a:moveTo>
                      <a:lnTo>
                        <a:pt x="168593" y="337185"/>
                      </a:lnTo>
                      <a:cubicBezTo>
                        <a:pt x="76200" y="337185"/>
                        <a:pt x="0" y="261938"/>
                        <a:pt x="0" y="168593"/>
                      </a:cubicBezTo>
                      <a:lnTo>
                        <a:pt x="0" y="168593"/>
                      </a:lnTo>
                      <a:cubicBezTo>
                        <a:pt x="0" y="76200"/>
                        <a:pt x="75248" y="0"/>
                        <a:pt x="168593" y="0"/>
                      </a:cubicBezTo>
                      <a:lnTo>
                        <a:pt x="634365" y="0"/>
                      </a:lnTo>
                      <a:cubicBezTo>
                        <a:pt x="726758" y="0"/>
                        <a:pt x="802958" y="75248"/>
                        <a:pt x="802958" y="168593"/>
                      </a:cubicBezTo>
                      <a:lnTo>
                        <a:pt x="802958" y="168593"/>
                      </a:lnTo>
                      <a:cubicBezTo>
                        <a:pt x="802005" y="261938"/>
                        <a:pt x="726758" y="337185"/>
                        <a:pt x="634365" y="33718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46" name="Google Shape;346;p9"/>
                <p:cNvSpPr/>
                <p:nvPr/>
              </p:nvSpPr>
              <p:spPr>
                <a:xfrm>
                  <a:off x="5140674" y="1776725"/>
                  <a:ext cx="553050" cy="288283"/>
                </a:xfrm>
                <a:custGeom>
                  <a:rect b="b" l="l" r="r" t="t"/>
                  <a:pathLst>
                    <a:path extrusionOk="0" h="315277" w="604837">
                      <a:moveTo>
                        <a:pt x="447675" y="0"/>
                      </a:moveTo>
                      <a:lnTo>
                        <a:pt x="224790" y="0"/>
                      </a:lnTo>
                      <a:lnTo>
                        <a:pt x="224790" y="58102"/>
                      </a:lnTo>
                      <a:lnTo>
                        <a:pt x="20955" y="58102"/>
                      </a:lnTo>
                      <a:cubicBezTo>
                        <a:pt x="9525" y="58102"/>
                        <a:pt x="0" y="67627"/>
                        <a:pt x="0" y="79057"/>
                      </a:cubicBezTo>
                      <a:cubicBezTo>
                        <a:pt x="0" y="90488"/>
                        <a:pt x="9525" y="100013"/>
                        <a:pt x="20955" y="100013"/>
                      </a:cubicBezTo>
                      <a:lnTo>
                        <a:pt x="224790" y="100013"/>
                      </a:lnTo>
                      <a:lnTo>
                        <a:pt x="224790" y="315278"/>
                      </a:lnTo>
                      <a:lnTo>
                        <a:pt x="447675" y="315278"/>
                      </a:lnTo>
                      <a:cubicBezTo>
                        <a:pt x="534353" y="315278"/>
                        <a:pt x="604838" y="244792"/>
                        <a:pt x="604838" y="158115"/>
                      </a:cubicBezTo>
                      <a:lnTo>
                        <a:pt x="604838" y="158115"/>
                      </a:lnTo>
                      <a:cubicBezTo>
                        <a:pt x="604838" y="71438"/>
                        <a:pt x="533400" y="0"/>
                        <a:pt x="447675" y="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47" name="Google Shape;347;p9"/>
              <p:cNvGrpSpPr/>
              <p:nvPr/>
            </p:nvGrpSpPr>
            <p:grpSpPr>
              <a:xfrm>
                <a:off x="4787778" y="3528717"/>
                <a:ext cx="802957" cy="337184"/>
                <a:chOff x="4919662" y="1750694"/>
                <a:chExt cx="802957" cy="337184"/>
              </a:xfrm>
            </p:grpSpPr>
            <p:sp>
              <p:nvSpPr>
                <p:cNvPr id="348" name="Google Shape;348;p9"/>
                <p:cNvSpPr/>
                <p:nvPr/>
              </p:nvSpPr>
              <p:spPr>
                <a:xfrm>
                  <a:off x="4919662" y="1750694"/>
                  <a:ext cx="802957" cy="337184"/>
                </a:xfrm>
                <a:custGeom>
                  <a:rect b="b" l="l" r="r" t="t"/>
                  <a:pathLst>
                    <a:path extrusionOk="0" h="337184" w="802957">
                      <a:moveTo>
                        <a:pt x="634365" y="337185"/>
                      </a:moveTo>
                      <a:lnTo>
                        <a:pt x="168593" y="337185"/>
                      </a:lnTo>
                      <a:cubicBezTo>
                        <a:pt x="76200" y="337185"/>
                        <a:pt x="0" y="261938"/>
                        <a:pt x="0" y="168593"/>
                      </a:cubicBezTo>
                      <a:lnTo>
                        <a:pt x="0" y="168593"/>
                      </a:lnTo>
                      <a:cubicBezTo>
                        <a:pt x="0" y="76200"/>
                        <a:pt x="75248" y="0"/>
                        <a:pt x="168593" y="0"/>
                      </a:cubicBezTo>
                      <a:lnTo>
                        <a:pt x="634365" y="0"/>
                      </a:lnTo>
                      <a:cubicBezTo>
                        <a:pt x="726758" y="0"/>
                        <a:pt x="802958" y="75248"/>
                        <a:pt x="802958" y="168593"/>
                      </a:cubicBezTo>
                      <a:lnTo>
                        <a:pt x="802958" y="168593"/>
                      </a:lnTo>
                      <a:cubicBezTo>
                        <a:pt x="802005" y="261938"/>
                        <a:pt x="726758" y="337185"/>
                        <a:pt x="634365" y="33718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49" name="Google Shape;349;p9"/>
                <p:cNvSpPr/>
                <p:nvPr/>
              </p:nvSpPr>
              <p:spPr>
                <a:xfrm>
                  <a:off x="5140674" y="1776725"/>
                  <a:ext cx="553050" cy="288283"/>
                </a:xfrm>
                <a:custGeom>
                  <a:rect b="b" l="l" r="r" t="t"/>
                  <a:pathLst>
                    <a:path extrusionOk="0" h="315277" w="604837">
                      <a:moveTo>
                        <a:pt x="447675" y="0"/>
                      </a:moveTo>
                      <a:lnTo>
                        <a:pt x="224790" y="0"/>
                      </a:lnTo>
                      <a:lnTo>
                        <a:pt x="224790" y="58102"/>
                      </a:lnTo>
                      <a:lnTo>
                        <a:pt x="20955" y="58102"/>
                      </a:lnTo>
                      <a:cubicBezTo>
                        <a:pt x="9525" y="58102"/>
                        <a:pt x="0" y="67627"/>
                        <a:pt x="0" y="79057"/>
                      </a:cubicBezTo>
                      <a:cubicBezTo>
                        <a:pt x="0" y="90488"/>
                        <a:pt x="9525" y="100013"/>
                        <a:pt x="20955" y="100013"/>
                      </a:cubicBezTo>
                      <a:lnTo>
                        <a:pt x="224790" y="100013"/>
                      </a:lnTo>
                      <a:lnTo>
                        <a:pt x="224790" y="315278"/>
                      </a:lnTo>
                      <a:lnTo>
                        <a:pt x="447675" y="315278"/>
                      </a:lnTo>
                      <a:cubicBezTo>
                        <a:pt x="534353" y="315278"/>
                        <a:pt x="604838" y="244792"/>
                        <a:pt x="604838" y="158115"/>
                      </a:cubicBezTo>
                      <a:lnTo>
                        <a:pt x="604838" y="158115"/>
                      </a:lnTo>
                      <a:cubicBezTo>
                        <a:pt x="604838" y="71438"/>
                        <a:pt x="533400" y="0"/>
                        <a:pt x="447675" y="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50" name="Google Shape;350;p9"/>
              <p:cNvGrpSpPr/>
              <p:nvPr/>
            </p:nvGrpSpPr>
            <p:grpSpPr>
              <a:xfrm>
                <a:off x="4787778" y="4112599"/>
                <a:ext cx="802957" cy="337184"/>
                <a:chOff x="4919662" y="1750694"/>
                <a:chExt cx="802957" cy="337184"/>
              </a:xfrm>
            </p:grpSpPr>
            <p:sp>
              <p:nvSpPr>
                <p:cNvPr id="351" name="Google Shape;351;p9"/>
                <p:cNvSpPr/>
                <p:nvPr/>
              </p:nvSpPr>
              <p:spPr>
                <a:xfrm>
                  <a:off x="4919662" y="1750694"/>
                  <a:ext cx="802957" cy="337184"/>
                </a:xfrm>
                <a:custGeom>
                  <a:rect b="b" l="l" r="r" t="t"/>
                  <a:pathLst>
                    <a:path extrusionOk="0" h="337184" w="802957">
                      <a:moveTo>
                        <a:pt x="634365" y="337185"/>
                      </a:moveTo>
                      <a:lnTo>
                        <a:pt x="168593" y="337185"/>
                      </a:lnTo>
                      <a:cubicBezTo>
                        <a:pt x="76200" y="337185"/>
                        <a:pt x="0" y="261938"/>
                        <a:pt x="0" y="168593"/>
                      </a:cubicBezTo>
                      <a:lnTo>
                        <a:pt x="0" y="168593"/>
                      </a:lnTo>
                      <a:cubicBezTo>
                        <a:pt x="0" y="76200"/>
                        <a:pt x="75248" y="0"/>
                        <a:pt x="168593" y="0"/>
                      </a:cubicBezTo>
                      <a:lnTo>
                        <a:pt x="634365" y="0"/>
                      </a:lnTo>
                      <a:cubicBezTo>
                        <a:pt x="726758" y="0"/>
                        <a:pt x="802958" y="75248"/>
                        <a:pt x="802958" y="168593"/>
                      </a:cubicBezTo>
                      <a:lnTo>
                        <a:pt x="802958" y="168593"/>
                      </a:lnTo>
                      <a:cubicBezTo>
                        <a:pt x="802005" y="261938"/>
                        <a:pt x="726758" y="337185"/>
                        <a:pt x="634365" y="33718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52" name="Google Shape;352;p9"/>
                <p:cNvSpPr/>
                <p:nvPr/>
              </p:nvSpPr>
              <p:spPr>
                <a:xfrm>
                  <a:off x="5140674" y="1776725"/>
                  <a:ext cx="553050" cy="288283"/>
                </a:xfrm>
                <a:custGeom>
                  <a:rect b="b" l="l" r="r" t="t"/>
                  <a:pathLst>
                    <a:path extrusionOk="0" h="315277" w="604837">
                      <a:moveTo>
                        <a:pt x="447675" y="0"/>
                      </a:moveTo>
                      <a:lnTo>
                        <a:pt x="224790" y="0"/>
                      </a:lnTo>
                      <a:lnTo>
                        <a:pt x="224790" y="58102"/>
                      </a:lnTo>
                      <a:lnTo>
                        <a:pt x="20955" y="58102"/>
                      </a:lnTo>
                      <a:cubicBezTo>
                        <a:pt x="9525" y="58102"/>
                        <a:pt x="0" y="67627"/>
                        <a:pt x="0" y="79057"/>
                      </a:cubicBezTo>
                      <a:cubicBezTo>
                        <a:pt x="0" y="90488"/>
                        <a:pt x="9525" y="100013"/>
                        <a:pt x="20955" y="100013"/>
                      </a:cubicBezTo>
                      <a:lnTo>
                        <a:pt x="224790" y="100013"/>
                      </a:lnTo>
                      <a:lnTo>
                        <a:pt x="224790" y="315278"/>
                      </a:lnTo>
                      <a:lnTo>
                        <a:pt x="447675" y="315278"/>
                      </a:lnTo>
                      <a:cubicBezTo>
                        <a:pt x="534353" y="315278"/>
                        <a:pt x="604838" y="244792"/>
                        <a:pt x="604838" y="158115"/>
                      </a:cubicBezTo>
                      <a:lnTo>
                        <a:pt x="604838" y="158115"/>
                      </a:lnTo>
                      <a:cubicBezTo>
                        <a:pt x="604838" y="71438"/>
                        <a:pt x="533400" y="0"/>
                        <a:pt x="447675" y="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53" name="Google Shape;353;p9"/>
              <p:cNvGrpSpPr/>
              <p:nvPr/>
            </p:nvGrpSpPr>
            <p:grpSpPr>
              <a:xfrm>
                <a:off x="6122670" y="1766594"/>
                <a:ext cx="802957" cy="337184"/>
                <a:chOff x="4919662" y="1750694"/>
                <a:chExt cx="802957" cy="337184"/>
              </a:xfrm>
            </p:grpSpPr>
            <p:sp>
              <p:nvSpPr>
                <p:cNvPr id="354" name="Google Shape;354;p9"/>
                <p:cNvSpPr/>
                <p:nvPr/>
              </p:nvSpPr>
              <p:spPr>
                <a:xfrm>
                  <a:off x="4919662" y="1750694"/>
                  <a:ext cx="802957" cy="337184"/>
                </a:xfrm>
                <a:custGeom>
                  <a:rect b="b" l="l" r="r" t="t"/>
                  <a:pathLst>
                    <a:path extrusionOk="0" h="337184" w="802957">
                      <a:moveTo>
                        <a:pt x="634365" y="337185"/>
                      </a:moveTo>
                      <a:lnTo>
                        <a:pt x="168593" y="337185"/>
                      </a:lnTo>
                      <a:cubicBezTo>
                        <a:pt x="76200" y="337185"/>
                        <a:pt x="0" y="261938"/>
                        <a:pt x="0" y="168593"/>
                      </a:cubicBezTo>
                      <a:lnTo>
                        <a:pt x="0" y="168593"/>
                      </a:lnTo>
                      <a:cubicBezTo>
                        <a:pt x="0" y="76200"/>
                        <a:pt x="75248" y="0"/>
                        <a:pt x="168593" y="0"/>
                      </a:cubicBezTo>
                      <a:lnTo>
                        <a:pt x="634365" y="0"/>
                      </a:lnTo>
                      <a:cubicBezTo>
                        <a:pt x="726758" y="0"/>
                        <a:pt x="802958" y="75248"/>
                        <a:pt x="802958" y="168593"/>
                      </a:cubicBezTo>
                      <a:lnTo>
                        <a:pt x="802958" y="168593"/>
                      </a:lnTo>
                      <a:cubicBezTo>
                        <a:pt x="802005" y="261938"/>
                        <a:pt x="726758" y="337185"/>
                        <a:pt x="634365" y="33718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55" name="Google Shape;355;p9"/>
                <p:cNvSpPr/>
                <p:nvPr/>
              </p:nvSpPr>
              <p:spPr>
                <a:xfrm>
                  <a:off x="5145230" y="1776725"/>
                  <a:ext cx="553050" cy="288283"/>
                </a:xfrm>
                <a:custGeom>
                  <a:rect b="b" l="l" r="r" t="t"/>
                  <a:pathLst>
                    <a:path extrusionOk="0" h="315277" w="604837">
                      <a:moveTo>
                        <a:pt x="447675" y="0"/>
                      </a:moveTo>
                      <a:lnTo>
                        <a:pt x="224790" y="0"/>
                      </a:lnTo>
                      <a:lnTo>
                        <a:pt x="224790" y="58102"/>
                      </a:lnTo>
                      <a:lnTo>
                        <a:pt x="20955" y="58102"/>
                      </a:lnTo>
                      <a:cubicBezTo>
                        <a:pt x="9525" y="58102"/>
                        <a:pt x="0" y="67627"/>
                        <a:pt x="0" y="79057"/>
                      </a:cubicBezTo>
                      <a:cubicBezTo>
                        <a:pt x="0" y="90488"/>
                        <a:pt x="9525" y="100013"/>
                        <a:pt x="20955" y="100013"/>
                      </a:cubicBezTo>
                      <a:lnTo>
                        <a:pt x="224790" y="100013"/>
                      </a:lnTo>
                      <a:lnTo>
                        <a:pt x="224790" y="315278"/>
                      </a:lnTo>
                      <a:lnTo>
                        <a:pt x="447675" y="315278"/>
                      </a:lnTo>
                      <a:cubicBezTo>
                        <a:pt x="534353" y="315278"/>
                        <a:pt x="604838" y="244792"/>
                        <a:pt x="604838" y="158115"/>
                      </a:cubicBezTo>
                      <a:lnTo>
                        <a:pt x="604838" y="158115"/>
                      </a:lnTo>
                      <a:cubicBezTo>
                        <a:pt x="604838" y="71438"/>
                        <a:pt x="533400" y="0"/>
                        <a:pt x="447675" y="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56" name="Google Shape;356;p9"/>
              <p:cNvGrpSpPr/>
              <p:nvPr/>
            </p:nvGrpSpPr>
            <p:grpSpPr>
              <a:xfrm>
                <a:off x="6122670" y="2350476"/>
                <a:ext cx="802957" cy="337184"/>
                <a:chOff x="4919662" y="1750694"/>
                <a:chExt cx="802957" cy="337184"/>
              </a:xfrm>
            </p:grpSpPr>
            <p:sp>
              <p:nvSpPr>
                <p:cNvPr id="357" name="Google Shape;357;p9"/>
                <p:cNvSpPr/>
                <p:nvPr/>
              </p:nvSpPr>
              <p:spPr>
                <a:xfrm>
                  <a:off x="4919662" y="1750694"/>
                  <a:ext cx="802957" cy="337184"/>
                </a:xfrm>
                <a:custGeom>
                  <a:rect b="b" l="l" r="r" t="t"/>
                  <a:pathLst>
                    <a:path extrusionOk="0" h="337184" w="802957">
                      <a:moveTo>
                        <a:pt x="634365" y="337185"/>
                      </a:moveTo>
                      <a:lnTo>
                        <a:pt x="168593" y="337185"/>
                      </a:lnTo>
                      <a:cubicBezTo>
                        <a:pt x="76200" y="337185"/>
                        <a:pt x="0" y="261938"/>
                        <a:pt x="0" y="168593"/>
                      </a:cubicBezTo>
                      <a:lnTo>
                        <a:pt x="0" y="168593"/>
                      </a:lnTo>
                      <a:cubicBezTo>
                        <a:pt x="0" y="76200"/>
                        <a:pt x="75248" y="0"/>
                        <a:pt x="168593" y="0"/>
                      </a:cubicBezTo>
                      <a:lnTo>
                        <a:pt x="634365" y="0"/>
                      </a:lnTo>
                      <a:cubicBezTo>
                        <a:pt x="726758" y="0"/>
                        <a:pt x="802958" y="75248"/>
                        <a:pt x="802958" y="168593"/>
                      </a:cubicBezTo>
                      <a:lnTo>
                        <a:pt x="802958" y="168593"/>
                      </a:lnTo>
                      <a:cubicBezTo>
                        <a:pt x="802005" y="261938"/>
                        <a:pt x="726758" y="337185"/>
                        <a:pt x="634365" y="33718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58" name="Google Shape;358;p9"/>
                <p:cNvSpPr/>
                <p:nvPr/>
              </p:nvSpPr>
              <p:spPr>
                <a:xfrm>
                  <a:off x="5145230" y="1776725"/>
                  <a:ext cx="553050" cy="288283"/>
                </a:xfrm>
                <a:custGeom>
                  <a:rect b="b" l="l" r="r" t="t"/>
                  <a:pathLst>
                    <a:path extrusionOk="0" h="315277" w="604837">
                      <a:moveTo>
                        <a:pt x="447675" y="0"/>
                      </a:moveTo>
                      <a:lnTo>
                        <a:pt x="224790" y="0"/>
                      </a:lnTo>
                      <a:lnTo>
                        <a:pt x="224790" y="58102"/>
                      </a:lnTo>
                      <a:lnTo>
                        <a:pt x="20955" y="58102"/>
                      </a:lnTo>
                      <a:cubicBezTo>
                        <a:pt x="9525" y="58102"/>
                        <a:pt x="0" y="67627"/>
                        <a:pt x="0" y="79057"/>
                      </a:cubicBezTo>
                      <a:cubicBezTo>
                        <a:pt x="0" y="90488"/>
                        <a:pt x="9525" y="100013"/>
                        <a:pt x="20955" y="100013"/>
                      </a:cubicBezTo>
                      <a:lnTo>
                        <a:pt x="224790" y="100013"/>
                      </a:lnTo>
                      <a:lnTo>
                        <a:pt x="224790" y="315278"/>
                      </a:lnTo>
                      <a:lnTo>
                        <a:pt x="447675" y="315278"/>
                      </a:lnTo>
                      <a:cubicBezTo>
                        <a:pt x="534353" y="315278"/>
                        <a:pt x="604838" y="244792"/>
                        <a:pt x="604838" y="158115"/>
                      </a:cubicBezTo>
                      <a:lnTo>
                        <a:pt x="604838" y="158115"/>
                      </a:lnTo>
                      <a:cubicBezTo>
                        <a:pt x="604838" y="71438"/>
                        <a:pt x="533400" y="0"/>
                        <a:pt x="447675" y="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59" name="Google Shape;359;p9"/>
              <p:cNvGrpSpPr/>
              <p:nvPr/>
            </p:nvGrpSpPr>
            <p:grpSpPr>
              <a:xfrm>
                <a:off x="6122670" y="2934358"/>
                <a:ext cx="802957" cy="337184"/>
                <a:chOff x="4919662" y="1750694"/>
                <a:chExt cx="802957" cy="337184"/>
              </a:xfrm>
            </p:grpSpPr>
            <p:sp>
              <p:nvSpPr>
                <p:cNvPr id="360" name="Google Shape;360;p9"/>
                <p:cNvSpPr/>
                <p:nvPr/>
              </p:nvSpPr>
              <p:spPr>
                <a:xfrm>
                  <a:off x="4919662" y="1750694"/>
                  <a:ext cx="802957" cy="337184"/>
                </a:xfrm>
                <a:custGeom>
                  <a:rect b="b" l="l" r="r" t="t"/>
                  <a:pathLst>
                    <a:path extrusionOk="0" h="337184" w="802957">
                      <a:moveTo>
                        <a:pt x="634365" y="337185"/>
                      </a:moveTo>
                      <a:lnTo>
                        <a:pt x="168593" y="337185"/>
                      </a:lnTo>
                      <a:cubicBezTo>
                        <a:pt x="76200" y="337185"/>
                        <a:pt x="0" y="261938"/>
                        <a:pt x="0" y="168593"/>
                      </a:cubicBezTo>
                      <a:lnTo>
                        <a:pt x="0" y="168593"/>
                      </a:lnTo>
                      <a:cubicBezTo>
                        <a:pt x="0" y="76200"/>
                        <a:pt x="75248" y="0"/>
                        <a:pt x="168593" y="0"/>
                      </a:cubicBezTo>
                      <a:lnTo>
                        <a:pt x="634365" y="0"/>
                      </a:lnTo>
                      <a:cubicBezTo>
                        <a:pt x="726758" y="0"/>
                        <a:pt x="802958" y="75248"/>
                        <a:pt x="802958" y="168593"/>
                      </a:cubicBezTo>
                      <a:lnTo>
                        <a:pt x="802958" y="168593"/>
                      </a:lnTo>
                      <a:cubicBezTo>
                        <a:pt x="802005" y="261938"/>
                        <a:pt x="726758" y="337185"/>
                        <a:pt x="634365" y="33718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61" name="Google Shape;361;p9"/>
                <p:cNvSpPr/>
                <p:nvPr/>
              </p:nvSpPr>
              <p:spPr>
                <a:xfrm>
                  <a:off x="5145230" y="1776725"/>
                  <a:ext cx="553050" cy="288283"/>
                </a:xfrm>
                <a:custGeom>
                  <a:rect b="b" l="l" r="r" t="t"/>
                  <a:pathLst>
                    <a:path extrusionOk="0" h="315277" w="604837">
                      <a:moveTo>
                        <a:pt x="447675" y="0"/>
                      </a:moveTo>
                      <a:lnTo>
                        <a:pt x="224790" y="0"/>
                      </a:lnTo>
                      <a:lnTo>
                        <a:pt x="224790" y="58102"/>
                      </a:lnTo>
                      <a:lnTo>
                        <a:pt x="20955" y="58102"/>
                      </a:lnTo>
                      <a:cubicBezTo>
                        <a:pt x="9525" y="58102"/>
                        <a:pt x="0" y="67627"/>
                        <a:pt x="0" y="79057"/>
                      </a:cubicBezTo>
                      <a:cubicBezTo>
                        <a:pt x="0" y="90488"/>
                        <a:pt x="9525" y="100013"/>
                        <a:pt x="20955" y="100013"/>
                      </a:cubicBezTo>
                      <a:lnTo>
                        <a:pt x="224790" y="100013"/>
                      </a:lnTo>
                      <a:lnTo>
                        <a:pt x="224790" y="315278"/>
                      </a:lnTo>
                      <a:lnTo>
                        <a:pt x="447675" y="315278"/>
                      </a:lnTo>
                      <a:cubicBezTo>
                        <a:pt x="534353" y="315278"/>
                        <a:pt x="604838" y="244792"/>
                        <a:pt x="604838" y="158115"/>
                      </a:cubicBezTo>
                      <a:lnTo>
                        <a:pt x="604838" y="158115"/>
                      </a:lnTo>
                      <a:cubicBezTo>
                        <a:pt x="604838" y="71438"/>
                        <a:pt x="533400" y="0"/>
                        <a:pt x="447675" y="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62" name="Google Shape;362;p9"/>
              <p:cNvGrpSpPr/>
              <p:nvPr/>
            </p:nvGrpSpPr>
            <p:grpSpPr>
              <a:xfrm>
                <a:off x="6122670" y="3518240"/>
                <a:ext cx="802957" cy="337184"/>
                <a:chOff x="4919662" y="1750694"/>
                <a:chExt cx="802957" cy="337184"/>
              </a:xfrm>
            </p:grpSpPr>
            <p:sp>
              <p:nvSpPr>
                <p:cNvPr id="363" name="Google Shape;363;p9"/>
                <p:cNvSpPr/>
                <p:nvPr/>
              </p:nvSpPr>
              <p:spPr>
                <a:xfrm>
                  <a:off x="4919662" y="1750694"/>
                  <a:ext cx="802957" cy="337184"/>
                </a:xfrm>
                <a:custGeom>
                  <a:rect b="b" l="l" r="r" t="t"/>
                  <a:pathLst>
                    <a:path extrusionOk="0" h="337184" w="802957">
                      <a:moveTo>
                        <a:pt x="634365" y="337185"/>
                      </a:moveTo>
                      <a:lnTo>
                        <a:pt x="168593" y="337185"/>
                      </a:lnTo>
                      <a:cubicBezTo>
                        <a:pt x="76200" y="337185"/>
                        <a:pt x="0" y="261938"/>
                        <a:pt x="0" y="168593"/>
                      </a:cubicBezTo>
                      <a:lnTo>
                        <a:pt x="0" y="168593"/>
                      </a:lnTo>
                      <a:cubicBezTo>
                        <a:pt x="0" y="76200"/>
                        <a:pt x="75248" y="0"/>
                        <a:pt x="168593" y="0"/>
                      </a:cubicBezTo>
                      <a:lnTo>
                        <a:pt x="634365" y="0"/>
                      </a:lnTo>
                      <a:cubicBezTo>
                        <a:pt x="726758" y="0"/>
                        <a:pt x="802958" y="75248"/>
                        <a:pt x="802958" y="168593"/>
                      </a:cubicBezTo>
                      <a:lnTo>
                        <a:pt x="802958" y="168593"/>
                      </a:lnTo>
                      <a:cubicBezTo>
                        <a:pt x="802005" y="261938"/>
                        <a:pt x="726758" y="337185"/>
                        <a:pt x="634365" y="33718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64" name="Google Shape;364;p9"/>
                <p:cNvSpPr/>
                <p:nvPr/>
              </p:nvSpPr>
              <p:spPr>
                <a:xfrm>
                  <a:off x="5145230" y="1776725"/>
                  <a:ext cx="553050" cy="288283"/>
                </a:xfrm>
                <a:custGeom>
                  <a:rect b="b" l="l" r="r" t="t"/>
                  <a:pathLst>
                    <a:path extrusionOk="0" h="315277" w="604837">
                      <a:moveTo>
                        <a:pt x="447675" y="0"/>
                      </a:moveTo>
                      <a:lnTo>
                        <a:pt x="224790" y="0"/>
                      </a:lnTo>
                      <a:lnTo>
                        <a:pt x="224790" y="58102"/>
                      </a:lnTo>
                      <a:lnTo>
                        <a:pt x="20955" y="58102"/>
                      </a:lnTo>
                      <a:cubicBezTo>
                        <a:pt x="9525" y="58102"/>
                        <a:pt x="0" y="67627"/>
                        <a:pt x="0" y="79057"/>
                      </a:cubicBezTo>
                      <a:cubicBezTo>
                        <a:pt x="0" y="90488"/>
                        <a:pt x="9525" y="100013"/>
                        <a:pt x="20955" y="100013"/>
                      </a:cubicBezTo>
                      <a:lnTo>
                        <a:pt x="224790" y="100013"/>
                      </a:lnTo>
                      <a:lnTo>
                        <a:pt x="224790" y="315278"/>
                      </a:lnTo>
                      <a:lnTo>
                        <a:pt x="447675" y="315278"/>
                      </a:lnTo>
                      <a:cubicBezTo>
                        <a:pt x="534353" y="315278"/>
                        <a:pt x="604838" y="244792"/>
                        <a:pt x="604838" y="158115"/>
                      </a:cubicBezTo>
                      <a:lnTo>
                        <a:pt x="604838" y="158115"/>
                      </a:lnTo>
                      <a:cubicBezTo>
                        <a:pt x="604838" y="71438"/>
                        <a:pt x="533400" y="0"/>
                        <a:pt x="447675" y="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65" name="Google Shape;365;p9"/>
              <p:cNvGrpSpPr/>
              <p:nvPr/>
            </p:nvGrpSpPr>
            <p:grpSpPr>
              <a:xfrm>
                <a:off x="6122670" y="4102122"/>
                <a:ext cx="802957" cy="337184"/>
                <a:chOff x="4919662" y="1750694"/>
                <a:chExt cx="802957" cy="337184"/>
              </a:xfrm>
            </p:grpSpPr>
            <p:sp>
              <p:nvSpPr>
                <p:cNvPr id="366" name="Google Shape;366;p9"/>
                <p:cNvSpPr/>
                <p:nvPr/>
              </p:nvSpPr>
              <p:spPr>
                <a:xfrm>
                  <a:off x="4919662" y="1750694"/>
                  <a:ext cx="802957" cy="337184"/>
                </a:xfrm>
                <a:custGeom>
                  <a:rect b="b" l="l" r="r" t="t"/>
                  <a:pathLst>
                    <a:path extrusionOk="0" h="337184" w="802957">
                      <a:moveTo>
                        <a:pt x="634365" y="337185"/>
                      </a:moveTo>
                      <a:lnTo>
                        <a:pt x="168593" y="337185"/>
                      </a:lnTo>
                      <a:cubicBezTo>
                        <a:pt x="76200" y="337185"/>
                        <a:pt x="0" y="261938"/>
                        <a:pt x="0" y="168593"/>
                      </a:cubicBezTo>
                      <a:lnTo>
                        <a:pt x="0" y="168593"/>
                      </a:lnTo>
                      <a:cubicBezTo>
                        <a:pt x="0" y="76200"/>
                        <a:pt x="75248" y="0"/>
                        <a:pt x="168593" y="0"/>
                      </a:cubicBezTo>
                      <a:lnTo>
                        <a:pt x="634365" y="0"/>
                      </a:lnTo>
                      <a:cubicBezTo>
                        <a:pt x="726758" y="0"/>
                        <a:pt x="802958" y="75248"/>
                        <a:pt x="802958" y="168593"/>
                      </a:cubicBezTo>
                      <a:lnTo>
                        <a:pt x="802958" y="168593"/>
                      </a:lnTo>
                      <a:cubicBezTo>
                        <a:pt x="802005" y="261938"/>
                        <a:pt x="726758" y="337185"/>
                        <a:pt x="634365" y="33718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67" name="Google Shape;367;p9"/>
                <p:cNvSpPr/>
                <p:nvPr/>
              </p:nvSpPr>
              <p:spPr>
                <a:xfrm>
                  <a:off x="5145230" y="1776725"/>
                  <a:ext cx="553050" cy="288283"/>
                </a:xfrm>
                <a:custGeom>
                  <a:rect b="b" l="l" r="r" t="t"/>
                  <a:pathLst>
                    <a:path extrusionOk="0" h="315277" w="604837">
                      <a:moveTo>
                        <a:pt x="447675" y="0"/>
                      </a:moveTo>
                      <a:lnTo>
                        <a:pt x="224790" y="0"/>
                      </a:lnTo>
                      <a:lnTo>
                        <a:pt x="224790" y="58102"/>
                      </a:lnTo>
                      <a:lnTo>
                        <a:pt x="20955" y="58102"/>
                      </a:lnTo>
                      <a:cubicBezTo>
                        <a:pt x="9525" y="58102"/>
                        <a:pt x="0" y="67627"/>
                        <a:pt x="0" y="79057"/>
                      </a:cubicBezTo>
                      <a:cubicBezTo>
                        <a:pt x="0" y="90488"/>
                        <a:pt x="9525" y="100013"/>
                        <a:pt x="20955" y="100013"/>
                      </a:cubicBezTo>
                      <a:lnTo>
                        <a:pt x="224790" y="100013"/>
                      </a:lnTo>
                      <a:lnTo>
                        <a:pt x="224790" y="315278"/>
                      </a:lnTo>
                      <a:lnTo>
                        <a:pt x="447675" y="315278"/>
                      </a:lnTo>
                      <a:cubicBezTo>
                        <a:pt x="534353" y="315278"/>
                        <a:pt x="604838" y="244792"/>
                        <a:pt x="604838" y="158115"/>
                      </a:cubicBezTo>
                      <a:lnTo>
                        <a:pt x="604838" y="158115"/>
                      </a:lnTo>
                      <a:cubicBezTo>
                        <a:pt x="604838" y="71438"/>
                        <a:pt x="533400" y="0"/>
                        <a:pt x="447675" y="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10"/>
          <p:cNvSpPr txBox="1"/>
          <p:nvPr>
            <p:ph idx="1" type="body"/>
          </p:nvPr>
        </p:nvSpPr>
        <p:spPr>
          <a:xfrm>
            <a:off x="393104" y="1046636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91425">
            <a:normAutofit fontScale="92500" lnSpcReduction="2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b="1" lang="ru-RU"/>
              <a:t>Ценностное предложение</a:t>
            </a:r>
            <a:endParaRPr b="1"/>
          </a:p>
        </p:txBody>
      </p:sp>
      <p:sp>
        <p:nvSpPr>
          <p:cNvPr id="374" name="Google Shape;374;p10"/>
          <p:cNvSpPr/>
          <p:nvPr/>
        </p:nvSpPr>
        <p:spPr>
          <a:xfrm rot="2700000">
            <a:off x="7481162" y="1973464"/>
            <a:ext cx="1723431" cy="1716991"/>
          </a:xfrm>
          <a:custGeom>
            <a:rect b="b" l="l" r="r" t="t"/>
            <a:pathLst>
              <a:path extrusionOk="0" h="1716991" w="1723431">
                <a:moveTo>
                  <a:pt x="455043" y="72148"/>
                </a:moveTo>
                <a:cubicBezTo>
                  <a:pt x="483325" y="37878"/>
                  <a:pt x="522901" y="13272"/>
                  <a:pt x="568072" y="4028"/>
                </a:cubicBezTo>
                <a:cubicBezTo>
                  <a:pt x="580978" y="1388"/>
                  <a:pt x="594341" y="1"/>
                  <a:pt x="608028" y="0"/>
                </a:cubicBezTo>
                <a:lnTo>
                  <a:pt x="1523502" y="1"/>
                </a:lnTo>
                <a:cubicBezTo>
                  <a:pt x="1619310" y="0"/>
                  <a:pt x="1699246" y="67960"/>
                  <a:pt x="1717732" y="158303"/>
                </a:cubicBezTo>
                <a:lnTo>
                  <a:pt x="1717859" y="159564"/>
                </a:lnTo>
                <a:lnTo>
                  <a:pt x="1719404" y="164538"/>
                </a:lnTo>
                <a:cubicBezTo>
                  <a:pt x="1722044" y="177444"/>
                  <a:pt x="1723431" y="190806"/>
                  <a:pt x="1723431" y="204494"/>
                </a:cubicBezTo>
                <a:lnTo>
                  <a:pt x="1723431" y="1119968"/>
                </a:lnTo>
                <a:cubicBezTo>
                  <a:pt x="1723431" y="1229462"/>
                  <a:pt x="1634668" y="1318226"/>
                  <a:pt x="1525173" y="1318226"/>
                </a:cubicBezTo>
                <a:cubicBezTo>
                  <a:pt x="1470426" y="1318226"/>
                  <a:pt x="1420861" y="1296035"/>
                  <a:pt x="1384983" y="1260157"/>
                </a:cubicBezTo>
                <a:lnTo>
                  <a:pt x="1376492" y="1249866"/>
                </a:lnTo>
                <a:lnTo>
                  <a:pt x="1375540" y="1249088"/>
                </a:lnTo>
                <a:lnTo>
                  <a:pt x="1269469" y="1143017"/>
                </a:lnTo>
                <a:lnTo>
                  <a:pt x="795448" y="1617038"/>
                </a:lnTo>
                <a:cubicBezTo>
                  <a:pt x="753387" y="1665084"/>
                  <a:pt x="709151" y="1702246"/>
                  <a:pt x="636611" y="1715459"/>
                </a:cubicBezTo>
                <a:cubicBezTo>
                  <a:pt x="565323" y="1728444"/>
                  <a:pt x="505408" y="1656717"/>
                  <a:pt x="505408" y="1584256"/>
                </a:cubicBezTo>
                <a:lnTo>
                  <a:pt x="505408" y="1212365"/>
                </a:lnTo>
                <a:lnTo>
                  <a:pt x="133517" y="1212365"/>
                </a:lnTo>
                <a:cubicBezTo>
                  <a:pt x="61055" y="1212365"/>
                  <a:pt x="2314" y="1153623"/>
                  <a:pt x="2314" y="1081162"/>
                </a:cubicBezTo>
                <a:cubicBezTo>
                  <a:pt x="-3495" y="1032477"/>
                  <a:pt x="-6519" y="1036199"/>
                  <a:pt x="98665" y="920256"/>
                </a:cubicBezTo>
                <a:lnTo>
                  <a:pt x="572686" y="446235"/>
                </a:lnTo>
                <a:lnTo>
                  <a:pt x="473014" y="346563"/>
                </a:lnTo>
                <a:cubicBezTo>
                  <a:pt x="463336" y="336885"/>
                  <a:pt x="454868" y="326455"/>
                  <a:pt x="447609" y="315462"/>
                </a:cubicBezTo>
                <a:lnTo>
                  <a:pt x="445386" y="311236"/>
                </a:lnTo>
                <a:lnTo>
                  <a:pt x="443629" y="309107"/>
                </a:lnTo>
                <a:cubicBezTo>
                  <a:pt x="422252" y="277464"/>
                  <a:pt x="409770" y="239319"/>
                  <a:pt x="409770" y="198258"/>
                </a:cubicBezTo>
                <a:cubicBezTo>
                  <a:pt x="409770" y="150355"/>
                  <a:pt x="426760" y="106419"/>
                  <a:pt x="455043" y="72148"/>
                </a:cubicBezTo>
                <a:close/>
              </a:path>
            </a:pathLst>
          </a:custGeom>
          <a:solidFill>
            <a:schemeClr val="lt1"/>
          </a:solidFill>
          <a:ln cap="flat" cmpd="sng" w="508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5" name="Google Shape;375;p10"/>
          <p:cNvSpPr/>
          <p:nvPr/>
        </p:nvSpPr>
        <p:spPr>
          <a:xfrm rot="2700000">
            <a:off x="5958909" y="1973462"/>
            <a:ext cx="1723431" cy="1716991"/>
          </a:xfrm>
          <a:custGeom>
            <a:rect b="b" l="l" r="r" t="t"/>
            <a:pathLst>
              <a:path extrusionOk="0" h="1716991" w="1723431">
                <a:moveTo>
                  <a:pt x="455043" y="72148"/>
                </a:moveTo>
                <a:cubicBezTo>
                  <a:pt x="483325" y="37878"/>
                  <a:pt x="522901" y="13272"/>
                  <a:pt x="568072" y="4028"/>
                </a:cubicBezTo>
                <a:cubicBezTo>
                  <a:pt x="580978" y="1388"/>
                  <a:pt x="594341" y="1"/>
                  <a:pt x="608028" y="0"/>
                </a:cubicBezTo>
                <a:lnTo>
                  <a:pt x="1523502" y="1"/>
                </a:lnTo>
                <a:cubicBezTo>
                  <a:pt x="1619310" y="0"/>
                  <a:pt x="1699246" y="67960"/>
                  <a:pt x="1717732" y="158303"/>
                </a:cubicBezTo>
                <a:lnTo>
                  <a:pt x="1717859" y="159564"/>
                </a:lnTo>
                <a:lnTo>
                  <a:pt x="1719404" y="164538"/>
                </a:lnTo>
                <a:cubicBezTo>
                  <a:pt x="1722044" y="177444"/>
                  <a:pt x="1723431" y="190806"/>
                  <a:pt x="1723431" y="204494"/>
                </a:cubicBezTo>
                <a:lnTo>
                  <a:pt x="1723431" y="1119968"/>
                </a:lnTo>
                <a:cubicBezTo>
                  <a:pt x="1723431" y="1229462"/>
                  <a:pt x="1634668" y="1318226"/>
                  <a:pt x="1525173" y="1318226"/>
                </a:cubicBezTo>
                <a:cubicBezTo>
                  <a:pt x="1470426" y="1318226"/>
                  <a:pt x="1420861" y="1296035"/>
                  <a:pt x="1384983" y="1260157"/>
                </a:cubicBezTo>
                <a:lnTo>
                  <a:pt x="1376492" y="1249866"/>
                </a:lnTo>
                <a:lnTo>
                  <a:pt x="1375540" y="1249088"/>
                </a:lnTo>
                <a:lnTo>
                  <a:pt x="1269469" y="1143017"/>
                </a:lnTo>
                <a:lnTo>
                  <a:pt x="795448" y="1617038"/>
                </a:lnTo>
                <a:cubicBezTo>
                  <a:pt x="753387" y="1665084"/>
                  <a:pt x="709151" y="1702246"/>
                  <a:pt x="636611" y="1715459"/>
                </a:cubicBezTo>
                <a:cubicBezTo>
                  <a:pt x="565323" y="1728444"/>
                  <a:pt x="505408" y="1656717"/>
                  <a:pt x="505408" y="1584256"/>
                </a:cubicBezTo>
                <a:lnTo>
                  <a:pt x="505408" y="1212365"/>
                </a:lnTo>
                <a:lnTo>
                  <a:pt x="133517" y="1212365"/>
                </a:lnTo>
                <a:cubicBezTo>
                  <a:pt x="61055" y="1212365"/>
                  <a:pt x="2314" y="1153623"/>
                  <a:pt x="2314" y="1081162"/>
                </a:cubicBezTo>
                <a:cubicBezTo>
                  <a:pt x="-3495" y="1032477"/>
                  <a:pt x="-6519" y="1036199"/>
                  <a:pt x="98665" y="920256"/>
                </a:cubicBezTo>
                <a:lnTo>
                  <a:pt x="572686" y="446235"/>
                </a:lnTo>
                <a:lnTo>
                  <a:pt x="473014" y="346563"/>
                </a:lnTo>
                <a:cubicBezTo>
                  <a:pt x="463336" y="336885"/>
                  <a:pt x="454868" y="326455"/>
                  <a:pt x="447609" y="315462"/>
                </a:cubicBezTo>
                <a:lnTo>
                  <a:pt x="445386" y="311236"/>
                </a:lnTo>
                <a:lnTo>
                  <a:pt x="443629" y="309107"/>
                </a:lnTo>
                <a:cubicBezTo>
                  <a:pt x="422252" y="277464"/>
                  <a:pt x="409770" y="239319"/>
                  <a:pt x="409770" y="198258"/>
                </a:cubicBezTo>
                <a:cubicBezTo>
                  <a:pt x="409770" y="150355"/>
                  <a:pt x="426760" y="106419"/>
                  <a:pt x="455043" y="72148"/>
                </a:cubicBezTo>
                <a:close/>
              </a:path>
            </a:pathLst>
          </a:custGeom>
          <a:solidFill>
            <a:schemeClr val="lt1"/>
          </a:solidFill>
          <a:ln cap="flat" cmpd="sng" w="508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6" name="Google Shape;376;p10"/>
          <p:cNvSpPr/>
          <p:nvPr/>
        </p:nvSpPr>
        <p:spPr>
          <a:xfrm rot="2700000">
            <a:off x="4436656" y="1973460"/>
            <a:ext cx="1723431" cy="1716991"/>
          </a:xfrm>
          <a:custGeom>
            <a:rect b="b" l="l" r="r" t="t"/>
            <a:pathLst>
              <a:path extrusionOk="0" h="1716991" w="1723431">
                <a:moveTo>
                  <a:pt x="455043" y="72148"/>
                </a:moveTo>
                <a:cubicBezTo>
                  <a:pt x="483325" y="37878"/>
                  <a:pt x="522901" y="13272"/>
                  <a:pt x="568072" y="4028"/>
                </a:cubicBezTo>
                <a:cubicBezTo>
                  <a:pt x="580978" y="1388"/>
                  <a:pt x="594341" y="1"/>
                  <a:pt x="608028" y="0"/>
                </a:cubicBezTo>
                <a:lnTo>
                  <a:pt x="1523502" y="1"/>
                </a:lnTo>
                <a:cubicBezTo>
                  <a:pt x="1619310" y="0"/>
                  <a:pt x="1699246" y="67960"/>
                  <a:pt x="1717732" y="158303"/>
                </a:cubicBezTo>
                <a:lnTo>
                  <a:pt x="1717859" y="159564"/>
                </a:lnTo>
                <a:lnTo>
                  <a:pt x="1719404" y="164538"/>
                </a:lnTo>
                <a:cubicBezTo>
                  <a:pt x="1722044" y="177444"/>
                  <a:pt x="1723431" y="190806"/>
                  <a:pt x="1723431" y="204494"/>
                </a:cubicBezTo>
                <a:lnTo>
                  <a:pt x="1723431" y="1119968"/>
                </a:lnTo>
                <a:cubicBezTo>
                  <a:pt x="1723431" y="1229462"/>
                  <a:pt x="1634668" y="1318226"/>
                  <a:pt x="1525173" y="1318226"/>
                </a:cubicBezTo>
                <a:cubicBezTo>
                  <a:pt x="1470426" y="1318226"/>
                  <a:pt x="1420861" y="1296035"/>
                  <a:pt x="1384983" y="1260157"/>
                </a:cubicBezTo>
                <a:lnTo>
                  <a:pt x="1376492" y="1249866"/>
                </a:lnTo>
                <a:lnTo>
                  <a:pt x="1375540" y="1249088"/>
                </a:lnTo>
                <a:lnTo>
                  <a:pt x="1269469" y="1143017"/>
                </a:lnTo>
                <a:lnTo>
                  <a:pt x="795448" y="1617038"/>
                </a:lnTo>
                <a:cubicBezTo>
                  <a:pt x="753387" y="1665084"/>
                  <a:pt x="709151" y="1702246"/>
                  <a:pt x="636611" y="1715459"/>
                </a:cubicBezTo>
                <a:cubicBezTo>
                  <a:pt x="565323" y="1728444"/>
                  <a:pt x="505408" y="1656717"/>
                  <a:pt x="505408" y="1584256"/>
                </a:cubicBezTo>
                <a:lnTo>
                  <a:pt x="505408" y="1212365"/>
                </a:lnTo>
                <a:lnTo>
                  <a:pt x="133517" y="1212365"/>
                </a:lnTo>
                <a:cubicBezTo>
                  <a:pt x="61055" y="1212365"/>
                  <a:pt x="2314" y="1153623"/>
                  <a:pt x="2314" y="1081162"/>
                </a:cubicBezTo>
                <a:cubicBezTo>
                  <a:pt x="-3495" y="1032477"/>
                  <a:pt x="-6519" y="1036199"/>
                  <a:pt x="98665" y="920256"/>
                </a:cubicBezTo>
                <a:lnTo>
                  <a:pt x="572686" y="446235"/>
                </a:lnTo>
                <a:lnTo>
                  <a:pt x="473014" y="346563"/>
                </a:lnTo>
                <a:cubicBezTo>
                  <a:pt x="463336" y="336885"/>
                  <a:pt x="454868" y="326455"/>
                  <a:pt x="447609" y="315462"/>
                </a:cubicBezTo>
                <a:lnTo>
                  <a:pt x="445386" y="311236"/>
                </a:lnTo>
                <a:lnTo>
                  <a:pt x="443629" y="309107"/>
                </a:lnTo>
                <a:cubicBezTo>
                  <a:pt x="422252" y="277464"/>
                  <a:pt x="409770" y="239319"/>
                  <a:pt x="409770" y="198258"/>
                </a:cubicBezTo>
                <a:cubicBezTo>
                  <a:pt x="409770" y="150355"/>
                  <a:pt x="426760" y="106419"/>
                  <a:pt x="455043" y="72148"/>
                </a:cubicBezTo>
                <a:close/>
              </a:path>
            </a:pathLst>
          </a:custGeom>
          <a:solidFill>
            <a:schemeClr val="accent1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7" name="Google Shape;377;p10"/>
          <p:cNvSpPr/>
          <p:nvPr/>
        </p:nvSpPr>
        <p:spPr>
          <a:xfrm rot="2700000">
            <a:off x="2914403" y="1973458"/>
            <a:ext cx="1723431" cy="1716991"/>
          </a:xfrm>
          <a:custGeom>
            <a:rect b="b" l="l" r="r" t="t"/>
            <a:pathLst>
              <a:path extrusionOk="0" h="1716991" w="1723431">
                <a:moveTo>
                  <a:pt x="455043" y="72148"/>
                </a:moveTo>
                <a:cubicBezTo>
                  <a:pt x="483325" y="37878"/>
                  <a:pt x="522901" y="13272"/>
                  <a:pt x="568072" y="4028"/>
                </a:cubicBezTo>
                <a:cubicBezTo>
                  <a:pt x="580978" y="1388"/>
                  <a:pt x="594341" y="1"/>
                  <a:pt x="608028" y="0"/>
                </a:cubicBezTo>
                <a:lnTo>
                  <a:pt x="1523502" y="1"/>
                </a:lnTo>
                <a:cubicBezTo>
                  <a:pt x="1619310" y="0"/>
                  <a:pt x="1699246" y="67960"/>
                  <a:pt x="1717732" y="158303"/>
                </a:cubicBezTo>
                <a:lnTo>
                  <a:pt x="1717859" y="159564"/>
                </a:lnTo>
                <a:lnTo>
                  <a:pt x="1719404" y="164538"/>
                </a:lnTo>
                <a:cubicBezTo>
                  <a:pt x="1722044" y="177444"/>
                  <a:pt x="1723431" y="190806"/>
                  <a:pt x="1723431" y="204494"/>
                </a:cubicBezTo>
                <a:lnTo>
                  <a:pt x="1723431" y="1119968"/>
                </a:lnTo>
                <a:cubicBezTo>
                  <a:pt x="1723431" y="1229462"/>
                  <a:pt x="1634668" y="1318226"/>
                  <a:pt x="1525173" y="1318226"/>
                </a:cubicBezTo>
                <a:cubicBezTo>
                  <a:pt x="1470426" y="1318226"/>
                  <a:pt x="1420861" y="1296035"/>
                  <a:pt x="1384983" y="1260157"/>
                </a:cubicBezTo>
                <a:lnTo>
                  <a:pt x="1376492" y="1249866"/>
                </a:lnTo>
                <a:lnTo>
                  <a:pt x="1375540" y="1249088"/>
                </a:lnTo>
                <a:lnTo>
                  <a:pt x="1269469" y="1143017"/>
                </a:lnTo>
                <a:lnTo>
                  <a:pt x="795448" y="1617038"/>
                </a:lnTo>
                <a:cubicBezTo>
                  <a:pt x="753387" y="1665084"/>
                  <a:pt x="709151" y="1702246"/>
                  <a:pt x="636611" y="1715459"/>
                </a:cubicBezTo>
                <a:cubicBezTo>
                  <a:pt x="565323" y="1728444"/>
                  <a:pt x="505408" y="1656717"/>
                  <a:pt x="505408" y="1584256"/>
                </a:cubicBezTo>
                <a:lnTo>
                  <a:pt x="505408" y="1212365"/>
                </a:lnTo>
                <a:lnTo>
                  <a:pt x="133517" y="1212365"/>
                </a:lnTo>
                <a:cubicBezTo>
                  <a:pt x="61055" y="1212365"/>
                  <a:pt x="2314" y="1153623"/>
                  <a:pt x="2314" y="1081162"/>
                </a:cubicBezTo>
                <a:cubicBezTo>
                  <a:pt x="-3495" y="1032477"/>
                  <a:pt x="-6519" y="1036199"/>
                  <a:pt x="98665" y="920256"/>
                </a:cubicBezTo>
                <a:lnTo>
                  <a:pt x="572686" y="446235"/>
                </a:lnTo>
                <a:lnTo>
                  <a:pt x="473014" y="346563"/>
                </a:lnTo>
                <a:cubicBezTo>
                  <a:pt x="463336" y="336885"/>
                  <a:pt x="454868" y="326455"/>
                  <a:pt x="447609" y="315462"/>
                </a:cubicBezTo>
                <a:lnTo>
                  <a:pt x="445386" y="311236"/>
                </a:lnTo>
                <a:lnTo>
                  <a:pt x="443629" y="309107"/>
                </a:lnTo>
                <a:cubicBezTo>
                  <a:pt x="422252" y="277464"/>
                  <a:pt x="409770" y="239319"/>
                  <a:pt x="409770" y="198258"/>
                </a:cubicBezTo>
                <a:cubicBezTo>
                  <a:pt x="409770" y="150355"/>
                  <a:pt x="426760" y="106419"/>
                  <a:pt x="455043" y="72148"/>
                </a:cubicBezTo>
                <a:close/>
              </a:path>
            </a:pathLst>
          </a:custGeom>
          <a:solidFill>
            <a:schemeClr val="lt1"/>
          </a:solidFill>
          <a:ln cap="flat" cmpd="sng" w="508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8" name="Google Shape;378;p10"/>
          <p:cNvSpPr txBox="1"/>
          <p:nvPr/>
        </p:nvSpPr>
        <p:spPr>
          <a:xfrm>
            <a:off x="2039071" y="4141724"/>
            <a:ext cx="4071056" cy="64633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Пожилой человек забывает принять лекарства</a:t>
            </a:r>
            <a:endParaRPr b="1" sz="18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9" name="Google Shape;379;p10"/>
          <p:cNvSpPr txBox="1"/>
          <p:nvPr/>
        </p:nvSpPr>
        <p:spPr>
          <a:xfrm>
            <a:off x="966464" y="4075993"/>
            <a:ext cx="864096" cy="830997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540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01</a:t>
            </a:r>
            <a:endParaRPr b="1" sz="5400">
              <a:solidFill>
                <a:schemeClr val="accen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0" name="Google Shape;380;p10"/>
          <p:cNvSpPr txBox="1"/>
          <p:nvPr/>
        </p:nvSpPr>
        <p:spPr>
          <a:xfrm>
            <a:off x="2039071" y="5181507"/>
            <a:ext cx="4071056" cy="64633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Эффективное лечение,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экономия средств </a:t>
            </a:r>
            <a:endParaRPr/>
          </a:p>
        </p:txBody>
      </p:sp>
      <p:sp>
        <p:nvSpPr>
          <p:cNvPr id="381" name="Google Shape;381;p10"/>
          <p:cNvSpPr txBox="1"/>
          <p:nvPr/>
        </p:nvSpPr>
        <p:spPr>
          <a:xfrm>
            <a:off x="966464" y="5089175"/>
            <a:ext cx="864096" cy="830997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54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03</a:t>
            </a:r>
            <a:endParaRPr b="1" sz="54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2" name="Google Shape;382;p10"/>
          <p:cNvSpPr txBox="1"/>
          <p:nvPr/>
        </p:nvSpPr>
        <p:spPr>
          <a:xfrm>
            <a:off x="7291183" y="4130700"/>
            <a:ext cx="4071056" cy="8309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Оповещение путем телефонного звонка позволит принять препарат в соответствии с назначением врача</a:t>
            </a:r>
            <a:endParaRPr/>
          </a:p>
        </p:txBody>
      </p:sp>
      <p:sp>
        <p:nvSpPr>
          <p:cNvPr id="383" name="Google Shape;383;p10"/>
          <p:cNvSpPr txBox="1"/>
          <p:nvPr/>
        </p:nvSpPr>
        <p:spPr>
          <a:xfrm>
            <a:off x="6179703" y="4075993"/>
            <a:ext cx="864096" cy="830997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54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02</a:t>
            </a:r>
            <a:endParaRPr b="1" sz="540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4" name="Google Shape;384;p10"/>
          <p:cNvSpPr txBox="1"/>
          <p:nvPr/>
        </p:nvSpPr>
        <p:spPr>
          <a:xfrm>
            <a:off x="7321886" y="5306401"/>
            <a:ext cx="4071056" cy="584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Снижение случаев госпитализаций, улучшение качества жизни</a:t>
            </a:r>
            <a:endParaRPr/>
          </a:p>
        </p:txBody>
      </p:sp>
      <p:sp>
        <p:nvSpPr>
          <p:cNvPr id="385" name="Google Shape;385;p10"/>
          <p:cNvSpPr txBox="1"/>
          <p:nvPr/>
        </p:nvSpPr>
        <p:spPr>
          <a:xfrm>
            <a:off x="6179703" y="5089175"/>
            <a:ext cx="864096" cy="830997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540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04</a:t>
            </a:r>
            <a:endParaRPr b="1" sz="5400">
              <a:solidFill>
                <a:schemeClr val="accen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6" name="Google Shape;386;p10"/>
          <p:cNvSpPr/>
          <p:nvPr/>
        </p:nvSpPr>
        <p:spPr>
          <a:xfrm rot="10800000">
            <a:off x="7031141" y="2601781"/>
            <a:ext cx="320105" cy="520850"/>
          </a:xfrm>
          <a:custGeom>
            <a:rect b="b" l="l" r="r" t="t"/>
            <a:pathLst>
              <a:path extrusionOk="0" h="7138182" w="3636337">
                <a:moveTo>
                  <a:pt x="1563551" y="3029061"/>
                </a:moveTo>
                <a:lnTo>
                  <a:pt x="1563551" y="1171769"/>
                </a:lnTo>
                <a:cubicBezTo>
                  <a:pt x="1444523" y="1201084"/>
                  <a:pt x="1330799" y="1254073"/>
                  <a:pt x="1228219" y="1328453"/>
                </a:cubicBezTo>
                <a:cubicBezTo>
                  <a:pt x="927220" y="1546705"/>
                  <a:pt x="771440" y="1913395"/>
                  <a:pt x="823311" y="2281559"/>
                </a:cubicBezTo>
                <a:cubicBezTo>
                  <a:pt x="886035" y="2761950"/>
                  <a:pt x="1181988" y="2923981"/>
                  <a:pt x="1563551" y="3029061"/>
                </a:cubicBezTo>
                <a:close/>
                <a:moveTo>
                  <a:pt x="2056123" y="5971053"/>
                </a:moveTo>
                <a:cubicBezTo>
                  <a:pt x="2180706" y="5941789"/>
                  <a:pt x="2300029" y="5887431"/>
                  <a:pt x="2407191" y="5809729"/>
                </a:cubicBezTo>
                <a:cubicBezTo>
                  <a:pt x="2708190" y="5591477"/>
                  <a:pt x="2863970" y="5224787"/>
                  <a:pt x="2812099" y="4856623"/>
                </a:cubicBezTo>
                <a:cubicBezTo>
                  <a:pt x="2712300" y="4365494"/>
                  <a:pt x="2419393" y="4148018"/>
                  <a:pt x="2056123" y="4007016"/>
                </a:cubicBezTo>
                <a:close/>
                <a:moveTo>
                  <a:pt x="2056123" y="7138182"/>
                </a:moveTo>
                <a:lnTo>
                  <a:pt x="1563551" y="7138182"/>
                </a:lnTo>
                <a:lnTo>
                  <a:pt x="1563551" y="6796553"/>
                </a:lnTo>
                <a:cubicBezTo>
                  <a:pt x="1376287" y="6771102"/>
                  <a:pt x="1191751" y="6715291"/>
                  <a:pt x="1016794" y="6629471"/>
                </a:cubicBezTo>
                <a:cubicBezTo>
                  <a:pt x="412303" y="6332946"/>
                  <a:pt x="21102" y="5726704"/>
                  <a:pt x="0" y="5053734"/>
                </a:cubicBezTo>
                <a:lnTo>
                  <a:pt x="813973" y="5028205"/>
                </a:lnTo>
                <a:cubicBezTo>
                  <a:pt x="825624" y="5399818"/>
                  <a:pt x="1041643" y="5734588"/>
                  <a:pt x="1375441" y="5898325"/>
                </a:cubicBezTo>
                <a:cubicBezTo>
                  <a:pt x="1436179" y="5928119"/>
                  <a:pt x="1499008" y="5951362"/>
                  <a:pt x="1563551" y="5965918"/>
                </a:cubicBezTo>
                <a:lnTo>
                  <a:pt x="1563551" y="3847635"/>
                </a:lnTo>
                <a:cubicBezTo>
                  <a:pt x="920238" y="3662345"/>
                  <a:pt x="233045" y="3450393"/>
                  <a:pt x="16852" y="2382091"/>
                </a:cubicBezTo>
                <a:cubicBezTo>
                  <a:pt x="-73403" y="1719933"/>
                  <a:pt x="208577" y="1061859"/>
                  <a:pt x="750173" y="669157"/>
                </a:cubicBezTo>
                <a:cubicBezTo>
                  <a:pt x="994931" y="491686"/>
                  <a:pt x="1274723" y="381458"/>
                  <a:pt x="1563551" y="341319"/>
                </a:cubicBezTo>
                <a:lnTo>
                  <a:pt x="1563551" y="0"/>
                </a:lnTo>
                <a:lnTo>
                  <a:pt x="2056123" y="0"/>
                </a:lnTo>
                <a:lnTo>
                  <a:pt x="2056123" y="339268"/>
                </a:lnTo>
                <a:cubicBezTo>
                  <a:pt x="2248752" y="363969"/>
                  <a:pt x="2438747" y="420481"/>
                  <a:pt x="2618616" y="508711"/>
                </a:cubicBezTo>
                <a:cubicBezTo>
                  <a:pt x="3223107" y="805237"/>
                  <a:pt x="3614308" y="1411478"/>
                  <a:pt x="3635410" y="2084448"/>
                </a:cubicBezTo>
                <a:lnTo>
                  <a:pt x="2821437" y="2109978"/>
                </a:lnTo>
                <a:cubicBezTo>
                  <a:pt x="2809786" y="1738364"/>
                  <a:pt x="2593767" y="1403594"/>
                  <a:pt x="2259969" y="1239857"/>
                </a:cubicBezTo>
                <a:cubicBezTo>
                  <a:pt x="2194243" y="1207617"/>
                  <a:pt x="2126069" y="1183046"/>
                  <a:pt x="2056123" y="1168235"/>
                </a:cubicBezTo>
                <a:lnTo>
                  <a:pt x="2056123" y="3150890"/>
                </a:lnTo>
                <a:cubicBezTo>
                  <a:pt x="2675271" y="3303511"/>
                  <a:pt x="3347939" y="3564428"/>
                  <a:pt x="3618512" y="4743007"/>
                </a:cubicBezTo>
                <a:cubicBezTo>
                  <a:pt x="3712448" y="5409725"/>
                  <a:pt x="3430336" y="6073786"/>
                  <a:pt x="2885237" y="6469025"/>
                </a:cubicBezTo>
                <a:cubicBezTo>
                  <a:pt x="2636047" y="6649712"/>
                  <a:pt x="2350538" y="6760700"/>
                  <a:pt x="2056123" y="679874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7" name="Google Shape;387;p10"/>
          <p:cNvSpPr/>
          <p:nvPr/>
        </p:nvSpPr>
        <p:spPr>
          <a:xfrm>
            <a:off x="3926511" y="2615641"/>
            <a:ext cx="565976" cy="501759"/>
          </a:xfrm>
          <a:custGeom>
            <a:rect b="b" l="l" r="r" t="t"/>
            <a:pathLst>
              <a:path extrusionOk="0" h="3240000" w="3240000">
                <a:moveTo>
                  <a:pt x="1613470" y="2077417"/>
                </a:moveTo>
                <a:cubicBezTo>
                  <a:pt x="1358886" y="2080042"/>
                  <a:pt x="1130625" y="2234862"/>
                  <a:pt x="1034031" y="2470424"/>
                </a:cubicBezTo>
                <a:lnTo>
                  <a:pt x="1213303" y="2543936"/>
                </a:lnTo>
                <a:cubicBezTo>
                  <a:pt x="1280345" y="2380442"/>
                  <a:pt x="1438772" y="2272988"/>
                  <a:pt x="1615468" y="2271166"/>
                </a:cubicBezTo>
                <a:cubicBezTo>
                  <a:pt x="1792164" y="2269344"/>
                  <a:pt x="1952774" y="2373507"/>
                  <a:pt x="2023173" y="2535584"/>
                </a:cubicBezTo>
                <a:lnTo>
                  <a:pt x="2200891" y="2458391"/>
                </a:lnTo>
                <a:cubicBezTo>
                  <a:pt x="2099460" y="2224871"/>
                  <a:pt x="1868054" y="2074792"/>
                  <a:pt x="1613470" y="2077417"/>
                </a:cubicBez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9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8" y="276671"/>
                </a:lnTo>
                <a:lnTo>
                  <a:pt x="2650471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30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30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1" y="2870071"/>
                </a:lnTo>
                <a:lnTo>
                  <a:pt x="2525758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9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3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4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3" y="2802158"/>
                  <a:pt x="474487" y="2765513"/>
                </a:cubicBezTo>
                <a:cubicBezTo>
                  <a:pt x="437842" y="2728868"/>
                  <a:pt x="402944" y="2690475"/>
                  <a:pt x="369930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5" y="2438097"/>
                  <a:pt x="195526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5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5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6" y="847812"/>
                </a:cubicBezTo>
                <a:cubicBezTo>
                  <a:pt x="220465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30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3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4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8" name="Google Shape;388;p10"/>
          <p:cNvSpPr/>
          <p:nvPr/>
        </p:nvSpPr>
        <p:spPr>
          <a:xfrm rot="9900000">
            <a:off x="5462279" y="2608586"/>
            <a:ext cx="579867" cy="492485"/>
          </a:xfrm>
          <a:custGeom>
            <a:rect b="b" l="l" r="r" t="t"/>
            <a:pathLst>
              <a:path extrusionOk="0" h="2472345" w="2911009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chemeClr val="lt1"/>
          </a:solidFill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9" name="Google Shape;389;p10"/>
          <p:cNvSpPr/>
          <p:nvPr/>
        </p:nvSpPr>
        <p:spPr>
          <a:xfrm>
            <a:off x="8536142" y="2588265"/>
            <a:ext cx="523964" cy="466401"/>
          </a:xfrm>
          <a:custGeom>
            <a:rect b="b" l="l" r="r" t="t"/>
            <a:pathLst>
              <a:path extrusionOk="0" h="3240000" w="3240000">
                <a:moveTo>
                  <a:pt x="2026698" y="2215122"/>
                </a:moveTo>
                <a:cubicBezTo>
                  <a:pt x="1959656" y="2378616"/>
                  <a:pt x="1801229" y="2486070"/>
                  <a:pt x="1624533" y="2487892"/>
                </a:cubicBezTo>
                <a:cubicBezTo>
                  <a:pt x="1447837" y="2489714"/>
                  <a:pt x="1287227" y="2385551"/>
                  <a:pt x="1216828" y="2223474"/>
                </a:cubicBezTo>
                <a:lnTo>
                  <a:pt x="1039110" y="2300667"/>
                </a:lnTo>
                <a:cubicBezTo>
                  <a:pt x="1140541" y="2534187"/>
                  <a:pt x="1371947" y="2684266"/>
                  <a:pt x="1626531" y="2681641"/>
                </a:cubicBezTo>
                <a:cubicBezTo>
                  <a:pt x="1881115" y="2679016"/>
                  <a:pt x="2109376" y="2524196"/>
                  <a:pt x="2205970" y="2288634"/>
                </a:cubicBez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90" name="Google Shape;390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802870" y="0"/>
            <a:ext cx="1264357" cy="10805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11"/>
          <p:cNvSpPr/>
          <p:nvPr/>
        </p:nvSpPr>
        <p:spPr>
          <a:xfrm>
            <a:off x="7081622" y="4467320"/>
            <a:ext cx="1744605" cy="1264838"/>
          </a:xfrm>
          <a:prstGeom prst="frame">
            <a:avLst>
              <a:gd fmla="val 9763" name="adj1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7" name="Google Shape;397;p11"/>
          <p:cNvSpPr/>
          <p:nvPr/>
        </p:nvSpPr>
        <p:spPr>
          <a:xfrm>
            <a:off x="-1378" y="-18342"/>
            <a:ext cx="3806497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8" name="Google Shape;398;p11"/>
          <p:cNvSpPr txBox="1"/>
          <p:nvPr/>
        </p:nvSpPr>
        <p:spPr>
          <a:xfrm>
            <a:off x="318116" y="67487"/>
            <a:ext cx="2940098" cy="1182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108000" lIns="0" spcFirstLastPara="1" rIns="0" wrap="square" tIns="2520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Структура продукта</a:t>
            </a:r>
            <a:endParaRPr sz="4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9" name="Google Shape;399;p11"/>
          <p:cNvSpPr txBox="1"/>
          <p:nvPr/>
        </p:nvSpPr>
        <p:spPr>
          <a:xfrm>
            <a:off x="441615" y="1396996"/>
            <a:ext cx="2567874" cy="153888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36000" spcFirstLastPara="1" rIns="3600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Мобильное приложение для смартфона с функцией звонка на кнопочный телефон</a:t>
            </a:r>
            <a:endParaRPr/>
          </a:p>
        </p:txBody>
      </p:sp>
      <p:sp>
        <p:nvSpPr>
          <p:cNvPr id="400" name="Google Shape;400;p11"/>
          <p:cNvSpPr txBox="1"/>
          <p:nvPr/>
        </p:nvSpPr>
        <p:spPr>
          <a:xfrm>
            <a:off x="465129" y="2935879"/>
            <a:ext cx="2567874" cy="41242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Мультиплатформенное приложение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Инсталляция приложения будет осуществляться из online магазинов Google Play и App Store</a:t>
            </a:r>
            <a:endParaRPr b="1"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Для работы приложения потребуется доступ  к контактам пользователя, микрофону, динамику и фотокамере(если она есть на телефоне).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 u="sng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01" name="Google Shape;401;p11"/>
          <p:cNvGrpSpPr/>
          <p:nvPr/>
        </p:nvGrpSpPr>
        <p:grpSpPr>
          <a:xfrm>
            <a:off x="9196876" y="2094753"/>
            <a:ext cx="2243644" cy="815606"/>
            <a:chOff x="5199791" y="782360"/>
            <a:chExt cx="1760537" cy="587676"/>
          </a:xfrm>
        </p:grpSpPr>
        <p:sp>
          <p:nvSpPr>
            <p:cNvPr id="402" name="Google Shape;402;p11"/>
            <p:cNvSpPr txBox="1"/>
            <p:nvPr/>
          </p:nvSpPr>
          <p:spPr>
            <a:xfrm>
              <a:off x="5210294" y="981947"/>
              <a:ext cx="1750034" cy="38808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справочное  о лекарственных препаратах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100">
                  <a:solidFill>
                    <a:srgbClr val="3F3F3F"/>
                  </a:solidFill>
                  <a:latin typeface="Calibri"/>
                  <a:ea typeface="Calibri"/>
                  <a:cs typeface="Calibri"/>
                  <a:sym typeface="Calibri"/>
                </a:rPr>
                <a:t>.</a:t>
              </a:r>
              <a:endParaRPr sz="11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3" name="Google Shape;403;p11"/>
            <p:cNvSpPr txBox="1"/>
            <p:nvPr/>
          </p:nvSpPr>
          <p:spPr>
            <a:xfrm>
              <a:off x="5199791" y="782360"/>
              <a:ext cx="1742086" cy="1995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-RU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Информирование</a:t>
              </a:r>
              <a:endParaRPr b="1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04" name="Google Shape;404;p11"/>
          <p:cNvGrpSpPr/>
          <p:nvPr/>
        </p:nvGrpSpPr>
        <p:grpSpPr>
          <a:xfrm>
            <a:off x="4018186" y="3041032"/>
            <a:ext cx="2562657" cy="647920"/>
            <a:chOff x="4951300" y="825566"/>
            <a:chExt cx="2010859" cy="466852"/>
          </a:xfrm>
        </p:grpSpPr>
        <p:sp>
          <p:nvSpPr>
            <p:cNvPr id="405" name="Google Shape;405;p11"/>
            <p:cNvSpPr txBox="1"/>
            <p:nvPr/>
          </p:nvSpPr>
          <p:spPr>
            <a:xfrm>
              <a:off x="5210294" y="981947"/>
              <a:ext cx="1750034" cy="31047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применяемых лекарственных препаратов.</a:t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6" name="Google Shape;406;p11"/>
            <p:cNvSpPr txBox="1"/>
            <p:nvPr/>
          </p:nvSpPr>
          <p:spPr>
            <a:xfrm>
              <a:off x="4951300" y="825566"/>
              <a:ext cx="2010859" cy="19958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-RU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Контроль совместимости</a:t>
              </a:r>
              <a:endParaRPr b="1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07" name="Google Shape;407;p11"/>
          <p:cNvGrpSpPr/>
          <p:nvPr/>
        </p:nvGrpSpPr>
        <p:grpSpPr>
          <a:xfrm>
            <a:off x="4236010" y="4256371"/>
            <a:ext cx="2289894" cy="1356203"/>
            <a:chOff x="5153625" y="899364"/>
            <a:chExt cx="1796829" cy="600444"/>
          </a:xfrm>
        </p:grpSpPr>
        <p:sp>
          <p:nvSpPr>
            <p:cNvPr id="408" name="Google Shape;408;p11"/>
            <p:cNvSpPr txBox="1"/>
            <p:nvPr/>
          </p:nvSpPr>
          <p:spPr>
            <a:xfrm>
              <a:off x="5153625" y="1118267"/>
              <a:ext cx="1750034" cy="38154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информирование о приобретении новой упаковки лекарственного препарата.</a:t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9" name="Google Shape;409;p11"/>
            <p:cNvSpPr txBox="1"/>
            <p:nvPr/>
          </p:nvSpPr>
          <p:spPr>
            <a:xfrm>
              <a:off x="5208368" y="899364"/>
              <a:ext cx="1742086" cy="2452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-RU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Напоминание о покупке лекарства</a:t>
              </a:r>
              <a:endParaRPr b="1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10" name="Google Shape;410;p11"/>
          <p:cNvGrpSpPr/>
          <p:nvPr/>
        </p:nvGrpSpPr>
        <p:grpSpPr>
          <a:xfrm>
            <a:off x="9321736" y="3041033"/>
            <a:ext cx="2465452" cy="1026008"/>
            <a:chOff x="5210294" y="789520"/>
            <a:chExt cx="1750034" cy="519999"/>
          </a:xfrm>
        </p:grpSpPr>
        <p:sp>
          <p:nvSpPr>
            <p:cNvPr id="411" name="Google Shape;411;p11"/>
            <p:cNvSpPr txBox="1"/>
            <p:nvPr/>
          </p:nvSpPr>
          <p:spPr>
            <a:xfrm>
              <a:off x="5210294" y="981947"/>
              <a:ext cx="1750034" cy="32757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пропущенных и подтверждённых приёмов лекарственных препаратов</a:t>
              </a:r>
              <a:r>
                <a:rPr lang="ru-RU" sz="1400">
                  <a:solidFill>
                    <a:srgbClr val="3F3F3F"/>
                  </a:solidFill>
                  <a:latin typeface="Calibri"/>
                  <a:ea typeface="Calibri"/>
                  <a:cs typeface="Calibri"/>
                  <a:sym typeface="Calibri"/>
                </a:rPr>
                <a:t>.</a:t>
              </a:r>
              <a:endParaRPr sz="14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2" name="Google Shape;412;p11"/>
            <p:cNvSpPr txBox="1"/>
            <p:nvPr/>
          </p:nvSpPr>
          <p:spPr>
            <a:xfrm>
              <a:off x="5218241" y="789520"/>
              <a:ext cx="1742086" cy="1403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-RU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Учет</a:t>
              </a:r>
              <a:endParaRPr b="1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13" name="Google Shape;413;p11"/>
          <p:cNvGrpSpPr/>
          <p:nvPr/>
        </p:nvGrpSpPr>
        <p:grpSpPr>
          <a:xfrm>
            <a:off x="9210261" y="5043186"/>
            <a:ext cx="2230259" cy="1096019"/>
            <a:chOff x="5210294" y="913715"/>
            <a:chExt cx="1779474" cy="653804"/>
          </a:xfrm>
        </p:grpSpPr>
        <p:sp>
          <p:nvSpPr>
            <p:cNvPr id="414" name="Google Shape;414;p11"/>
            <p:cNvSpPr txBox="1"/>
            <p:nvPr/>
          </p:nvSpPr>
          <p:spPr>
            <a:xfrm>
              <a:off x="5210294" y="1053448"/>
              <a:ext cx="1750034" cy="51407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100">
                  <a:solidFill>
                    <a:srgbClr val="3F3F3F"/>
                  </a:solidFill>
                  <a:latin typeface="Calibri"/>
                  <a:ea typeface="Calibri"/>
                  <a:cs typeface="Calibri"/>
                  <a:sym typeface="Calibri"/>
                </a:rPr>
                <a:t> с </a:t>
              </a:r>
              <a:r>
                <a:rPr lang="ru-RU"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контактами пользователя в случаях длительного отсутствия реакции на запросы приложения</a:t>
              </a:r>
              <a:r>
                <a:rPr lang="ru-RU"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.</a:t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5" name="Google Shape;415;p11"/>
            <p:cNvSpPr txBox="1"/>
            <p:nvPr/>
          </p:nvSpPr>
          <p:spPr>
            <a:xfrm>
              <a:off x="5247682" y="913715"/>
              <a:ext cx="1742086" cy="16523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-RU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Взаимодействие</a:t>
              </a:r>
              <a:endParaRPr b="1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16" name="Google Shape;416;p11"/>
          <p:cNvSpPr/>
          <p:nvPr/>
        </p:nvSpPr>
        <p:spPr>
          <a:xfrm>
            <a:off x="7081622" y="3754176"/>
            <a:ext cx="1744605" cy="1264838"/>
          </a:xfrm>
          <a:prstGeom prst="frame">
            <a:avLst>
              <a:gd fmla="val 9763" name="adj1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7" name="Google Shape;417;p11"/>
          <p:cNvSpPr/>
          <p:nvPr/>
        </p:nvSpPr>
        <p:spPr>
          <a:xfrm>
            <a:off x="7081622" y="3041032"/>
            <a:ext cx="1744605" cy="1264838"/>
          </a:xfrm>
          <a:prstGeom prst="frame">
            <a:avLst>
              <a:gd fmla="val 9763" name="adj1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8" name="Google Shape;418;p11"/>
          <p:cNvSpPr/>
          <p:nvPr/>
        </p:nvSpPr>
        <p:spPr>
          <a:xfrm>
            <a:off x="7081622" y="2327888"/>
            <a:ext cx="1744605" cy="1264838"/>
          </a:xfrm>
          <a:prstGeom prst="frame">
            <a:avLst>
              <a:gd fmla="val 9763" name="adj1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9" name="Google Shape;419;p11"/>
          <p:cNvSpPr/>
          <p:nvPr/>
        </p:nvSpPr>
        <p:spPr>
          <a:xfrm>
            <a:off x="7081622" y="1614744"/>
            <a:ext cx="1744605" cy="1264838"/>
          </a:xfrm>
          <a:prstGeom prst="frame">
            <a:avLst>
              <a:gd fmla="val 9763" name="adj1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0" name="Google Shape;420;p11"/>
          <p:cNvSpPr/>
          <p:nvPr/>
        </p:nvSpPr>
        <p:spPr>
          <a:xfrm>
            <a:off x="7081622" y="901600"/>
            <a:ext cx="1744605" cy="1264838"/>
          </a:xfrm>
          <a:prstGeom prst="frame">
            <a:avLst>
              <a:gd fmla="val 9763" name="adj1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1" name="Google Shape;421;p11"/>
          <p:cNvSpPr txBox="1"/>
          <p:nvPr/>
        </p:nvSpPr>
        <p:spPr>
          <a:xfrm>
            <a:off x="6881018" y="1911310"/>
            <a:ext cx="1425454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01</a:t>
            </a:r>
            <a:endParaRPr/>
          </a:p>
        </p:txBody>
      </p:sp>
      <p:sp>
        <p:nvSpPr>
          <p:cNvPr id="422" name="Google Shape;422;p11"/>
          <p:cNvSpPr txBox="1"/>
          <p:nvPr/>
        </p:nvSpPr>
        <p:spPr>
          <a:xfrm>
            <a:off x="6881018" y="2621182"/>
            <a:ext cx="1425454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02</a:t>
            </a:r>
            <a:endParaRPr/>
          </a:p>
        </p:txBody>
      </p:sp>
      <p:sp>
        <p:nvSpPr>
          <p:cNvPr id="423" name="Google Shape;423;p11"/>
          <p:cNvSpPr txBox="1"/>
          <p:nvPr/>
        </p:nvSpPr>
        <p:spPr>
          <a:xfrm>
            <a:off x="6881018" y="3331054"/>
            <a:ext cx="1425454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03</a:t>
            </a:r>
            <a:endParaRPr/>
          </a:p>
        </p:txBody>
      </p:sp>
      <p:sp>
        <p:nvSpPr>
          <p:cNvPr id="424" name="Google Shape;424;p11"/>
          <p:cNvSpPr txBox="1"/>
          <p:nvPr/>
        </p:nvSpPr>
        <p:spPr>
          <a:xfrm>
            <a:off x="6881018" y="4040926"/>
            <a:ext cx="1425454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04</a:t>
            </a:r>
            <a:endParaRPr/>
          </a:p>
        </p:txBody>
      </p:sp>
      <p:sp>
        <p:nvSpPr>
          <p:cNvPr id="425" name="Google Shape;425;p11"/>
          <p:cNvSpPr txBox="1"/>
          <p:nvPr/>
        </p:nvSpPr>
        <p:spPr>
          <a:xfrm>
            <a:off x="6881018" y="4750798"/>
            <a:ext cx="1425454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05</a:t>
            </a:r>
            <a:endParaRPr/>
          </a:p>
        </p:txBody>
      </p:sp>
      <p:sp>
        <p:nvSpPr>
          <p:cNvPr id="426" name="Google Shape;426;p11"/>
          <p:cNvSpPr txBox="1"/>
          <p:nvPr/>
        </p:nvSpPr>
        <p:spPr>
          <a:xfrm>
            <a:off x="6881018" y="5460671"/>
            <a:ext cx="1425454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06</a:t>
            </a:r>
            <a:endParaRPr/>
          </a:p>
        </p:txBody>
      </p:sp>
      <p:pic>
        <p:nvPicPr>
          <p:cNvPr descr="https://sun9-28.userapi.com/hogBsx4tucV3yJLa1GOwdbbOLj0ZI8vgDeCkoA/sF8SpeCxFmk.jpg" id="427" name="Google Shape;427;p11"/>
          <p:cNvPicPr preferRelativeResize="0"/>
          <p:nvPr/>
        </p:nvPicPr>
        <p:blipFill rotWithShape="1">
          <a:blip r:embed="rId3">
            <a:alphaModFix/>
          </a:blip>
          <a:srcRect b="11984" l="0" r="0" t="8476"/>
          <a:stretch/>
        </p:blipFill>
        <p:spPr>
          <a:xfrm>
            <a:off x="10672514" y="0"/>
            <a:ext cx="1488983" cy="1080002"/>
          </a:xfrm>
          <a:prstGeom prst="rect">
            <a:avLst/>
          </a:prstGeom>
          <a:noFill/>
          <a:ln>
            <a:noFill/>
          </a:ln>
        </p:spPr>
      </p:pic>
      <p:sp>
        <p:nvSpPr>
          <p:cNvPr id="428" name="Google Shape;428;p11"/>
          <p:cNvSpPr/>
          <p:nvPr/>
        </p:nvSpPr>
        <p:spPr>
          <a:xfrm>
            <a:off x="3818504" y="1408264"/>
            <a:ext cx="3039000" cy="963486"/>
          </a:xfrm>
          <a:prstGeom prst="rect">
            <a:avLst/>
          </a:prstGeom>
          <a:solidFill>
            <a:schemeClr val="lt1"/>
          </a:solidFill>
          <a:ln cap="flat" cmpd="sng" w="158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9" name="Google Shape;429;p11"/>
          <p:cNvSpPr/>
          <p:nvPr/>
        </p:nvSpPr>
        <p:spPr>
          <a:xfrm>
            <a:off x="9050345" y="1552730"/>
            <a:ext cx="3039000" cy="463032"/>
          </a:xfrm>
          <a:prstGeom prst="rect">
            <a:avLst/>
          </a:prstGeom>
          <a:solidFill>
            <a:schemeClr val="lt1"/>
          </a:solidFill>
          <a:ln cap="flat" cmpd="sng" w="158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30" name="Google Shape;430;p11"/>
          <p:cNvGrpSpPr/>
          <p:nvPr/>
        </p:nvGrpSpPr>
        <p:grpSpPr>
          <a:xfrm>
            <a:off x="4189153" y="540001"/>
            <a:ext cx="2235370" cy="2025766"/>
            <a:chOff x="5116493" y="751508"/>
            <a:chExt cx="1879052" cy="1459643"/>
          </a:xfrm>
        </p:grpSpPr>
        <p:sp>
          <p:nvSpPr>
            <p:cNvPr id="431" name="Google Shape;431;p11"/>
            <p:cNvSpPr txBox="1"/>
            <p:nvPr/>
          </p:nvSpPr>
          <p:spPr>
            <a:xfrm>
              <a:off x="5245511" y="1002532"/>
              <a:ext cx="1750034" cy="120861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ru-RU"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о приёме лекарственных препаратов различными способами в зависимости от состояния здоровья, физиологических особенностей и IT-грамотности пользователя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2" name="Google Shape;432;p11"/>
            <p:cNvSpPr txBox="1"/>
            <p:nvPr/>
          </p:nvSpPr>
          <p:spPr>
            <a:xfrm>
              <a:off x="5116493" y="751508"/>
              <a:ext cx="1742086" cy="2217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-RU" sz="2000">
                  <a:solidFill>
                    <a:srgbClr val="3F3F3F"/>
                  </a:solidFill>
                  <a:latin typeface="Calibri"/>
                  <a:ea typeface="Calibri"/>
                  <a:cs typeface="Calibri"/>
                  <a:sym typeface="Calibri"/>
                </a:rPr>
                <a:t>   </a:t>
              </a:r>
              <a:r>
                <a:rPr b="1" lang="ru-RU" sz="2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Оповещение</a:t>
              </a:r>
              <a:endParaRPr b="1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12"/>
          <p:cNvSpPr/>
          <p:nvPr/>
        </p:nvSpPr>
        <p:spPr>
          <a:xfrm>
            <a:off x="192299" y="55002"/>
            <a:ext cx="3225547" cy="1603332"/>
          </a:xfrm>
          <a:prstGeom prst="wedgeEllipseCallout">
            <a:avLst>
              <a:gd fmla="val -20833" name="adj1"/>
              <a:gd fmla="val 62500" name="adj2"/>
            </a:avLst>
          </a:prstGeom>
          <a:solidFill>
            <a:srgbClr val="7F7F7F"/>
          </a:solidFill>
          <a:ln cap="flat" cmpd="sng" w="15875">
            <a:solidFill>
              <a:srgbClr val="5C5C5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9" name="Google Shape;439;p12"/>
          <p:cNvSpPr txBox="1"/>
          <p:nvPr>
            <p:ph idx="1" type="body"/>
          </p:nvPr>
        </p:nvSpPr>
        <p:spPr>
          <a:xfrm>
            <a:off x="538419" y="151286"/>
            <a:ext cx="11829851" cy="13583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b="1" lang="ru-RU" sz="3200">
                <a:latin typeface="Calibri"/>
                <a:ea typeface="Calibri"/>
                <a:cs typeface="Calibri"/>
                <a:sym typeface="Calibri"/>
              </a:rPr>
              <a:t>Алгоритм работы приложения 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3200"/>
              <a:buNone/>
            </a:pPr>
            <a:r>
              <a:rPr b="1" lang="ru-RU" sz="3200">
                <a:latin typeface="Calibri"/>
                <a:ea typeface="Calibri"/>
                <a:cs typeface="Calibri"/>
                <a:sym typeface="Calibri"/>
              </a:rPr>
              <a:t>(Версия для родственников) </a:t>
            </a:r>
            <a:endParaRPr b="1" sz="3200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40" name="Google Shape;440;p12"/>
          <p:cNvGrpSpPr/>
          <p:nvPr/>
        </p:nvGrpSpPr>
        <p:grpSpPr>
          <a:xfrm>
            <a:off x="5803625" y="1337042"/>
            <a:ext cx="6388375" cy="4719759"/>
            <a:chOff x="6057296" y="1254126"/>
            <a:chExt cx="6833346" cy="5048506"/>
          </a:xfrm>
        </p:grpSpPr>
        <p:sp>
          <p:nvSpPr>
            <p:cNvPr id="441" name="Google Shape;441;p12"/>
            <p:cNvSpPr/>
            <p:nvPr/>
          </p:nvSpPr>
          <p:spPr>
            <a:xfrm>
              <a:off x="7282475" y="2005970"/>
              <a:ext cx="5608167" cy="82145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2" name="Google Shape;442;p12"/>
            <p:cNvSpPr/>
            <p:nvPr/>
          </p:nvSpPr>
          <p:spPr>
            <a:xfrm>
              <a:off x="7008098" y="3176121"/>
              <a:ext cx="5882544" cy="82145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3" name="Google Shape;443;p12"/>
            <p:cNvSpPr/>
            <p:nvPr/>
          </p:nvSpPr>
          <p:spPr>
            <a:xfrm>
              <a:off x="6752271" y="4303118"/>
              <a:ext cx="6138371" cy="821459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4" name="Google Shape;444;p12"/>
            <p:cNvSpPr/>
            <p:nvPr/>
          </p:nvSpPr>
          <p:spPr>
            <a:xfrm>
              <a:off x="6455650" y="5451692"/>
              <a:ext cx="6434992" cy="82145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5" name="Google Shape;445;p12"/>
            <p:cNvSpPr/>
            <p:nvPr/>
          </p:nvSpPr>
          <p:spPr>
            <a:xfrm rot="8690186">
              <a:off x="6085639" y="5163376"/>
              <a:ext cx="1822862" cy="676036"/>
            </a:xfrm>
            <a:prstGeom prst="parallelogram">
              <a:avLst>
                <a:gd fmla="val 67445" name="adj"/>
              </a:avLst>
            </a:prstGeom>
            <a:solidFill>
              <a:schemeClr val="accent2"/>
            </a:solidFill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6" name="Google Shape;446;p12"/>
            <p:cNvSpPr/>
            <p:nvPr/>
          </p:nvSpPr>
          <p:spPr>
            <a:xfrm rot="8690186">
              <a:off x="6381304" y="4014700"/>
              <a:ext cx="1822862" cy="676036"/>
            </a:xfrm>
            <a:prstGeom prst="parallelogram">
              <a:avLst>
                <a:gd fmla="val 67445" name="adj"/>
              </a:avLst>
            </a:prstGeom>
            <a:solidFill>
              <a:srgbClr val="7F7F7F"/>
            </a:solidFill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7" name="Google Shape;447;p12"/>
            <p:cNvSpPr/>
            <p:nvPr/>
          </p:nvSpPr>
          <p:spPr>
            <a:xfrm rot="8690186">
              <a:off x="6658031" y="2866023"/>
              <a:ext cx="1822862" cy="676036"/>
            </a:xfrm>
            <a:prstGeom prst="parallelogram">
              <a:avLst>
                <a:gd fmla="val 67445" name="adj"/>
              </a:avLst>
            </a:prstGeom>
            <a:solidFill>
              <a:schemeClr val="accent2"/>
            </a:solidFill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8" name="Google Shape;448;p12"/>
            <p:cNvSpPr/>
            <p:nvPr/>
          </p:nvSpPr>
          <p:spPr>
            <a:xfrm rot="8690186">
              <a:off x="6934758" y="1717346"/>
              <a:ext cx="1822862" cy="676036"/>
            </a:xfrm>
            <a:prstGeom prst="parallelogram">
              <a:avLst>
                <a:gd fmla="val 67445" name="adj"/>
              </a:avLst>
            </a:prstGeom>
            <a:solidFill>
              <a:schemeClr val="accent1"/>
            </a:solidFill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49" name="Google Shape;449;p12"/>
          <p:cNvSpPr/>
          <p:nvPr/>
        </p:nvSpPr>
        <p:spPr>
          <a:xfrm>
            <a:off x="371813" y="1911223"/>
            <a:ext cx="752762" cy="693578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0" name="Google Shape;450;p12"/>
          <p:cNvSpPr/>
          <p:nvPr/>
        </p:nvSpPr>
        <p:spPr>
          <a:xfrm>
            <a:off x="332234" y="3038748"/>
            <a:ext cx="752762" cy="752762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1" name="Google Shape;451;p12"/>
          <p:cNvSpPr/>
          <p:nvPr/>
        </p:nvSpPr>
        <p:spPr>
          <a:xfrm>
            <a:off x="335879" y="4182291"/>
            <a:ext cx="752762" cy="752762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2" name="Google Shape;452;p12"/>
          <p:cNvSpPr/>
          <p:nvPr/>
        </p:nvSpPr>
        <p:spPr>
          <a:xfrm>
            <a:off x="335879" y="5266959"/>
            <a:ext cx="752762" cy="752762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53" name="Google Shape;453;p12"/>
          <p:cNvGrpSpPr/>
          <p:nvPr/>
        </p:nvGrpSpPr>
        <p:grpSpPr>
          <a:xfrm>
            <a:off x="1899258" y="1516843"/>
            <a:ext cx="4132264" cy="835753"/>
            <a:chOff x="1758834" y="1487218"/>
            <a:chExt cx="2764687" cy="835753"/>
          </a:xfrm>
        </p:grpSpPr>
        <p:sp>
          <p:nvSpPr>
            <p:cNvPr id="454" name="Google Shape;454;p12"/>
            <p:cNvSpPr txBox="1"/>
            <p:nvPr/>
          </p:nvSpPr>
          <p:spPr>
            <a:xfrm>
              <a:off x="1758834" y="2045972"/>
              <a:ext cx="2741158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200">
                  <a:solidFill>
                    <a:srgbClr val="595959"/>
                  </a:solidFill>
                  <a:latin typeface="Calibri"/>
                  <a:ea typeface="Calibri"/>
                  <a:cs typeface="Calibri"/>
                  <a:sym typeface="Calibri"/>
                </a:rPr>
                <a:t>.</a:t>
              </a:r>
              <a:r>
                <a:rPr lang="ru-RU" sz="1200">
                  <a:solidFill>
                    <a:srgbClr val="3F3F3F"/>
                  </a:solidFill>
                  <a:latin typeface="Calibri"/>
                  <a:ea typeface="Calibri"/>
                  <a:cs typeface="Calibri"/>
                  <a:sym typeface="Calibri"/>
                </a:rPr>
                <a:t>    </a:t>
              </a:r>
              <a:endPara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5" name="Google Shape;455;p12"/>
            <p:cNvSpPr txBox="1"/>
            <p:nvPr/>
          </p:nvSpPr>
          <p:spPr>
            <a:xfrm>
              <a:off x="1782363" y="1487218"/>
              <a:ext cx="2741158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4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56" name="Google Shape;456;p12"/>
          <p:cNvSpPr txBox="1"/>
          <p:nvPr/>
        </p:nvSpPr>
        <p:spPr>
          <a:xfrm>
            <a:off x="1416052" y="3009797"/>
            <a:ext cx="5421774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Происходит оповещение о приёме лекарственных препаратов различными способами (sms или звонок) в зависимости от состояния здоровья, физиологических особенностей и IT-грамотности пожилого человека.</a:t>
            </a:r>
            <a:endParaRPr/>
          </a:p>
        </p:txBody>
      </p:sp>
      <p:sp>
        <p:nvSpPr>
          <p:cNvPr id="457" name="Google Shape;457;p12"/>
          <p:cNvSpPr txBox="1"/>
          <p:nvPr/>
        </p:nvSpPr>
        <p:spPr>
          <a:xfrm>
            <a:off x="1416052" y="4054276"/>
            <a:ext cx="4945405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Через автоматизированную  телефонную станцию поступает уведомление  и открывается программируемый контейнер, где хранятся  лекарственные препараты. Пациент их употребляет в положенное время.</a:t>
            </a:r>
            <a:endParaRPr/>
          </a:p>
        </p:txBody>
      </p:sp>
      <p:sp>
        <p:nvSpPr>
          <p:cNvPr id="458" name="Google Shape;458;p12"/>
          <p:cNvSpPr txBox="1"/>
          <p:nvPr/>
        </p:nvSpPr>
        <p:spPr>
          <a:xfrm>
            <a:off x="1416052" y="5143013"/>
            <a:ext cx="4867186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Приходит уведомление(обратная связь), что манипуляция прошла успешна. Взаимодействие с контактами (семейный чат) пользователя в случаях длительного отсутствия реакции на запросы приложения и др.</a:t>
            </a:r>
            <a:endParaRPr b="1"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9" name="Google Shape;459;p12"/>
          <p:cNvSpPr txBox="1"/>
          <p:nvPr/>
        </p:nvSpPr>
        <p:spPr>
          <a:xfrm rot="-2011591">
            <a:off x="6995462" y="1755009"/>
            <a:ext cx="960339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01</a:t>
            </a:r>
            <a:endParaRPr b="1" sz="3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0" name="Google Shape;460;p12"/>
          <p:cNvSpPr txBox="1"/>
          <p:nvPr/>
        </p:nvSpPr>
        <p:spPr>
          <a:xfrm rot="-2011591">
            <a:off x="6719263" y="2847803"/>
            <a:ext cx="960339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02</a:t>
            </a:r>
            <a:endParaRPr b="1" sz="3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1" name="Google Shape;461;p12"/>
          <p:cNvSpPr txBox="1"/>
          <p:nvPr/>
        </p:nvSpPr>
        <p:spPr>
          <a:xfrm rot="-2011591">
            <a:off x="6443064" y="3940597"/>
            <a:ext cx="960339" cy="584775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03</a:t>
            </a:r>
            <a:endParaRPr b="1" sz="3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2" name="Google Shape;462;p12"/>
          <p:cNvSpPr txBox="1"/>
          <p:nvPr/>
        </p:nvSpPr>
        <p:spPr>
          <a:xfrm rot="-2011591">
            <a:off x="6166865" y="5033391"/>
            <a:ext cx="960339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04</a:t>
            </a:r>
            <a:endParaRPr b="1" sz="3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3" name="Google Shape;463;p12"/>
          <p:cNvSpPr/>
          <p:nvPr/>
        </p:nvSpPr>
        <p:spPr>
          <a:xfrm rot="2942052">
            <a:off x="516242" y="4331387"/>
            <a:ext cx="462604" cy="492140"/>
          </a:xfrm>
          <a:custGeom>
            <a:rect b="b" l="l" r="r" t="t"/>
            <a:pathLst>
              <a:path extrusionOk="0" h="3204001" w="3011706">
                <a:moveTo>
                  <a:pt x="2432249" y="1011942"/>
                </a:moveTo>
                <a:cubicBezTo>
                  <a:pt x="2423608" y="1019482"/>
                  <a:pt x="2416303" y="1028841"/>
                  <a:pt x="2410966" y="1039800"/>
                </a:cubicBezTo>
                <a:lnTo>
                  <a:pt x="1969837" y="1945620"/>
                </a:lnTo>
                <a:cubicBezTo>
                  <a:pt x="1948488" y="1989457"/>
                  <a:pt x="1966719" y="2042300"/>
                  <a:pt x="2010556" y="2063648"/>
                </a:cubicBezTo>
                <a:cubicBezTo>
                  <a:pt x="2054392" y="2084996"/>
                  <a:pt x="2107235" y="2066766"/>
                  <a:pt x="2128583" y="2022929"/>
                </a:cubicBezTo>
                <a:lnTo>
                  <a:pt x="2569712" y="1117109"/>
                </a:lnTo>
                <a:cubicBezTo>
                  <a:pt x="2591061" y="1073271"/>
                  <a:pt x="2572830" y="1020430"/>
                  <a:pt x="2528993" y="999081"/>
                </a:cubicBezTo>
                <a:cubicBezTo>
                  <a:pt x="2496115" y="983070"/>
                  <a:pt x="2458172" y="989322"/>
                  <a:pt x="2432249" y="1011942"/>
                </a:cubicBezTo>
                <a:close/>
                <a:moveTo>
                  <a:pt x="1709549" y="1044955"/>
                </a:moveTo>
                <a:cubicBezTo>
                  <a:pt x="1978186" y="735551"/>
                  <a:pt x="2446780" y="702502"/>
                  <a:pt x="2756184" y="971139"/>
                </a:cubicBezTo>
                <a:cubicBezTo>
                  <a:pt x="3065588" y="1239776"/>
                  <a:pt x="3098636" y="1708370"/>
                  <a:pt x="2830000" y="2017774"/>
                </a:cubicBezTo>
                <a:cubicBezTo>
                  <a:pt x="2561363" y="2327178"/>
                  <a:pt x="2092769" y="2360227"/>
                  <a:pt x="1783365" y="2091590"/>
                </a:cubicBezTo>
                <a:cubicBezTo>
                  <a:pt x="1473960" y="1822953"/>
                  <a:pt x="1440912" y="1354359"/>
                  <a:pt x="1709549" y="1044955"/>
                </a:cubicBezTo>
                <a:close/>
                <a:moveTo>
                  <a:pt x="208197" y="1872243"/>
                </a:moveTo>
                <a:cubicBezTo>
                  <a:pt x="195168" y="1885273"/>
                  <a:pt x="187109" y="1903273"/>
                  <a:pt x="187109" y="1923155"/>
                </a:cubicBezTo>
                <a:lnTo>
                  <a:pt x="187109" y="2715155"/>
                </a:lnTo>
                <a:cubicBezTo>
                  <a:pt x="187109" y="2754920"/>
                  <a:pt x="219344" y="2787155"/>
                  <a:pt x="259109" y="2787155"/>
                </a:cubicBezTo>
                <a:cubicBezTo>
                  <a:pt x="298874" y="2787155"/>
                  <a:pt x="331109" y="2754920"/>
                  <a:pt x="331109" y="2715155"/>
                </a:cubicBezTo>
                <a:lnTo>
                  <a:pt x="331109" y="1923155"/>
                </a:lnTo>
                <a:cubicBezTo>
                  <a:pt x="331109" y="1883390"/>
                  <a:pt x="298874" y="1851155"/>
                  <a:pt x="259109" y="1851155"/>
                </a:cubicBezTo>
                <a:cubicBezTo>
                  <a:pt x="239226" y="1851156"/>
                  <a:pt x="221226" y="1859214"/>
                  <a:pt x="208197" y="1872243"/>
                </a:cubicBezTo>
                <a:close/>
                <a:moveTo>
                  <a:pt x="0" y="1625202"/>
                </a:moveTo>
                <a:cubicBezTo>
                  <a:pt x="418057" y="1737228"/>
                  <a:pt x="858998" y="1737384"/>
                  <a:pt x="1277606" y="1625336"/>
                </a:cubicBezTo>
                <a:cubicBezTo>
                  <a:pt x="1277605" y="1938624"/>
                  <a:pt x="1277605" y="2251911"/>
                  <a:pt x="1277605" y="2565198"/>
                </a:cubicBezTo>
                <a:cubicBezTo>
                  <a:pt x="1277605" y="2917999"/>
                  <a:pt x="991603" y="3204001"/>
                  <a:pt x="638802" y="3204001"/>
                </a:cubicBezTo>
                <a:lnTo>
                  <a:pt x="638803" y="3204000"/>
                </a:lnTo>
                <a:cubicBezTo>
                  <a:pt x="286002" y="3204000"/>
                  <a:pt x="0" y="2917999"/>
                  <a:pt x="0" y="2565197"/>
                </a:cubicBezTo>
                <a:close/>
                <a:moveTo>
                  <a:pt x="208197" y="459897"/>
                </a:moveTo>
                <a:cubicBezTo>
                  <a:pt x="195167" y="472926"/>
                  <a:pt x="187109" y="490926"/>
                  <a:pt x="187109" y="510808"/>
                </a:cubicBezTo>
                <a:lnTo>
                  <a:pt x="187109" y="1302808"/>
                </a:lnTo>
                <a:cubicBezTo>
                  <a:pt x="187109" y="1342573"/>
                  <a:pt x="219344" y="1374808"/>
                  <a:pt x="259109" y="1374808"/>
                </a:cubicBezTo>
                <a:cubicBezTo>
                  <a:pt x="298874" y="1374808"/>
                  <a:pt x="331109" y="1342573"/>
                  <a:pt x="331109" y="1302808"/>
                </a:cubicBezTo>
                <a:lnTo>
                  <a:pt x="331109" y="510808"/>
                </a:lnTo>
                <a:cubicBezTo>
                  <a:pt x="331109" y="471043"/>
                  <a:pt x="298874" y="438808"/>
                  <a:pt x="259109" y="438808"/>
                </a:cubicBezTo>
                <a:cubicBezTo>
                  <a:pt x="239226" y="438808"/>
                  <a:pt x="221226" y="446867"/>
                  <a:pt x="208197" y="459897"/>
                </a:cubicBezTo>
                <a:close/>
                <a:moveTo>
                  <a:pt x="187101" y="187101"/>
                </a:moveTo>
                <a:cubicBezTo>
                  <a:pt x="302701" y="71501"/>
                  <a:pt x="462402" y="0"/>
                  <a:pt x="638803" y="0"/>
                </a:cubicBezTo>
                <a:cubicBezTo>
                  <a:pt x="991604" y="0"/>
                  <a:pt x="1277606" y="286002"/>
                  <a:pt x="1277606" y="638803"/>
                </a:cubicBezTo>
                <a:lnTo>
                  <a:pt x="1277606" y="1497764"/>
                </a:lnTo>
                <a:cubicBezTo>
                  <a:pt x="859958" y="1616355"/>
                  <a:pt x="417375" y="1616210"/>
                  <a:pt x="0" y="1498771"/>
                </a:cubicBezTo>
                <a:lnTo>
                  <a:pt x="0" y="638803"/>
                </a:lnTo>
                <a:cubicBezTo>
                  <a:pt x="0" y="462403"/>
                  <a:pt x="71500" y="302702"/>
                  <a:pt x="187101" y="18710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4" name="Google Shape;464;p12"/>
          <p:cNvSpPr/>
          <p:nvPr/>
        </p:nvSpPr>
        <p:spPr>
          <a:xfrm>
            <a:off x="458184" y="5400239"/>
            <a:ext cx="508153" cy="490031"/>
          </a:xfrm>
          <a:custGeom>
            <a:rect b="b" l="l" r="r" t="t"/>
            <a:pathLst>
              <a:path extrusionOk="0" h="3240000" w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5" name="Google Shape;465;p12"/>
          <p:cNvSpPr/>
          <p:nvPr/>
        </p:nvSpPr>
        <p:spPr>
          <a:xfrm>
            <a:off x="611897" y="2015256"/>
            <a:ext cx="271294" cy="469495"/>
          </a:xfrm>
          <a:custGeom>
            <a:rect b="b" l="l" r="r" t="t"/>
            <a:pathLst>
              <a:path extrusionOk="0" h="3240000" w="1872208">
                <a:moveTo>
                  <a:pt x="936104" y="2852499"/>
                </a:moveTo>
                <a:cubicBezTo>
                  <a:pt x="861605" y="2852499"/>
                  <a:pt x="801211" y="2912893"/>
                  <a:pt x="801211" y="2987392"/>
                </a:cubicBezTo>
                <a:cubicBezTo>
                  <a:pt x="801211" y="3061891"/>
                  <a:pt x="861605" y="3122285"/>
                  <a:pt x="936104" y="3122285"/>
                </a:cubicBezTo>
                <a:cubicBezTo>
                  <a:pt x="1010603" y="3122285"/>
                  <a:pt x="1070997" y="3061891"/>
                  <a:pt x="1070997" y="2987392"/>
                </a:cubicBezTo>
                <a:cubicBezTo>
                  <a:pt x="1070997" y="2912893"/>
                  <a:pt x="1010603" y="2852499"/>
                  <a:pt x="936104" y="2852499"/>
                </a:cubicBezTo>
                <a:close/>
                <a:moveTo>
                  <a:pt x="144016" y="323096"/>
                </a:moveTo>
                <a:lnTo>
                  <a:pt x="144016" y="2699360"/>
                </a:lnTo>
                <a:lnTo>
                  <a:pt x="1728192" y="2699360"/>
                </a:lnTo>
                <a:lnTo>
                  <a:pt x="1728192" y="323096"/>
                </a:lnTo>
                <a:close/>
                <a:moveTo>
                  <a:pt x="720104" y="107072"/>
                </a:moveTo>
                <a:cubicBezTo>
                  <a:pt x="690281" y="107072"/>
                  <a:pt x="666104" y="131249"/>
                  <a:pt x="666104" y="161072"/>
                </a:cubicBezTo>
                <a:cubicBezTo>
                  <a:pt x="666104" y="190895"/>
                  <a:pt x="690281" y="215072"/>
                  <a:pt x="720104" y="215072"/>
                </a:cubicBezTo>
                <a:lnTo>
                  <a:pt x="1152104" y="215072"/>
                </a:lnTo>
                <a:cubicBezTo>
                  <a:pt x="1181927" y="215072"/>
                  <a:pt x="1206104" y="190895"/>
                  <a:pt x="1206104" y="161072"/>
                </a:cubicBezTo>
                <a:cubicBezTo>
                  <a:pt x="1206104" y="131249"/>
                  <a:pt x="1181927" y="107072"/>
                  <a:pt x="1152104" y="107072"/>
                </a:cubicBezTo>
                <a:close/>
                <a:moveTo>
                  <a:pt x="312041" y="0"/>
                </a:moveTo>
                <a:lnTo>
                  <a:pt x="1560167" y="0"/>
                </a:lnTo>
                <a:cubicBezTo>
                  <a:pt x="1732502" y="0"/>
                  <a:pt x="1872208" y="139706"/>
                  <a:pt x="1872208" y="312041"/>
                </a:cubicBezTo>
                <a:lnTo>
                  <a:pt x="1872208" y="2927959"/>
                </a:lnTo>
                <a:cubicBezTo>
                  <a:pt x="1872208" y="3100294"/>
                  <a:pt x="1732502" y="3240000"/>
                  <a:pt x="1560167" y="3240000"/>
                </a:cubicBezTo>
                <a:lnTo>
                  <a:pt x="312041" y="3240000"/>
                </a:lnTo>
                <a:cubicBezTo>
                  <a:pt x="139706" y="3240000"/>
                  <a:pt x="0" y="3100294"/>
                  <a:pt x="0" y="2927959"/>
                </a:cubicBezTo>
                <a:lnTo>
                  <a:pt x="0" y="312041"/>
                </a:lnTo>
                <a:cubicBezTo>
                  <a:pt x="0" y="139706"/>
                  <a:pt x="139706" y="0"/>
                  <a:pt x="312041" y="0"/>
                </a:cubicBezTo>
                <a:close/>
              </a:path>
            </a:pathLst>
          </a:custGeom>
          <a:solidFill>
            <a:schemeClr val="accent1"/>
          </a:solidFill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66" name="Google Shape;466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0060" y="3159983"/>
            <a:ext cx="409254" cy="504154"/>
          </a:xfrm>
          <a:prstGeom prst="rect">
            <a:avLst/>
          </a:prstGeom>
          <a:noFill/>
          <a:ln>
            <a:noFill/>
          </a:ln>
        </p:spPr>
      </p:pic>
      <p:sp>
        <p:nvSpPr>
          <p:cNvPr id="467" name="Google Shape;467;p12"/>
          <p:cNvSpPr/>
          <p:nvPr/>
        </p:nvSpPr>
        <p:spPr>
          <a:xfrm>
            <a:off x="1416052" y="2049510"/>
            <a:ext cx="5453384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Заботливые родственники/ соц.работники по назначению врача вбивают лекарственные препараты в свой сотовый телефон для своего пожилого родственика.</a:t>
            </a:r>
            <a:endParaRPr/>
          </a:p>
        </p:txBody>
      </p:sp>
      <p:pic>
        <p:nvPicPr>
          <p:cNvPr descr="https://sun9-28.userapi.com/hogBsx4tucV3yJLa1GOwdbbOLj0ZI8vgDeCkoA/sF8SpeCxFmk.jpg" id="468" name="Google Shape;468;p12"/>
          <p:cNvPicPr preferRelativeResize="0"/>
          <p:nvPr/>
        </p:nvPicPr>
        <p:blipFill rotWithShape="1">
          <a:blip r:embed="rId4">
            <a:alphaModFix/>
          </a:blip>
          <a:srcRect b="11984" l="0" r="0" t="8476"/>
          <a:stretch/>
        </p:blipFill>
        <p:spPr>
          <a:xfrm>
            <a:off x="8175488" y="2741267"/>
            <a:ext cx="3436293" cy="2492442"/>
          </a:xfrm>
          <a:prstGeom prst="ellipse">
            <a:avLst/>
          </a:prstGeom>
          <a:noFill/>
          <a:ln cap="rnd" cmpd="sng" w="63500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  <a:effectLst>
            <a:outerShdw blurRad="381000" sx="-80000" rotWithShape="0" dir="5400000" dist="292100" sy="-18000">
              <a:srgbClr val="000000">
                <a:alpha val="21960"/>
              </a:srgbClr>
            </a:outerShdw>
          </a:effectLst>
        </p:spPr>
      </p:pic>
      <p:sp>
        <p:nvSpPr>
          <p:cNvPr id="469" name="Google Shape;469;p12"/>
          <p:cNvSpPr/>
          <p:nvPr/>
        </p:nvSpPr>
        <p:spPr>
          <a:xfrm>
            <a:off x="366878" y="327111"/>
            <a:ext cx="3131840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Размер мобильного приложения "Геро-Time" - не более </a:t>
            </a:r>
            <a:r>
              <a:rPr b="1" lang="ru-RU" sz="2000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150 Мб</a:t>
            </a:r>
            <a:endParaRPr/>
          </a:p>
        </p:txBody>
      </p:sp>
      <p:pic>
        <p:nvPicPr>
          <p:cNvPr descr="https://sun9-28.userapi.com/hogBsx4tucV3yJLa1GOwdbbOLj0ZI8vgDeCkoA/sF8SpeCxFmk.jpg" id="470" name="Google Shape;470;p12"/>
          <p:cNvPicPr preferRelativeResize="0"/>
          <p:nvPr/>
        </p:nvPicPr>
        <p:blipFill rotWithShape="1">
          <a:blip r:embed="rId4">
            <a:alphaModFix/>
          </a:blip>
          <a:srcRect b="11984" l="0" r="0" t="8476"/>
          <a:stretch/>
        </p:blipFill>
        <p:spPr>
          <a:xfrm>
            <a:off x="10672514" y="0"/>
            <a:ext cx="1488983" cy="10800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13"/>
          <p:cNvSpPr txBox="1"/>
          <p:nvPr>
            <p:ph idx="1" type="body"/>
          </p:nvPr>
        </p:nvSpPr>
        <p:spPr>
          <a:xfrm>
            <a:off x="200330" y="406013"/>
            <a:ext cx="11829851" cy="13583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b="1" lang="ru-RU" sz="3600">
                <a:latin typeface="Calibri"/>
                <a:ea typeface="Calibri"/>
                <a:cs typeface="Calibri"/>
                <a:sym typeface="Calibri"/>
              </a:rPr>
              <a:t>Алгоритм работы приложения 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3600"/>
              <a:buNone/>
            </a:pPr>
            <a:r>
              <a:rPr b="1" lang="ru-RU" sz="3600">
                <a:latin typeface="Calibri"/>
                <a:ea typeface="Calibri"/>
                <a:cs typeface="Calibri"/>
                <a:sym typeface="Calibri"/>
              </a:rPr>
              <a:t>(Версия для пожилых пациентов имеющих смартфон)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77" name="Google Shape;477;p13"/>
          <p:cNvGrpSpPr/>
          <p:nvPr/>
        </p:nvGrpSpPr>
        <p:grpSpPr>
          <a:xfrm>
            <a:off x="6222929" y="2075238"/>
            <a:ext cx="5853258" cy="2559683"/>
            <a:chOff x="6629686" y="1267307"/>
            <a:chExt cx="6260956" cy="2737972"/>
          </a:xfrm>
        </p:grpSpPr>
        <p:sp>
          <p:nvSpPr>
            <p:cNvPr id="478" name="Google Shape;478;p13"/>
            <p:cNvSpPr/>
            <p:nvPr/>
          </p:nvSpPr>
          <p:spPr>
            <a:xfrm>
              <a:off x="7105626" y="2005969"/>
              <a:ext cx="5785016" cy="82145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9" name="Google Shape;479;p13"/>
            <p:cNvSpPr/>
            <p:nvPr/>
          </p:nvSpPr>
          <p:spPr>
            <a:xfrm>
              <a:off x="7008098" y="3176121"/>
              <a:ext cx="5882544" cy="82145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0" name="Google Shape;480;p13"/>
            <p:cNvSpPr/>
            <p:nvPr/>
          </p:nvSpPr>
          <p:spPr>
            <a:xfrm rot="8690186">
              <a:off x="6658029" y="2866023"/>
              <a:ext cx="1822862" cy="676036"/>
            </a:xfrm>
            <a:prstGeom prst="parallelogram">
              <a:avLst>
                <a:gd fmla="val 67445" name="adj"/>
              </a:avLst>
            </a:prstGeom>
            <a:solidFill>
              <a:schemeClr val="accent2"/>
            </a:solidFill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1" name="Google Shape;481;p13"/>
            <p:cNvSpPr/>
            <p:nvPr/>
          </p:nvSpPr>
          <p:spPr>
            <a:xfrm rot="8690186">
              <a:off x="6772805" y="1730527"/>
              <a:ext cx="1822862" cy="676036"/>
            </a:xfrm>
            <a:prstGeom prst="parallelogram">
              <a:avLst>
                <a:gd fmla="val 67445" name="adj"/>
              </a:avLst>
            </a:prstGeom>
            <a:solidFill>
              <a:schemeClr val="accent1"/>
            </a:solidFill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82" name="Google Shape;482;p13"/>
          <p:cNvSpPr/>
          <p:nvPr/>
        </p:nvSpPr>
        <p:spPr>
          <a:xfrm>
            <a:off x="778592" y="2819891"/>
            <a:ext cx="752762" cy="752762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3" name="Google Shape;483;p13"/>
          <p:cNvSpPr/>
          <p:nvPr/>
        </p:nvSpPr>
        <p:spPr>
          <a:xfrm>
            <a:off x="803679" y="3795887"/>
            <a:ext cx="752762" cy="752762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4" name="Google Shape;484;p13"/>
          <p:cNvSpPr/>
          <p:nvPr/>
        </p:nvSpPr>
        <p:spPr>
          <a:xfrm>
            <a:off x="791848" y="4779298"/>
            <a:ext cx="752762" cy="752762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85" name="Google Shape;485;p13"/>
          <p:cNvGrpSpPr/>
          <p:nvPr/>
        </p:nvGrpSpPr>
        <p:grpSpPr>
          <a:xfrm>
            <a:off x="1899258" y="1516843"/>
            <a:ext cx="4132264" cy="835753"/>
            <a:chOff x="1758834" y="1487218"/>
            <a:chExt cx="2764687" cy="835753"/>
          </a:xfrm>
        </p:grpSpPr>
        <p:sp>
          <p:nvSpPr>
            <p:cNvPr id="486" name="Google Shape;486;p13"/>
            <p:cNvSpPr txBox="1"/>
            <p:nvPr/>
          </p:nvSpPr>
          <p:spPr>
            <a:xfrm>
              <a:off x="1758834" y="2045972"/>
              <a:ext cx="2741158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200">
                  <a:solidFill>
                    <a:srgbClr val="595959"/>
                  </a:solidFill>
                  <a:latin typeface="Calibri"/>
                  <a:ea typeface="Calibri"/>
                  <a:cs typeface="Calibri"/>
                  <a:sym typeface="Calibri"/>
                </a:rPr>
                <a:t>.</a:t>
              </a:r>
              <a:r>
                <a:rPr lang="ru-RU" sz="1200">
                  <a:solidFill>
                    <a:srgbClr val="3F3F3F"/>
                  </a:solidFill>
                  <a:latin typeface="Calibri"/>
                  <a:ea typeface="Calibri"/>
                  <a:cs typeface="Calibri"/>
                  <a:sym typeface="Calibri"/>
                </a:rPr>
                <a:t>    </a:t>
              </a:r>
              <a:endPara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7" name="Google Shape;487;p13"/>
            <p:cNvSpPr txBox="1"/>
            <p:nvPr/>
          </p:nvSpPr>
          <p:spPr>
            <a:xfrm>
              <a:off x="1782363" y="1487218"/>
              <a:ext cx="2741158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4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88" name="Google Shape;488;p13"/>
          <p:cNvSpPr txBox="1"/>
          <p:nvPr/>
        </p:nvSpPr>
        <p:spPr>
          <a:xfrm>
            <a:off x="1320501" y="2844804"/>
            <a:ext cx="5421774" cy="6586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График приёма ЛП ( время, в которое открывается контейнер).Личный кабинет пользователя.</a:t>
            </a:r>
            <a:endParaRPr b="1"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9" name="Google Shape;489;p13"/>
          <p:cNvSpPr txBox="1"/>
          <p:nvPr/>
        </p:nvSpPr>
        <p:spPr>
          <a:xfrm>
            <a:off x="200330" y="2726457"/>
            <a:ext cx="4867186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b="1"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0" name="Google Shape;490;p13"/>
          <p:cNvSpPr txBox="1"/>
          <p:nvPr/>
        </p:nvSpPr>
        <p:spPr>
          <a:xfrm rot="-2011591">
            <a:off x="6749483" y="2577913"/>
            <a:ext cx="960339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01</a:t>
            </a:r>
            <a:endParaRPr b="1" sz="3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1" name="Google Shape;491;p13"/>
          <p:cNvSpPr txBox="1"/>
          <p:nvPr/>
        </p:nvSpPr>
        <p:spPr>
          <a:xfrm rot="-2011591">
            <a:off x="6563242" y="3682093"/>
            <a:ext cx="960339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02</a:t>
            </a:r>
            <a:endParaRPr b="1" sz="3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2" name="Google Shape;492;p13"/>
          <p:cNvSpPr txBox="1"/>
          <p:nvPr/>
        </p:nvSpPr>
        <p:spPr>
          <a:xfrm rot="-2011591">
            <a:off x="6166865" y="5033391"/>
            <a:ext cx="960339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04</a:t>
            </a:r>
            <a:endParaRPr b="1" sz="3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3" name="Google Shape;493;p13"/>
          <p:cNvSpPr/>
          <p:nvPr/>
        </p:nvSpPr>
        <p:spPr>
          <a:xfrm rot="2942052">
            <a:off x="948758" y="4048100"/>
            <a:ext cx="462604" cy="492140"/>
          </a:xfrm>
          <a:custGeom>
            <a:rect b="b" l="l" r="r" t="t"/>
            <a:pathLst>
              <a:path extrusionOk="0" h="3204001" w="3011706">
                <a:moveTo>
                  <a:pt x="2432249" y="1011942"/>
                </a:moveTo>
                <a:cubicBezTo>
                  <a:pt x="2423608" y="1019482"/>
                  <a:pt x="2416303" y="1028841"/>
                  <a:pt x="2410966" y="1039800"/>
                </a:cubicBezTo>
                <a:lnTo>
                  <a:pt x="1969837" y="1945620"/>
                </a:lnTo>
                <a:cubicBezTo>
                  <a:pt x="1948488" y="1989457"/>
                  <a:pt x="1966719" y="2042300"/>
                  <a:pt x="2010556" y="2063648"/>
                </a:cubicBezTo>
                <a:cubicBezTo>
                  <a:pt x="2054392" y="2084996"/>
                  <a:pt x="2107235" y="2066766"/>
                  <a:pt x="2128583" y="2022929"/>
                </a:cubicBezTo>
                <a:lnTo>
                  <a:pt x="2569712" y="1117109"/>
                </a:lnTo>
                <a:cubicBezTo>
                  <a:pt x="2591061" y="1073271"/>
                  <a:pt x="2572830" y="1020430"/>
                  <a:pt x="2528993" y="999081"/>
                </a:cubicBezTo>
                <a:cubicBezTo>
                  <a:pt x="2496115" y="983070"/>
                  <a:pt x="2458172" y="989322"/>
                  <a:pt x="2432249" y="1011942"/>
                </a:cubicBezTo>
                <a:close/>
                <a:moveTo>
                  <a:pt x="1709549" y="1044955"/>
                </a:moveTo>
                <a:cubicBezTo>
                  <a:pt x="1978186" y="735551"/>
                  <a:pt x="2446780" y="702502"/>
                  <a:pt x="2756184" y="971139"/>
                </a:cubicBezTo>
                <a:cubicBezTo>
                  <a:pt x="3065588" y="1239776"/>
                  <a:pt x="3098636" y="1708370"/>
                  <a:pt x="2830000" y="2017774"/>
                </a:cubicBezTo>
                <a:cubicBezTo>
                  <a:pt x="2561363" y="2327178"/>
                  <a:pt x="2092769" y="2360227"/>
                  <a:pt x="1783365" y="2091590"/>
                </a:cubicBezTo>
                <a:cubicBezTo>
                  <a:pt x="1473960" y="1822953"/>
                  <a:pt x="1440912" y="1354359"/>
                  <a:pt x="1709549" y="1044955"/>
                </a:cubicBezTo>
                <a:close/>
                <a:moveTo>
                  <a:pt x="208197" y="1872243"/>
                </a:moveTo>
                <a:cubicBezTo>
                  <a:pt x="195168" y="1885273"/>
                  <a:pt x="187109" y="1903273"/>
                  <a:pt x="187109" y="1923155"/>
                </a:cubicBezTo>
                <a:lnTo>
                  <a:pt x="187109" y="2715155"/>
                </a:lnTo>
                <a:cubicBezTo>
                  <a:pt x="187109" y="2754920"/>
                  <a:pt x="219344" y="2787155"/>
                  <a:pt x="259109" y="2787155"/>
                </a:cubicBezTo>
                <a:cubicBezTo>
                  <a:pt x="298874" y="2787155"/>
                  <a:pt x="331109" y="2754920"/>
                  <a:pt x="331109" y="2715155"/>
                </a:cubicBezTo>
                <a:lnTo>
                  <a:pt x="331109" y="1923155"/>
                </a:lnTo>
                <a:cubicBezTo>
                  <a:pt x="331109" y="1883390"/>
                  <a:pt x="298874" y="1851155"/>
                  <a:pt x="259109" y="1851155"/>
                </a:cubicBezTo>
                <a:cubicBezTo>
                  <a:pt x="239226" y="1851156"/>
                  <a:pt x="221226" y="1859214"/>
                  <a:pt x="208197" y="1872243"/>
                </a:cubicBezTo>
                <a:close/>
                <a:moveTo>
                  <a:pt x="0" y="1625202"/>
                </a:moveTo>
                <a:cubicBezTo>
                  <a:pt x="418057" y="1737228"/>
                  <a:pt x="858998" y="1737384"/>
                  <a:pt x="1277606" y="1625336"/>
                </a:cubicBezTo>
                <a:cubicBezTo>
                  <a:pt x="1277605" y="1938624"/>
                  <a:pt x="1277605" y="2251911"/>
                  <a:pt x="1277605" y="2565198"/>
                </a:cubicBezTo>
                <a:cubicBezTo>
                  <a:pt x="1277605" y="2917999"/>
                  <a:pt x="991603" y="3204001"/>
                  <a:pt x="638802" y="3204001"/>
                </a:cubicBezTo>
                <a:lnTo>
                  <a:pt x="638803" y="3204000"/>
                </a:lnTo>
                <a:cubicBezTo>
                  <a:pt x="286002" y="3204000"/>
                  <a:pt x="0" y="2917999"/>
                  <a:pt x="0" y="2565197"/>
                </a:cubicBezTo>
                <a:close/>
                <a:moveTo>
                  <a:pt x="208197" y="459897"/>
                </a:moveTo>
                <a:cubicBezTo>
                  <a:pt x="195167" y="472926"/>
                  <a:pt x="187109" y="490926"/>
                  <a:pt x="187109" y="510808"/>
                </a:cubicBezTo>
                <a:lnTo>
                  <a:pt x="187109" y="1302808"/>
                </a:lnTo>
                <a:cubicBezTo>
                  <a:pt x="187109" y="1342573"/>
                  <a:pt x="219344" y="1374808"/>
                  <a:pt x="259109" y="1374808"/>
                </a:cubicBezTo>
                <a:cubicBezTo>
                  <a:pt x="298874" y="1374808"/>
                  <a:pt x="331109" y="1342573"/>
                  <a:pt x="331109" y="1302808"/>
                </a:cubicBezTo>
                <a:lnTo>
                  <a:pt x="331109" y="510808"/>
                </a:lnTo>
                <a:cubicBezTo>
                  <a:pt x="331109" y="471043"/>
                  <a:pt x="298874" y="438808"/>
                  <a:pt x="259109" y="438808"/>
                </a:cubicBezTo>
                <a:cubicBezTo>
                  <a:pt x="239226" y="438808"/>
                  <a:pt x="221226" y="446867"/>
                  <a:pt x="208197" y="459897"/>
                </a:cubicBezTo>
                <a:close/>
                <a:moveTo>
                  <a:pt x="187101" y="187101"/>
                </a:moveTo>
                <a:cubicBezTo>
                  <a:pt x="302701" y="71501"/>
                  <a:pt x="462402" y="0"/>
                  <a:pt x="638803" y="0"/>
                </a:cubicBezTo>
                <a:cubicBezTo>
                  <a:pt x="991604" y="0"/>
                  <a:pt x="1277606" y="286002"/>
                  <a:pt x="1277606" y="638803"/>
                </a:cubicBezTo>
                <a:lnTo>
                  <a:pt x="1277606" y="1497764"/>
                </a:lnTo>
                <a:cubicBezTo>
                  <a:pt x="859958" y="1616355"/>
                  <a:pt x="417375" y="1616210"/>
                  <a:pt x="0" y="1498771"/>
                </a:cubicBezTo>
                <a:lnTo>
                  <a:pt x="0" y="638803"/>
                </a:lnTo>
                <a:cubicBezTo>
                  <a:pt x="0" y="462403"/>
                  <a:pt x="71500" y="302702"/>
                  <a:pt x="187101" y="18710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4" name="Google Shape;494;p13"/>
          <p:cNvSpPr/>
          <p:nvPr/>
        </p:nvSpPr>
        <p:spPr>
          <a:xfrm>
            <a:off x="940326" y="4910663"/>
            <a:ext cx="508153" cy="490031"/>
          </a:xfrm>
          <a:custGeom>
            <a:rect b="b" l="l" r="r" t="t"/>
            <a:pathLst>
              <a:path extrusionOk="0" h="3240000" w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95" name="Google Shape;495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89776" y="2982375"/>
            <a:ext cx="409254" cy="504154"/>
          </a:xfrm>
          <a:prstGeom prst="rect">
            <a:avLst/>
          </a:prstGeom>
          <a:noFill/>
          <a:ln>
            <a:noFill/>
          </a:ln>
        </p:spPr>
      </p:pic>
      <p:sp>
        <p:nvSpPr>
          <p:cNvPr id="496" name="Google Shape;496;p13"/>
          <p:cNvSpPr/>
          <p:nvPr/>
        </p:nvSpPr>
        <p:spPr>
          <a:xfrm>
            <a:off x="6576699" y="4838962"/>
            <a:ext cx="5499488" cy="7679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7" name="Google Shape;497;p13"/>
          <p:cNvSpPr/>
          <p:nvPr/>
        </p:nvSpPr>
        <p:spPr>
          <a:xfrm rot="8690186">
            <a:off x="6272628" y="4489879"/>
            <a:ext cx="1704162" cy="632014"/>
          </a:xfrm>
          <a:prstGeom prst="parallelogram">
            <a:avLst>
              <a:gd fmla="val 67445" name="adj"/>
            </a:avLst>
          </a:prstGeom>
          <a:solidFill>
            <a:schemeClr val="accent1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8" name="Google Shape;498;p13"/>
          <p:cNvSpPr txBox="1"/>
          <p:nvPr/>
        </p:nvSpPr>
        <p:spPr>
          <a:xfrm rot="-2011591">
            <a:off x="6616894" y="4589321"/>
            <a:ext cx="960339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03</a:t>
            </a:r>
            <a:endParaRPr b="1" sz="3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9" name="Google Shape;499;p13"/>
          <p:cNvSpPr/>
          <p:nvPr/>
        </p:nvSpPr>
        <p:spPr>
          <a:xfrm>
            <a:off x="1737403" y="4805886"/>
            <a:ext cx="4653305" cy="8925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Форму обратной связи о приёме ЛП, приходит уведомление уже родств(Push-уведмлн). 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0" name="Google Shape;500;p13"/>
          <p:cNvSpPr/>
          <p:nvPr/>
        </p:nvSpPr>
        <p:spPr>
          <a:xfrm>
            <a:off x="1707846" y="3869824"/>
            <a:ext cx="4653305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Пациент принимает ЛП после открытия контейнера, где хранятся ЛП( програмируется в этом случае с телефона пожилого человека). </a:t>
            </a:r>
            <a:endParaRPr b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https://sun9-28.userapi.com/hogBsx4tucV3yJLa1GOwdbbOLj0ZI8vgDeCkoA/sF8SpeCxFmk.jpg" id="501" name="Google Shape;501;p13"/>
          <p:cNvPicPr preferRelativeResize="0"/>
          <p:nvPr/>
        </p:nvPicPr>
        <p:blipFill rotWithShape="1">
          <a:blip r:embed="rId4">
            <a:alphaModFix/>
          </a:blip>
          <a:srcRect b="11984" l="0" r="0" t="8476"/>
          <a:stretch/>
        </p:blipFill>
        <p:spPr>
          <a:xfrm>
            <a:off x="8175488" y="2741267"/>
            <a:ext cx="3436293" cy="2492442"/>
          </a:xfrm>
          <a:prstGeom prst="ellipse">
            <a:avLst/>
          </a:prstGeom>
          <a:noFill/>
          <a:ln cap="rnd" cmpd="sng" w="63500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  <a:effectLst>
            <a:outerShdw blurRad="381000" sx="-80000" rotWithShape="0" dir="5400000" dist="292100" sy="-18000">
              <a:srgbClr val="000000">
                <a:alpha val="21960"/>
              </a:srgbClr>
            </a:outerShdw>
          </a:effectLst>
        </p:spPr>
      </p:pic>
    </p:spTree>
  </p:cSld>
  <p:clrMapOvr>
    <a:masterClrMapping/>
  </p:clrMapOvr>
  <p:transition spd="slow">
    <p:push/>
  </p:transition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14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https://sun9-28.userapi.com/hogBsx4tucV3yJLa1GOwdbbOLj0ZI8vgDeCkoA/sF8SpeCxFmk.jpg" id="507" name="Google Shape;507;p14"/>
          <p:cNvPicPr preferRelativeResize="0"/>
          <p:nvPr/>
        </p:nvPicPr>
        <p:blipFill rotWithShape="1">
          <a:blip r:embed="rId3">
            <a:alphaModFix/>
          </a:blip>
          <a:srcRect b="11984" l="0" r="0" t="8476"/>
          <a:stretch/>
        </p:blipFill>
        <p:spPr>
          <a:xfrm>
            <a:off x="10672514" y="0"/>
            <a:ext cx="1488983" cy="1080002"/>
          </a:xfrm>
          <a:prstGeom prst="rect">
            <a:avLst/>
          </a:prstGeom>
          <a:noFill/>
          <a:ln>
            <a:noFill/>
          </a:ln>
        </p:spPr>
      </p:pic>
      <p:sp>
        <p:nvSpPr>
          <p:cNvPr id="508" name="Google Shape;508;p14"/>
          <p:cNvSpPr txBox="1"/>
          <p:nvPr/>
        </p:nvSpPr>
        <p:spPr>
          <a:xfrm>
            <a:off x="3777343" y="187844"/>
            <a:ext cx="5189375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</a:pPr>
            <a:r>
              <a:rPr b="1" lang="ru-RU" sz="4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CJM (Путь клиента)</a:t>
            </a:r>
            <a:endParaRPr/>
          </a:p>
        </p:txBody>
      </p:sp>
      <p:sp>
        <p:nvSpPr>
          <p:cNvPr id="509" name="Google Shape;509;p14"/>
          <p:cNvSpPr/>
          <p:nvPr/>
        </p:nvSpPr>
        <p:spPr>
          <a:xfrm>
            <a:off x="1103357" y="2713111"/>
            <a:ext cx="2725200" cy="1927507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63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</a:pPr>
            <a:r>
              <a:rPr lang="ru-RU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Внесение информации о пожилом родственники в профиль приложения 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510" name="Google Shape;510;p14"/>
          <p:cNvCxnSpPr/>
          <p:nvPr/>
        </p:nvCxnSpPr>
        <p:spPr>
          <a:xfrm flipH="1">
            <a:off x="6922142" y="3254891"/>
            <a:ext cx="2656200" cy="600"/>
          </a:xfrm>
          <a:prstGeom prst="bentConnector3">
            <a:avLst>
              <a:gd fmla="val 0" name="adj1"/>
            </a:avLst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511" name="Google Shape;511;p14"/>
          <p:cNvSpPr/>
          <p:nvPr/>
        </p:nvSpPr>
        <p:spPr>
          <a:xfrm>
            <a:off x="700136" y="1152677"/>
            <a:ext cx="1929000" cy="912052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19050">
            <a:solidFill>
              <a:srgbClr val="63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</a:pPr>
            <a:r>
              <a:rPr lang="ru-RU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Скачивание приложения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</a:pPr>
            <a:r>
              <a:rPr lang="ru-RU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«Gero-Time»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512" name="Google Shape;512;p14"/>
          <p:cNvCxnSpPr/>
          <p:nvPr/>
        </p:nvCxnSpPr>
        <p:spPr>
          <a:xfrm>
            <a:off x="1779906" y="2064729"/>
            <a:ext cx="0" cy="834000"/>
          </a:xfrm>
          <a:prstGeom prst="straightConnector1">
            <a:avLst/>
          </a:prstGeom>
          <a:noFill/>
          <a:ln cap="flat" cmpd="sng" w="9525">
            <a:solidFill>
              <a:srgbClr val="630000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513" name="Google Shape;513;p14"/>
          <p:cNvSpPr/>
          <p:nvPr/>
        </p:nvSpPr>
        <p:spPr>
          <a:xfrm>
            <a:off x="4249989" y="3259596"/>
            <a:ext cx="3009227" cy="1422725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63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</a:pPr>
            <a:r>
              <a:rPr lang="ru-RU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Внесение информации о (ЛП)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</a:pPr>
            <a:r>
              <a:rPr lang="ru-RU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1.Название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</a:pPr>
            <a:r>
              <a:rPr lang="ru-RU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2.Дозировка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</a:pPr>
            <a:r>
              <a:rPr lang="ru-RU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3.Время принятия 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514" name="Google Shape;514;p14"/>
          <p:cNvCxnSpPr>
            <a:stCxn id="509" idx="3"/>
            <a:endCxn id="513" idx="1"/>
          </p:cNvCxnSpPr>
          <p:nvPr/>
        </p:nvCxnSpPr>
        <p:spPr>
          <a:xfrm>
            <a:off x="3828557" y="3676864"/>
            <a:ext cx="421500" cy="294000"/>
          </a:xfrm>
          <a:prstGeom prst="straightConnector1">
            <a:avLst/>
          </a:prstGeom>
          <a:noFill/>
          <a:ln cap="flat" cmpd="sng" w="9525">
            <a:solidFill>
              <a:srgbClr val="63000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515" name="Google Shape;515;p14"/>
          <p:cNvSpPr/>
          <p:nvPr/>
        </p:nvSpPr>
        <p:spPr>
          <a:xfrm>
            <a:off x="6270170" y="1444769"/>
            <a:ext cx="2444299" cy="1183003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19050">
            <a:solidFill>
              <a:srgbClr val="63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</a:pPr>
            <a:r>
              <a:rPr lang="ru-RU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Покупка программируемого контейнера 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516" name="Google Shape;516;p14"/>
          <p:cNvCxnSpPr/>
          <p:nvPr/>
        </p:nvCxnSpPr>
        <p:spPr>
          <a:xfrm>
            <a:off x="7259216" y="3968222"/>
            <a:ext cx="617598" cy="1368"/>
          </a:xfrm>
          <a:prstGeom prst="straightConnector1">
            <a:avLst/>
          </a:prstGeom>
          <a:noFill/>
          <a:ln cap="flat" cmpd="sng" w="9525">
            <a:solidFill>
              <a:srgbClr val="63000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517" name="Google Shape;517;p14"/>
          <p:cNvSpPr/>
          <p:nvPr/>
        </p:nvSpPr>
        <p:spPr>
          <a:xfrm>
            <a:off x="7883368" y="3259596"/>
            <a:ext cx="3533637" cy="1419989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63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</a:pPr>
            <a:r>
              <a:rPr lang="ru-RU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Активное пользование системой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</a:pPr>
            <a:r>
              <a:rPr lang="ru-RU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(приложение + таблетница)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518" name="Google Shape;518;p14"/>
          <p:cNvCxnSpPr/>
          <p:nvPr/>
        </p:nvCxnSpPr>
        <p:spPr>
          <a:xfrm flipH="1">
            <a:off x="5902756" y="2558613"/>
            <a:ext cx="424816" cy="631474"/>
          </a:xfrm>
          <a:prstGeom prst="straightConnector1">
            <a:avLst/>
          </a:prstGeom>
          <a:noFill/>
          <a:ln cap="flat" cmpd="sng" w="9525">
            <a:solidFill>
              <a:srgbClr val="630000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519" name="Google Shape;519;p14"/>
          <p:cNvCxnSpPr/>
          <p:nvPr/>
        </p:nvCxnSpPr>
        <p:spPr>
          <a:xfrm>
            <a:off x="8668254" y="2666523"/>
            <a:ext cx="298464" cy="631474"/>
          </a:xfrm>
          <a:prstGeom prst="straightConnector1">
            <a:avLst/>
          </a:prstGeom>
          <a:noFill/>
          <a:ln cap="flat" cmpd="sng" w="9525">
            <a:solidFill>
              <a:srgbClr val="630000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520" name="Google Shape;520;p14"/>
          <p:cNvCxnSpPr/>
          <p:nvPr/>
        </p:nvCxnSpPr>
        <p:spPr>
          <a:xfrm rot="10800000">
            <a:off x="3616007" y="4040468"/>
            <a:ext cx="630705" cy="18660"/>
          </a:xfrm>
          <a:prstGeom prst="straightConnector1">
            <a:avLst/>
          </a:prstGeom>
          <a:noFill/>
          <a:ln cap="flat" cmpd="sng" w="9525">
            <a:solidFill>
              <a:srgbClr val="63000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521" name="Google Shape;521;p14"/>
          <p:cNvSpPr/>
          <p:nvPr/>
        </p:nvSpPr>
        <p:spPr>
          <a:xfrm>
            <a:off x="2921593" y="5460457"/>
            <a:ext cx="1711500" cy="7812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63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</a:pPr>
            <a:r>
              <a:rPr lang="ru-RU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Уведомление через АТС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522" name="Google Shape;522;p14"/>
          <p:cNvCxnSpPr/>
          <p:nvPr/>
        </p:nvCxnSpPr>
        <p:spPr>
          <a:xfrm flipH="1" rot="10800000">
            <a:off x="4735521" y="4609322"/>
            <a:ext cx="3147847" cy="1126656"/>
          </a:xfrm>
          <a:prstGeom prst="straightConnector1">
            <a:avLst/>
          </a:prstGeom>
          <a:noFill/>
          <a:ln cap="flat" cmpd="sng" w="9525">
            <a:solidFill>
              <a:srgbClr val="63000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523" name="Google Shape;523;p14"/>
          <p:cNvCxnSpPr>
            <a:stCxn id="511" idx="1"/>
            <a:endCxn id="521" idx="1"/>
          </p:cNvCxnSpPr>
          <p:nvPr/>
        </p:nvCxnSpPr>
        <p:spPr>
          <a:xfrm>
            <a:off x="700136" y="1608703"/>
            <a:ext cx="2221500" cy="4242300"/>
          </a:xfrm>
          <a:prstGeom prst="curvedConnector3">
            <a:avLst>
              <a:gd fmla="val -10291" name="adj1"/>
            </a:avLst>
          </a:prstGeom>
          <a:noFill/>
          <a:ln cap="flat" cmpd="sng" w="12700">
            <a:solidFill>
              <a:srgbClr val="630000"/>
            </a:solidFill>
            <a:prstDash val="solid"/>
            <a:round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15"/>
          <p:cNvSpPr txBox="1"/>
          <p:nvPr>
            <p:ph idx="1" type="body"/>
          </p:nvPr>
        </p:nvSpPr>
        <p:spPr>
          <a:xfrm>
            <a:off x="1548927" y="110248"/>
            <a:ext cx="8766415" cy="72424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ru-RU" sz="4000">
                <a:solidFill>
                  <a:schemeClr val="dk1"/>
                </a:solidFill>
              </a:rPr>
              <a:t>Принцип работы приложения </a:t>
            </a:r>
            <a:endParaRPr b="1" sz="4000">
              <a:solidFill>
                <a:schemeClr val="dk1"/>
              </a:solidFill>
            </a:endParaRPr>
          </a:p>
        </p:txBody>
      </p:sp>
      <p:grpSp>
        <p:nvGrpSpPr>
          <p:cNvPr id="529" name="Google Shape;529;p15"/>
          <p:cNvGrpSpPr/>
          <p:nvPr/>
        </p:nvGrpSpPr>
        <p:grpSpPr>
          <a:xfrm>
            <a:off x="2379327" y="2976880"/>
            <a:ext cx="7587524" cy="658832"/>
            <a:chOff x="356293" y="3271893"/>
            <a:chExt cx="2645972" cy="658832"/>
          </a:xfrm>
        </p:grpSpPr>
        <p:sp>
          <p:nvSpPr>
            <p:cNvPr id="530" name="Google Shape;530;p15"/>
            <p:cNvSpPr txBox="1"/>
            <p:nvPr/>
          </p:nvSpPr>
          <p:spPr>
            <a:xfrm>
              <a:off x="356293" y="3271893"/>
              <a:ext cx="2645972" cy="4001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0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1" name="Google Shape;531;p15"/>
            <p:cNvSpPr txBox="1"/>
            <p:nvPr/>
          </p:nvSpPr>
          <p:spPr>
            <a:xfrm>
              <a:off x="356293" y="3653726"/>
              <a:ext cx="2645972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32" name="Google Shape;532;p15"/>
          <p:cNvGrpSpPr/>
          <p:nvPr/>
        </p:nvGrpSpPr>
        <p:grpSpPr>
          <a:xfrm>
            <a:off x="4564430" y="1614744"/>
            <a:ext cx="2467794" cy="4633485"/>
            <a:chOff x="3789598" y="1731312"/>
            <a:chExt cx="1559139" cy="2693058"/>
          </a:xfrm>
        </p:grpSpPr>
        <p:sp>
          <p:nvSpPr>
            <p:cNvPr id="533" name="Google Shape;533;p15"/>
            <p:cNvSpPr/>
            <p:nvPr/>
          </p:nvSpPr>
          <p:spPr>
            <a:xfrm>
              <a:off x="3789598" y="1731312"/>
              <a:ext cx="1559139" cy="2693058"/>
            </a:xfrm>
            <a:prstGeom prst="roundRect">
              <a:avLst>
                <a:gd fmla="val 13580" name="adj"/>
              </a:avLst>
            </a:prstGeom>
            <a:solidFill>
              <a:srgbClr val="26262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4" name="Google Shape;534;p15"/>
            <p:cNvSpPr/>
            <p:nvPr/>
          </p:nvSpPr>
          <p:spPr>
            <a:xfrm>
              <a:off x="4475963" y="1858631"/>
              <a:ext cx="186408" cy="36001"/>
            </a:xfrm>
            <a:prstGeom prst="rect">
              <a:avLst/>
            </a:prstGeom>
            <a:solidFill>
              <a:srgbClr val="B0B0B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535" name="Google Shape;535;p15"/>
            <p:cNvGrpSpPr/>
            <p:nvPr/>
          </p:nvGrpSpPr>
          <p:grpSpPr>
            <a:xfrm>
              <a:off x="4493647" y="4176986"/>
              <a:ext cx="151047" cy="166152"/>
              <a:chOff x="2453213" y="5151638"/>
              <a:chExt cx="191820" cy="211002"/>
            </a:xfrm>
          </p:grpSpPr>
          <p:sp>
            <p:nvSpPr>
              <p:cNvPr id="536" name="Google Shape;536;p15"/>
              <p:cNvSpPr/>
              <p:nvPr/>
            </p:nvSpPr>
            <p:spPr>
              <a:xfrm>
                <a:off x="2453213" y="5151638"/>
                <a:ext cx="191820" cy="211002"/>
              </a:xfrm>
              <a:prstGeom prst="ellipse">
                <a:avLst/>
              </a:prstGeom>
              <a:gradFill>
                <a:gsLst>
                  <a:gs pos="0">
                    <a:srgbClr val="0F0F0F"/>
                  </a:gs>
                  <a:gs pos="56000">
                    <a:srgbClr val="595959"/>
                  </a:gs>
                  <a:gs pos="91000">
                    <a:srgbClr val="7F7F7F"/>
                  </a:gs>
                  <a:gs pos="100000">
                    <a:srgbClr val="BFBFBF"/>
                  </a:gs>
                </a:gsLst>
                <a:lin ang="10800000" scaled="0"/>
              </a:gradFill>
              <a:ln cap="flat" cmpd="sng" w="15875">
                <a:solidFill>
                  <a:srgbClr val="26262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7" name="Google Shape;537;p15"/>
              <p:cNvSpPr/>
              <p:nvPr/>
            </p:nvSpPr>
            <p:spPr>
              <a:xfrm>
                <a:off x="2505251" y="5208531"/>
                <a:ext cx="87734" cy="97215"/>
              </a:xfrm>
              <a:prstGeom prst="roundRect">
                <a:avLst>
                  <a:gd fmla="val 16667" name="adj"/>
                </a:avLst>
              </a:prstGeom>
              <a:solidFill>
                <a:srgbClr val="737373"/>
              </a:solidFill>
              <a:ln cap="flat" cmpd="sng" w="9525">
                <a:solidFill>
                  <a:srgbClr val="B0B0B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538" name="Google Shape;538;p15"/>
          <p:cNvGrpSpPr/>
          <p:nvPr/>
        </p:nvGrpSpPr>
        <p:grpSpPr>
          <a:xfrm>
            <a:off x="8347507" y="1614744"/>
            <a:ext cx="2467794" cy="4633485"/>
            <a:chOff x="3789598" y="1731312"/>
            <a:chExt cx="1559139" cy="2693058"/>
          </a:xfrm>
        </p:grpSpPr>
        <p:sp>
          <p:nvSpPr>
            <p:cNvPr id="539" name="Google Shape;539;p15"/>
            <p:cNvSpPr/>
            <p:nvPr/>
          </p:nvSpPr>
          <p:spPr>
            <a:xfrm>
              <a:off x="3789598" y="1731312"/>
              <a:ext cx="1559139" cy="2693058"/>
            </a:xfrm>
            <a:prstGeom prst="roundRect">
              <a:avLst>
                <a:gd fmla="val 13580" name="adj"/>
              </a:avLst>
            </a:prstGeom>
            <a:solidFill>
              <a:srgbClr val="26262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0" name="Google Shape;540;p15"/>
            <p:cNvSpPr/>
            <p:nvPr/>
          </p:nvSpPr>
          <p:spPr>
            <a:xfrm>
              <a:off x="4475963" y="1858631"/>
              <a:ext cx="186408" cy="36001"/>
            </a:xfrm>
            <a:prstGeom prst="rect">
              <a:avLst/>
            </a:prstGeom>
            <a:solidFill>
              <a:srgbClr val="B0B0B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541" name="Google Shape;541;p15"/>
            <p:cNvGrpSpPr/>
            <p:nvPr/>
          </p:nvGrpSpPr>
          <p:grpSpPr>
            <a:xfrm>
              <a:off x="4493647" y="4176986"/>
              <a:ext cx="151047" cy="166152"/>
              <a:chOff x="2453213" y="5151638"/>
              <a:chExt cx="191820" cy="211002"/>
            </a:xfrm>
          </p:grpSpPr>
          <p:sp>
            <p:nvSpPr>
              <p:cNvPr id="542" name="Google Shape;542;p15"/>
              <p:cNvSpPr/>
              <p:nvPr/>
            </p:nvSpPr>
            <p:spPr>
              <a:xfrm>
                <a:off x="2453213" y="5151638"/>
                <a:ext cx="191820" cy="211002"/>
              </a:xfrm>
              <a:prstGeom prst="ellipse">
                <a:avLst/>
              </a:prstGeom>
              <a:gradFill>
                <a:gsLst>
                  <a:gs pos="0">
                    <a:srgbClr val="0F0F0F"/>
                  </a:gs>
                  <a:gs pos="56000">
                    <a:srgbClr val="595959"/>
                  </a:gs>
                  <a:gs pos="91000">
                    <a:srgbClr val="7F7F7F"/>
                  </a:gs>
                  <a:gs pos="100000">
                    <a:srgbClr val="BFBFBF"/>
                  </a:gs>
                </a:gsLst>
                <a:lin ang="10800000" scaled="0"/>
              </a:gradFill>
              <a:ln cap="flat" cmpd="sng" w="15875">
                <a:solidFill>
                  <a:srgbClr val="26262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3" name="Google Shape;543;p15"/>
              <p:cNvSpPr/>
              <p:nvPr/>
            </p:nvSpPr>
            <p:spPr>
              <a:xfrm>
                <a:off x="2505251" y="5208531"/>
                <a:ext cx="87734" cy="97215"/>
              </a:xfrm>
              <a:prstGeom prst="roundRect">
                <a:avLst>
                  <a:gd fmla="val 16667" name="adj"/>
                </a:avLst>
              </a:prstGeom>
              <a:solidFill>
                <a:srgbClr val="737373"/>
              </a:solidFill>
              <a:ln cap="flat" cmpd="sng" w="9525">
                <a:solidFill>
                  <a:srgbClr val="B0B0B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544" name="Google Shape;544;p15"/>
          <p:cNvSpPr/>
          <p:nvPr/>
        </p:nvSpPr>
        <p:spPr>
          <a:xfrm>
            <a:off x="4665486" y="3878439"/>
            <a:ext cx="2265680" cy="799318"/>
          </a:xfrm>
          <a:prstGeom prst="rect">
            <a:avLst/>
          </a:prstGeom>
          <a:solidFill>
            <a:schemeClr val="lt1"/>
          </a:solidFill>
          <a:ln cap="flat" cmpd="sng" w="15875">
            <a:solidFill>
              <a:srgbClr val="5C5C5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45" name="Google Shape;545;p15"/>
          <p:cNvPicPr preferRelativeResize="0"/>
          <p:nvPr/>
        </p:nvPicPr>
        <p:blipFill rotWithShape="1">
          <a:blip r:embed="rId3">
            <a:alphaModFix/>
          </a:blip>
          <a:srcRect b="36183" l="37176" r="52298" t="23114"/>
          <a:stretch/>
        </p:blipFill>
        <p:spPr>
          <a:xfrm>
            <a:off x="619149" y="834495"/>
            <a:ext cx="2858906" cy="54419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behmaster.com/wp-content/uploads/2022/07/localimages/1-Lockdown-Mode-Settings.jpg" id="546" name="Google Shape;546;p15"/>
          <p:cNvPicPr preferRelativeResize="0"/>
          <p:nvPr/>
        </p:nvPicPr>
        <p:blipFill rotWithShape="1">
          <a:blip r:embed="rId4">
            <a:alphaModFix/>
          </a:blip>
          <a:srcRect b="0" l="0" r="51671" t="0"/>
          <a:stretch/>
        </p:blipFill>
        <p:spPr>
          <a:xfrm>
            <a:off x="611140" y="806279"/>
            <a:ext cx="2866915" cy="551545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sun9-18.userapi.com/impg/zbOqpd2JGjZ3GGIY8Ix-xF6uW7100-ElpfkoWA/7DS-I9UIEQQ.jpg?size=1125x2146&amp;quality=96&amp;sign=335a84c08af259f2913bb8d81dfad67a&amp;type=album" id="547" name="Google Shape;547;p15"/>
          <p:cNvPicPr preferRelativeResize="0"/>
          <p:nvPr/>
        </p:nvPicPr>
        <p:blipFill rotWithShape="1">
          <a:blip r:embed="rId5">
            <a:alphaModFix/>
          </a:blip>
          <a:srcRect b="7214" l="-798" r="797" t="27119"/>
          <a:stretch/>
        </p:blipFill>
        <p:spPr>
          <a:xfrm>
            <a:off x="909523" y="1442786"/>
            <a:ext cx="2337510" cy="452274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behmaster.com/wp-content/uploads/2022/07/localimages/1-Lockdown-Mode-Settings.jpg" id="548" name="Google Shape;548;p15"/>
          <p:cNvPicPr preferRelativeResize="0"/>
          <p:nvPr/>
        </p:nvPicPr>
        <p:blipFill rotWithShape="1">
          <a:blip r:embed="rId6">
            <a:alphaModFix/>
          </a:blip>
          <a:srcRect b="0" l="0" r="51671" t="0"/>
          <a:stretch/>
        </p:blipFill>
        <p:spPr>
          <a:xfrm>
            <a:off x="4327734" y="891207"/>
            <a:ext cx="2866915" cy="537204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sun9-68.userapi.com/impg/jalRhNSeuhw3zT_1zS-jDQ7XGw631_nbphy86Q/eqwcq1qDrx0.jpg?size=1112x1336&amp;quality=96&amp;sign=c38446ce4da19395a169d6c8e1711c2c&amp;type=album" id="549" name="Google Shape;549;p1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592419" y="1363914"/>
            <a:ext cx="2358393" cy="4490040"/>
          </a:xfrm>
          <a:prstGeom prst="rect">
            <a:avLst/>
          </a:prstGeom>
          <a:noFill/>
          <a:ln>
            <a:noFill/>
          </a:ln>
        </p:spPr>
      </p:pic>
      <p:sp>
        <p:nvSpPr>
          <p:cNvPr id="550" name="Google Shape;550;p15"/>
          <p:cNvSpPr txBox="1"/>
          <p:nvPr/>
        </p:nvSpPr>
        <p:spPr>
          <a:xfrm>
            <a:off x="4146559" y="1893494"/>
            <a:ext cx="3190240" cy="7598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01600" lvl="0" marL="9144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Calibri"/>
              <a:buChar char=" "/>
            </a:pPr>
            <a:r>
              <a:rPr b="1"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Отправка(запрошенной) статистики на Email</a:t>
            </a:r>
            <a:endParaRPr b="1"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https://behmaster.com/wp-content/uploads/2022/07/localimages/1-Lockdown-Mode-Settings.jpg" id="551" name="Google Shape;551;p15"/>
          <p:cNvPicPr preferRelativeResize="0"/>
          <p:nvPr/>
        </p:nvPicPr>
        <p:blipFill rotWithShape="1">
          <a:blip r:embed="rId4">
            <a:alphaModFix/>
          </a:blip>
          <a:srcRect b="0" l="0" r="51671" t="0"/>
          <a:stretch/>
        </p:blipFill>
        <p:spPr>
          <a:xfrm>
            <a:off x="8130752" y="797742"/>
            <a:ext cx="2866915" cy="551545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sun9-58.userapi.com/impg/Nhc_7a_9CMZWceuIekqudJSeETrHM-g97zflTg/H7TSYLE6hys.jpg?size=1125x1362&amp;quality=96&amp;sign=5a4a882854cc86a1c917eb6492abd0dc&amp;type=album" id="552" name="Google Shape;552;p15"/>
          <p:cNvPicPr preferRelativeResize="0"/>
          <p:nvPr/>
        </p:nvPicPr>
        <p:blipFill rotWithShape="1">
          <a:blip r:embed="rId8">
            <a:alphaModFix/>
          </a:blip>
          <a:srcRect b="3932" l="0" r="0" t="0"/>
          <a:stretch/>
        </p:blipFill>
        <p:spPr>
          <a:xfrm>
            <a:off x="8433991" y="1220643"/>
            <a:ext cx="2301268" cy="4713171"/>
          </a:xfrm>
          <a:prstGeom prst="rect">
            <a:avLst/>
          </a:prstGeom>
          <a:noFill/>
          <a:ln>
            <a:noFill/>
          </a:ln>
        </p:spPr>
      </p:pic>
      <p:sp>
        <p:nvSpPr>
          <p:cNvPr id="553" name="Google Shape;553;p15"/>
          <p:cNvSpPr/>
          <p:nvPr/>
        </p:nvSpPr>
        <p:spPr>
          <a:xfrm>
            <a:off x="8424464" y="1237065"/>
            <a:ext cx="2310796" cy="1473204"/>
          </a:xfrm>
          <a:prstGeom prst="rect">
            <a:avLst/>
          </a:prstGeom>
          <a:solidFill>
            <a:schemeClr val="lt1"/>
          </a:solidFill>
          <a:ln cap="flat" cmpd="sng" w="158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4" name="Google Shape;554;p15"/>
          <p:cNvSpPr/>
          <p:nvPr/>
        </p:nvSpPr>
        <p:spPr>
          <a:xfrm>
            <a:off x="10991411" y="1422867"/>
            <a:ext cx="446022" cy="1034984"/>
          </a:xfrm>
          <a:prstGeom prst="rect">
            <a:avLst/>
          </a:prstGeom>
          <a:solidFill>
            <a:schemeClr val="lt1"/>
          </a:solidFill>
          <a:ln cap="flat" cmpd="sng" w="158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5" name="Google Shape;555;p15"/>
          <p:cNvSpPr/>
          <p:nvPr/>
        </p:nvSpPr>
        <p:spPr>
          <a:xfrm>
            <a:off x="7208333" y="1291099"/>
            <a:ext cx="922418" cy="1034984"/>
          </a:xfrm>
          <a:prstGeom prst="rect">
            <a:avLst/>
          </a:prstGeom>
          <a:solidFill>
            <a:schemeClr val="lt1"/>
          </a:solidFill>
          <a:ln cap="flat" cmpd="sng" w="158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6" name="Google Shape;556;p15"/>
          <p:cNvSpPr/>
          <p:nvPr/>
        </p:nvSpPr>
        <p:spPr>
          <a:xfrm>
            <a:off x="3460114" y="1296528"/>
            <a:ext cx="867619" cy="1034984"/>
          </a:xfrm>
          <a:prstGeom prst="rect">
            <a:avLst/>
          </a:prstGeom>
          <a:solidFill>
            <a:schemeClr val="lt1"/>
          </a:solidFill>
          <a:ln cap="flat" cmpd="sng" w="158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57" name="Google Shape;557;p15"/>
          <p:cNvPicPr preferRelativeResize="0"/>
          <p:nvPr/>
        </p:nvPicPr>
        <p:blipFill rotWithShape="1">
          <a:blip r:embed="rId9">
            <a:alphaModFix/>
          </a:blip>
          <a:srcRect b="6582" l="3676" r="3142" t="5239"/>
          <a:stretch/>
        </p:blipFill>
        <p:spPr>
          <a:xfrm>
            <a:off x="9023874" y="1252119"/>
            <a:ext cx="1224406" cy="1158666"/>
          </a:xfrm>
          <a:prstGeom prst="rect">
            <a:avLst/>
          </a:prstGeom>
          <a:noFill/>
          <a:ln>
            <a:noFill/>
          </a:ln>
        </p:spPr>
      </p:pic>
      <p:sp>
        <p:nvSpPr>
          <p:cNvPr id="558" name="Google Shape;558;p15"/>
          <p:cNvSpPr txBox="1"/>
          <p:nvPr/>
        </p:nvSpPr>
        <p:spPr>
          <a:xfrm>
            <a:off x="8584308" y="2346155"/>
            <a:ext cx="2271014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1" lang="ru-RU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Умный календарь </a:t>
            </a:r>
            <a:endParaRPr/>
          </a:p>
        </p:txBody>
      </p:sp>
      <p:pic>
        <p:nvPicPr>
          <p:cNvPr descr="https://sun9-28.userapi.com/hogBsx4tucV3yJLa1GOwdbbOLj0ZI8vgDeCkoA/sF8SpeCxFmk.jpg" id="559" name="Google Shape;559;p15"/>
          <p:cNvPicPr preferRelativeResize="0"/>
          <p:nvPr/>
        </p:nvPicPr>
        <p:blipFill rotWithShape="1">
          <a:blip r:embed="rId10">
            <a:alphaModFix/>
          </a:blip>
          <a:srcRect b="11984" l="0" r="0" t="8476"/>
          <a:stretch/>
        </p:blipFill>
        <p:spPr>
          <a:xfrm>
            <a:off x="10963306" y="0"/>
            <a:ext cx="1228694" cy="89120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sun9-28.userapi.com/hogBsx4tucV3yJLa1GOwdbbOLj0ZI8vgDeCkoA/sF8SpeCxFmk.jpg" id="560" name="Google Shape;560;p15"/>
          <p:cNvPicPr preferRelativeResize="0"/>
          <p:nvPr/>
        </p:nvPicPr>
        <p:blipFill rotWithShape="1">
          <a:blip r:embed="rId10">
            <a:alphaModFix/>
          </a:blip>
          <a:srcRect b="11984" l="0" r="0" t="8476"/>
          <a:stretch/>
        </p:blipFill>
        <p:spPr>
          <a:xfrm>
            <a:off x="1453022" y="4258614"/>
            <a:ext cx="1228694" cy="8912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s://behmaster.com/wp-content/uploads/2022/07/localimages/1-Lockdown-Mode-Settings.jpg" id="565" name="Google Shape;565;p16"/>
          <p:cNvPicPr preferRelativeResize="0"/>
          <p:nvPr/>
        </p:nvPicPr>
        <p:blipFill rotWithShape="1">
          <a:blip r:embed="rId3">
            <a:alphaModFix/>
          </a:blip>
          <a:srcRect b="0" l="0" r="51671" t="0"/>
          <a:stretch/>
        </p:blipFill>
        <p:spPr>
          <a:xfrm>
            <a:off x="639131" y="904400"/>
            <a:ext cx="2866915" cy="5372045"/>
          </a:xfrm>
          <a:prstGeom prst="rect">
            <a:avLst/>
          </a:prstGeom>
          <a:noFill/>
          <a:ln>
            <a:noFill/>
          </a:ln>
        </p:spPr>
      </p:pic>
      <p:sp>
        <p:nvSpPr>
          <p:cNvPr id="566" name="Google Shape;566;p16"/>
          <p:cNvSpPr txBox="1"/>
          <p:nvPr>
            <p:ph idx="1" type="body"/>
          </p:nvPr>
        </p:nvSpPr>
        <p:spPr>
          <a:xfrm>
            <a:off x="1548927" y="110248"/>
            <a:ext cx="8766415" cy="72424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ru-RU" sz="4000">
                <a:solidFill>
                  <a:schemeClr val="dk1"/>
                </a:solidFill>
              </a:rPr>
              <a:t>Принцип работы приложения </a:t>
            </a:r>
            <a:endParaRPr b="1" sz="4000">
              <a:solidFill>
                <a:schemeClr val="dk1"/>
              </a:solidFill>
            </a:endParaRPr>
          </a:p>
        </p:txBody>
      </p:sp>
      <p:grpSp>
        <p:nvGrpSpPr>
          <p:cNvPr id="567" name="Google Shape;567;p16"/>
          <p:cNvGrpSpPr/>
          <p:nvPr/>
        </p:nvGrpSpPr>
        <p:grpSpPr>
          <a:xfrm>
            <a:off x="1961475" y="2874317"/>
            <a:ext cx="7587524" cy="658832"/>
            <a:chOff x="356293" y="3271893"/>
            <a:chExt cx="2645972" cy="658832"/>
          </a:xfrm>
        </p:grpSpPr>
        <p:sp>
          <p:nvSpPr>
            <p:cNvPr id="568" name="Google Shape;568;p16"/>
            <p:cNvSpPr txBox="1"/>
            <p:nvPr/>
          </p:nvSpPr>
          <p:spPr>
            <a:xfrm>
              <a:off x="356293" y="3271893"/>
              <a:ext cx="2645972" cy="4001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0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9" name="Google Shape;569;p16"/>
            <p:cNvSpPr txBox="1"/>
            <p:nvPr/>
          </p:nvSpPr>
          <p:spPr>
            <a:xfrm>
              <a:off x="356293" y="3653726"/>
              <a:ext cx="2645972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70" name="Google Shape;570;p16"/>
          <p:cNvGrpSpPr/>
          <p:nvPr/>
        </p:nvGrpSpPr>
        <p:grpSpPr>
          <a:xfrm>
            <a:off x="4564430" y="1614744"/>
            <a:ext cx="2467794" cy="4633485"/>
            <a:chOff x="3789598" y="1731312"/>
            <a:chExt cx="1559139" cy="2693058"/>
          </a:xfrm>
        </p:grpSpPr>
        <p:sp>
          <p:nvSpPr>
            <p:cNvPr id="571" name="Google Shape;571;p16"/>
            <p:cNvSpPr/>
            <p:nvPr/>
          </p:nvSpPr>
          <p:spPr>
            <a:xfrm>
              <a:off x="3789598" y="1731312"/>
              <a:ext cx="1559139" cy="2693058"/>
            </a:xfrm>
            <a:prstGeom prst="roundRect">
              <a:avLst>
                <a:gd fmla="val 13580" name="adj"/>
              </a:avLst>
            </a:prstGeom>
            <a:solidFill>
              <a:srgbClr val="26262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2" name="Google Shape;572;p16"/>
            <p:cNvSpPr/>
            <p:nvPr/>
          </p:nvSpPr>
          <p:spPr>
            <a:xfrm>
              <a:off x="4475963" y="1858631"/>
              <a:ext cx="186408" cy="36001"/>
            </a:xfrm>
            <a:prstGeom prst="rect">
              <a:avLst/>
            </a:prstGeom>
            <a:solidFill>
              <a:srgbClr val="B0B0B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573" name="Google Shape;573;p16"/>
            <p:cNvGrpSpPr/>
            <p:nvPr/>
          </p:nvGrpSpPr>
          <p:grpSpPr>
            <a:xfrm>
              <a:off x="4493647" y="4176986"/>
              <a:ext cx="151047" cy="166152"/>
              <a:chOff x="2453213" y="5151638"/>
              <a:chExt cx="191820" cy="211002"/>
            </a:xfrm>
          </p:grpSpPr>
          <p:sp>
            <p:nvSpPr>
              <p:cNvPr id="574" name="Google Shape;574;p16"/>
              <p:cNvSpPr/>
              <p:nvPr/>
            </p:nvSpPr>
            <p:spPr>
              <a:xfrm>
                <a:off x="2453213" y="5151638"/>
                <a:ext cx="191820" cy="211002"/>
              </a:xfrm>
              <a:prstGeom prst="ellipse">
                <a:avLst/>
              </a:prstGeom>
              <a:gradFill>
                <a:gsLst>
                  <a:gs pos="0">
                    <a:srgbClr val="0F0F0F"/>
                  </a:gs>
                  <a:gs pos="56000">
                    <a:srgbClr val="595959"/>
                  </a:gs>
                  <a:gs pos="91000">
                    <a:srgbClr val="7F7F7F"/>
                  </a:gs>
                  <a:gs pos="100000">
                    <a:srgbClr val="BFBFBF"/>
                  </a:gs>
                </a:gsLst>
                <a:lin ang="10800000" scaled="0"/>
              </a:gradFill>
              <a:ln cap="flat" cmpd="sng" w="15875">
                <a:solidFill>
                  <a:srgbClr val="26262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5" name="Google Shape;575;p16"/>
              <p:cNvSpPr/>
              <p:nvPr/>
            </p:nvSpPr>
            <p:spPr>
              <a:xfrm>
                <a:off x="2505251" y="5208531"/>
                <a:ext cx="87734" cy="97215"/>
              </a:xfrm>
              <a:prstGeom prst="roundRect">
                <a:avLst>
                  <a:gd fmla="val 16667" name="adj"/>
                </a:avLst>
              </a:prstGeom>
              <a:solidFill>
                <a:srgbClr val="737373"/>
              </a:solidFill>
              <a:ln cap="flat" cmpd="sng" w="9525">
                <a:solidFill>
                  <a:srgbClr val="B0B0B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576" name="Google Shape;576;p16"/>
          <p:cNvGrpSpPr/>
          <p:nvPr/>
        </p:nvGrpSpPr>
        <p:grpSpPr>
          <a:xfrm>
            <a:off x="8347507" y="1614744"/>
            <a:ext cx="2467794" cy="4633485"/>
            <a:chOff x="3789598" y="1731312"/>
            <a:chExt cx="1559139" cy="2693058"/>
          </a:xfrm>
        </p:grpSpPr>
        <p:sp>
          <p:nvSpPr>
            <p:cNvPr id="577" name="Google Shape;577;p16"/>
            <p:cNvSpPr/>
            <p:nvPr/>
          </p:nvSpPr>
          <p:spPr>
            <a:xfrm>
              <a:off x="3789598" y="1731312"/>
              <a:ext cx="1559139" cy="2693058"/>
            </a:xfrm>
            <a:prstGeom prst="roundRect">
              <a:avLst>
                <a:gd fmla="val 13580" name="adj"/>
              </a:avLst>
            </a:prstGeom>
            <a:solidFill>
              <a:srgbClr val="26262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8" name="Google Shape;578;p16"/>
            <p:cNvSpPr/>
            <p:nvPr/>
          </p:nvSpPr>
          <p:spPr>
            <a:xfrm>
              <a:off x="4475963" y="1858631"/>
              <a:ext cx="186408" cy="36001"/>
            </a:xfrm>
            <a:prstGeom prst="rect">
              <a:avLst/>
            </a:prstGeom>
            <a:solidFill>
              <a:srgbClr val="B0B0B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579" name="Google Shape;579;p16"/>
            <p:cNvGrpSpPr/>
            <p:nvPr/>
          </p:nvGrpSpPr>
          <p:grpSpPr>
            <a:xfrm>
              <a:off x="4493647" y="4176986"/>
              <a:ext cx="151047" cy="166152"/>
              <a:chOff x="2453213" y="5151638"/>
              <a:chExt cx="191820" cy="211002"/>
            </a:xfrm>
          </p:grpSpPr>
          <p:sp>
            <p:nvSpPr>
              <p:cNvPr id="580" name="Google Shape;580;p16"/>
              <p:cNvSpPr/>
              <p:nvPr/>
            </p:nvSpPr>
            <p:spPr>
              <a:xfrm>
                <a:off x="2453213" y="5151638"/>
                <a:ext cx="191820" cy="211002"/>
              </a:xfrm>
              <a:prstGeom prst="ellipse">
                <a:avLst/>
              </a:prstGeom>
              <a:gradFill>
                <a:gsLst>
                  <a:gs pos="0">
                    <a:srgbClr val="0F0F0F"/>
                  </a:gs>
                  <a:gs pos="56000">
                    <a:srgbClr val="595959"/>
                  </a:gs>
                  <a:gs pos="91000">
                    <a:srgbClr val="7F7F7F"/>
                  </a:gs>
                  <a:gs pos="100000">
                    <a:srgbClr val="BFBFBF"/>
                  </a:gs>
                </a:gsLst>
                <a:lin ang="10800000" scaled="0"/>
              </a:gradFill>
              <a:ln cap="flat" cmpd="sng" w="15875">
                <a:solidFill>
                  <a:srgbClr val="26262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1" name="Google Shape;581;p16"/>
              <p:cNvSpPr/>
              <p:nvPr/>
            </p:nvSpPr>
            <p:spPr>
              <a:xfrm>
                <a:off x="2505251" y="5208531"/>
                <a:ext cx="87734" cy="97215"/>
              </a:xfrm>
              <a:prstGeom prst="roundRect">
                <a:avLst>
                  <a:gd fmla="val 16667" name="adj"/>
                </a:avLst>
              </a:prstGeom>
              <a:solidFill>
                <a:srgbClr val="737373"/>
              </a:solidFill>
              <a:ln cap="flat" cmpd="sng" w="9525">
                <a:solidFill>
                  <a:srgbClr val="B0B0B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582" name="Google Shape;582;p16"/>
          <p:cNvSpPr/>
          <p:nvPr/>
        </p:nvSpPr>
        <p:spPr>
          <a:xfrm>
            <a:off x="4665486" y="3878439"/>
            <a:ext cx="2265680" cy="799318"/>
          </a:xfrm>
          <a:prstGeom prst="rect">
            <a:avLst/>
          </a:prstGeom>
          <a:solidFill>
            <a:schemeClr val="lt1"/>
          </a:solidFill>
          <a:ln cap="flat" cmpd="sng" w="15875">
            <a:solidFill>
              <a:srgbClr val="5C5C5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3" name="Google Shape;583;p16"/>
          <p:cNvSpPr txBox="1"/>
          <p:nvPr/>
        </p:nvSpPr>
        <p:spPr>
          <a:xfrm>
            <a:off x="1586937" y="2530824"/>
            <a:ext cx="1544214" cy="4097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27000" lvl="0" marL="9144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</a:pPr>
            <a:r>
              <a:rPr b="1" lang="ru-RU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Настройки </a:t>
            </a:r>
            <a:endParaRPr/>
          </a:p>
        </p:txBody>
      </p:sp>
      <p:pic>
        <p:nvPicPr>
          <p:cNvPr descr="https://behmaster.com/wp-content/uploads/2022/07/localimages/1-Lockdown-Mode-Settings.jpg" id="584" name="Google Shape;584;p16"/>
          <p:cNvPicPr preferRelativeResize="0"/>
          <p:nvPr/>
        </p:nvPicPr>
        <p:blipFill rotWithShape="1">
          <a:blip r:embed="rId3">
            <a:alphaModFix/>
          </a:blip>
          <a:srcRect b="0" l="0" r="51671" t="0"/>
          <a:stretch/>
        </p:blipFill>
        <p:spPr>
          <a:xfrm>
            <a:off x="4442364" y="904400"/>
            <a:ext cx="2866915" cy="537204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behmaster.com/wp-content/uploads/2022/07/localimages/1-Lockdown-Mode-Settings.jpg" id="585" name="Google Shape;585;p16"/>
          <p:cNvPicPr preferRelativeResize="0"/>
          <p:nvPr/>
        </p:nvPicPr>
        <p:blipFill rotWithShape="1">
          <a:blip r:embed="rId3">
            <a:alphaModFix/>
          </a:blip>
          <a:srcRect b="0" l="0" r="51671" t="0"/>
          <a:stretch/>
        </p:blipFill>
        <p:spPr>
          <a:xfrm>
            <a:off x="7996492" y="874470"/>
            <a:ext cx="2866915" cy="537204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optimakomp.ru/wp-content/uploads/2018/08/Medisafe_7.jpg" id="586" name="Google Shape;586;p16"/>
          <p:cNvPicPr preferRelativeResize="0"/>
          <p:nvPr/>
        </p:nvPicPr>
        <p:blipFill rotWithShape="1">
          <a:blip r:embed="rId4">
            <a:alphaModFix/>
          </a:blip>
          <a:srcRect b="3047" l="0" r="0" t="4434"/>
          <a:stretch/>
        </p:blipFill>
        <p:spPr>
          <a:xfrm>
            <a:off x="8272410" y="1346621"/>
            <a:ext cx="2314421" cy="44876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cdn-4.heroine.ru/7u-tvg5HkQ-FdWGMO9Jdhk123L52WqEjiDpKM9yBQAA/rs:fill:880:560:0/g:ce:0:0/c:0:0/aHR0cHM6Ly9oZXJvaW5lLnJ1L3dwLWNvbnRlbnQvdXBsb2Fkcy8yMDIxLzA1LzI5L2hlcm9pbmUucnVfMjkuMDUuMjAyMF9WM2hGOFY2Q1NaMHVOLnBuZw" id="587" name="Google Shape;587;p16"/>
          <p:cNvPicPr preferRelativeResize="0"/>
          <p:nvPr/>
        </p:nvPicPr>
        <p:blipFill rotWithShape="1">
          <a:blip r:embed="rId5">
            <a:alphaModFix/>
          </a:blip>
          <a:srcRect b="22280" l="54750" r="21007" t="17719"/>
          <a:stretch/>
        </p:blipFill>
        <p:spPr>
          <a:xfrm>
            <a:off x="4735269" y="1346621"/>
            <a:ext cx="2326654" cy="4553057"/>
          </a:xfrm>
          <a:prstGeom prst="rect">
            <a:avLst/>
          </a:prstGeom>
          <a:noFill/>
          <a:ln>
            <a:noFill/>
          </a:ln>
        </p:spPr>
      </p:pic>
      <p:sp>
        <p:nvSpPr>
          <p:cNvPr id="588" name="Google Shape;588;p16"/>
          <p:cNvSpPr/>
          <p:nvPr/>
        </p:nvSpPr>
        <p:spPr>
          <a:xfrm>
            <a:off x="5854910" y="1970599"/>
            <a:ext cx="820711" cy="235544"/>
          </a:xfrm>
          <a:prstGeom prst="rect">
            <a:avLst/>
          </a:prstGeom>
          <a:solidFill>
            <a:schemeClr val="lt1"/>
          </a:solidFill>
          <a:ln cap="flat" cmpd="sng" w="158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9" name="Google Shape;589;p16"/>
          <p:cNvSpPr/>
          <p:nvPr/>
        </p:nvSpPr>
        <p:spPr>
          <a:xfrm>
            <a:off x="10766758" y="1426876"/>
            <a:ext cx="446022" cy="1034984"/>
          </a:xfrm>
          <a:prstGeom prst="rect">
            <a:avLst/>
          </a:prstGeom>
          <a:solidFill>
            <a:schemeClr val="lt1"/>
          </a:solidFill>
          <a:ln cap="flat" cmpd="sng" w="158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0" name="Google Shape;590;p16"/>
          <p:cNvSpPr/>
          <p:nvPr/>
        </p:nvSpPr>
        <p:spPr>
          <a:xfrm>
            <a:off x="3480248" y="1267467"/>
            <a:ext cx="962116" cy="1034984"/>
          </a:xfrm>
          <a:prstGeom prst="rect">
            <a:avLst/>
          </a:prstGeom>
          <a:solidFill>
            <a:schemeClr val="lt1"/>
          </a:solidFill>
          <a:ln cap="flat" cmpd="sng" w="158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1" name="Google Shape;591;p16"/>
          <p:cNvSpPr/>
          <p:nvPr/>
        </p:nvSpPr>
        <p:spPr>
          <a:xfrm>
            <a:off x="10919158" y="1579276"/>
            <a:ext cx="446022" cy="1034984"/>
          </a:xfrm>
          <a:prstGeom prst="rect">
            <a:avLst/>
          </a:prstGeom>
          <a:solidFill>
            <a:schemeClr val="lt1"/>
          </a:solidFill>
          <a:ln cap="flat" cmpd="sng" w="158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2" name="Google Shape;592;p16"/>
          <p:cNvSpPr/>
          <p:nvPr/>
        </p:nvSpPr>
        <p:spPr>
          <a:xfrm>
            <a:off x="7292209" y="1267467"/>
            <a:ext cx="676366" cy="1034984"/>
          </a:xfrm>
          <a:prstGeom prst="rect">
            <a:avLst/>
          </a:prstGeom>
          <a:solidFill>
            <a:schemeClr val="lt1"/>
          </a:solidFill>
          <a:ln cap="flat" cmpd="sng" w="158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https://sun9-28.userapi.com/hogBsx4tucV3yJLa1GOwdbbOLj0ZI8vgDeCkoA/sF8SpeCxFmk.jpg" id="593" name="Google Shape;593;p16"/>
          <p:cNvPicPr preferRelativeResize="0"/>
          <p:nvPr/>
        </p:nvPicPr>
        <p:blipFill rotWithShape="1">
          <a:blip r:embed="rId6">
            <a:alphaModFix/>
          </a:blip>
          <a:srcRect b="11984" l="0" r="0" t="8476"/>
          <a:stretch/>
        </p:blipFill>
        <p:spPr>
          <a:xfrm>
            <a:off x="10963306" y="0"/>
            <a:ext cx="1228694" cy="8912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7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s://behmaster.com/wp-content/uploads/2022/07/localimages/1-Lockdown-Mode-Settings.jpg" id="598" name="Google Shape;598;p17"/>
          <p:cNvPicPr preferRelativeResize="0"/>
          <p:nvPr/>
        </p:nvPicPr>
        <p:blipFill rotWithShape="1">
          <a:blip r:embed="rId3">
            <a:alphaModFix/>
          </a:blip>
          <a:srcRect b="0" l="0" r="51671" t="0"/>
          <a:stretch/>
        </p:blipFill>
        <p:spPr>
          <a:xfrm>
            <a:off x="639131" y="904400"/>
            <a:ext cx="2866915" cy="5372045"/>
          </a:xfrm>
          <a:prstGeom prst="rect">
            <a:avLst/>
          </a:prstGeom>
          <a:noFill/>
          <a:ln>
            <a:noFill/>
          </a:ln>
        </p:spPr>
      </p:pic>
      <p:sp>
        <p:nvSpPr>
          <p:cNvPr id="599" name="Google Shape;599;p17"/>
          <p:cNvSpPr txBox="1"/>
          <p:nvPr>
            <p:ph idx="1" type="body"/>
          </p:nvPr>
        </p:nvSpPr>
        <p:spPr>
          <a:xfrm>
            <a:off x="1548927" y="110248"/>
            <a:ext cx="8766415" cy="72424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ru-RU" sz="4000">
                <a:solidFill>
                  <a:schemeClr val="dk1"/>
                </a:solidFill>
              </a:rPr>
              <a:t>Принцип работы приложения </a:t>
            </a:r>
            <a:endParaRPr b="1" sz="4000">
              <a:solidFill>
                <a:schemeClr val="dk1"/>
              </a:solidFill>
            </a:endParaRPr>
          </a:p>
        </p:txBody>
      </p:sp>
      <p:grpSp>
        <p:nvGrpSpPr>
          <p:cNvPr id="600" name="Google Shape;600;p17"/>
          <p:cNvGrpSpPr/>
          <p:nvPr/>
        </p:nvGrpSpPr>
        <p:grpSpPr>
          <a:xfrm>
            <a:off x="1961475" y="2874317"/>
            <a:ext cx="7587524" cy="658832"/>
            <a:chOff x="356293" y="3271893"/>
            <a:chExt cx="2645972" cy="658832"/>
          </a:xfrm>
        </p:grpSpPr>
        <p:sp>
          <p:nvSpPr>
            <p:cNvPr id="601" name="Google Shape;601;p17"/>
            <p:cNvSpPr txBox="1"/>
            <p:nvPr/>
          </p:nvSpPr>
          <p:spPr>
            <a:xfrm>
              <a:off x="356293" y="3271893"/>
              <a:ext cx="2645972" cy="4001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0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2" name="Google Shape;602;p17"/>
            <p:cNvSpPr txBox="1"/>
            <p:nvPr/>
          </p:nvSpPr>
          <p:spPr>
            <a:xfrm>
              <a:off x="356293" y="3653726"/>
              <a:ext cx="2645972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03" name="Google Shape;603;p17"/>
          <p:cNvGrpSpPr/>
          <p:nvPr/>
        </p:nvGrpSpPr>
        <p:grpSpPr>
          <a:xfrm>
            <a:off x="4564430" y="1614744"/>
            <a:ext cx="2467794" cy="4633485"/>
            <a:chOff x="3789598" y="1731312"/>
            <a:chExt cx="1559139" cy="2693058"/>
          </a:xfrm>
        </p:grpSpPr>
        <p:sp>
          <p:nvSpPr>
            <p:cNvPr id="604" name="Google Shape;604;p17"/>
            <p:cNvSpPr/>
            <p:nvPr/>
          </p:nvSpPr>
          <p:spPr>
            <a:xfrm>
              <a:off x="3789598" y="1731312"/>
              <a:ext cx="1559139" cy="2693058"/>
            </a:xfrm>
            <a:prstGeom prst="roundRect">
              <a:avLst>
                <a:gd fmla="val 13580" name="adj"/>
              </a:avLst>
            </a:prstGeom>
            <a:solidFill>
              <a:srgbClr val="26262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5" name="Google Shape;605;p17"/>
            <p:cNvSpPr/>
            <p:nvPr/>
          </p:nvSpPr>
          <p:spPr>
            <a:xfrm>
              <a:off x="4475963" y="1858631"/>
              <a:ext cx="186408" cy="36001"/>
            </a:xfrm>
            <a:prstGeom prst="rect">
              <a:avLst/>
            </a:prstGeom>
            <a:solidFill>
              <a:srgbClr val="B0B0B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606" name="Google Shape;606;p17"/>
            <p:cNvGrpSpPr/>
            <p:nvPr/>
          </p:nvGrpSpPr>
          <p:grpSpPr>
            <a:xfrm>
              <a:off x="4493647" y="4176986"/>
              <a:ext cx="151047" cy="166152"/>
              <a:chOff x="2453213" y="5151638"/>
              <a:chExt cx="191820" cy="211002"/>
            </a:xfrm>
          </p:grpSpPr>
          <p:sp>
            <p:nvSpPr>
              <p:cNvPr id="607" name="Google Shape;607;p17"/>
              <p:cNvSpPr/>
              <p:nvPr/>
            </p:nvSpPr>
            <p:spPr>
              <a:xfrm>
                <a:off x="2453213" y="5151638"/>
                <a:ext cx="191820" cy="211002"/>
              </a:xfrm>
              <a:prstGeom prst="ellipse">
                <a:avLst/>
              </a:prstGeom>
              <a:gradFill>
                <a:gsLst>
                  <a:gs pos="0">
                    <a:srgbClr val="0F0F0F"/>
                  </a:gs>
                  <a:gs pos="56000">
                    <a:srgbClr val="595959"/>
                  </a:gs>
                  <a:gs pos="91000">
                    <a:srgbClr val="7F7F7F"/>
                  </a:gs>
                  <a:gs pos="100000">
                    <a:srgbClr val="BFBFBF"/>
                  </a:gs>
                </a:gsLst>
                <a:lin ang="10800000" scaled="0"/>
              </a:gradFill>
              <a:ln cap="flat" cmpd="sng" w="15875">
                <a:solidFill>
                  <a:srgbClr val="26262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8" name="Google Shape;608;p17"/>
              <p:cNvSpPr/>
              <p:nvPr/>
            </p:nvSpPr>
            <p:spPr>
              <a:xfrm>
                <a:off x="2505251" y="5208531"/>
                <a:ext cx="87734" cy="97215"/>
              </a:xfrm>
              <a:prstGeom prst="roundRect">
                <a:avLst>
                  <a:gd fmla="val 16667" name="adj"/>
                </a:avLst>
              </a:prstGeom>
              <a:solidFill>
                <a:srgbClr val="737373"/>
              </a:solidFill>
              <a:ln cap="flat" cmpd="sng" w="9525">
                <a:solidFill>
                  <a:srgbClr val="B0B0B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609" name="Google Shape;609;p17"/>
          <p:cNvGrpSpPr/>
          <p:nvPr/>
        </p:nvGrpSpPr>
        <p:grpSpPr>
          <a:xfrm>
            <a:off x="8347507" y="1614744"/>
            <a:ext cx="2467794" cy="4633485"/>
            <a:chOff x="3789598" y="1731312"/>
            <a:chExt cx="1559139" cy="2693058"/>
          </a:xfrm>
        </p:grpSpPr>
        <p:sp>
          <p:nvSpPr>
            <p:cNvPr id="610" name="Google Shape;610;p17"/>
            <p:cNvSpPr/>
            <p:nvPr/>
          </p:nvSpPr>
          <p:spPr>
            <a:xfrm>
              <a:off x="3789598" y="1731312"/>
              <a:ext cx="1559139" cy="2693058"/>
            </a:xfrm>
            <a:prstGeom prst="roundRect">
              <a:avLst>
                <a:gd fmla="val 13580" name="adj"/>
              </a:avLst>
            </a:prstGeom>
            <a:solidFill>
              <a:srgbClr val="26262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1" name="Google Shape;611;p17"/>
            <p:cNvSpPr/>
            <p:nvPr/>
          </p:nvSpPr>
          <p:spPr>
            <a:xfrm>
              <a:off x="4475963" y="1858631"/>
              <a:ext cx="186408" cy="36001"/>
            </a:xfrm>
            <a:prstGeom prst="rect">
              <a:avLst/>
            </a:prstGeom>
            <a:solidFill>
              <a:srgbClr val="B0B0B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612" name="Google Shape;612;p17"/>
            <p:cNvGrpSpPr/>
            <p:nvPr/>
          </p:nvGrpSpPr>
          <p:grpSpPr>
            <a:xfrm>
              <a:off x="4493647" y="4176986"/>
              <a:ext cx="151047" cy="166152"/>
              <a:chOff x="2453213" y="5151638"/>
              <a:chExt cx="191820" cy="211002"/>
            </a:xfrm>
          </p:grpSpPr>
          <p:sp>
            <p:nvSpPr>
              <p:cNvPr id="613" name="Google Shape;613;p17"/>
              <p:cNvSpPr/>
              <p:nvPr/>
            </p:nvSpPr>
            <p:spPr>
              <a:xfrm>
                <a:off x="2453213" y="5151638"/>
                <a:ext cx="191820" cy="211002"/>
              </a:xfrm>
              <a:prstGeom prst="ellipse">
                <a:avLst/>
              </a:prstGeom>
              <a:gradFill>
                <a:gsLst>
                  <a:gs pos="0">
                    <a:srgbClr val="0F0F0F"/>
                  </a:gs>
                  <a:gs pos="56000">
                    <a:srgbClr val="595959"/>
                  </a:gs>
                  <a:gs pos="91000">
                    <a:srgbClr val="7F7F7F"/>
                  </a:gs>
                  <a:gs pos="100000">
                    <a:srgbClr val="BFBFBF"/>
                  </a:gs>
                </a:gsLst>
                <a:lin ang="10800000" scaled="0"/>
              </a:gradFill>
              <a:ln cap="flat" cmpd="sng" w="15875">
                <a:solidFill>
                  <a:srgbClr val="26262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4" name="Google Shape;614;p17"/>
              <p:cNvSpPr/>
              <p:nvPr/>
            </p:nvSpPr>
            <p:spPr>
              <a:xfrm>
                <a:off x="2505251" y="5208531"/>
                <a:ext cx="87734" cy="97215"/>
              </a:xfrm>
              <a:prstGeom prst="roundRect">
                <a:avLst>
                  <a:gd fmla="val 16667" name="adj"/>
                </a:avLst>
              </a:prstGeom>
              <a:solidFill>
                <a:srgbClr val="737373"/>
              </a:solidFill>
              <a:ln cap="flat" cmpd="sng" w="9525">
                <a:solidFill>
                  <a:srgbClr val="B0B0B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615" name="Google Shape;615;p17"/>
          <p:cNvSpPr/>
          <p:nvPr/>
        </p:nvSpPr>
        <p:spPr>
          <a:xfrm>
            <a:off x="4665486" y="3878439"/>
            <a:ext cx="2265680" cy="799318"/>
          </a:xfrm>
          <a:prstGeom prst="rect">
            <a:avLst/>
          </a:prstGeom>
          <a:solidFill>
            <a:schemeClr val="lt1"/>
          </a:solidFill>
          <a:ln cap="flat" cmpd="sng" w="15875">
            <a:solidFill>
              <a:srgbClr val="5C5C5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6" name="Google Shape;616;p17"/>
          <p:cNvSpPr txBox="1"/>
          <p:nvPr/>
        </p:nvSpPr>
        <p:spPr>
          <a:xfrm>
            <a:off x="1547100" y="3557514"/>
            <a:ext cx="1544214" cy="4097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27000" lvl="0" marL="9144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</a:pPr>
            <a:r>
              <a:rPr b="1" lang="ru-RU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Настройки </a:t>
            </a:r>
            <a:endParaRPr/>
          </a:p>
        </p:txBody>
      </p:sp>
      <p:pic>
        <p:nvPicPr>
          <p:cNvPr descr="https://behmaster.com/wp-content/uploads/2022/07/localimages/1-Lockdown-Mode-Settings.jpg" id="617" name="Google Shape;617;p17"/>
          <p:cNvPicPr preferRelativeResize="0"/>
          <p:nvPr/>
        </p:nvPicPr>
        <p:blipFill rotWithShape="1">
          <a:blip r:embed="rId3">
            <a:alphaModFix/>
          </a:blip>
          <a:srcRect b="0" l="0" r="51671" t="0"/>
          <a:stretch/>
        </p:blipFill>
        <p:spPr>
          <a:xfrm>
            <a:off x="4442364" y="904400"/>
            <a:ext cx="2866915" cy="537204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behmaster.com/wp-content/uploads/2022/07/localimages/1-Lockdown-Mode-Settings.jpg" id="618" name="Google Shape;618;p17"/>
          <p:cNvPicPr preferRelativeResize="0"/>
          <p:nvPr/>
        </p:nvPicPr>
        <p:blipFill rotWithShape="1">
          <a:blip r:embed="rId3">
            <a:alphaModFix/>
          </a:blip>
          <a:srcRect b="0" l="0" r="51671" t="0"/>
          <a:stretch/>
        </p:blipFill>
        <p:spPr>
          <a:xfrm>
            <a:off x="7996492" y="874470"/>
            <a:ext cx="2866915" cy="537204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optimakomp.ru/wp-content/uploads/2018/08/Medisafe_7.jpg" id="619" name="Google Shape;619;p17"/>
          <p:cNvPicPr preferRelativeResize="0"/>
          <p:nvPr/>
        </p:nvPicPr>
        <p:blipFill rotWithShape="1">
          <a:blip r:embed="rId4">
            <a:alphaModFix/>
          </a:blip>
          <a:srcRect b="3047" l="0" r="0" t="4434"/>
          <a:stretch/>
        </p:blipFill>
        <p:spPr>
          <a:xfrm>
            <a:off x="8272410" y="1346621"/>
            <a:ext cx="2314421" cy="44876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cdn-4.heroine.ru/7u-tvg5HkQ-FdWGMO9Jdhk123L52WqEjiDpKM9yBQAA/rs:fill:880:560:0/g:ce:0:0/c:0:0/aHR0cHM6Ly9oZXJvaW5lLnJ1L3dwLWNvbnRlbnQvdXBsb2Fkcy8yMDIxLzA1LzI5L2hlcm9pbmUucnVfMjkuMDUuMjAyMF9WM2hGOFY2Q1NaMHVOLnBuZw" id="620" name="Google Shape;620;p17"/>
          <p:cNvPicPr preferRelativeResize="0"/>
          <p:nvPr/>
        </p:nvPicPr>
        <p:blipFill rotWithShape="1">
          <a:blip r:embed="rId5">
            <a:alphaModFix/>
          </a:blip>
          <a:srcRect b="22280" l="54750" r="21007" t="17719"/>
          <a:stretch/>
        </p:blipFill>
        <p:spPr>
          <a:xfrm>
            <a:off x="4735269" y="1346621"/>
            <a:ext cx="2326654" cy="4553057"/>
          </a:xfrm>
          <a:prstGeom prst="rect">
            <a:avLst/>
          </a:prstGeom>
          <a:noFill/>
          <a:ln>
            <a:noFill/>
          </a:ln>
        </p:spPr>
      </p:pic>
      <p:sp>
        <p:nvSpPr>
          <p:cNvPr id="621" name="Google Shape;621;p17"/>
          <p:cNvSpPr/>
          <p:nvPr/>
        </p:nvSpPr>
        <p:spPr>
          <a:xfrm>
            <a:off x="5854910" y="1970599"/>
            <a:ext cx="820711" cy="235544"/>
          </a:xfrm>
          <a:prstGeom prst="rect">
            <a:avLst/>
          </a:prstGeom>
          <a:solidFill>
            <a:schemeClr val="lt1"/>
          </a:solidFill>
          <a:ln cap="flat" cmpd="sng" w="158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2" name="Google Shape;622;p17"/>
          <p:cNvSpPr/>
          <p:nvPr/>
        </p:nvSpPr>
        <p:spPr>
          <a:xfrm>
            <a:off x="10766758" y="1426876"/>
            <a:ext cx="446022" cy="1034984"/>
          </a:xfrm>
          <a:prstGeom prst="rect">
            <a:avLst/>
          </a:prstGeom>
          <a:solidFill>
            <a:schemeClr val="lt1"/>
          </a:solidFill>
          <a:ln cap="flat" cmpd="sng" w="158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3" name="Google Shape;623;p17"/>
          <p:cNvSpPr/>
          <p:nvPr/>
        </p:nvSpPr>
        <p:spPr>
          <a:xfrm>
            <a:off x="3480248" y="1267467"/>
            <a:ext cx="962116" cy="1034984"/>
          </a:xfrm>
          <a:prstGeom prst="rect">
            <a:avLst/>
          </a:prstGeom>
          <a:solidFill>
            <a:schemeClr val="lt1"/>
          </a:solidFill>
          <a:ln cap="flat" cmpd="sng" w="158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4" name="Google Shape;624;p17"/>
          <p:cNvSpPr/>
          <p:nvPr/>
        </p:nvSpPr>
        <p:spPr>
          <a:xfrm>
            <a:off x="10919158" y="1579276"/>
            <a:ext cx="446022" cy="1034984"/>
          </a:xfrm>
          <a:prstGeom prst="rect">
            <a:avLst/>
          </a:prstGeom>
          <a:solidFill>
            <a:schemeClr val="lt1"/>
          </a:solidFill>
          <a:ln cap="flat" cmpd="sng" w="158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5" name="Google Shape;625;p17"/>
          <p:cNvSpPr/>
          <p:nvPr/>
        </p:nvSpPr>
        <p:spPr>
          <a:xfrm>
            <a:off x="7292209" y="1267467"/>
            <a:ext cx="676366" cy="1034984"/>
          </a:xfrm>
          <a:prstGeom prst="rect">
            <a:avLst/>
          </a:prstGeom>
          <a:solidFill>
            <a:schemeClr val="lt1"/>
          </a:solidFill>
          <a:ln cap="flat" cmpd="sng" w="158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https://sun9-28.userapi.com/hogBsx4tucV3yJLa1GOwdbbOLj0ZI8vgDeCkoA/sF8SpeCxFmk.jpg" id="626" name="Google Shape;626;p17"/>
          <p:cNvPicPr preferRelativeResize="0"/>
          <p:nvPr/>
        </p:nvPicPr>
        <p:blipFill rotWithShape="1">
          <a:blip r:embed="rId6">
            <a:alphaModFix/>
          </a:blip>
          <a:srcRect b="11984" l="0" r="0" t="8476"/>
          <a:stretch/>
        </p:blipFill>
        <p:spPr>
          <a:xfrm>
            <a:off x="10963306" y="-16737"/>
            <a:ext cx="1228694" cy="89120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behmaster.com/wp-content/uploads/2022/07/localimages/1-Lockdown-Mode-Settings.jpg" id="627" name="Google Shape;627;p17"/>
          <p:cNvPicPr preferRelativeResize="0"/>
          <p:nvPr/>
        </p:nvPicPr>
        <p:blipFill rotWithShape="1">
          <a:blip r:embed="rId3">
            <a:alphaModFix/>
          </a:blip>
          <a:srcRect b="0" l="0" r="51671" t="0"/>
          <a:stretch/>
        </p:blipFill>
        <p:spPr>
          <a:xfrm>
            <a:off x="630403" y="938671"/>
            <a:ext cx="2866915" cy="537204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behmaster.com/wp-content/uploads/2022/07/localimages/1-Lockdown-Mode-Settings.jpg" id="628" name="Google Shape;628;p17"/>
          <p:cNvPicPr preferRelativeResize="0"/>
          <p:nvPr/>
        </p:nvPicPr>
        <p:blipFill rotWithShape="1">
          <a:blip r:embed="rId3">
            <a:alphaModFix/>
          </a:blip>
          <a:srcRect b="0" l="0" r="51671" t="0"/>
          <a:stretch/>
        </p:blipFill>
        <p:spPr>
          <a:xfrm>
            <a:off x="4504053" y="840479"/>
            <a:ext cx="2866915" cy="537204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support-5ka.ru/wp-content/uploads/2021/07/zaregistrirovat-kartu-po-nomeru-karty88.png" id="629" name="Google Shape;629;p17"/>
          <p:cNvPicPr preferRelativeResize="0"/>
          <p:nvPr/>
        </p:nvPicPr>
        <p:blipFill rotWithShape="1">
          <a:blip r:embed="rId7">
            <a:alphaModFix/>
          </a:blip>
          <a:srcRect b="14597" l="34308" r="45229" t="25172"/>
          <a:stretch/>
        </p:blipFill>
        <p:spPr>
          <a:xfrm>
            <a:off x="923346" y="2108718"/>
            <a:ext cx="2309546" cy="372550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sun9-41.userapi.com/impg/QZswu0A6p5mdQJXPHgUR2wA0wkktjf1roUmoZw/FvVhE6uxJ_4.jpg?size=1125x674&amp;quality=96&amp;sign=caa2d09bfe1182cd0650af8449990867&amp;type=album" id="630" name="Google Shape;630;p17"/>
          <p:cNvPicPr preferRelativeResize="0"/>
          <p:nvPr/>
        </p:nvPicPr>
        <p:blipFill rotWithShape="1">
          <a:blip r:embed="rId8">
            <a:alphaModFix/>
          </a:blip>
          <a:srcRect b="76351" l="0" r="0" t="6306"/>
          <a:stretch/>
        </p:blipFill>
        <p:spPr>
          <a:xfrm>
            <a:off x="911715" y="1389228"/>
            <a:ext cx="2388606" cy="6548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sun9-30.userapi.com/impg/7SrNVKPSl2nbeIJTypBUCXksJnbgr9MWLjzY-w/mKxZiDRfOm8.jpg?size=1125x1221&amp;quality=96&amp;sign=1dd84014be23074af64189732e2d6e22&amp;type=album" id="631" name="Google Shape;631;p17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779050" y="1345376"/>
            <a:ext cx="2349578" cy="455430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im0-tub-ru.yandex.net/i?id=d106540795501afc8616240407c1237d&amp;ref=rim&amp;n=33&amp;w=188&amp;h=188" id="632" name="Google Shape;632;p17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6014074" y="3646460"/>
            <a:ext cx="421342" cy="421342"/>
          </a:xfrm>
          <a:prstGeom prst="rect">
            <a:avLst/>
          </a:prstGeom>
          <a:noFill/>
          <a:ln>
            <a:noFill/>
          </a:ln>
        </p:spPr>
      </p:pic>
      <p:sp>
        <p:nvSpPr>
          <p:cNvPr id="633" name="Google Shape;633;p17"/>
          <p:cNvSpPr/>
          <p:nvPr/>
        </p:nvSpPr>
        <p:spPr>
          <a:xfrm>
            <a:off x="5788394" y="2826495"/>
            <a:ext cx="325435" cy="233038"/>
          </a:xfrm>
          <a:custGeom>
            <a:rect b="b" l="l" r="r" t="t"/>
            <a:pathLst>
              <a:path extrusionOk="0" h="3965475" w="3890855">
                <a:moveTo>
                  <a:pt x="513635" y="2426125"/>
                </a:moveTo>
                <a:lnTo>
                  <a:pt x="1518439" y="2426125"/>
                </a:lnTo>
                <a:cubicBezTo>
                  <a:pt x="1550976" y="2510415"/>
                  <a:pt x="1581900" y="2596962"/>
                  <a:pt x="1610725" y="2683637"/>
                </a:cubicBezTo>
                <a:lnTo>
                  <a:pt x="901668" y="2683637"/>
                </a:lnTo>
                <a:lnTo>
                  <a:pt x="559881" y="3707964"/>
                </a:lnTo>
                <a:lnTo>
                  <a:pt x="1917114" y="3707964"/>
                </a:lnTo>
                <a:cubicBezTo>
                  <a:pt x="1925031" y="3729959"/>
                  <a:pt x="1931702" y="3744180"/>
                  <a:pt x="1936944" y="3749452"/>
                </a:cubicBezTo>
                <a:cubicBezTo>
                  <a:pt x="1940579" y="3743065"/>
                  <a:pt x="1945876" y="3728913"/>
                  <a:pt x="1952632" y="3707964"/>
                </a:cubicBezTo>
                <a:lnTo>
                  <a:pt x="3330974" y="3707964"/>
                </a:lnTo>
                <a:lnTo>
                  <a:pt x="2989187" y="2683637"/>
                </a:lnTo>
                <a:lnTo>
                  <a:pt x="2271337" y="2683637"/>
                </a:lnTo>
                <a:cubicBezTo>
                  <a:pt x="2301469" y="2597098"/>
                  <a:pt x="2333531" y="2510572"/>
                  <a:pt x="2366939" y="2426125"/>
                </a:cubicBezTo>
                <a:lnTo>
                  <a:pt x="3377220" y="2426125"/>
                </a:lnTo>
                <a:lnTo>
                  <a:pt x="3890855" y="3965475"/>
                </a:lnTo>
                <a:lnTo>
                  <a:pt x="0" y="3965475"/>
                </a:lnTo>
                <a:close/>
                <a:moveTo>
                  <a:pt x="1936944" y="620869"/>
                </a:moveTo>
                <a:cubicBezTo>
                  <a:pt x="1782578" y="620869"/>
                  <a:pt x="1657440" y="746006"/>
                  <a:pt x="1657440" y="900372"/>
                </a:cubicBezTo>
                <a:cubicBezTo>
                  <a:pt x="1657440" y="1054738"/>
                  <a:pt x="1782578" y="1179876"/>
                  <a:pt x="1936944" y="1179876"/>
                </a:cubicBezTo>
                <a:cubicBezTo>
                  <a:pt x="2091310" y="1179876"/>
                  <a:pt x="2216447" y="1054738"/>
                  <a:pt x="2216447" y="900372"/>
                </a:cubicBezTo>
                <a:cubicBezTo>
                  <a:pt x="2216447" y="746006"/>
                  <a:pt x="2091310" y="620869"/>
                  <a:pt x="1936944" y="620869"/>
                </a:cubicBezTo>
                <a:close/>
                <a:moveTo>
                  <a:pt x="1936944" y="0"/>
                </a:moveTo>
                <a:cubicBezTo>
                  <a:pt x="2169175" y="0"/>
                  <a:pt x="2401406" y="88593"/>
                  <a:pt x="2578592" y="265779"/>
                </a:cubicBezTo>
                <a:lnTo>
                  <a:pt x="2578592" y="265780"/>
                </a:lnTo>
                <a:cubicBezTo>
                  <a:pt x="2932964" y="620153"/>
                  <a:pt x="2888999" y="1155622"/>
                  <a:pt x="2578592" y="1549077"/>
                </a:cubicBezTo>
                <a:cubicBezTo>
                  <a:pt x="2248849" y="1967039"/>
                  <a:pt x="1976153" y="3125749"/>
                  <a:pt x="1936944" y="3194660"/>
                </a:cubicBezTo>
                <a:cubicBezTo>
                  <a:pt x="1883033" y="3140450"/>
                  <a:pt x="1647095" y="1944983"/>
                  <a:pt x="1295295" y="1549076"/>
                </a:cubicBezTo>
                <a:cubicBezTo>
                  <a:pt x="962406" y="1174450"/>
                  <a:pt x="940923" y="620152"/>
                  <a:pt x="1295295" y="265779"/>
                </a:cubicBezTo>
                <a:cubicBezTo>
                  <a:pt x="1472481" y="88593"/>
                  <a:pt x="1704713" y="0"/>
                  <a:pt x="193694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4" name="Google Shape;634;p17"/>
          <p:cNvSpPr/>
          <p:nvPr/>
        </p:nvSpPr>
        <p:spPr>
          <a:xfrm>
            <a:off x="8272413" y="1235006"/>
            <a:ext cx="2378916" cy="4822907"/>
          </a:xfrm>
          <a:prstGeom prst="roundRect">
            <a:avLst>
              <a:gd fmla="val 8843" name="adj"/>
            </a:avLst>
          </a:prstGeom>
          <a:solidFill>
            <a:schemeClr val="lt1"/>
          </a:solidFill>
          <a:ln cap="flat" cmpd="sng" w="158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5" name="Google Shape;635;p17"/>
          <p:cNvSpPr txBox="1"/>
          <p:nvPr/>
        </p:nvSpPr>
        <p:spPr>
          <a:xfrm>
            <a:off x="8380312" y="2052285"/>
            <a:ext cx="2122674" cy="31404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14300" lvl="0" marL="9144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 "/>
            </a:pPr>
            <a:r>
              <a:rPr b="1"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Простая настройка приложения, пошаговая инструкция.</a:t>
            </a:r>
            <a:endParaRPr/>
          </a:p>
          <a:p>
            <a:pPr indent="-114300" lvl="0" marL="91440" marR="0" rtl="0" algn="ctr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 "/>
            </a:pPr>
            <a:r>
              <a:rPr b="1"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Выбор ЛП(из банка ЛП приложения).</a:t>
            </a:r>
            <a:endParaRPr/>
          </a:p>
          <a:p>
            <a:pPr indent="-114300" lvl="0" marL="91440" marR="0" rtl="0" algn="ctr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 "/>
            </a:pPr>
            <a:r>
              <a:rPr b="1"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Выбор языка: Русский, English.</a:t>
            </a:r>
            <a:endParaRPr/>
          </a:p>
        </p:txBody>
      </p:sp>
      <p:pic>
        <p:nvPicPr>
          <p:cNvPr descr="https://sun9-28.userapi.com/hogBsx4tucV3yJLa1GOwdbbOLj0ZI8vgDeCkoA/sF8SpeCxFmk.jpg" id="636" name="Google Shape;636;p17"/>
          <p:cNvPicPr preferRelativeResize="0"/>
          <p:nvPr/>
        </p:nvPicPr>
        <p:blipFill rotWithShape="1">
          <a:blip r:embed="rId6">
            <a:alphaModFix/>
          </a:blip>
          <a:srcRect b="11984" l="0" r="0" t="8476"/>
          <a:stretch/>
        </p:blipFill>
        <p:spPr>
          <a:xfrm>
            <a:off x="10874584" y="47464"/>
            <a:ext cx="1228694" cy="8912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0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p18"/>
          <p:cNvSpPr txBox="1"/>
          <p:nvPr>
            <p:ph type="title"/>
          </p:nvPr>
        </p:nvSpPr>
        <p:spPr>
          <a:xfrm>
            <a:off x="1213679" y="481763"/>
            <a:ext cx="10087595" cy="141400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b="1" lang="ru-RU" sz="6000">
                <a:solidFill>
                  <a:schemeClr val="dk1"/>
                </a:solidFill>
              </a:rPr>
              <a:t>Анализ рынка</a:t>
            </a:r>
            <a:br>
              <a:rPr b="1" lang="ru-RU" sz="6000">
                <a:solidFill>
                  <a:schemeClr val="dk1"/>
                </a:solidFill>
              </a:rPr>
            </a:br>
            <a:endParaRPr b="1" sz="6000">
              <a:solidFill>
                <a:schemeClr val="dk1"/>
              </a:solidFill>
            </a:endParaRPr>
          </a:p>
        </p:txBody>
      </p:sp>
      <p:sp>
        <p:nvSpPr>
          <p:cNvPr id="642" name="Google Shape;642;p18"/>
          <p:cNvSpPr txBox="1"/>
          <p:nvPr/>
        </p:nvSpPr>
        <p:spPr>
          <a:xfrm>
            <a:off x="3699803" y="6006905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3" name="Google Shape;643;p18"/>
          <p:cNvSpPr txBox="1"/>
          <p:nvPr/>
        </p:nvSpPr>
        <p:spPr>
          <a:xfrm>
            <a:off x="2138850" y="5494523"/>
            <a:ext cx="400929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4" name="Google Shape;644;p18"/>
          <p:cNvSpPr/>
          <p:nvPr/>
        </p:nvSpPr>
        <p:spPr>
          <a:xfrm>
            <a:off x="1696992" y="5078716"/>
            <a:ext cx="5196178" cy="1367358"/>
          </a:xfrm>
          <a:prstGeom prst="wave">
            <a:avLst>
              <a:gd fmla="val 12500" name="adj1"/>
              <a:gd fmla="val 0" name="adj2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5" name="Google Shape;645;p18"/>
          <p:cNvSpPr txBox="1"/>
          <p:nvPr/>
        </p:nvSpPr>
        <p:spPr>
          <a:xfrm>
            <a:off x="3699803" y="3249637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6" name="Google Shape;646;p18"/>
          <p:cNvSpPr txBox="1"/>
          <p:nvPr>
            <p:ph idx="12" type="sldNum"/>
          </p:nvPr>
        </p:nvSpPr>
        <p:spPr>
          <a:xfrm>
            <a:off x="9306636" y="644607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800"/>
              <a:t>‹#›</a:t>
            </a:fld>
            <a:endParaRPr/>
          </a:p>
        </p:txBody>
      </p:sp>
      <p:sp>
        <p:nvSpPr>
          <p:cNvPr id="647" name="Google Shape;647;p18"/>
          <p:cNvSpPr/>
          <p:nvPr/>
        </p:nvSpPr>
        <p:spPr>
          <a:xfrm>
            <a:off x="106939" y="5173986"/>
            <a:ext cx="3286945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*Около 74% граждан старше  60 лет постоянно принимают лекарственные препараты.</a:t>
            </a:r>
            <a:endParaRPr/>
          </a:p>
        </p:txBody>
      </p:sp>
      <p:sp>
        <p:nvSpPr>
          <p:cNvPr id="648" name="Google Shape;648;p18"/>
          <p:cNvSpPr/>
          <p:nvPr/>
        </p:nvSpPr>
        <p:spPr>
          <a:xfrm>
            <a:off x="2915727" y="1829435"/>
            <a:ext cx="3977443" cy="4546802"/>
          </a:xfrm>
          <a:prstGeom prst="ellipse">
            <a:avLst/>
          </a:prstGeom>
          <a:solidFill>
            <a:schemeClr val="accent1"/>
          </a:solidFill>
          <a:ln cap="flat" cmpd="sng" w="15875">
            <a:solidFill>
              <a:srgbClr val="5C5C5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9" name="Google Shape;649;p18"/>
          <p:cNvSpPr/>
          <p:nvPr/>
        </p:nvSpPr>
        <p:spPr>
          <a:xfrm>
            <a:off x="3362770" y="2489735"/>
            <a:ext cx="3039079" cy="3837519"/>
          </a:xfrm>
          <a:prstGeom prst="ellipse">
            <a:avLst/>
          </a:prstGeom>
          <a:solidFill>
            <a:srgbClr val="630000"/>
          </a:solidFill>
          <a:ln cap="flat" cmpd="sng" w="15875">
            <a:solidFill>
              <a:srgbClr val="5C5C5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0" name="Google Shape;650;p18"/>
          <p:cNvSpPr/>
          <p:nvPr/>
        </p:nvSpPr>
        <p:spPr>
          <a:xfrm>
            <a:off x="4061857" y="3689289"/>
            <a:ext cx="1690214" cy="2637965"/>
          </a:xfrm>
          <a:prstGeom prst="ellipse">
            <a:avLst/>
          </a:prstGeom>
          <a:solidFill>
            <a:schemeClr val="accent1"/>
          </a:solidFill>
          <a:ln cap="flat" cmpd="sng" w="15875">
            <a:solidFill>
              <a:srgbClr val="5C5C5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1" name="Google Shape;651;p18"/>
          <p:cNvSpPr txBox="1"/>
          <p:nvPr/>
        </p:nvSpPr>
        <p:spPr>
          <a:xfrm>
            <a:off x="6893170" y="4512267"/>
            <a:ext cx="4934970" cy="1323439"/>
          </a:xfrm>
          <a:prstGeom prst="rect">
            <a:avLst/>
          </a:prstGeom>
          <a:noFill/>
          <a:ln cap="flat" cmpd="sng" w="158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Пожилые пациенты, забывающие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принять лекарства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и имеющие сотовый телефон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135 тыс. чел</a:t>
            </a:r>
            <a:r>
              <a:rPr lang="ru-RU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*1299= </a:t>
            </a:r>
            <a:r>
              <a:rPr b="1" lang="ru-RU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17.5 млн</a:t>
            </a:r>
            <a:endParaRPr/>
          </a:p>
        </p:txBody>
      </p:sp>
      <p:sp>
        <p:nvSpPr>
          <p:cNvPr id="652" name="Google Shape;652;p18"/>
          <p:cNvSpPr txBox="1"/>
          <p:nvPr/>
        </p:nvSpPr>
        <p:spPr>
          <a:xfrm>
            <a:off x="6945190" y="3179074"/>
            <a:ext cx="4662163" cy="1015663"/>
          </a:xfrm>
          <a:prstGeom prst="rect">
            <a:avLst/>
          </a:prstGeom>
          <a:noFill/>
          <a:ln cap="flat" cmpd="sng" w="158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Пожилые пациенты, принимающие более 5 лекарств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13,5 млн чел </a:t>
            </a:r>
            <a:r>
              <a:rPr lang="ru-RU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*1299= </a:t>
            </a:r>
            <a:r>
              <a:rPr b="1" lang="ru-RU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17.5 млрд</a:t>
            </a:r>
            <a:endParaRPr/>
          </a:p>
        </p:txBody>
      </p:sp>
      <p:sp>
        <p:nvSpPr>
          <p:cNvPr id="653" name="Google Shape;653;p18"/>
          <p:cNvSpPr/>
          <p:nvPr/>
        </p:nvSpPr>
        <p:spPr>
          <a:xfrm>
            <a:off x="6945190" y="1981903"/>
            <a:ext cx="4261814" cy="1015663"/>
          </a:xfrm>
          <a:prstGeom prst="rect">
            <a:avLst/>
          </a:prstGeom>
          <a:noFill/>
          <a:ln cap="flat" cmpd="sng" w="158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Пожилые пациенты старше 60 лет, принимающие препараты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27 млн чел*</a:t>
            </a:r>
            <a:r>
              <a:rPr lang="ru-RU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1299= </a:t>
            </a:r>
            <a:r>
              <a:rPr b="1" lang="ru-RU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35 млрд</a:t>
            </a:r>
            <a:endParaRPr/>
          </a:p>
        </p:txBody>
      </p:sp>
      <p:sp>
        <p:nvSpPr>
          <p:cNvPr id="654" name="Google Shape;654;p18"/>
          <p:cNvSpPr txBox="1"/>
          <p:nvPr>
            <p:ph idx="1" type="body"/>
          </p:nvPr>
        </p:nvSpPr>
        <p:spPr>
          <a:xfrm>
            <a:off x="4548849" y="4039401"/>
            <a:ext cx="899160" cy="4859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-152400" lvl="0" marL="9144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 "/>
            </a:pPr>
            <a:r>
              <a:rPr b="1" lang="ru-RU" sz="2400">
                <a:solidFill>
                  <a:schemeClr val="dk1"/>
                </a:solidFill>
              </a:rPr>
              <a:t>SOM</a:t>
            </a:r>
            <a:endParaRPr b="1" sz="2400">
              <a:solidFill>
                <a:schemeClr val="dk1"/>
              </a:solidFill>
            </a:endParaRPr>
          </a:p>
        </p:txBody>
      </p:sp>
      <p:sp>
        <p:nvSpPr>
          <p:cNvPr id="655" name="Google Shape;655;p18"/>
          <p:cNvSpPr txBox="1"/>
          <p:nvPr/>
        </p:nvSpPr>
        <p:spPr>
          <a:xfrm>
            <a:off x="4371749" y="2853496"/>
            <a:ext cx="1463040" cy="7010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ru-RU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SAM</a:t>
            </a:r>
            <a:endParaRPr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6" name="Google Shape;656;p18"/>
          <p:cNvSpPr txBox="1"/>
          <p:nvPr/>
        </p:nvSpPr>
        <p:spPr>
          <a:xfrm>
            <a:off x="4289031" y="1886793"/>
            <a:ext cx="1463040" cy="7010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7500" lnSpcReduction="10000"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b="1" lang="ru-RU" sz="4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TAM</a:t>
            </a:r>
            <a:endParaRPr b="1" sz="4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https://sun9-28.userapi.com/hogBsx4tucV3yJLa1GOwdbbOLj0ZI8vgDeCkoA/sF8SpeCxFmk.jpg" id="657" name="Google Shape;657;p18"/>
          <p:cNvPicPr preferRelativeResize="0"/>
          <p:nvPr/>
        </p:nvPicPr>
        <p:blipFill rotWithShape="1">
          <a:blip r:embed="rId3">
            <a:alphaModFix/>
          </a:blip>
          <a:srcRect b="11984" l="0" r="0" t="8476"/>
          <a:stretch/>
        </p:blipFill>
        <p:spPr>
          <a:xfrm>
            <a:off x="10703017" y="0"/>
            <a:ext cx="1488983" cy="10800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2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p19"/>
          <p:cNvSpPr txBox="1"/>
          <p:nvPr>
            <p:ph idx="1" type="body"/>
          </p:nvPr>
        </p:nvSpPr>
        <p:spPr>
          <a:xfrm>
            <a:off x="309401" y="313936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91425">
            <a:normAutofit fontScale="92500" lnSpcReduction="2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b="1" lang="ru-RU"/>
              <a:t>Анализ конкурентов</a:t>
            </a:r>
            <a:endParaRPr b="1"/>
          </a:p>
        </p:txBody>
      </p:sp>
      <p:graphicFrame>
        <p:nvGraphicFramePr>
          <p:cNvPr id="664" name="Google Shape;664;p19"/>
          <p:cNvGraphicFramePr/>
          <p:nvPr/>
        </p:nvGraphicFramePr>
        <p:xfrm>
          <a:off x="3611253" y="1748624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{8A0C4018-008E-4219-9EA8-08648276A7C2}</a:tableStyleId>
              </a:tblPr>
              <a:tblGrid>
                <a:gridCol w="312075"/>
                <a:gridCol w="1878200"/>
                <a:gridCol w="312075"/>
              </a:tblGrid>
              <a:tr h="5808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 u="none" cap="none" strike="noStrike">
                        <a:solidFill>
                          <a:srgbClr val="000000"/>
                        </a:solidFill>
                      </a:endParaRPr>
                    </a:p>
                  </a:txBody>
                  <a:tcPr marT="41725" marB="41725" marR="83450" marL="83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ru-RU" sz="14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             Геро- </a:t>
                      </a:r>
                      <a:r>
                        <a:rPr b="1" lang="ru-RU" sz="1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Time</a:t>
                      </a:r>
                      <a:endParaRPr b="1" sz="14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1725" marB="41725" marR="83450" marL="8345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1725" marB="41725" marR="83450" marL="83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6267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 u="none" cap="none" strike="noStrike">
                        <a:solidFill>
                          <a:srgbClr val="000000"/>
                        </a:solidFill>
                      </a:endParaRPr>
                    </a:p>
                  </a:txBody>
                  <a:tcPr marT="41725" marB="41725" marR="83450" marL="83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300"/>
                        <a:buFont typeface="Calibri"/>
                        <a:buNone/>
                      </a:pPr>
                      <a:r>
                        <a:rPr b="1" lang="ru-RU" sz="33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200</a:t>
                      </a:r>
                      <a:r>
                        <a:rPr b="1" lang="ru-RU" sz="2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РУБ</a:t>
                      </a:r>
                      <a:endParaRPr b="1" sz="33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1725" marB="41725" marR="83450" marL="83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1725" marB="41725" marR="83450" marL="83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4760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 u="none" cap="none" strike="noStrike">
                        <a:solidFill>
                          <a:srgbClr val="000000"/>
                        </a:solidFill>
                      </a:endParaRPr>
                    </a:p>
                  </a:txBody>
                  <a:tcPr marT="41725" marB="41725" marR="83450" marL="83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-171450" lvl="0" marL="1714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Noto Sans Symbols"/>
                        <a:buChar char="●"/>
                      </a:pPr>
                      <a:r>
                        <a:rPr b="1" lang="ru-RU" sz="14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Уведомление на кнопочный телефон</a:t>
                      </a:r>
                      <a:endParaRPr b="1" sz="14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1725" marB="41725" marR="83450" marL="83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1725" marB="41725" marR="83450" marL="83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3774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 u="none" cap="none" strike="noStrike">
                        <a:solidFill>
                          <a:srgbClr val="000000"/>
                        </a:solidFill>
                      </a:endParaRPr>
                    </a:p>
                  </a:txBody>
                  <a:tcPr marT="41725" marB="41725" marR="83450" marL="83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-171450" lvl="0" marL="17145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Noto Sans Symbols"/>
                        <a:buChar char="●"/>
                      </a:pPr>
                      <a:r>
                        <a:rPr b="1" lang="ru-RU" sz="14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Выбор: звонок/смс</a:t>
                      </a:r>
                      <a:endParaRPr b="1" sz="14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1725" marB="41725" marR="83450" marL="83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1725" marB="41725" marR="83450" marL="83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3774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solidFill>
                          <a:srgbClr val="000000"/>
                        </a:solidFill>
                      </a:endParaRPr>
                    </a:p>
                  </a:txBody>
                  <a:tcPr marT="41725" marB="41725" marR="83450" marL="83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-171450" lvl="0" marL="1714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Noto Sans Symbols"/>
                        <a:buChar char="●"/>
                      </a:pPr>
                      <a:r>
                        <a:rPr b="1" lang="ru-RU" sz="14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b="0" lang="ru-RU" sz="14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Календарь приема</a:t>
                      </a:r>
                      <a:endParaRPr b="0" sz="14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1725" marB="41725" marR="83450" marL="83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1725" marB="41725" marR="83450" marL="83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4760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solidFill>
                          <a:srgbClr val="000000"/>
                        </a:solidFill>
                      </a:endParaRPr>
                    </a:p>
                  </a:txBody>
                  <a:tcPr marT="41725" marB="41725" marR="83450" marL="83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-171450" lvl="0" marL="1714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Noto Sans Symbols"/>
                        <a:buChar char="●"/>
                      </a:pPr>
                      <a:r>
                        <a:rPr b="1" lang="ru-RU" sz="14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Напоминание о покупке лекарства</a:t>
                      </a:r>
                      <a:endParaRPr b="1" sz="14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1725" marB="41725" marR="83450" marL="83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1725" marB="41725" marR="83450" marL="83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17678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solidFill>
                          <a:srgbClr val="000000"/>
                        </a:solidFill>
                      </a:endParaRPr>
                    </a:p>
                  </a:txBody>
                  <a:tcPr marT="41725" marB="41725" marR="83450" marL="83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-171450" lvl="0" marL="1714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Noto Sans Symbols"/>
                        <a:buChar char="●"/>
                      </a:pPr>
                      <a:r>
                        <a:rPr b="1" lang="ru-RU" sz="14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b="0" lang="ru-RU" sz="14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Контроль родственником</a:t>
                      </a:r>
                      <a:endParaRPr/>
                    </a:p>
                    <a:p>
                      <a:pPr indent="-171450" lvl="0" marL="1714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Noto Sans Symbols"/>
                        <a:buChar char="●"/>
                      </a:pPr>
                      <a:r>
                        <a:rPr b="1" lang="ru-RU" sz="1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Контейнер</a:t>
                      </a:r>
                      <a:r>
                        <a:rPr b="1" lang="ru-RU" sz="1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(таблетница) за доп. плату 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Noto Sans Symbols"/>
                        <a:buNone/>
                      </a:pPr>
                      <a:r>
                        <a:rPr b="1" lang="ru-RU" sz="1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1099РУБ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t/>
                      </a:r>
                      <a:endParaRPr b="1"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1725" marB="41725" marR="83450" marL="83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1725" marB="41725" marR="83450" marL="83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3051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solidFill>
                          <a:srgbClr val="000000"/>
                        </a:solidFill>
                      </a:endParaRPr>
                    </a:p>
                  </a:txBody>
                  <a:tcPr marT="0" marB="0" marR="83450" marL="83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83450" marL="83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83450" marL="83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3774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solidFill>
                          <a:srgbClr val="000000"/>
                        </a:solidFill>
                      </a:endParaRPr>
                    </a:p>
                  </a:txBody>
                  <a:tcPr marT="41725" marB="41725" marR="83450" marL="83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5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 sz="15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1725" marB="41725" marR="83450" marL="83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1725" marB="41725" marR="83450" marL="83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3051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solidFill>
                          <a:srgbClr val="000000"/>
                        </a:solidFill>
                      </a:endParaRPr>
                    </a:p>
                  </a:txBody>
                  <a:tcPr marT="0" marB="0" marR="83450" marL="83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83450" marL="83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83450" marL="83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65" name="Google Shape;665;p19"/>
          <p:cNvGraphicFramePr/>
          <p:nvPr/>
        </p:nvGraphicFramePr>
        <p:xfrm>
          <a:off x="8997886" y="2078924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{8A0C4018-008E-4219-9EA8-08648276A7C2}</a:tableStyleId>
              </a:tblPr>
              <a:tblGrid>
                <a:gridCol w="282850"/>
                <a:gridCol w="1702300"/>
                <a:gridCol w="282850"/>
              </a:tblGrid>
              <a:tr h="3585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2825" marB="42825" marR="85625" marL="85625">
                    <a:lnL cap="flat" cmpd="sng" w="28575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28575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ru-RU" sz="1400">
                          <a:solidFill>
                            <a:schemeClr val="accent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Будильник</a:t>
                      </a:r>
                      <a:endParaRPr b="1" sz="1400">
                        <a:solidFill>
                          <a:schemeClr val="accent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2825" marB="42825" marR="85625" marL="85625" anchor="b">
                    <a:lnT cap="flat" cmpd="sng" w="28575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2825" marB="42825" marR="85625" marL="85625">
                    <a:lnR cap="flat" cmpd="sng" w="28575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</a:tr>
              <a:tr h="6121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2825" marB="42825" marR="85625" marL="85625">
                    <a:lnL cap="flat" cmpd="sng" w="28575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3300"/>
                        <a:buFont typeface="Calibri"/>
                        <a:buNone/>
                      </a:pPr>
                      <a:r>
                        <a:rPr b="1" lang="ru-RU" sz="3300">
                          <a:solidFill>
                            <a:schemeClr val="accent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 руб</a:t>
                      </a:r>
                      <a:endParaRPr b="1" sz="3300">
                        <a:solidFill>
                          <a:schemeClr val="accent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2825" marB="42825" marR="85625" marL="856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2825" marB="42825" marR="85625" marL="85625">
                    <a:lnR cap="flat" cmpd="sng" w="28575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</a:tr>
              <a:tr h="4377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>
                        <a:solidFill>
                          <a:schemeClr val="dk1"/>
                        </a:solidFill>
                      </a:endParaRPr>
                    </a:p>
                  </a:txBody>
                  <a:tcPr marT="42825" marB="42825" marR="85625" marL="85625">
                    <a:lnL cap="flat" cmpd="sng" w="28575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-171450" lvl="0" marL="1714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Noto Sans Symbols"/>
                        <a:buChar char="●"/>
                      </a:pPr>
                      <a:r>
                        <a:rPr b="0" lang="ru-RU" sz="11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Выставить время на прием лекарств</a:t>
                      </a:r>
                      <a:endParaRPr b="0" sz="11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2825" marB="42825" marR="85625" marL="856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2825" marB="42825" marR="85625" marL="85625">
                    <a:lnR cap="flat" cmpd="sng" w="28575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</a:tr>
              <a:tr h="4377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>
                        <a:solidFill>
                          <a:schemeClr val="dk1"/>
                        </a:solidFill>
                      </a:endParaRPr>
                    </a:p>
                  </a:txBody>
                  <a:tcPr marT="42825" marB="42825" marR="85625" marL="85625">
                    <a:lnL cap="flat" cmpd="sng" w="28575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-171450" lvl="0" marL="1714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Noto Sans Symbols"/>
                        <a:buChar char="●"/>
                      </a:pPr>
                      <a:r>
                        <a:rPr b="0" lang="ru-RU" sz="11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Есть на всех телефонах и дома</a:t>
                      </a:r>
                      <a:endParaRPr b="0" sz="11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2825" marB="42825" marR="85625" marL="856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2825" marB="42825" marR="85625" marL="85625">
                    <a:lnR cap="flat" cmpd="sng" w="28575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</a:tr>
              <a:tr h="582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>
                        <a:solidFill>
                          <a:schemeClr val="dk1"/>
                        </a:solidFill>
                      </a:endParaRPr>
                    </a:p>
                  </a:txBody>
                  <a:tcPr marT="42825" marB="42825" marR="85625" marL="85625">
                    <a:lnL cap="flat" cmpd="sng" w="28575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-171450" lvl="0" marL="1714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Noto Sans Symbols"/>
                        <a:buChar char="●"/>
                      </a:pPr>
                      <a:r>
                        <a:rPr b="0" lang="ru-RU" sz="11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Не дает конкретной информации</a:t>
                      </a:r>
                      <a:endParaRPr b="0" sz="11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2825" marB="42825" marR="85625" marL="856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2825" marB="42825" marR="85625" marL="85625">
                    <a:lnR cap="flat" cmpd="sng" w="28575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</a:tr>
              <a:tr h="4377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>
                        <a:solidFill>
                          <a:schemeClr val="dk1"/>
                        </a:solidFill>
                      </a:endParaRPr>
                    </a:p>
                  </a:txBody>
                  <a:tcPr marT="42825" marB="42825" marR="85625" marL="85625">
                    <a:lnL cap="flat" cmpd="sng" w="28575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-171450" lvl="0" marL="1714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Noto Sans Symbols"/>
                        <a:buChar char="●"/>
                      </a:pPr>
                      <a:r>
                        <a:rPr b="0" lang="ru-RU" sz="11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Ответственность на пациенте</a:t>
                      </a:r>
                      <a:endParaRPr b="0" sz="11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2825" marB="42825" marR="85625" marL="856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2825" marB="42825" marR="85625" marL="85625">
                    <a:lnR cap="flat" cmpd="sng" w="28575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</a:tr>
              <a:tr h="3585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>
                        <a:solidFill>
                          <a:schemeClr val="dk1"/>
                        </a:solidFill>
                      </a:endParaRPr>
                    </a:p>
                  </a:txBody>
                  <a:tcPr marT="42825" marB="42825" marR="85625" marL="85625">
                    <a:lnL cap="flat" cmpd="sng" w="28575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Noto Sans Symbols"/>
                        <a:buNone/>
                      </a:pPr>
                      <a:r>
                        <a:rPr b="1" lang="ru-RU" sz="11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 b="1" sz="11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2825" marB="42825" marR="85625" marL="856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2825" marB="42825" marR="85625" marL="85625">
                    <a:lnR cap="flat" cmpd="sng" w="28575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</a:tr>
              <a:tr h="2694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0" marB="0" marR="85625" marL="85625">
                    <a:lnL cap="flat" cmpd="sng" w="28575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85625" marL="85625" anchor="ctr">
                    <a:lnB cap="flat" cmpd="sng" w="28575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85625" marL="85625">
                    <a:lnR cap="flat" cmpd="sng" w="28575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</a:tr>
              <a:tr h="3585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2825" marB="42825" marR="85625" marL="85625">
                    <a:lnL cap="flat" cmpd="sng" w="28575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5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 sz="15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2825" marB="42825" marR="85625" marL="85625" anchor="ctr">
                    <a:lnL cap="flat" cmpd="sng" w="28575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2825" marB="42825" marR="85625" marL="85625">
                    <a:lnL cap="flat" cmpd="sng" w="28575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</a:tr>
              <a:tr h="2694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0" marB="0" marR="85625" marL="85625">
                    <a:lnL cap="flat" cmpd="sng" w="28575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B cap="flat" cmpd="sng" w="28575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85625" marL="85625" anchor="ctr">
                    <a:lnT cap="flat" cmpd="sng" w="28575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85625" marL="85625">
                    <a:lnR cap="flat" cmpd="sng" w="28575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28575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66" name="Google Shape;666;p19"/>
          <p:cNvGraphicFramePr/>
          <p:nvPr/>
        </p:nvGraphicFramePr>
        <p:xfrm>
          <a:off x="917937" y="2067616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{8A0C4018-008E-4219-9EA8-08648276A7C2}</a:tableStyleId>
              </a:tblPr>
              <a:tblGrid>
                <a:gridCol w="287325"/>
                <a:gridCol w="1729325"/>
                <a:gridCol w="287325"/>
              </a:tblGrid>
              <a:tr h="352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1725" marB="41725" marR="83450" marL="83450">
                    <a:lnL cap="flat" cmpd="sng" w="2857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2857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3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ru-RU" sz="1400">
                          <a:solidFill>
                            <a:schemeClr val="accent3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Medisafe</a:t>
                      </a:r>
                      <a:endParaRPr b="1" sz="1400">
                        <a:solidFill>
                          <a:schemeClr val="accent3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1725" marB="41725" marR="83450" marL="83450" anchor="b">
                    <a:lnT cap="flat" cmpd="sng" w="2857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1725" marB="41725" marR="83450" marL="83450">
                    <a:lnR cap="flat" cmpd="sng" w="2857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</a:tr>
              <a:tr h="7905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1725" marB="41725" marR="83450" marL="83450">
                    <a:lnL cap="flat" cmpd="sng" w="2857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3"/>
                        </a:buClr>
                        <a:buSzPts val="3300"/>
                        <a:buFont typeface="Calibri"/>
                        <a:buNone/>
                      </a:pPr>
                      <a:r>
                        <a:rPr b="1" lang="ru-RU" sz="3300">
                          <a:solidFill>
                            <a:schemeClr val="accent3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190</a:t>
                      </a:r>
                      <a:r>
                        <a:rPr b="1" lang="ru-RU" sz="2000">
                          <a:solidFill>
                            <a:schemeClr val="accent3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</a:t>
                      </a:r>
                      <a:r>
                        <a:rPr b="1" lang="ru-RU" sz="1800">
                          <a:solidFill>
                            <a:schemeClr val="accent3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/мес </a:t>
                      </a:r>
                      <a:r>
                        <a:rPr b="1" lang="ru-RU" sz="2800">
                          <a:solidFill>
                            <a:schemeClr val="accent3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+ </a:t>
                      </a:r>
                      <a:r>
                        <a:rPr b="1" lang="ru-RU" sz="1400">
                          <a:solidFill>
                            <a:schemeClr val="accent3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бесплатная версия </a:t>
                      </a:r>
                      <a:endParaRPr b="1" sz="1800">
                        <a:solidFill>
                          <a:schemeClr val="accent3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1725" marB="41725" marR="83450" marL="8345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1725" marB="41725" marR="83450" marL="83450">
                    <a:lnR cap="flat" cmpd="sng" w="2857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</a:tr>
              <a:tr h="4139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1725" marB="41725" marR="83450" marL="83450">
                    <a:lnL cap="flat" cmpd="sng" w="2857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-171450" lvl="0" marL="1714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Noto Sans Symbols"/>
                        <a:buChar char="●"/>
                      </a:pPr>
                      <a:r>
                        <a:rPr b="0" lang="ru-RU" sz="11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Удобная настройка  приема лекарств</a:t>
                      </a:r>
                      <a:endParaRPr b="0" sz="11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1725" marB="41725" marR="83450" marL="8345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1725" marB="41725" marR="83450" marL="83450">
                    <a:lnR cap="flat" cmpd="sng" w="2857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</a:tr>
              <a:tr h="352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1725" marB="41725" marR="83450" marL="83450">
                    <a:lnL cap="flat" cmpd="sng" w="2857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-171450" lvl="0" marL="1714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Noto Sans Symbols"/>
                        <a:buChar char="●"/>
                      </a:pPr>
                      <a:r>
                        <a:rPr b="0" lang="ru-RU" sz="11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Календарь приема </a:t>
                      </a:r>
                      <a:endParaRPr b="0" sz="11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1725" marB="41725" marR="83450" marL="8345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1725" marB="41725" marR="83450" marL="83450">
                    <a:lnR cap="flat" cmpd="sng" w="2857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</a:tr>
              <a:tr h="352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1725" marB="41725" marR="83450" marL="83450">
                    <a:lnL cap="flat" cmpd="sng" w="2857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-171450" lvl="0" marL="1714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Noto Sans Symbols"/>
                        <a:buChar char="●"/>
                      </a:pPr>
                      <a:r>
                        <a:rPr b="0" lang="ru-RU" sz="11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Семейный доступ</a:t>
                      </a:r>
                      <a:endParaRPr b="0" sz="11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1725" marB="41725" marR="83450" marL="8345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1725" marB="41725" marR="83450" marL="83450">
                    <a:lnR cap="flat" cmpd="sng" w="2857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</a:tr>
              <a:tr h="352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1725" marB="41725" marR="83450" marL="83450">
                    <a:lnL cap="flat" cmpd="sng" w="2857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-171450" lvl="0" marL="1714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Noto Sans Symbols"/>
                        <a:buChar char="●"/>
                      </a:pPr>
                      <a:r>
                        <a:rPr b="0" lang="ru-RU" sz="11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Отправка отчета врачу</a:t>
                      </a:r>
                      <a:endParaRPr b="0" sz="11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1725" marB="41725" marR="83450" marL="8345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1725" marB="41725" marR="83450" marL="83450">
                    <a:lnR cap="flat" cmpd="sng" w="2857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</a:tr>
              <a:tr h="579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1725" marB="41725" marR="83450" marL="83450">
                    <a:lnL cap="flat" cmpd="sng" w="2857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-171450" lvl="0" marL="1714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Noto Sans Symbols"/>
                        <a:buChar char="●"/>
                      </a:pPr>
                      <a:r>
                        <a:rPr b="0" lang="ru-RU" sz="11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Приложение исключительно для смартфона</a:t>
                      </a:r>
                      <a:endParaRPr b="0" sz="11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1725" marB="41725" marR="83450" marL="8345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1725" marB="41725" marR="83450" marL="83450">
                    <a:lnR cap="flat" cmpd="sng" w="2857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</a:tr>
              <a:tr h="2846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0" marB="0" marR="83450" marL="83450">
                    <a:lnL cap="flat" cmpd="sng" w="2857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83450" marL="83450" anchor="ctr"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83450" marL="83450">
                    <a:lnR cap="flat" cmpd="sng" w="2857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</a:tr>
              <a:tr h="352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1725" marB="41725" marR="83450" marL="83450">
                    <a:lnL cap="flat" cmpd="sng" w="2857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5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1725" marB="41725" marR="83450" marL="83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1725" marB="41725" marR="83450" marL="83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</a:tr>
              <a:tr h="2846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0" marB="0" marR="83450" marL="83450">
                    <a:lnL cap="flat" cmpd="sng" w="2857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B cap="flat" cmpd="sng" w="2857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83450" marL="83450" anchor="ctr"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83450" marL="83450">
                    <a:lnR cap="flat" cmpd="sng" w="2857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2857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67" name="Google Shape;667;p19"/>
          <p:cNvGraphicFramePr/>
          <p:nvPr/>
        </p:nvGraphicFramePr>
        <p:xfrm>
          <a:off x="6304569" y="207892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{8A0C4018-008E-4219-9EA8-08648276A7C2}</a:tableStyleId>
              </a:tblPr>
              <a:tblGrid>
                <a:gridCol w="287325"/>
                <a:gridCol w="1729325"/>
                <a:gridCol w="287325"/>
              </a:tblGrid>
              <a:tr h="3737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1725" marB="41725" marR="83450" marL="83450">
                    <a:lnL cap="flat" cmpd="sng" w="2857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2857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3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ru-RU" sz="1400">
                          <a:solidFill>
                            <a:schemeClr val="accent3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MyTherapy</a:t>
                      </a:r>
                      <a:endParaRPr b="1" sz="1400">
                        <a:solidFill>
                          <a:schemeClr val="accent3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1725" marB="41725" marR="83450" marL="83450" anchor="b">
                    <a:lnT cap="flat" cmpd="sng" w="2857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1725" marB="41725" marR="83450" marL="83450">
                    <a:lnR cap="flat" cmpd="sng" w="2857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</a:tr>
              <a:tr h="6204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1725" marB="41725" marR="83450" marL="83450">
                    <a:lnL cap="flat" cmpd="sng" w="2857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3"/>
                        </a:buClr>
                        <a:buSzPts val="2000"/>
                        <a:buFont typeface="Calibri"/>
                        <a:buNone/>
                      </a:pPr>
                      <a:r>
                        <a:rPr b="1" lang="ru-RU" sz="2000">
                          <a:solidFill>
                            <a:schemeClr val="accent3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бесплатно</a:t>
                      </a:r>
                      <a:endParaRPr b="1" sz="2000">
                        <a:solidFill>
                          <a:schemeClr val="accent3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1725" marB="41725" marR="83450" marL="8345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1725" marB="41725" marR="83450" marL="83450">
                    <a:lnR cap="flat" cmpd="sng" w="2857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</a:tr>
              <a:tr h="4392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1725" marB="41725" marR="83450" marL="83450">
                    <a:lnL cap="flat" cmpd="sng" w="2857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-171450" lvl="0" marL="1714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Noto Sans Symbols"/>
                        <a:buChar char="●"/>
                      </a:pPr>
                      <a:r>
                        <a:rPr b="0" lang="ru-RU" sz="11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Уведомление о приеме лекарств</a:t>
                      </a:r>
                      <a:endParaRPr b="0" sz="11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1725" marB="41725" marR="83450" marL="8345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1725" marB="41725" marR="83450" marL="83450">
                    <a:lnR cap="flat" cmpd="sng" w="2857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</a:tr>
              <a:tr h="4392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1725" marB="41725" marR="83450" marL="83450">
                    <a:lnL cap="flat" cmpd="sng" w="2857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-171450" lvl="0" marL="1714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Noto Sans Symbols"/>
                        <a:buChar char="●"/>
                      </a:pPr>
                      <a:r>
                        <a:rPr b="0" lang="ru-RU" sz="11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Журналы контроля показателей</a:t>
                      </a:r>
                      <a:endParaRPr b="0" sz="11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1725" marB="41725" marR="83450" marL="8345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1725" marB="41725" marR="83450" marL="83450">
                    <a:lnR cap="flat" cmpd="sng" w="2857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</a:tr>
              <a:tr h="3737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1725" marB="41725" marR="83450" marL="83450">
                    <a:lnL cap="flat" cmpd="sng" w="2857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-171450" lvl="0" marL="1714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Noto Sans Symbols"/>
                        <a:buChar char="●"/>
                      </a:pPr>
                      <a:r>
                        <a:rPr b="0" lang="ru-RU" sz="11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Семейный доступ </a:t>
                      </a:r>
                      <a:endParaRPr b="0" sz="11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1725" marB="41725" marR="83450" marL="8345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1725" marB="41725" marR="83450" marL="83450">
                    <a:lnR cap="flat" cmpd="sng" w="2857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</a:tr>
              <a:tr h="4392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1725" marB="41725" marR="83450" marL="83450">
                    <a:lnL cap="flat" cmpd="sng" w="2857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-171450" lvl="0" marL="1714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Noto Sans Symbols"/>
                        <a:buChar char="●"/>
                      </a:pPr>
                      <a:r>
                        <a:rPr b="0" lang="ru-RU" sz="11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Контроль терапии врачом</a:t>
                      </a:r>
                      <a:endParaRPr b="0" sz="11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1725" marB="41725" marR="83450" marL="8345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1725" marB="41725" marR="83450" marL="83450">
                    <a:lnR cap="flat" cmpd="sng" w="2857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</a:tr>
              <a:tr h="4392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1725" marB="41725" marR="83450" marL="83450">
                    <a:lnL cap="flat" cmpd="sng" w="2857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-171450" lvl="0" marL="1714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Noto Sans Symbols"/>
                        <a:buChar char="●"/>
                      </a:pPr>
                      <a:r>
                        <a:rPr b="0" lang="ru-RU" sz="11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Приложение для смартфона</a:t>
                      </a:r>
                      <a:endParaRPr b="0" sz="11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1725" marB="41725" marR="83450" marL="8345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1725" marB="41725" marR="83450" marL="83450">
                    <a:lnR cap="flat" cmpd="sng" w="2857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</a:tr>
              <a:tr h="3021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0" marB="0" marR="83450" marL="83450">
                    <a:lnL cap="flat" cmpd="sng" w="2857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83450" marL="83450" anchor="ctr"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83450" marL="83450">
                    <a:lnR cap="flat" cmpd="sng" w="2857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</a:tr>
              <a:tr h="3737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1725" marB="41725" marR="83450" marL="83450">
                    <a:lnL cap="flat" cmpd="sng" w="2857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5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1725" marB="41725" marR="83450" marL="83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1725" marB="41725" marR="83450" marL="83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</a:tr>
              <a:tr h="3021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0" marB="0" marR="83450" marL="83450">
                    <a:lnL cap="flat" cmpd="sng" w="2857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B cap="flat" cmpd="sng" w="2857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83450" marL="83450" anchor="ctr"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83450" marL="83450">
                    <a:lnR cap="flat" cmpd="sng" w="2857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2857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668" name="Google Shape;668;p19"/>
          <p:cNvSpPr txBox="1"/>
          <p:nvPr/>
        </p:nvSpPr>
        <p:spPr>
          <a:xfrm>
            <a:off x="917937" y="1070238"/>
            <a:ext cx="3382657" cy="646331"/>
          </a:xfrm>
          <a:prstGeom prst="rect">
            <a:avLst/>
          </a:prstGeom>
          <a:solidFill>
            <a:schemeClr val="lt1"/>
          </a:solidFill>
          <a:ln cap="flat" cmpd="sng" w="158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17</a:t>
            </a: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приложений напоминаний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 приеме лекарств</a:t>
            </a:r>
            <a:endParaRPr/>
          </a:p>
        </p:txBody>
      </p:sp>
      <p:sp>
        <p:nvSpPr>
          <p:cNvPr id="669" name="Google Shape;669;p19"/>
          <p:cNvSpPr txBox="1"/>
          <p:nvPr/>
        </p:nvSpPr>
        <p:spPr>
          <a:xfrm>
            <a:off x="8675245" y="1269629"/>
            <a:ext cx="2502352" cy="646331"/>
          </a:xfrm>
          <a:prstGeom prst="rect">
            <a:avLst/>
          </a:prstGeom>
          <a:solidFill>
            <a:schemeClr val="lt1"/>
          </a:solidFill>
          <a:ln cap="flat" cmpd="sng" w="158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 </a:t>
            </a: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приложения имеют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семейный доступ</a:t>
            </a:r>
            <a:endParaRPr/>
          </a:p>
        </p:txBody>
      </p:sp>
      <p:pic>
        <p:nvPicPr>
          <p:cNvPr id="670" name="Google Shape;670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8591" y="2099671"/>
            <a:ext cx="429209" cy="409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1" name="Google Shape;671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02360" y="2147406"/>
            <a:ext cx="422510" cy="4117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72" name="Google Shape;672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034714" y="2105927"/>
            <a:ext cx="465705" cy="46570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sun9-28.userapi.com/hogBsx4tucV3yJLa1GOwdbbOLj0ZI8vgDeCkoA/sF8SpeCxFmk.jpg" id="673" name="Google Shape;673;p19"/>
          <p:cNvPicPr preferRelativeResize="0"/>
          <p:nvPr/>
        </p:nvPicPr>
        <p:blipFill rotWithShape="1">
          <a:blip r:embed="rId6">
            <a:alphaModFix/>
          </a:blip>
          <a:srcRect b="11984" l="0" r="0" t="8476"/>
          <a:stretch/>
        </p:blipFill>
        <p:spPr>
          <a:xfrm>
            <a:off x="3667272" y="1779268"/>
            <a:ext cx="893032" cy="64774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sun9-28.userapi.com/hogBsx4tucV3yJLa1GOwdbbOLj0ZI8vgDeCkoA/sF8SpeCxFmk.jpg" id="674" name="Google Shape;674;p19"/>
          <p:cNvPicPr preferRelativeResize="0"/>
          <p:nvPr/>
        </p:nvPicPr>
        <p:blipFill rotWithShape="1">
          <a:blip r:embed="rId7">
            <a:alphaModFix/>
          </a:blip>
          <a:srcRect b="11984" l="0" r="0" t="8476"/>
          <a:stretch/>
        </p:blipFill>
        <p:spPr>
          <a:xfrm>
            <a:off x="10582183" y="20501"/>
            <a:ext cx="1609817" cy="11676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9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p20"/>
          <p:cNvSpPr txBox="1"/>
          <p:nvPr>
            <p:ph idx="1" type="body"/>
          </p:nvPr>
        </p:nvSpPr>
        <p:spPr>
          <a:xfrm>
            <a:off x="-42693" y="520123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b="1" lang="ru-RU" sz="4400"/>
              <a:t>Оценка рынка и коммерческий потенциал</a:t>
            </a:r>
            <a:endParaRPr b="1" sz="4400"/>
          </a:p>
        </p:txBody>
      </p:sp>
      <p:sp>
        <p:nvSpPr>
          <p:cNvPr id="681" name="Google Shape;681;p20"/>
          <p:cNvSpPr/>
          <p:nvPr/>
        </p:nvSpPr>
        <p:spPr>
          <a:xfrm>
            <a:off x="7935" y="3882095"/>
            <a:ext cx="12192000" cy="123765"/>
          </a:xfrm>
          <a:prstGeom prst="rect">
            <a:avLst/>
          </a:prstGeom>
          <a:solidFill>
            <a:srgbClr val="D8D8D8"/>
          </a:solidFill>
          <a:ln cap="flat" cmpd="sng" w="158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2" name="Google Shape;682;p20"/>
          <p:cNvSpPr/>
          <p:nvPr/>
        </p:nvSpPr>
        <p:spPr>
          <a:xfrm>
            <a:off x="9524135" y="2033862"/>
            <a:ext cx="1388422" cy="1787441"/>
          </a:xfrm>
          <a:prstGeom prst="upArrow">
            <a:avLst>
              <a:gd fmla="val 50000" name="adj1"/>
              <a:gd fmla="val 61937" name="adj2"/>
            </a:avLst>
          </a:prstGeom>
          <a:solidFill>
            <a:schemeClr val="accent1"/>
          </a:solidFill>
          <a:ln cap="flat" cmpd="sng" w="158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3" name="Google Shape;683;p20"/>
          <p:cNvSpPr/>
          <p:nvPr/>
        </p:nvSpPr>
        <p:spPr>
          <a:xfrm rot="10800000">
            <a:off x="7852269" y="4039980"/>
            <a:ext cx="1091186" cy="1538928"/>
          </a:xfrm>
          <a:prstGeom prst="upArrow">
            <a:avLst>
              <a:gd fmla="val 50000" name="adj1"/>
              <a:gd fmla="val 61937" name="adj2"/>
            </a:avLst>
          </a:prstGeom>
          <a:solidFill>
            <a:schemeClr val="accent2"/>
          </a:solidFill>
          <a:ln cap="flat" cmpd="sng" w="158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4" name="Google Shape;684;p20"/>
          <p:cNvSpPr txBox="1"/>
          <p:nvPr/>
        </p:nvSpPr>
        <p:spPr>
          <a:xfrm>
            <a:off x="7671810" y="5673477"/>
            <a:ext cx="1744617" cy="64633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60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200 Р</a:t>
            </a:r>
            <a:endParaRPr b="1" sz="3600">
              <a:solidFill>
                <a:schemeClr val="accen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5" name="Google Shape;685;p20"/>
          <p:cNvSpPr txBox="1"/>
          <p:nvPr/>
        </p:nvSpPr>
        <p:spPr>
          <a:xfrm>
            <a:off x="7084214" y="2209309"/>
            <a:ext cx="2363383" cy="5232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800" u="sng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540 000 Р</a:t>
            </a:r>
            <a:endParaRPr b="1" sz="2700" u="sng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6" name="Google Shape;686;p20"/>
          <p:cNvSpPr txBox="1"/>
          <p:nvPr/>
        </p:nvSpPr>
        <p:spPr>
          <a:xfrm>
            <a:off x="904672" y="4295049"/>
            <a:ext cx="593387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Модель монетизации </a:t>
            </a:r>
            <a:endParaRPr b="1" sz="2400">
              <a:solidFill>
                <a:schemeClr val="accen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7" name="Google Shape;687;p20"/>
          <p:cNvSpPr txBox="1"/>
          <p:nvPr/>
        </p:nvSpPr>
        <p:spPr>
          <a:xfrm>
            <a:off x="589645" y="2579859"/>
            <a:ext cx="1510669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54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0,1</a:t>
            </a:r>
            <a:r>
              <a:rPr b="1" lang="ru-RU" sz="24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%</a:t>
            </a:r>
            <a:endParaRPr b="1" sz="240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8" name="Google Shape;688;p20"/>
          <p:cNvSpPr txBox="1"/>
          <p:nvPr/>
        </p:nvSpPr>
        <p:spPr>
          <a:xfrm>
            <a:off x="2126171" y="2309047"/>
            <a:ext cx="1892769" cy="16004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4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Пожилых людей и их заботливых родственников, которые будут использовать наше приложение в первый год</a:t>
            </a:r>
            <a:endParaRPr b="1" sz="14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9" name="Google Shape;689;p20"/>
          <p:cNvSpPr txBox="1"/>
          <p:nvPr/>
        </p:nvSpPr>
        <p:spPr>
          <a:xfrm>
            <a:off x="847362" y="5073312"/>
            <a:ext cx="1300314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540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30</a:t>
            </a:r>
            <a:r>
              <a:rPr b="1" lang="ru-RU" sz="240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%</a:t>
            </a:r>
            <a:endParaRPr b="1" sz="2400">
              <a:solidFill>
                <a:schemeClr val="accen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90" name="Google Shape;690;p20"/>
          <p:cNvGrpSpPr/>
          <p:nvPr/>
        </p:nvGrpSpPr>
        <p:grpSpPr>
          <a:xfrm>
            <a:off x="2305727" y="5000192"/>
            <a:ext cx="1892769" cy="1169551"/>
            <a:chOff x="3131840" y="1773977"/>
            <a:chExt cx="3096344" cy="1169551"/>
          </a:xfrm>
        </p:grpSpPr>
        <p:sp>
          <p:nvSpPr>
            <p:cNvPr id="691" name="Google Shape;691;p20"/>
            <p:cNvSpPr txBox="1"/>
            <p:nvPr/>
          </p:nvSpPr>
          <p:spPr>
            <a:xfrm>
              <a:off x="3131840" y="1773977"/>
              <a:ext cx="3096344" cy="116955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-RU" sz="1400">
                  <a:solidFill>
                    <a:srgbClr val="3F3F3F"/>
                  </a:solidFill>
                  <a:latin typeface="Calibri"/>
                  <a:ea typeface="Calibri"/>
                  <a:cs typeface="Calibri"/>
                  <a:sym typeface="Calibri"/>
                </a:rPr>
                <a:t>Какая сумма приемлема для вас при пользовании приложением?</a:t>
              </a:r>
              <a:endParaRPr/>
            </a:p>
          </p:txBody>
        </p:sp>
        <p:sp>
          <p:nvSpPr>
            <p:cNvPr id="692" name="Google Shape;692;p20"/>
            <p:cNvSpPr txBox="1"/>
            <p:nvPr/>
          </p:nvSpPr>
          <p:spPr>
            <a:xfrm>
              <a:off x="3131840" y="2469762"/>
              <a:ext cx="3096344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-RU" sz="1200">
                  <a:solidFill>
                    <a:srgbClr val="3F3F3F"/>
                  </a:solidFill>
                  <a:latin typeface="Calibri"/>
                  <a:ea typeface="Calibri"/>
                  <a:cs typeface="Calibri"/>
                  <a:sym typeface="Calibri"/>
                </a:rPr>
                <a:t>     </a:t>
              </a:r>
              <a:endParaRPr/>
            </a:p>
          </p:txBody>
        </p:sp>
      </p:grpSp>
      <p:grpSp>
        <p:nvGrpSpPr>
          <p:cNvPr id="693" name="Google Shape;693;p20"/>
          <p:cNvGrpSpPr/>
          <p:nvPr/>
        </p:nvGrpSpPr>
        <p:grpSpPr>
          <a:xfrm>
            <a:off x="4739289" y="4753053"/>
            <a:ext cx="2372559" cy="1169551"/>
            <a:chOff x="611051" y="3185168"/>
            <a:chExt cx="2372560" cy="1169551"/>
          </a:xfrm>
        </p:grpSpPr>
        <p:grpSp>
          <p:nvGrpSpPr>
            <p:cNvPr id="694" name="Google Shape;694;p20"/>
            <p:cNvGrpSpPr/>
            <p:nvPr/>
          </p:nvGrpSpPr>
          <p:grpSpPr>
            <a:xfrm>
              <a:off x="611051" y="3244052"/>
              <a:ext cx="206152" cy="206152"/>
              <a:chOff x="2417765" y="3184017"/>
              <a:chExt cx="206152" cy="206152"/>
            </a:xfrm>
          </p:grpSpPr>
          <p:sp>
            <p:nvSpPr>
              <p:cNvPr id="695" name="Google Shape;695;p20"/>
              <p:cNvSpPr/>
              <p:nvPr/>
            </p:nvSpPr>
            <p:spPr>
              <a:xfrm>
                <a:off x="2417765" y="3184017"/>
                <a:ext cx="206152" cy="20615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96" name="Google Shape;696;p20"/>
              <p:cNvSpPr/>
              <p:nvPr/>
            </p:nvSpPr>
            <p:spPr>
              <a:xfrm>
                <a:off x="2494366" y="3251093"/>
                <a:ext cx="72000" cy="72000"/>
              </a:xfrm>
              <a:prstGeom prst="chevron">
                <a:avLst>
                  <a:gd fmla="val 65228" name="adj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697" name="Google Shape;697;p20"/>
            <p:cNvSpPr txBox="1"/>
            <p:nvPr/>
          </p:nvSpPr>
          <p:spPr>
            <a:xfrm>
              <a:off x="831999" y="3185168"/>
              <a:ext cx="2151612" cy="116955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-RU" sz="1400">
                  <a:solidFill>
                    <a:srgbClr val="262626"/>
                  </a:solidFill>
                  <a:latin typeface="Calibri"/>
                  <a:ea typeface="Calibri"/>
                  <a:cs typeface="Calibri"/>
                  <a:sym typeface="Calibri"/>
                </a:rPr>
                <a:t>Подписная модель, использование в приложении рекламы, нацеленной на пожилых людей</a:t>
              </a:r>
              <a:endParaRPr b="1" sz="1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98" name="Google Shape;698;p20"/>
          <p:cNvGrpSpPr/>
          <p:nvPr/>
        </p:nvGrpSpPr>
        <p:grpSpPr>
          <a:xfrm>
            <a:off x="4630064" y="2207857"/>
            <a:ext cx="1896223" cy="553998"/>
            <a:chOff x="605046" y="3572987"/>
            <a:chExt cx="1896224" cy="553998"/>
          </a:xfrm>
        </p:grpSpPr>
        <p:grpSp>
          <p:nvGrpSpPr>
            <p:cNvPr id="699" name="Google Shape;699;p20"/>
            <p:cNvGrpSpPr/>
            <p:nvPr/>
          </p:nvGrpSpPr>
          <p:grpSpPr>
            <a:xfrm>
              <a:off x="605046" y="3666871"/>
              <a:ext cx="206152" cy="206152"/>
              <a:chOff x="2411760" y="3606836"/>
              <a:chExt cx="206152" cy="206152"/>
            </a:xfrm>
          </p:grpSpPr>
          <p:sp>
            <p:nvSpPr>
              <p:cNvPr id="700" name="Google Shape;700;p20"/>
              <p:cNvSpPr/>
              <p:nvPr/>
            </p:nvSpPr>
            <p:spPr>
              <a:xfrm>
                <a:off x="2411760" y="3606836"/>
                <a:ext cx="206152" cy="206152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01" name="Google Shape;701;p20"/>
              <p:cNvSpPr/>
              <p:nvPr/>
            </p:nvSpPr>
            <p:spPr>
              <a:xfrm>
                <a:off x="2488361" y="3673912"/>
                <a:ext cx="72000" cy="72000"/>
              </a:xfrm>
              <a:prstGeom prst="chevron">
                <a:avLst>
                  <a:gd fmla="val 65228" name="adj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702" name="Google Shape;702;p20"/>
            <p:cNvSpPr txBox="1"/>
            <p:nvPr/>
          </p:nvSpPr>
          <p:spPr>
            <a:xfrm>
              <a:off x="874089" y="3572987"/>
              <a:ext cx="1627181" cy="55399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-RU" sz="1600">
                  <a:solidFill>
                    <a:srgbClr val="262626"/>
                  </a:solidFill>
                  <a:latin typeface="Calibri"/>
                  <a:ea typeface="Calibri"/>
                  <a:cs typeface="Calibri"/>
                  <a:sym typeface="Calibri"/>
                </a:rPr>
                <a:t>2 700 клиентов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03" name="Google Shape;703;p20"/>
          <p:cNvSpPr txBox="1"/>
          <p:nvPr/>
        </p:nvSpPr>
        <p:spPr>
          <a:xfrm>
            <a:off x="340305" y="929530"/>
            <a:ext cx="333797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.  </a:t>
            </a:r>
            <a:endParaRPr/>
          </a:p>
        </p:txBody>
      </p:sp>
      <p:sp>
        <p:nvSpPr>
          <p:cNvPr id="704" name="Google Shape;704;p20"/>
          <p:cNvSpPr/>
          <p:nvPr/>
        </p:nvSpPr>
        <p:spPr>
          <a:xfrm>
            <a:off x="4623423" y="2704296"/>
            <a:ext cx="206152" cy="20615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&gt;</a:t>
            </a:r>
            <a:endParaRPr sz="10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5" name="Google Shape;705;p20"/>
          <p:cNvSpPr txBox="1"/>
          <p:nvPr/>
        </p:nvSpPr>
        <p:spPr>
          <a:xfrm>
            <a:off x="4809741" y="2626120"/>
            <a:ext cx="2855920" cy="8309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Суммарная годовая стоимость подписки  200Р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Контейнер 1099 руб</a:t>
            </a:r>
            <a:endParaRPr b="1" sz="16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https://sun9-28.userapi.com/hogBsx4tucV3yJLa1GOwdbbOLj0ZI8vgDeCkoA/sF8SpeCxFmk.jpg" id="706" name="Google Shape;706;p20"/>
          <p:cNvPicPr preferRelativeResize="0"/>
          <p:nvPr/>
        </p:nvPicPr>
        <p:blipFill rotWithShape="1">
          <a:blip r:embed="rId3">
            <a:alphaModFix/>
          </a:blip>
          <a:srcRect b="11984" l="0" r="0" t="8476"/>
          <a:stretch/>
        </p:blipFill>
        <p:spPr>
          <a:xfrm>
            <a:off x="10703017" y="0"/>
            <a:ext cx="1488983" cy="1080002"/>
          </a:xfrm>
          <a:prstGeom prst="rect">
            <a:avLst/>
          </a:prstGeom>
          <a:noFill/>
          <a:ln>
            <a:noFill/>
          </a:ln>
        </p:spPr>
      </p:pic>
      <p:sp>
        <p:nvSpPr>
          <p:cNvPr id="707" name="Google Shape;707;p20"/>
          <p:cNvSpPr/>
          <p:nvPr/>
        </p:nvSpPr>
        <p:spPr>
          <a:xfrm>
            <a:off x="1046414" y="1416741"/>
            <a:ext cx="10464304" cy="449381"/>
          </a:xfrm>
          <a:prstGeom prst="rect">
            <a:avLst/>
          </a:prstGeom>
          <a:solidFill>
            <a:schemeClr val="lt1"/>
          </a:solidFill>
          <a:ln cap="flat" cmpd="sng" w="158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8" name="Google Shape;708;p20"/>
          <p:cNvSpPr txBox="1"/>
          <p:nvPr/>
        </p:nvSpPr>
        <p:spPr>
          <a:xfrm>
            <a:off x="589645" y="1441394"/>
            <a:ext cx="9083535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Пожилые пациенты старше 60 лет, принимающие препараты  - </a:t>
            </a:r>
            <a:r>
              <a:rPr b="1" lang="ru-RU" sz="20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27 млн чел*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*Около 74% граждан старше 60 лет  постоянно принимают лекарства</a:t>
            </a:r>
            <a:endParaRPr/>
          </a:p>
        </p:txBody>
      </p:sp>
      <p:sp>
        <p:nvSpPr>
          <p:cNvPr id="709" name="Google Shape;709;p20"/>
          <p:cNvSpPr/>
          <p:nvPr/>
        </p:nvSpPr>
        <p:spPr>
          <a:xfrm>
            <a:off x="4603589" y="3186278"/>
            <a:ext cx="206152" cy="20615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&gt;</a:t>
            </a:r>
            <a:endParaRPr sz="10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0" name="Google Shape;710;p20"/>
          <p:cNvSpPr txBox="1"/>
          <p:nvPr/>
        </p:nvSpPr>
        <p:spPr>
          <a:xfrm>
            <a:off x="7007676" y="2994689"/>
            <a:ext cx="2363383" cy="5232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800" u="sng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2 967 300 Р</a:t>
            </a:r>
            <a:endParaRPr b="1" sz="2700" u="sng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5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" name="Google Shape;716;p21"/>
          <p:cNvPicPr preferRelativeResize="0"/>
          <p:nvPr/>
        </p:nvPicPr>
        <p:blipFill rotWithShape="1">
          <a:blip r:embed="rId3">
            <a:alphaModFix/>
          </a:blip>
          <a:srcRect b="32083" l="1437" r="19214" t="35890"/>
          <a:stretch/>
        </p:blipFill>
        <p:spPr>
          <a:xfrm>
            <a:off x="3018503" y="3316016"/>
            <a:ext cx="9173497" cy="3052326"/>
          </a:xfrm>
          <a:prstGeom prst="rect">
            <a:avLst/>
          </a:prstGeom>
          <a:noFill/>
          <a:ln>
            <a:noFill/>
          </a:ln>
        </p:spPr>
      </p:pic>
      <p:sp>
        <p:nvSpPr>
          <p:cNvPr id="717" name="Google Shape;717;p21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718" name="Google Shape;718;p21"/>
          <p:cNvPicPr preferRelativeResize="0"/>
          <p:nvPr/>
        </p:nvPicPr>
        <p:blipFill rotWithShape="1">
          <a:blip r:embed="rId4">
            <a:alphaModFix/>
          </a:blip>
          <a:srcRect b="35884" l="2654" r="19894" t="31946"/>
          <a:stretch/>
        </p:blipFill>
        <p:spPr>
          <a:xfrm>
            <a:off x="-1" y="0"/>
            <a:ext cx="8908027" cy="3316016"/>
          </a:xfrm>
          <a:prstGeom prst="rect">
            <a:avLst/>
          </a:prstGeom>
          <a:noFill/>
          <a:ln>
            <a:noFill/>
          </a:ln>
        </p:spPr>
      </p:pic>
      <p:sp>
        <p:nvSpPr>
          <p:cNvPr id="719" name="Google Shape;719;p21"/>
          <p:cNvSpPr txBox="1"/>
          <p:nvPr/>
        </p:nvSpPr>
        <p:spPr>
          <a:xfrm>
            <a:off x="-800100" y="4243116"/>
            <a:ext cx="4869180" cy="9668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54000" lvl="0" marL="9144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Calibri"/>
              <a:buChar char=" "/>
            </a:pPr>
            <a:r>
              <a:rPr b="1" lang="ru-RU" sz="4000">
                <a:solidFill>
                  <a:srgbClr val="840000"/>
                </a:solidFill>
                <a:latin typeface="Calibri"/>
                <a:ea typeface="Calibri"/>
                <a:cs typeface="Calibri"/>
                <a:sym typeface="Calibri"/>
              </a:rPr>
              <a:t>Финансовая </a:t>
            </a:r>
            <a:endParaRPr/>
          </a:p>
          <a:p>
            <a:pPr indent="-254000" lvl="0" marL="91440" marR="0" rtl="0" algn="ctr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Calibri"/>
              <a:buChar char=" "/>
            </a:pPr>
            <a:r>
              <a:rPr b="1" lang="ru-RU" sz="4000">
                <a:solidFill>
                  <a:srgbClr val="840000"/>
                </a:solidFill>
                <a:latin typeface="Calibri"/>
                <a:ea typeface="Calibri"/>
                <a:cs typeface="Calibri"/>
                <a:sym typeface="Calibri"/>
              </a:rPr>
              <a:t>модель </a:t>
            </a:r>
            <a:endParaRPr/>
          </a:p>
        </p:txBody>
      </p:sp>
      <p:sp>
        <p:nvSpPr>
          <p:cNvPr id="720" name="Google Shape;720;p21"/>
          <p:cNvSpPr/>
          <p:nvPr/>
        </p:nvSpPr>
        <p:spPr>
          <a:xfrm rot="-5400000">
            <a:off x="1170940" y="3468416"/>
            <a:ext cx="927100" cy="6223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840000"/>
          </a:solidFill>
          <a:ln cap="flat" cmpd="sng" w="158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1" name="Google Shape;721;p21"/>
          <p:cNvSpPr txBox="1"/>
          <p:nvPr/>
        </p:nvSpPr>
        <p:spPr>
          <a:xfrm>
            <a:off x="8344060" y="814114"/>
            <a:ext cx="4357395" cy="9668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52400" lvl="0" marL="9144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Char char=" "/>
            </a:pPr>
            <a:r>
              <a:rPr b="1" lang="ru-RU" sz="2400">
                <a:solidFill>
                  <a:srgbClr val="840000"/>
                </a:solidFill>
                <a:latin typeface="Calibri"/>
                <a:ea typeface="Calibri"/>
                <a:cs typeface="Calibri"/>
                <a:sym typeface="Calibri"/>
              </a:rPr>
              <a:t>Расчет юнит-экономики </a:t>
            </a:r>
            <a:endParaRPr/>
          </a:p>
          <a:p>
            <a:pPr indent="-152400" lvl="0" marL="91440" marR="0" rtl="0" algn="ctr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Char char=" "/>
            </a:pPr>
            <a:r>
              <a:rPr b="1" lang="ru-RU" sz="2400">
                <a:solidFill>
                  <a:srgbClr val="840000"/>
                </a:solidFill>
                <a:latin typeface="Calibri"/>
                <a:ea typeface="Calibri"/>
                <a:cs typeface="Calibri"/>
                <a:sym typeface="Calibri"/>
              </a:rPr>
              <a:t>в каналах продаж</a:t>
            </a:r>
            <a:endParaRPr/>
          </a:p>
        </p:txBody>
      </p:sp>
      <p:sp>
        <p:nvSpPr>
          <p:cNvPr id="722" name="Google Shape;722;p21"/>
          <p:cNvSpPr/>
          <p:nvPr/>
        </p:nvSpPr>
        <p:spPr>
          <a:xfrm rot="5400000">
            <a:off x="10059207" y="2390557"/>
            <a:ext cx="927100" cy="6223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840000"/>
          </a:solidFill>
          <a:ln cap="flat" cmpd="sng" w="158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6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p22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728" name="Google Shape;728;p22"/>
          <p:cNvPicPr preferRelativeResize="0"/>
          <p:nvPr/>
        </p:nvPicPr>
        <p:blipFill rotWithShape="1">
          <a:blip r:embed="rId3">
            <a:alphaModFix/>
          </a:blip>
          <a:srcRect b="5519" l="26912" r="32291" t="33096"/>
          <a:stretch/>
        </p:blipFill>
        <p:spPr>
          <a:xfrm>
            <a:off x="599768" y="98322"/>
            <a:ext cx="9920748" cy="622796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sun9-28.userapi.com/hogBsx4tucV3yJLa1GOwdbbOLj0ZI8vgDeCkoA/sF8SpeCxFmk.jpg" id="729" name="Google Shape;729;p22"/>
          <p:cNvPicPr preferRelativeResize="0"/>
          <p:nvPr/>
        </p:nvPicPr>
        <p:blipFill rotWithShape="1">
          <a:blip r:embed="rId4">
            <a:alphaModFix/>
          </a:blip>
          <a:srcRect b="11984" l="0" r="0" t="8476"/>
          <a:stretch/>
        </p:blipFill>
        <p:spPr>
          <a:xfrm>
            <a:off x="10703017" y="0"/>
            <a:ext cx="1488983" cy="1080002"/>
          </a:xfrm>
          <a:prstGeom prst="rect">
            <a:avLst/>
          </a:prstGeom>
          <a:noFill/>
          <a:ln>
            <a:noFill/>
          </a:ln>
        </p:spPr>
      </p:pic>
      <p:sp>
        <p:nvSpPr>
          <p:cNvPr id="730" name="Google Shape;730;p22"/>
          <p:cNvSpPr/>
          <p:nvPr/>
        </p:nvSpPr>
        <p:spPr>
          <a:xfrm>
            <a:off x="3182679" y="5699053"/>
            <a:ext cx="4132521" cy="155944"/>
          </a:xfrm>
          <a:prstGeom prst="rect">
            <a:avLst/>
          </a:prstGeom>
          <a:solidFill>
            <a:schemeClr val="lt2"/>
          </a:solidFill>
          <a:ln cap="flat" cmpd="sng" w="1587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 расходный материал(реклама/материалы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5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Google Shape;736;p23"/>
          <p:cNvSpPr txBox="1"/>
          <p:nvPr>
            <p:ph idx="1" type="body"/>
          </p:nvPr>
        </p:nvSpPr>
        <p:spPr>
          <a:xfrm>
            <a:off x="348216" y="1069057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91425">
            <a:normAutofit fontScale="92500" lnSpcReduction="2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b="1" lang="ru-RU"/>
              <a:t>План реализации</a:t>
            </a:r>
            <a:endParaRPr b="1"/>
          </a:p>
        </p:txBody>
      </p:sp>
      <p:grpSp>
        <p:nvGrpSpPr>
          <p:cNvPr id="737" name="Google Shape;737;p23"/>
          <p:cNvGrpSpPr/>
          <p:nvPr/>
        </p:nvGrpSpPr>
        <p:grpSpPr>
          <a:xfrm>
            <a:off x="1440318" y="3745435"/>
            <a:ext cx="9226818" cy="434355"/>
            <a:chOff x="-1312410" y="3763018"/>
            <a:chExt cx="11351199" cy="360042"/>
          </a:xfrm>
        </p:grpSpPr>
        <p:sp>
          <p:nvSpPr>
            <p:cNvPr id="738" name="Google Shape;738;p23"/>
            <p:cNvSpPr/>
            <p:nvPr/>
          </p:nvSpPr>
          <p:spPr>
            <a:xfrm>
              <a:off x="917520" y="3763018"/>
              <a:ext cx="2299078" cy="3600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-RU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Декабрь-май</a:t>
              </a:r>
              <a:endParaRPr b="1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9" name="Google Shape;739;p23"/>
            <p:cNvSpPr/>
            <p:nvPr/>
          </p:nvSpPr>
          <p:spPr>
            <a:xfrm>
              <a:off x="3147454" y="3763020"/>
              <a:ext cx="2232001" cy="3600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-RU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июнь-август 2024</a:t>
              </a:r>
              <a:endParaRPr b="1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0" name="Google Shape;740;p23"/>
            <p:cNvSpPr/>
            <p:nvPr/>
          </p:nvSpPr>
          <p:spPr>
            <a:xfrm>
              <a:off x="5206918" y="3763018"/>
              <a:ext cx="2402467" cy="3600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-RU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Август-октябрь 2024</a:t>
              </a:r>
              <a:endParaRPr b="1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1" name="Google Shape;741;p23"/>
            <p:cNvSpPr/>
            <p:nvPr/>
          </p:nvSpPr>
          <p:spPr>
            <a:xfrm>
              <a:off x="7436851" y="3763018"/>
              <a:ext cx="2601938" cy="3600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-RU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Октябрь-декабрь 2024</a:t>
              </a:r>
              <a:endParaRPr b="1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2" name="Google Shape;742;p23"/>
            <p:cNvSpPr/>
            <p:nvPr/>
          </p:nvSpPr>
          <p:spPr>
            <a:xfrm>
              <a:off x="-1312410" y="3763018"/>
              <a:ext cx="2232000" cy="3600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-RU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Октябрь-ноябрь 2023</a:t>
              </a:r>
              <a:endParaRPr b="1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43" name="Google Shape;743;p23"/>
          <p:cNvSpPr/>
          <p:nvPr/>
        </p:nvSpPr>
        <p:spPr>
          <a:xfrm>
            <a:off x="10708855" y="3536911"/>
            <a:ext cx="830997" cy="83099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4" name="Google Shape;744;p23"/>
          <p:cNvSpPr/>
          <p:nvPr/>
        </p:nvSpPr>
        <p:spPr>
          <a:xfrm rot="2806036">
            <a:off x="10989928" y="3623024"/>
            <a:ext cx="268849" cy="658771"/>
          </a:xfrm>
          <a:custGeom>
            <a:rect b="b" l="l" r="r" t="t"/>
            <a:pathLst>
              <a:path extrusionOk="0" h="2598393" w="1060423">
                <a:moveTo>
                  <a:pt x="511607" y="1989888"/>
                </a:moveTo>
                <a:cubicBezTo>
                  <a:pt x="421916" y="2038892"/>
                  <a:pt x="392123" y="2248491"/>
                  <a:pt x="577615" y="2379095"/>
                </a:cubicBezTo>
                <a:cubicBezTo>
                  <a:pt x="531205" y="2257454"/>
                  <a:pt x="562054" y="2197447"/>
                  <a:pt x="592034" y="2136572"/>
                </a:cubicBezTo>
                <a:cubicBezTo>
                  <a:pt x="592534" y="2167519"/>
                  <a:pt x="560915" y="2234057"/>
                  <a:pt x="638675" y="2272816"/>
                </a:cubicBezTo>
                <a:cubicBezTo>
                  <a:pt x="602283" y="2156226"/>
                  <a:pt x="756001" y="2119500"/>
                  <a:pt x="594605" y="1990756"/>
                </a:cubicBezTo>
                <a:cubicBezTo>
                  <a:pt x="828052" y="2024484"/>
                  <a:pt x="759407" y="2143283"/>
                  <a:pt x="814896" y="2262952"/>
                </a:cubicBezTo>
                <a:cubicBezTo>
                  <a:pt x="774295" y="2270013"/>
                  <a:pt x="715464" y="2161619"/>
                  <a:pt x="728685" y="2212952"/>
                </a:cubicBezTo>
                <a:cubicBezTo>
                  <a:pt x="798068" y="2415798"/>
                  <a:pt x="590532" y="2421590"/>
                  <a:pt x="656442" y="2598393"/>
                </a:cubicBezTo>
                <a:cubicBezTo>
                  <a:pt x="451592" y="2586815"/>
                  <a:pt x="511509" y="2396411"/>
                  <a:pt x="415171" y="2350110"/>
                </a:cubicBezTo>
                <a:cubicBezTo>
                  <a:pt x="389023" y="2345435"/>
                  <a:pt x="357666" y="2366802"/>
                  <a:pt x="415723" y="2461957"/>
                </a:cubicBezTo>
                <a:cubicBezTo>
                  <a:pt x="77590" y="2209980"/>
                  <a:pt x="314998" y="2004011"/>
                  <a:pt x="511607" y="1989888"/>
                </a:cubicBezTo>
                <a:close/>
                <a:moveTo>
                  <a:pt x="344786" y="1884983"/>
                </a:moveTo>
                <a:lnTo>
                  <a:pt x="722598" y="1884983"/>
                </a:lnTo>
                <a:cubicBezTo>
                  <a:pt x="716460" y="1906965"/>
                  <a:pt x="711917" y="1928321"/>
                  <a:pt x="707988" y="1948728"/>
                </a:cubicBezTo>
                <a:lnTo>
                  <a:pt x="357819" y="1948059"/>
                </a:lnTo>
                <a:close/>
                <a:moveTo>
                  <a:pt x="530212" y="651224"/>
                </a:moveTo>
                <a:cubicBezTo>
                  <a:pt x="585486" y="651224"/>
                  <a:pt x="630294" y="696033"/>
                  <a:pt x="630294" y="751307"/>
                </a:cubicBezTo>
                <a:cubicBezTo>
                  <a:pt x="630294" y="806581"/>
                  <a:pt x="585486" y="851389"/>
                  <a:pt x="530212" y="851389"/>
                </a:cubicBezTo>
                <a:cubicBezTo>
                  <a:pt x="474938" y="851389"/>
                  <a:pt x="430129" y="806581"/>
                  <a:pt x="430129" y="751307"/>
                </a:cubicBezTo>
                <a:cubicBezTo>
                  <a:pt x="430129" y="696033"/>
                  <a:pt x="474938" y="651224"/>
                  <a:pt x="530212" y="651224"/>
                </a:cubicBezTo>
                <a:close/>
                <a:moveTo>
                  <a:pt x="530212" y="551141"/>
                </a:moveTo>
                <a:cubicBezTo>
                  <a:pt x="419664" y="551141"/>
                  <a:pt x="330046" y="640759"/>
                  <a:pt x="330046" y="751307"/>
                </a:cubicBezTo>
                <a:cubicBezTo>
                  <a:pt x="330046" y="861855"/>
                  <a:pt x="419664" y="951472"/>
                  <a:pt x="530212" y="951472"/>
                </a:cubicBezTo>
                <a:cubicBezTo>
                  <a:pt x="640760" y="951472"/>
                  <a:pt x="730377" y="861855"/>
                  <a:pt x="730377" y="751307"/>
                </a:cubicBezTo>
                <a:cubicBezTo>
                  <a:pt x="730377" y="640759"/>
                  <a:pt x="640760" y="551141"/>
                  <a:pt x="530212" y="551141"/>
                </a:cubicBezTo>
                <a:close/>
                <a:moveTo>
                  <a:pt x="286245" y="353827"/>
                </a:moveTo>
                <a:cubicBezTo>
                  <a:pt x="438132" y="439406"/>
                  <a:pt x="623290" y="440561"/>
                  <a:pt x="776100" y="356932"/>
                </a:cubicBezTo>
                <a:cubicBezTo>
                  <a:pt x="941305" y="720175"/>
                  <a:pt x="898096" y="1115325"/>
                  <a:pt x="825241" y="1447764"/>
                </a:cubicBezTo>
                <a:lnTo>
                  <a:pt x="1060423" y="1673413"/>
                </a:lnTo>
                <a:lnTo>
                  <a:pt x="1021935" y="1978110"/>
                </a:lnTo>
                <a:lnTo>
                  <a:pt x="745125" y="1786699"/>
                </a:lnTo>
                <a:lnTo>
                  <a:pt x="734250" y="1834148"/>
                </a:lnTo>
                <a:lnTo>
                  <a:pt x="332991" y="1834148"/>
                </a:lnTo>
                <a:cubicBezTo>
                  <a:pt x="330005" y="1820736"/>
                  <a:pt x="326662" y="1807037"/>
                  <a:pt x="323192" y="1793020"/>
                </a:cubicBezTo>
                <a:lnTo>
                  <a:pt x="38489" y="1989888"/>
                </a:lnTo>
                <a:lnTo>
                  <a:pt x="0" y="1685191"/>
                </a:lnTo>
                <a:lnTo>
                  <a:pt x="237343" y="1457469"/>
                </a:lnTo>
                <a:lnTo>
                  <a:pt x="238009" y="1459571"/>
                </a:lnTo>
                <a:lnTo>
                  <a:pt x="242012" y="1446515"/>
                </a:lnTo>
                <a:cubicBezTo>
                  <a:pt x="171205" y="1115067"/>
                  <a:pt x="127758" y="714059"/>
                  <a:pt x="286245" y="353827"/>
                </a:cubicBezTo>
                <a:close/>
                <a:moveTo>
                  <a:pt x="527942" y="0"/>
                </a:moveTo>
                <a:cubicBezTo>
                  <a:pt x="622760" y="95693"/>
                  <a:pt x="695048" y="196745"/>
                  <a:pt x="748164" y="301374"/>
                </a:cubicBezTo>
                <a:cubicBezTo>
                  <a:pt x="612692" y="376844"/>
                  <a:pt x="447588" y="375495"/>
                  <a:pt x="312997" y="298024"/>
                </a:cubicBezTo>
                <a:cubicBezTo>
                  <a:pt x="364591" y="193505"/>
                  <a:pt x="435080" y="93397"/>
                  <a:pt x="52794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5" name="Google Shape;745;p23"/>
          <p:cNvSpPr/>
          <p:nvPr/>
        </p:nvSpPr>
        <p:spPr>
          <a:xfrm>
            <a:off x="550065" y="3520507"/>
            <a:ext cx="830997" cy="830997"/>
          </a:xfrm>
          <a:prstGeom prst="rect">
            <a:avLst/>
          </a:prstGeom>
          <a:solidFill>
            <a:schemeClr val="lt2"/>
          </a:solidFill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6" name="Google Shape;746;p23"/>
          <p:cNvSpPr/>
          <p:nvPr/>
        </p:nvSpPr>
        <p:spPr>
          <a:xfrm flipH="1" rot="-5400000">
            <a:off x="709911" y="3646037"/>
            <a:ext cx="615799" cy="579936"/>
          </a:xfrm>
          <a:custGeom>
            <a:rect b="b" l="l" r="r" t="t"/>
            <a:pathLst>
              <a:path extrusionOk="0" h="2758049" w="2928608">
                <a:moveTo>
                  <a:pt x="2797052" y="1199936"/>
                </a:moveTo>
                <a:lnTo>
                  <a:pt x="2797052" y="1541978"/>
                </a:lnTo>
                <a:cubicBezTo>
                  <a:pt x="2797052" y="1578306"/>
                  <a:pt x="2826502" y="1607756"/>
                  <a:pt x="2862830" y="1607756"/>
                </a:cubicBezTo>
                <a:lnTo>
                  <a:pt x="2862830" y="1607755"/>
                </a:lnTo>
                <a:cubicBezTo>
                  <a:pt x="2899158" y="1607755"/>
                  <a:pt x="2928608" y="1578305"/>
                  <a:pt x="2928608" y="1541977"/>
                </a:cubicBezTo>
                <a:lnTo>
                  <a:pt x="2928607" y="1199936"/>
                </a:lnTo>
                <a:cubicBezTo>
                  <a:pt x="2928607" y="1163608"/>
                  <a:pt x="2899158" y="1134159"/>
                  <a:pt x="2862830" y="1134158"/>
                </a:cubicBezTo>
                <a:cubicBezTo>
                  <a:pt x="2826502" y="1134159"/>
                  <a:pt x="2797052" y="1163608"/>
                  <a:pt x="2797052" y="1199936"/>
                </a:cubicBezTo>
                <a:close/>
                <a:moveTo>
                  <a:pt x="2593193" y="1147315"/>
                </a:moveTo>
                <a:lnTo>
                  <a:pt x="2593193" y="1594601"/>
                </a:lnTo>
                <a:cubicBezTo>
                  <a:pt x="2593193" y="1630929"/>
                  <a:pt x="2622643" y="1660379"/>
                  <a:pt x="2658971" y="1660379"/>
                </a:cubicBezTo>
                <a:lnTo>
                  <a:pt x="2658971" y="1660378"/>
                </a:lnTo>
                <a:cubicBezTo>
                  <a:pt x="2695299" y="1660378"/>
                  <a:pt x="2724749" y="1630928"/>
                  <a:pt x="2724749" y="1594600"/>
                </a:cubicBezTo>
                <a:lnTo>
                  <a:pt x="2724748" y="1147315"/>
                </a:lnTo>
                <a:cubicBezTo>
                  <a:pt x="2724748" y="1110987"/>
                  <a:pt x="2695299" y="1081538"/>
                  <a:pt x="2658971" y="1081537"/>
                </a:cubicBezTo>
                <a:cubicBezTo>
                  <a:pt x="2622643" y="1081538"/>
                  <a:pt x="2593193" y="1110987"/>
                  <a:pt x="2593193" y="1147315"/>
                </a:cubicBezTo>
                <a:close/>
                <a:moveTo>
                  <a:pt x="2389334" y="1121004"/>
                </a:moveTo>
                <a:lnTo>
                  <a:pt x="2389334" y="1620912"/>
                </a:lnTo>
                <a:cubicBezTo>
                  <a:pt x="2389334" y="1657240"/>
                  <a:pt x="2418784" y="1686690"/>
                  <a:pt x="2455112" y="1686690"/>
                </a:cubicBezTo>
                <a:lnTo>
                  <a:pt x="2455112" y="1686689"/>
                </a:lnTo>
                <a:cubicBezTo>
                  <a:pt x="2491440" y="1686689"/>
                  <a:pt x="2520890" y="1657239"/>
                  <a:pt x="2520890" y="1620911"/>
                </a:cubicBezTo>
                <a:lnTo>
                  <a:pt x="2520889" y="1121004"/>
                </a:lnTo>
                <a:cubicBezTo>
                  <a:pt x="2520889" y="1084676"/>
                  <a:pt x="2491440" y="1055227"/>
                  <a:pt x="2455112" y="1055226"/>
                </a:cubicBezTo>
                <a:cubicBezTo>
                  <a:pt x="2418784" y="1055227"/>
                  <a:pt x="2389334" y="1084676"/>
                  <a:pt x="2389334" y="1121004"/>
                </a:cubicBezTo>
                <a:close/>
                <a:moveTo>
                  <a:pt x="1314382" y="1247024"/>
                </a:moveTo>
                <a:cubicBezTo>
                  <a:pt x="1314381" y="1225915"/>
                  <a:pt x="1331494" y="1208803"/>
                  <a:pt x="1352603" y="1208803"/>
                </a:cubicBezTo>
                <a:lnTo>
                  <a:pt x="1410313" y="1208803"/>
                </a:lnTo>
                <a:lnTo>
                  <a:pt x="1410313" y="1146778"/>
                </a:lnTo>
                <a:cubicBezTo>
                  <a:pt x="1410313" y="1145599"/>
                  <a:pt x="1410393" y="1144438"/>
                  <a:pt x="1411688" y="1143457"/>
                </a:cubicBezTo>
                <a:lnTo>
                  <a:pt x="1408531" y="1133444"/>
                </a:lnTo>
                <a:cubicBezTo>
                  <a:pt x="1410371" y="1112415"/>
                  <a:pt x="1428909" y="1096860"/>
                  <a:pt x="1449938" y="1098699"/>
                </a:cubicBezTo>
                <a:lnTo>
                  <a:pt x="2236821" y="1167543"/>
                </a:lnTo>
                <a:cubicBezTo>
                  <a:pt x="2257849" y="1169383"/>
                  <a:pt x="2273405" y="1187920"/>
                  <a:pt x="2271565" y="1208950"/>
                </a:cubicBezTo>
                <a:cubicBezTo>
                  <a:pt x="2269725" y="1229978"/>
                  <a:pt x="2251187" y="1245533"/>
                  <a:pt x="2230159" y="1243693"/>
                </a:cubicBezTo>
                <a:cubicBezTo>
                  <a:pt x="1973864" y="1221271"/>
                  <a:pt x="1717570" y="1198849"/>
                  <a:pt x="1461275" y="1176426"/>
                </a:cubicBezTo>
                <a:lnTo>
                  <a:pt x="1461274" y="1208803"/>
                </a:lnTo>
                <a:lnTo>
                  <a:pt x="1518985" y="1208803"/>
                </a:lnTo>
                <a:cubicBezTo>
                  <a:pt x="1540095" y="1208802"/>
                  <a:pt x="1557205" y="1225915"/>
                  <a:pt x="1557206" y="1247025"/>
                </a:cubicBezTo>
                <a:lnTo>
                  <a:pt x="1557207" y="1247023"/>
                </a:lnTo>
                <a:cubicBezTo>
                  <a:pt x="1557207" y="1268132"/>
                  <a:pt x="1540095" y="1285244"/>
                  <a:pt x="1518986" y="1285244"/>
                </a:cubicBezTo>
                <a:cubicBezTo>
                  <a:pt x="1499749" y="1285244"/>
                  <a:pt x="1480511" y="1285243"/>
                  <a:pt x="1461275" y="1285244"/>
                </a:cubicBezTo>
                <a:lnTo>
                  <a:pt x="1461275" y="1337600"/>
                </a:lnTo>
                <a:lnTo>
                  <a:pt x="1518985" y="1337600"/>
                </a:lnTo>
                <a:cubicBezTo>
                  <a:pt x="1540095" y="1337600"/>
                  <a:pt x="1557206" y="1354713"/>
                  <a:pt x="1557206" y="1375821"/>
                </a:cubicBezTo>
                <a:lnTo>
                  <a:pt x="1557207" y="1375820"/>
                </a:lnTo>
                <a:cubicBezTo>
                  <a:pt x="1557206" y="1396928"/>
                  <a:pt x="1540095" y="1414041"/>
                  <a:pt x="1518986" y="1414041"/>
                </a:cubicBezTo>
                <a:cubicBezTo>
                  <a:pt x="1499750" y="1414041"/>
                  <a:pt x="1480511" y="1414041"/>
                  <a:pt x="1461275" y="1414042"/>
                </a:cubicBezTo>
                <a:lnTo>
                  <a:pt x="1461275" y="1466398"/>
                </a:lnTo>
                <a:lnTo>
                  <a:pt x="1518985" y="1466398"/>
                </a:lnTo>
                <a:cubicBezTo>
                  <a:pt x="1540095" y="1466398"/>
                  <a:pt x="1557206" y="1483509"/>
                  <a:pt x="1557206" y="1504618"/>
                </a:cubicBezTo>
                <a:lnTo>
                  <a:pt x="1557207" y="1504619"/>
                </a:lnTo>
                <a:cubicBezTo>
                  <a:pt x="1557207" y="1525727"/>
                  <a:pt x="1540094" y="1542838"/>
                  <a:pt x="1518986" y="1542839"/>
                </a:cubicBezTo>
                <a:cubicBezTo>
                  <a:pt x="1499749" y="1542839"/>
                  <a:pt x="1480511" y="1542838"/>
                  <a:pt x="1461275" y="1542839"/>
                </a:cubicBezTo>
                <a:lnTo>
                  <a:pt x="1461274" y="1575412"/>
                </a:lnTo>
                <a:lnTo>
                  <a:pt x="2226550" y="1494978"/>
                </a:lnTo>
                <a:cubicBezTo>
                  <a:pt x="2247542" y="1492772"/>
                  <a:pt x="2266350" y="1508001"/>
                  <a:pt x="2268556" y="1528995"/>
                </a:cubicBezTo>
                <a:cubicBezTo>
                  <a:pt x="2270763" y="1549988"/>
                  <a:pt x="2255534" y="1568794"/>
                  <a:pt x="2234542" y="1571000"/>
                </a:cubicBezTo>
                <a:cubicBezTo>
                  <a:pt x="1972686" y="1598522"/>
                  <a:pt x="1710833" y="1626046"/>
                  <a:pt x="1448978" y="1653567"/>
                </a:cubicBezTo>
                <a:cubicBezTo>
                  <a:pt x="1427984" y="1655774"/>
                  <a:pt x="1409178" y="1640544"/>
                  <a:pt x="1406971" y="1619551"/>
                </a:cubicBezTo>
                <a:cubicBezTo>
                  <a:pt x="1406474" y="1614827"/>
                  <a:pt x="1406862" y="1610214"/>
                  <a:pt x="1410805" y="1606610"/>
                </a:cubicBezTo>
                <a:lnTo>
                  <a:pt x="1410312" y="1605422"/>
                </a:lnTo>
                <a:lnTo>
                  <a:pt x="1410312" y="1542839"/>
                </a:lnTo>
                <a:lnTo>
                  <a:pt x="1352603" y="1542841"/>
                </a:lnTo>
                <a:cubicBezTo>
                  <a:pt x="1331494" y="1542841"/>
                  <a:pt x="1314382" y="1525729"/>
                  <a:pt x="1314382" y="1504619"/>
                </a:cubicBezTo>
                <a:cubicBezTo>
                  <a:pt x="1314382" y="1483510"/>
                  <a:pt x="1331493" y="1466397"/>
                  <a:pt x="1352603" y="1466398"/>
                </a:cubicBezTo>
                <a:lnTo>
                  <a:pt x="1410312" y="1466398"/>
                </a:lnTo>
                <a:lnTo>
                  <a:pt x="1410313" y="1414042"/>
                </a:lnTo>
                <a:lnTo>
                  <a:pt x="1352603" y="1414042"/>
                </a:lnTo>
                <a:cubicBezTo>
                  <a:pt x="1331494" y="1414041"/>
                  <a:pt x="1314383" y="1396930"/>
                  <a:pt x="1314382" y="1375820"/>
                </a:cubicBezTo>
                <a:cubicBezTo>
                  <a:pt x="1314383" y="1354713"/>
                  <a:pt x="1331494" y="1337600"/>
                  <a:pt x="1352603" y="1337601"/>
                </a:cubicBezTo>
                <a:lnTo>
                  <a:pt x="1410312" y="1337600"/>
                </a:lnTo>
                <a:lnTo>
                  <a:pt x="1410312" y="1285244"/>
                </a:lnTo>
                <a:lnTo>
                  <a:pt x="1352603" y="1285244"/>
                </a:lnTo>
                <a:cubicBezTo>
                  <a:pt x="1331494" y="1285244"/>
                  <a:pt x="1314381" y="1268133"/>
                  <a:pt x="1314382" y="1247024"/>
                </a:cubicBezTo>
                <a:close/>
                <a:moveTo>
                  <a:pt x="1171967" y="72000"/>
                </a:moveTo>
                <a:lnTo>
                  <a:pt x="1171967" y="288000"/>
                </a:lnTo>
                <a:cubicBezTo>
                  <a:pt x="1171967" y="327765"/>
                  <a:pt x="1204202" y="360000"/>
                  <a:pt x="1243967" y="360000"/>
                </a:cubicBezTo>
                <a:cubicBezTo>
                  <a:pt x="1283732" y="360000"/>
                  <a:pt x="1315967" y="327765"/>
                  <a:pt x="1315967" y="288000"/>
                </a:cubicBezTo>
                <a:lnTo>
                  <a:pt x="1315967" y="72000"/>
                </a:lnTo>
                <a:cubicBezTo>
                  <a:pt x="1315967" y="32235"/>
                  <a:pt x="1283732" y="0"/>
                  <a:pt x="1243967" y="0"/>
                </a:cubicBezTo>
                <a:cubicBezTo>
                  <a:pt x="1204202" y="0"/>
                  <a:pt x="1171967" y="32235"/>
                  <a:pt x="1171967" y="72000"/>
                </a:cubicBezTo>
                <a:close/>
                <a:moveTo>
                  <a:pt x="1171966" y="2470049"/>
                </a:moveTo>
                <a:lnTo>
                  <a:pt x="1171966" y="2686049"/>
                </a:lnTo>
                <a:cubicBezTo>
                  <a:pt x="1171966" y="2725814"/>
                  <a:pt x="1204201" y="2758049"/>
                  <a:pt x="1243966" y="2758049"/>
                </a:cubicBezTo>
                <a:cubicBezTo>
                  <a:pt x="1283731" y="2758049"/>
                  <a:pt x="1315966" y="2725814"/>
                  <a:pt x="1315966" y="2686049"/>
                </a:cubicBezTo>
                <a:lnTo>
                  <a:pt x="1315966" y="2470049"/>
                </a:lnTo>
                <a:cubicBezTo>
                  <a:pt x="1315966" y="2430284"/>
                  <a:pt x="1283731" y="2398049"/>
                  <a:pt x="1243966" y="2398049"/>
                </a:cubicBezTo>
                <a:cubicBezTo>
                  <a:pt x="1204201" y="2398049"/>
                  <a:pt x="1171966" y="2430284"/>
                  <a:pt x="1171966" y="2470049"/>
                </a:cubicBezTo>
                <a:close/>
                <a:moveTo>
                  <a:pt x="515345" y="1370958"/>
                </a:moveTo>
                <a:cubicBezTo>
                  <a:pt x="515344" y="1558300"/>
                  <a:pt x="586814" y="1745642"/>
                  <a:pt x="729750" y="1888579"/>
                </a:cubicBezTo>
                <a:cubicBezTo>
                  <a:pt x="1015625" y="2174454"/>
                  <a:pt x="1479119" y="2174454"/>
                  <a:pt x="1764994" y="1888580"/>
                </a:cubicBezTo>
                <a:lnTo>
                  <a:pt x="1940572" y="1713001"/>
                </a:lnTo>
                <a:lnTo>
                  <a:pt x="2136413" y="1713002"/>
                </a:lnTo>
                <a:cubicBezTo>
                  <a:pt x="2215124" y="1713001"/>
                  <a:pt x="2278929" y="1649195"/>
                  <a:pt x="2278929" y="1570486"/>
                </a:cubicBezTo>
                <a:lnTo>
                  <a:pt x="2278929" y="1374645"/>
                </a:lnTo>
                <a:lnTo>
                  <a:pt x="2282614" y="1370959"/>
                </a:lnTo>
                <a:lnTo>
                  <a:pt x="2278929" y="1367272"/>
                </a:lnTo>
                <a:lnTo>
                  <a:pt x="2278929" y="1171432"/>
                </a:lnTo>
                <a:cubicBezTo>
                  <a:pt x="2278929" y="1092722"/>
                  <a:pt x="2215123" y="1028916"/>
                  <a:pt x="2136413" y="1028916"/>
                </a:cubicBezTo>
                <a:lnTo>
                  <a:pt x="1940571" y="1028916"/>
                </a:lnTo>
                <a:cubicBezTo>
                  <a:pt x="1882045" y="970390"/>
                  <a:pt x="1823519" y="911862"/>
                  <a:pt x="1764993" y="853336"/>
                </a:cubicBezTo>
                <a:cubicBezTo>
                  <a:pt x="1479118" y="567461"/>
                  <a:pt x="1015625" y="567462"/>
                  <a:pt x="729750" y="853336"/>
                </a:cubicBezTo>
                <a:cubicBezTo>
                  <a:pt x="586813" y="996273"/>
                  <a:pt x="515344" y="1183616"/>
                  <a:pt x="515345" y="1370958"/>
                </a:cubicBezTo>
                <a:close/>
                <a:moveTo>
                  <a:pt x="388776" y="2386770"/>
                </a:moveTo>
                <a:cubicBezTo>
                  <a:pt x="388776" y="2405196"/>
                  <a:pt x="395805" y="2423622"/>
                  <a:pt x="409865" y="2437681"/>
                </a:cubicBezTo>
                <a:cubicBezTo>
                  <a:pt x="437983" y="2465800"/>
                  <a:pt x="483570" y="2465800"/>
                  <a:pt x="511688" y="2437681"/>
                </a:cubicBezTo>
                <a:lnTo>
                  <a:pt x="664423" y="2284946"/>
                </a:lnTo>
                <a:cubicBezTo>
                  <a:pt x="692541" y="2256828"/>
                  <a:pt x="692541" y="2211241"/>
                  <a:pt x="664423" y="2183123"/>
                </a:cubicBezTo>
                <a:cubicBezTo>
                  <a:pt x="636305" y="2155005"/>
                  <a:pt x="590718" y="2155005"/>
                  <a:pt x="562599" y="2183123"/>
                </a:cubicBezTo>
                <a:lnTo>
                  <a:pt x="409865" y="2335858"/>
                </a:lnTo>
                <a:cubicBezTo>
                  <a:pt x="395805" y="2349917"/>
                  <a:pt x="388776" y="2368343"/>
                  <a:pt x="388776" y="2386770"/>
                </a:cubicBezTo>
                <a:close/>
                <a:moveTo>
                  <a:pt x="388776" y="365689"/>
                </a:moveTo>
                <a:cubicBezTo>
                  <a:pt x="388776" y="384115"/>
                  <a:pt x="395805" y="402541"/>
                  <a:pt x="409865" y="416600"/>
                </a:cubicBezTo>
                <a:lnTo>
                  <a:pt x="562599" y="569335"/>
                </a:lnTo>
                <a:cubicBezTo>
                  <a:pt x="590718" y="597454"/>
                  <a:pt x="636305" y="597454"/>
                  <a:pt x="664423" y="569335"/>
                </a:cubicBezTo>
                <a:cubicBezTo>
                  <a:pt x="692541" y="541217"/>
                  <a:pt x="692541" y="495630"/>
                  <a:pt x="664423" y="467512"/>
                </a:cubicBezTo>
                <a:lnTo>
                  <a:pt x="511688" y="314777"/>
                </a:lnTo>
                <a:cubicBezTo>
                  <a:pt x="483570" y="286659"/>
                  <a:pt x="437983" y="286659"/>
                  <a:pt x="409865" y="314777"/>
                </a:cubicBezTo>
                <a:cubicBezTo>
                  <a:pt x="395805" y="328836"/>
                  <a:pt x="388776" y="347262"/>
                  <a:pt x="388776" y="365689"/>
                </a:cubicBezTo>
                <a:close/>
                <a:moveTo>
                  <a:pt x="0" y="1379024"/>
                </a:moveTo>
                <a:cubicBezTo>
                  <a:pt x="0" y="1418789"/>
                  <a:pt x="32235" y="1451024"/>
                  <a:pt x="72000" y="1451024"/>
                </a:cubicBezTo>
                <a:lnTo>
                  <a:pt x="288000" y="1451024"/>
                </a:lnTo>
                <a:cubicBezTo>
                  <a:pt x="327765" y="1451024"/>
                  <a:pt x="360000" y="1418789"/>
                  <a:pt x="360000" y="1379024"/>
                </a:cubicBezTo>
                <a:cubicBezTo>
                  <a:pt x="360000" y="1339259"/>
                  <a:pt x="327765" y="1307024"/>
                  <a:pt x="288000" y="1307024"/>
                </a:cubicBezTo>
                <a:lnTo>
                  <a:pt x="72000" y="1307024"/>
                </a:lnTo>
                <a:cubicBezTo>
                  <a:pt x="32235" y="1307024"/>
                  <a:pt x="0" y="1339259"/>
                  <a:pt x="0" y="137902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747" name="Google Shape;747;p23"/>
          <p:cNvGrpSpPr/>
          <p:nvPr/>
        </p:nvGrpSpPr>
        <p:grpSpPr>
          <a:xfrm>
            <a:off x="1422488" y="4293098"/>
            <a:ext cx="2258608" cy="900453"/>
            <a:chOff x="1705068" y="4517355"/>
            <a:chExt cx="2258608" cy="900453"/>
          </a:xfrm>
        </p:grpSpPr>
        <p:grpSp>
          <p:nvGrpSpPr>
            <p:cNvPr id="748" name="Google Shape;748;p23"/>
            <p:cNvGrpSpPr/>
            <p:nvPr/>
          </p:nvGrpSpPr>
          <p:grpSpPr>
            <a:xfrm>
              <a:off x="1705068" y="4517355"/>
              <a:ext cx="276999" cy="276999"/>
              <a:chOff x="2411760" y="3606832"/>
              <a:chExt cx="206152" cy="206152"/>
            </a:xfrm>
          </p:grpSpPr>
          <p:sp>
            <p:nvSpPr>
              <p:cNvPr id="749" name="Google Shape;749;p23"/>
              <p:cNvSpPr/>
              <p:nvPr/>
            </p:nvSpPr>
            <p:spPr>
              <a:xfrm>
                <a:off x="2411760" y="3606832"/>
                <a:ext cx="206152" cy="206152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3F3F3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50" name="Google Shape;750;p23"/>
              <p:cNvSpPr/>
              <p:nvPr/>
            </p:nvSpPr>
            <p:spPr>
              <a:xfrm>
                <a:off x="2473351" y="3645566"/>
                <a:ext cx="106415" cy="128684"/>
              </a:xfrm>
              <a:prstGeom prst="chevron">
                <a:avLst>
                  <a:gd fmla="val 52868" name="adj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3F3F3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751" name="Google Shape;751;p23"/>
            <p:cNvSpPr txBox="1"/>
            <p:nvPr/>
          </p:nvSpPr>
          <p:spPr>
            <a:xfrm>
              <a:off x="2033322" y="4586811"/>
              <a:ext cx="1930354" cy="8309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-RU"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Проведение опросов, запуск целевой странички для привлечения клиентов.</a:t>
              </a:r>
              <a:endParaRPr b="1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52" name="Google Shape;752;p23"/>
          <p:cNvGrpSpPr/>
          <p:nvPr/>
        </p:nvGrpSpPr>
        <p:grpSpPr>
          <a:xfrm>
            <a:off x="1790364" y="2585179"/>
            <a:ext cx="2150822" cy="1015663"/>
            <a:chOff x="1705068" y="4483475"/>
            <a:chExt cx="2150822" cy="1015663"/>
          </a:xfrm>
        </p:grpSpPr>
        <p:grpSp>
          <p:nvGrpSpPr>
            <p:cNvPr id="753" name="Google Shape;753;p23"/>
            <p:cNvGrpSpPr/>
            <p:nvPr/>
          </p:nvGrpSpPr>
          <p:grpSpPr>
            <a:xfrm>
              <a:off x="1705068" y="4517355"/>
              <a:ext cx="276999" cy="276999"/>
              <a:chOff x="2411760" y="3606832"/>
              <a:chExt cx="206152" cy="206152"/>
            </a:xfrm>
          </p:grpSpPr>
          <p:sp>
            <p:nvSpPr>
              <p:cNvPr id="754" name="Google Shape;754;p23"/>
              <p:cNvSpPr/>
              <p:nvPr/>
            </p:nvSpPr>
            <p:spPr>
              <a:xfrm>
                <a:off x="2411760" y="3606832"/>
                <a:ext cx="206152" cy="20615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3F3F3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55" name="Google Shape;755;p23"/>
              <p:cNvSpPr/>
              <p:nvPr/>
            </p:nvSpPr>
            <p:spPr>
              <a:xfrm>
                <a:off x="2473351" y="3645566"/>
                <a:ext cx="106415" cy="128684"/>
              </a:xfrm>
              <a:prstGeom prst="chevron">
                <a:avLst>
                  <a:gd fmla="val 52868" name="adj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3F3F3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756" name="Google Shape;756;p23"/>
            <p:cNvSpPr txBox="1"/>
            <p:nvPr/>
          </p:nvSpPr>
          <p:spPr>
            <a:xfrm>
              <a:off x="1925536" y="4483475"/>
              <a:ext cx="1930354" cy="101566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-RU"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Создание программистом технического задания  (алгоритмов взаимодействия с АТС) и дизайна приложения.</a:t>
              </a:r>
              <a:endParaRPr b="1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57" name="Google Shape;757;p23"/>
          <p:cNvGrpSpPr/>
          <p:nvPr/>
        </p:nvGrpSpPr>
        <p:grpSpPr>
          <a:xfrm>
            <a:off x="3671502" y="4388090"/>
            <a:ext cx="276999" cy="276999"/>
            <a:chOff x="2411760" y="3606832"/>
            <a:chExt cx="206152" cy="206152"/>
          </a:xfrm>
        </p:grpSpPr>
        <p:sp>
          <p:nvSpPr>
            <p:cNvPr id="758" name="Google Shape;758;p23"/>
            <p:cNvSpPr/>
            <p:nvPr/>
          </p:nvSpPr>
          <p:spPr>
            <a:xfrm>
              <a:off x="2411760" y="3606832"/>
              <a:ext cx="206152" cy="2061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9" name="Google Shape;759;p23"/>
            <p:cNvSpPr/>
            <p:nvPr/>
          </p:nvSpPr>
          <p:spPr>
            <a:xfrm>
              <a:off x="2473351" y="3645566"/>
              <a:ext cx="106415" cy="128684"/>
            </a:xfrm>
            <a:prstGeom prst="chevron">
              <a:avLst>
                <a:gd fmla="val 52868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60" name="Google Shape;760;p23"/>
          <p:cNvGrpSpPr/>
          <p:nvPr/>
        </p:nvGrpSpPr>
        <p:grpSpPr>
          <a:xfrm>
            <a:off x="7928851" y="2445727"/>
            <a:ext cx="2635402" cy="1384995"/>
            <a:chOff x="1705068" y="4283954"/>
            <a:chExt cx="2192613" cy="1384995"/>
          </a:xfrm>
        </p:grpSpPr>
        <p:grpSp>
          <p:nvGrpSpPr>
            <p:cNvPr id="761" name="Google Shape;761;p23"/>
            <p:cNvGrpSpPr/>
            <p:nvPr/>
          </p:nvGrpSpPr>
          <p:grpSpPr>
            <a:xfrm>
              <a:off x="1705068" y="4517355"/>
              <a:ext cx="276999" cy="276999"/>
              <a:chOff x="2411760" y="3606832"/>
              <a:chExt cx="206152" cy="206152"/>
            </a:xfrm>
          </p:grpSpPr>
          <p:sp>
            <p:nvSpPr>
              <p:cNvPr id="762" name="Google Shape;762;p23"/>
              <p:cNvSpPr/>
              <p:nvPr/>
            </p:nvSpPr>
            <p:spPr>
              <a:xfrm>
                <a:off x="2411760" y="3606832"/>
                <a:ext cx="206152" cy="206152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3F3F3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63" name="Google Shape;763;p23"/>
              <p:cNvSpPr/>
              <p:nvPr/>
            </p:nvSpPr>
            <p:spPr>
              <a:xfrm>
                <a:off x="2480388" y="3645566"/>
                <a:ext cx="106415" cy="128684"/>
              </a:xfrm>
              <a:prstGeom prst="chevron">
                <a:avLst>
                  <a:gd fmla="val 52868" name="adj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3F3F3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764" name="Google Shape;764;p23"/>
            <p:cNvSpPr txBox="1"/>
            <p:nvPr/>
          </p:nvSpPr>
          <p:spPr>
            <a:xfrm>
              <a:off x="1967327" y="4283954"/>
              <a:ext cx="1930354" cy="138499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-RU"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Наполнение приложения функционалом ( основной информацией), </a:t>
              </a:r>
              <a:endParaRPr b="1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-RU"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Оформление документации.</a:t>
              </a:r>
              <a:endParaRPr b="1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65" name="Google Shape;765;p23"/>
          <p:cNvGrpSpPr/>
          <p:nvPr/>
        </p:nvGrpSpPr>
        <p:grpSpPr>
          <a:xfrm>
            <a:off x="4624690" y="2510388"/>
            <a:ext cx="3220413" cy="1384995"/>
            <a:chOff x="3042371" y="4290232"/>
            <a:chExt cx="2201586" cy="1384995"/>
          </a:xfrm>
        </p:grpSpPr>
        <p:grpSp>
          <p:nvGrpSpPr>
            <p:cNvPr id="766" name="Google Shape;766;p23"/>
            <p:cNvGrpSpPr/>
            <p:nvPr/>
          </p:nvGrpSpPr>
          <p:grpSpPr>
            <a:xfrm>
              <a:off x="3042371" y="4503174"/>
              <a:ext cx="276999" cy="276999"/>
              <a:chOff x="3407026" y="3596278"/>
              <a:chExt cx="206152" cy="206152"/>
            </a:xfrm>
          </p:grpSpPr>
          <p:sp>
            <p:nvSpPr>
              <p:cNvPr id="767" name="Google Shape;767;p23"/>
              <p:cNvSpPr/>
              <p:nvPr/>
            </p:nvSpPr>
            <p:spPr>
              <a:xfrm>
                <a:off x="3407026" y="3596278"/>
                <a:ext cx="206152" cy="20615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3F3F3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68" name="Google Shape;768;p23"/>
              <p:cNvSpPr/>
              <p:nvPr/>
            </p:nvSpPr>
            <p:spPr>
              <a:xfrm>
                <a:off x="3461900" y="3632631"/>
                <a:ext cx="106416" cy="128684"/>
              </a:xfrm>
              <a:prstGeom prst="chevron">
                <a:avLst>
                  <a:gd fmla="val 52868" name="adj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3F3F3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769" name="Google Shape;769;p23"/>
            <p:cNvSpPr txBox="1"/>
            <p:nvPr/>
          </p:nvSpPr>
          <p:spPr>
            <a:xfrm>
              <a:off x="3313602" y="4290232"/>
              <a:ext cx="1930355" cy="138499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-RU"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Запуск первой версии MVP( только функция звонка)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-RU"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обратная связь от пользователей.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-RU"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Регистрация патента и интеллектуальной собственности. </a:t>
              </a:r>
              <a:endParaRPr b="1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70" name="Google Shape;770;p23"/>
          <p:cNvSpPr/>
          <p:nvPr/>
        </p:nvSpPr>
        <p:spPr>
          <a:xfrm>
            <a:off x="3964517" y="4300223"/>
            <a:ext cx="2545829" cy="1384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Продвижение в сети интернет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конференции по гериатрии поликлиники,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сотрудничество с гериатрическим центром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соц. служба для одиноких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пожилых людей.</a:t>
            </a:r>
            <a:endParaRPr/>
          </a:p>
        </p:txBody>
      </p:sp>
      <p:sp>
        <p:nvSpPr>
          <p:cNvPr id="771" name="Google Shape;771;p23"/>
          <p:cNvSpPr/>
          <p:nvPr/>
        </p:nvSpPr>
        <p:spPr>
          <a:xfrm>
            <a:off x="8746831" y="4271706"/>
            <a:ext cx="1982834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Реализация приложения первоначально на платформе Android+ производство таблетницы на масштабном уровне</a:t>
            </a: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  <p:grpSp>
        <p:nvGrpSpPr>
          <p:cNvPr id="772" name="Google Shape;772;p23"/>
          <p:cNvGrpSpPr/>
          <p:nvPr/>
        </p:nvGrpSpPr>
        <p:grpSpPr>
          <a:xfrm>
            <a:off x="6551772" y="4377663"/>
            <a:ext cx="2035182" cy="1015663"/>
            <a:chOff x="1705068" y="4506927"/>
            <a:chExt cx="2259222" cy="1015663"/>
          </a:xfrm>
        </p:grpSpPr>
        <p:grpSp>
          <p:nvGrpSpPr>
            <p:cNvPr id="773" name="Google Shape;773;p23"/>
            <p:cNvGrpSpPr/>
            <p:nvPr/>
          </p:nvGrpSpPr>
          <p:grpSpPr>
            <a:xfrm>
              <a:off x="1705068" y="4517355"/>
              <a:ext cx="276999" cy="276999"/>
              <a:chOff x="2411760" y="3606832"/>
              <a:chExt cx="206152" cy="206152"/>
            </a:xfrm>
          </p:grpSpPr>
          <p:sp>
            <p:nvSpPr>
              <p:cNvPr id="774" name="Google Shape;774;p23"/>
              <p:cNvSpPr/>
              <p:nvPr/>
            </p:nvSpPr>
            <p:spPr>
              <a:xfrm>
                <a:off x="2411760" y="3606832"/>
                <a:ext cx="206152" cy="20615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3F3F3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75" name="Google Shape;775;p23"/>
              <p:cNvSpPr/>
              <p:nvPr/>
            </p:nvSpPr>
            <p:spPr>
              <a:xfrm>
                <a:off x="2473353" y="3645566"/>
                <a:ext cx="106416" cy="128684"/>
              </a:xfrm>
              <a:prstGeom prst="chevron">
                <a:avLst>
                  <a:gd fmla="val 52868" name="adj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3F3F3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776" name="Google Shape;776;p23"/>
            <p:cNvSpPr txBox="1"/>
            <p:nvPr/>
          </p:nvSpPr>
          <p:spPr>
            <a:xfrm>
              <a:off x="2033936" y="4506927"/>
              <a:ext cx="1930354" cy="101566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-RU"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Сборка первых тестовых вариантов таблетницы (взаимодействие с приложение).</a:t>
              </a:r>
              <a:endParaRPr b="1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77" name="Google Shape;777;p23"/>
          <p:cNvSpPr/>
          <p:nvPr/>
        </p:nvSpPr>
        <p:spPr>
          <a:xfrm>
            <a:off x="763108" y="1994310"/>
            <a:ext cx="747544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Планируется получить свидетельство на государственную регистрацию программы для ЭВМ</a:t>
            </a:r>
            <a:endParaRPr b="1"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8" name="Google Shape;778;p23"/>
          <p:cNvSpPr/>
          <p:nvPr/>
        </p:nvSpPr>
        <p:spPr>
          <a:xfrm>
            <a:off x="584856" y="2077942"/>
            <a:ext cx="142986" cy="172908"/>
          </a:xfrm>
          <a:prstGeom prst="chevron">
            <a:avLst>
              <a:gd fmla="val 52868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9" name="Google Shape;779;p23"/>
          <p:cNvSpPr/>
          <p:nvPr/>
        </p:nvSpPr>
        <p:spPr>
          <a:xfrm>
            <a:off x="5535882" y="5781855"/>
            <a:ext cx="6538842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Проект будет реализовываться на базе ФГБОУ ВО Тюменский ГМУ Минздрава России с использованием материально-технического оснащения Университета.</a:t>
            </a:r>
            <a:endParaRPr/>
          </a:p>
        </p:txBody>
      </p:sp>
      <p:pic>
        <p:nvPicPr>
          <p:cNvPr id="780" name="Google Shape;780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90955" y="5914014"/>
            <a:ext cx="249958" cy="27434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81" name="Google Shape;781;p23"/>
          <p:cNvGrpSpPr/>
          <p:nvPr/>
        </p:nvGrpSpPr>
        <p:grpSpPr>
          <a:xfrm>
            <a:off x="8448454" y="4277889"/>
            <a:ext cx="276999" cy="276999"/>
            <a:chOff x="2411760" y="3606832"/>
            <a:chExt cx="206152" cy="206152"/>
          </a:xfrm>
        </p:grpSpPr>
        <p:sp>
          <p:nvSpPr>
            <p:cNvPr id="782" name="Google Shape;782;p23"/>
            <p:cNvSpPr/>
            <p:nvPr/>
          </p:nvSpPr>
          <p:spPr>
            <a:xfrm>
              <a:off x="2411760" y="3606832"/>
              <a:ext cx="206152" cy="2061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3" name="Google Shape;783;p23"/>
            <p:cNvSpPr/>
            <p:nvPr/>
          </p:nvSpPr>
          <p:spPr>
            <a:xfrm>
              <a:off x="2473351" y="3645566"/>
              <a:ext cx="106415" cy="128684"/>
            </a:xfrm>
            <a:prstGeom prst="chevron">
              <a:avLst>
                <a:gd fmla="val 52868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784" name="Google Shape;784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4856" y="2005533"/>
            <a:ext cx="259968" cy="28533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sun9-28.userapi.com/hogBsx4tucV3yJLa1GOwdbbOLj0ZI8vgDeCkoA/sF8SpeCxFmk.jpg" id="785" name="Google Shape;785;p23"/>
          <p:cNvPicPr preferRelativeResize="0"/>
          <p:nvPr/>
        </p:nvPicPr>
        <p:blipFill rotWithShape="1">
          <a:blip r:embed="rId4">
            <a:alphaModFix/>
          </a:blip>
          <a:srcRect b="11984" l="0" r="0" t="8476"/>
          <a:stretch/>
        </p:blipFill>
        <p:spPr>
          <a:xfrm>
            <a:off x="10703017" y="0"/>
            <a:ext cx="1488983" cy="10800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9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p24"/>
          <p:cNvSpPr txBox="1"/>
          <p:nvPr/>
        </p:nvSpPr>
        <p:spPr>
          <a:xfrm>
            <a:off x="10972545" y="6542023"/>
            <a:ext cx="162560" cy="1866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21</a:t>
            </a:r>
            <a:endParaRPr sz="10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791" name="Google Shape;791;p24"/>
          <p:cNvGrpSpPr/>
          <p:nvPr/>
        </p:nvGrpSpPr>
        <p:grpSpPr>
          <a:xfrm>
            <a:off x="1280286" y="1960966"/>
            <a:ext cx="6283142" cy="4347595"/>
            <a:chOff x="1269492" y="1963288"/>
            <a:chExt cx="6283142" cy="4347595"/>
          </a:xfrm>
        </p:grpSpPr>
        <p:pic>
          <p:nvPicPr>
            <p:cNvPr id="792" name="Google Shape;792;p2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081095" y="1963288"/>
              <a:ext cx="3471539" cy="434759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93" name="Google Shape;793;p2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4361688" y="4704588"/>
              <a:ext cx="801624" cy="58216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94" name="Google Shape;794;p24"/>
            <p:cNvSpPr/>
            <p:nvPr/>
          </p:nvSpPr>
          <p:spPr>
            <a:xfrm>
              <a:off x="1269492" y="4646676"/>
              <a:ext cx="1948180" cy="853440"/>
            </a:xfrm>
            <a:custGeom>
              <a:rect b="b" l="l" r="r" t="t"/>
              <a:pathLst>
                <a:path extrusionOk="0" h="853439" w="1948180">
                  <a:moveTo>
                    <a:pt x="1947672" y="0"/>
                  </a:moveTo>
                  <a:lnTo>
                    <a:pt x="0" y="0"/>
                  </a:lnTo>
                  <a:lnTo>
                    <a:pt x="0" y="853440"/>
                  </a:lnTo>
                  <a:lnTo>
                    <a:pt x="1947672" y="853440"/>
                  </a:lnTo>
                  <a:lnTo>
                    <a:pt x="1947672" y="0"/>
                  </a:ln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5" name="Google Shape;795;p24"/>
            <p:cNvSpPr/>
            <p:nvPr/>
          </p:nvSpPr>
          <p:spPr>
            <a:xfrm>
              <a:off x="1269492" y="4646676"/>
              <a:ext cx="1948180" cy="853440"/>
            </a:xfrm>
            <a:custGeom>
              <a:rect b="b" l="l" r="r" t="t"/>
              <a:pathLst>
                <a:path extrusionOk="0" h="853439" w="1948180">
                  <a:moveTo>
                    <a:pt x="0" y="853440"/>
                  </a:moveTo>
                  <a:lnTo>
                    <a:pt x="1947672" y="853440"/>
                  </a:lnTo>
                  <a:lnTo>
                    <a:pt x="1947672" y="0"/>
                  </a:lnTo>
                  <a:lnTo>
                    <a:pt x="0" y="0"/>
                  </a:lnTo>
                  <a:lnTo>
                    <a:pt x="0" y="853440"/>
                  </a:lnTo>
                  <a:close/>
                </a:path>
              </a:pathLst>
            </a:custGeom>
            <a:solidFill>
              <a:srgbClr val="A5A5A5"/>
            </a:solidFill>
            <a:ln cap="flat" cmpd="sng" w="152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796" name="Google Shape;796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802870" y="0"/>
            <a:ext cx="1264357" cy="1080515"/>
          </a:xfrm>
          <a:prstGeom prst="rect">
            <a:avLst/>
          </a:prstGeom>
          <a:noFill/>
          <a:ln>
            <a:noFill/>
          </a:ln>
        </p:spPr>
      </p:pic>
      <p:sp>
        <p:nvSpPr>
          <p:cNvPr id="797" name="Google Shape;797;p24"/>
          <p:cNvSpPr txBox="1"/>
          <p:nvPr/>
        </p:nvSpPr>
        <p:spPr>
          <a:xfrm>
            <a:off x="1633473" y="4622672"/>
            <a:ext cx="1218565" cy="8801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29273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Логотип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11760" lvl="0" marL="123825" marR="5080" rtl="0" algn="l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rPr b="1" lang="ru-RU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программного-  аппаратного  комплекса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8" name="Google Shape;798;p24"/>
          <p:cNvSpPr txBox="1"/>
          <p:nvPr/>
        </p:nvSpPr>
        <p:spPr>
          <a:xfrm>
            <a:off x="1536483" y="2501264"/>
            <a:ext cx="2219325" cy="944880"/>
          </a:xfrm>
          <a:prstGeom prst="rect">
            <a:avLst/>
          </a:prstGeom>
          <a:solidFill>
            <a:srgbClr val="A6A6A6"/>
          </a:solidFill>
          <a:ln cap="flat" cmpd="sng" w="152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152400">
            <a:spAutoFit/>
          </a:bodyPr>
          <a:lstStyle/>
          <a:p>
            <a:pPr indent="120014" lvl="0" marL="119379" marR="11176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Отсек хранения  ЛП(разделенный)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9" name="Google Shape;799;p24"/>
          <p:cNvSpPr txBox="1"/>
          <p:nvPr/>
        </p:nvSpPr>
        <p:spPr>
          <a:xfrm>
            <a:off x="8632004" y="4728920"/>
            <a:ext cx="2219325" cy="946785"/>
          </a:xfrm>
          <a:prstGeom prst="rect">
            <a:avLst/>
          </a:prstGeom>
          <a:solidFill>
            <a:srgbClr val="A6A6A6"/>
          </a:solidFill>
          <a:ln cap="flat" cmpd="sng" w="152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625">
            <a:spAutoFit/>
          </a:bodyPr>
          <a:lstStyle/>
          <a:p>
            <a:pPr indent="0" lvl="0" marL="95250" marR="8826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Корпус устройства  (качественный  пластик)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0" name="Google Shape;800;p24"/>
          <p:cNvSpPr txBox="1"/>
          <p:nvPr/>
        </p:nvSpPr>
        <p:spPr>
          <a:xfrm>
            <a:off x="8007689" y="3289179"/>
            <a:ext cx="2219325" cy="944880"/>
          </a:xfrm>
          <a:prstGeom prst="rect">
            <a:avLst/>
          </a:prstGeom>
          <a:solidFill>
            <a:srgbClr val="A6A6A6"/>
          </a:solidFill>
          <a:ln cap="flat" cmpd="sng" w="152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94600">
            <a:spAutoFit/>
          </a:bodyPr>
          <a:lstStyle/>
          <a:p>
            <a:pPr indent="0" lvl="0" marL="63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Экран показывающий,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540" lvl="0" marL="228600" marR="22034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какое ЛП нужно  принять, дозировка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01" name="Google Shape;801;p24"/>
          <p:cNvGrpSpPr/>
          <p:nvPr/>
        </p:nvGrpSpPr>
        <p:grpSpPr>
          <a:xfrm>
            <a:off x="3126166" y="2608897"/>
            <a:ext cx="5621274" cy="2577211"/>
            <a:chOff x="3185159" y="2607564"/>
            <a:chExt cx="5621274" cy="2577211"/>
          </a:xfrm>
        </p:grpSpPr>
        <p:pic>
          <p:nvPicPr>
            <p:cNvPr id="802" name="Google Shape;802;p24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6385560" y="2607564"/>
              <a:ext cx="851915" cy="6964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03" name="Google Shape;803;p24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6449568" y="2671572"/>
              <a:ext cx="669036" cy="51358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04" name="Google Shape;804;p24"/>
            <p:cNvSpPr/>
            <p:nvPr/>
          </p:nvSpPr>
          <p:spPr>
            <a:xfrm>
              <a:off x="3706621" y="2911729"/>
              <a:ext cx="1729739" cy="1066165"/>
            </a:xfrm>
            <a:custGeom>
              <a:rect b="b" l="l" r="r" t="t"/>
              <a:pathLst>
                <a:path extrusionOk="0" h="1066164" w="1729739">
                  <a:moveTo>
                    <a:pt x="51815" y="0"/>
                  </a:moveTo>
                  <a:lnTo>
                    <a:pt x="0" y="89788"/>
                  </a:lnTo>
                  <a:lnTo>
                    <a:pt x="1613535" y="1021207"/>
                  </a:lnTo>
                  <a:lnTo>
                    <a:pt x="1587627" y="1066165"/>
                  </a:lnTo>
                  <a:lnTo>
                    <a:pt x="1729358" y="1028192"/>
                  </a:lnTo>
                  <a:lnTo>
                    <a:pt x="1691386" y="886460"/>
                  </a:lnTo>
                  <a:lnTo>
                    <a:pt x="1665351" y="931418"/>
                  </a:lnTo>
                  <a:lnTo>
                    <a:pt x="51815" y="0"/>
                  </a:lnTo>
                  <a:close/>
                </a:path>
              </a:pathLst>
            </a:custGeom>
            <a:solidFill>
              <a:srgbClr val="A6A6A6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5" name="Google Shape;805;p24"/>
            <p:cNvSpPr/>
            <p:nvPr/>
          </p:nvSpPr>
          <p:spPr>
            <a:xfrm>
              <a:off x="3706621" y="2911729"/>
              <a:ext cx="1729739" cy="1066165"/>
            </a:xfrm>
            <a:custGeom>
              <a:rect b="b" l="l" r="r" t="t"/>
              <a:pathLst>
                <a:path extrusionOk="0" h="1066164" w="1729739">
                  <a:moveTo>
                    <a:pt x="51815" y="0"/>
                  </a:moveTo>
                  <a:lnTo>
                    <a:pt x="1665351" y="931418"/>
                  </a:lnTo>
                  <a:lnTo>
                    <a:pt x="1691386" y="886460"/>
                  </a:lnTo>
                  <a:lnTo>
                    <a:pt x="1729358" y="1028192"/>
                  </a:lnTo>
                  <a:lnTo>
                    <a:pt x="1587627" y="1066165"/>
                  </a:lnTo>
                  <a:lnTo>
                    <a:pt x="1613535" y="1021207"/>
                  </a:lnTo>
                  <a:lnTo>
                    <a:pt x="0" y="89788"/>
                  </a:lnTo>
                  <a:lnTo>
                    <a:pt x="51815" y="0"/>
                  </a:lnTo>
                  <a:close/>
                </a:path>
              </a:pathLst>
            </a:custGeom>
            <a:solidFill>
              <a:srgbClr val="A6A6A6"/>
            </a:solidFill>
            <a:ln cap="flat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6" name="Google Shape;806;p24"/>
            <p:cNvSpPr/>
            <p:nvPr/>
          </p:nvSpPr>
          <p:spPr>
            <a:xfrm>
              <a:off x="7411338" y="4682744"/>
              <a:ext cx="1395095" cy="471805"/>
            </a:xfrm>
            <a:custGeom>
              <a:rect b="b" l="l" r="r" t="t"/>
              <a:pathLst>
                <a:path extrusionOk="0" h="471804" w="1395095">
                  <a:moveTo>
                    <a:pt x="94741" y="0"/>
                  </a:moveTo>
                  <a:lnTo>
                    <a:pt x="0" y="53847"/>
                  </a:lnTo>
                  <a:lnTo>
                    <a:pt x="53975" y="148589"/>
                  </a:lnTo>
                  <a:lnTo>
                    <a:pt x="64134" y="111378"/>
                  </a:lnTo>
                  <a:lnTo>
                    <a:pt x="1374139" y="471423"/>
                  </a:lnTo>
                  <a:lnTo>
                    <a:pt x="1394586" y="397128"/>
                  </a:lnTo>
                  <a:lnTo>
                    <a:pt x="84581" y="37083"/>
                  </a:lnTo>
                  <a:lnTo>
                    <a:pt x="94741" y="0"/>
                  </a:lnTo>
                  <a:close/>
                </a:path>
              </a:pathLst>
            </a:custGeom>
            <a:solidFill>
              <a:srgbClr val="A6A6A6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7" name="Google Shape;807;p24"/>
            <p:cNvSpPr/>
            <p:nvPr/>
          </p:nvSpPr>
          <p:spPr>
            <a:xfrm>
              <a:off x="7411338" y="4682744"/>
              <a:ext cx="1395095" cy="471805"/>
            </a:xfrm>
            <a:custGeom>
              <a:rect b="b" l="l" r="r" t="t"/>
              <a:pathLst>
                <a:path extrusionOk="0" h="471804" w="1395095">
                  <a:moveTo>
                    <a:pt x="1374139" y="471423"/>
                  </a:moveTo>
                  <a:lnTo>
                    <a:pt x="64134" y="111378"/>
                  </a:lnTo>
                  <a:lnTo>
                    <a:pt x="53975" y="148589"/>
                  </a:lnTo>
                  <a:lnTo>
                    <a:pt x="0" y="53847"/>
                  </a:lnTo>
                  <a:lnTo>
                    <a:pt x="94741" y="0"/>
                  </a:lnTo>
                  <a:lnTo>
                    <a:pt x="84581" y="37083"/>
                  </a:lnTo>
                  <a:lnTo>
                    <a:pt x="1394586" y="397128"/>
                  </a:lnTo>
                  <a:lnTo>
                    <a:pt x="1374139" y="471423"/>
                  </a:lnTo>
                  <a:close/>
                </a:path>
              </a:pathLst>
            </a:custGeom>
            <a:solidFill>
              <a:srgbClr val="A6A6A6"/>
            </a:solidFill>
            <a:ln cap="flat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8" name="Google Shape;808;p24"/>
            <p:cNvSpPr/>
            <p:nvPr/>
          </p:nvSpPr>
          <p:spPr>
            <a:xfrm>
              <a:off x="7142987" y="2927858"/>
              <a:ext cx="1031875" cy="470534"/>
            </a:xfrm>
            <a:custGeom>
              <a:rect b="b" l="l" r="r" t="t"/>
              <a:pathLst>
                <a:path extrusionOk="0" h="470535" w="1031875">
                  <a:moveTo>
                    <a:pt x="84708" y="0"/>
                  </a:moveTo>
                  <a:lnTo>
                    <a:pt x="0" y="36702"/>
                  </a:lnTo>
                  <a:lnTo>
                    <a:pt x="36702" y="121538"/>
                  </a:lnTo>
                  <a:lnTo>
                    <a:pt x="48640" y="91186"/>
                  </a:lnTo>
                  <a:lnTo>
                    <a:pt x="1007490" y="470407"/>
                  </a:lnTo>
                  <a:lnTo>
                    <a:pt x="1031493" y="409701"/>
                  </a:lnTo>
                  <a:lnTo>
                    <a:pt x="72643" y="30352"/>
                  </a:lnTo>
                  <a:lnTo>
                    <a:pt x="84708" y="0"/>
                  </a:lnTo>
                  <a:close/>
                </a:path>
              </a:pathLst>
            </a:custGeom>
            <a:solidFill>
              <a:srgbClr val="A6A6A6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9" name="Google Shape;809;p24"/>
            <p:cNvSpPr/>
            <p:nvPr/>
          </p:nvSpPr>
          <p:spPr>
            <a:xfrm>
              <a:off x="7142987" y="2927858"/>
              <a:ext cx="1031875" cy="470534"/>
            </a:xfrm>
            <a:custGeom>
              <a:rect b="b" l="l" r="r" t="t"/>
              <a:pathLst>
                <a:path extrusionOk="0" h="470535" w="1031875">
                  <a:moveTo>
                    <a:pt x="1007490" y="470407"/>
                  </a:moveTo>
                  <a:lnTo>
                    <a:pt x="48640" y="91186"/>
                  </a:lnTo>
                  <a:lnTo>
                    <a:pt x="36702" y="121538"/>
                  </a:lnTo>
                  <a:lnTo>
                    <a:pt x="0" y="36702"/>
                  </a:lnTo>
                  <a:lnTo>
                    <a:pt x="84708" y="0"/>
                  </a:lnTo>
                  <a:lnTo>
                    <a:pt x="72643" y="30352"/>
                  </a:lnTo>
                  <a:lnTo>
                    <a:pt x="1031493" y="409701"/>
                  </a:lnTo>
                  <a:lnTo>
                    <a:pt x="1007490" y="470407"/>
                  </a:lnTo>
                  <a:close/>
                </a:path>
              </a:pathLst>
            </a:custGeom>
            <a:solidFill>
              <a:srgbClr val="A6A6A6"/>
            </a:solidFill>
            <a:ln cap="flat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0" name="Google Shape;810;p24"/>
            <p:cNvSpPr/>
            <p:nvPr/>
          </p:nvSpPr>
          <p:spPr>
            <a:xfrm>
              <a:off x="3185159" y="4945380"/>
              <a:ext cx="1214755" cy="239395"/>
            </a:xfrm>
            <a:custGeom>
              <a:rect b="b" l="l" r="r" t="t"/>
              <a:pathLst>
                <a:path extrusionOk="0" h="239395" w="1214754">
                  <a:moveTo>
                    <a:pt x="1094993" y="0"/>
                  </a:moveTo>
                  <a:lnTo>
                    <a:pt x="1094993" y="59817"/>
                  </a:lnTo>
                  <a:lnTo>
                    <a:pt x="0" y="59817"/>
                  </a:lnTo>
                  <a:lnTo>
                    <a:pt x="0" y="179451"/>
                  </a:lnTo>
                  <a:lnTo>
                    <a:pt x="1094993" y="179451"/>
                  </a:lnTo>
                  <a:lnTo>
                    <a:pt x="1094993" y="239268"/>
                  </a:lnTo>
                  <a:lnTo>
                    <a:pt x="1214627" y="119634"/>
                  </a:lnTo>
                  <a:lnTo>
                    <a:pt x="1094993" y="0"/>
                  </a:lnTo>
                  <a:close/>
                </a:path>
              </a:pathLst>
            </a:custGeom>
            <a:solidFill>
              <a:srgbClr val="A6A6A6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1" name="Google Shape;811;p24"/>
            <p:cNvSpPr/>
            <p:nvPr/>
          </p:nvSpPr>
          <p:spPr>
            <a:xfrm>
              <a:off x="3185159" y="4945380"/>
              <a:ext cx="1214755" cy="239395"/>
            </a:xfrm>
            <a:custGeom>
              <a:rect b="b" l="l" r="r" t="t"/>
              <a:pathLst>
                <a:path extrusionOk="0" h="239395" w="1214754">
                  <a:moveTo>
                    <a:pt x="0" y="59817"/>
                  </a:moveTo>
                  <a:lnTo>
                    <a:pt x="1094993" y="59817"/>
                  </a:lnTo>
                  <a:lnTo>
                    <a:pt x="1094993" y="0"/>
                  </a:lnTo>
                  <a:lnTo>
                    <a:pt x="1214627" y="119634"/>
                  </a:lnTo>
                  <a:lnTo>
                    <a:pt x="1094993" y="239268"/>
                  </a:lnTo>
                  <a:lnTo>
                    <a:pt x="1094993" y="179451"/>
                  </a:lnTo>
                  <a:lnTo>
                    <a:pt x="0" y="179451"/>
                  </a:lnTo>
                  <a:lnTo>
                    <a:pt x="0" y="59817"/>
                  </a:lnTo>
                  <a:close/>
                </a:path>
              </a:pathLst>
            </a:custGeom>
            <a:solidFill>
              <a:srgbClr val="A6A6A6"/>
            </a:solidFill>
            <a:ln cap="flat" cmpd="sng" w="152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12" name="Google Shape;812;p24"/>
          <p:cNvSpPr txBox="1"/>
          <p:nvPr/>
        </p:nvSpPr>
        <p:spPr>
          <a:xfrm>
            <a:off x="1185593" y="276997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ru-RU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Макет контейнера </a:t>
            </a:r>
            <a:r>
              <a:rPr b="1" lang="ru-RU" sz="44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6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p25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818" name="Google Shape;818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6800" y="1007706"/>
            <a:ext cx="3849927" cy="481798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9" name="Google Shape;819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84007" y="2773152"/>
            <a:ext cx="801624" cy="582168"/>
          </a:xfrm>
          <a:prstGeom prst="rect">
            <a:avLst/>
          </a:prstGeom>
          <a:noFill/>
          <a:ln>
            <a:noFill/>
          </a:ln>
        </p:spPr>
      </p:pic>
      <p:sp>
        <p:nvSpPr>
          <p:cNvPr id="820" name="Google Shape;820;p25"/>
          <p:cNvSpPr/>
          <p:nvPr/>
        </p:nvSpPr>
        <p:spPr>
          <a:xfrm>
            <a:off x="4706870" y="17248"/>
            <a:ext cx="6096000" cy="60939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Основные «плюсы» контейнера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Char char="⮚"/>
            </a:pPr>
            <a:r>
              <a:rPr lang="ru-RU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Помогает избежать ошибок при приеме лекарств. В ней каждый препарат расположен в отдельной ячейке, что позволяет не путать их между собой и не забывать о приеме нужных таблеток пожилому человеку.</a:t>
            </a:r>
            <a:endParaRPr/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t/>
            </a:r>
            <a:endParaRPr sz="1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Char char="⮚"/>
            </a:pPr>
            <a:r>
              <a:rPr lang="ru-RU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Позволяет контролировать количество принятых лекарств. Синхронизация таблетницы с приложением </a:t>
            </a:r>
            <a:r>
              <a:rPr b="1" lang="ru-RU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«Геро-Тайм».</a:t>
            </a:r>
            <a:endParaRPr/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t/>
            </a:r>
            <a:endParaRPr sz="1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Char char="⮚"/>
            </a:pPr>
            <a:r>
              <a:rPr lang="ru-RU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 наличии у пожилого человека кнопочного телефона, программируемый контенйр подключатся к смартфону родственника.</a:t>
            </a:r>
            <a:endParaRPr/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t/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Char char="⮚"/>
            </a:pPr>
            <a:r>
              <a:rPr lang="ru-RU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Упрощает доступ к нужному лекарству и минимизирует лишние действия. Это удобно для пожилых людей или тех, кто имеет ограничения в движении.</a:t>
            </a:r>
            <a:b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⮚"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Возможность хранить лекраства в защинненом месте, защищая от пыли и грязи. </a:t>
            </a:r>
            <a:endParaRPr/>
          </a:p>
        </p:txBody>
      </p:sp>
      <p:pic>
        <p:nvPicPr>
          <p:cNvPr id="821" name="Google Shape;821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802870" y="0"/>
            <a:ext cx="1264357" cy="10805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5" name="Shape 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" name="Google Shape;826;p26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ru-RU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Коммерциализация</a:t>
            </a:r>
            <a:r>
              <a:rPr b="1" lang="ru-RU" sz="4400"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827" name="Google Shape;827;p26"/>
          <p:cNvSpPr txBox="1"/>
          <p:nvPr>
            <p:ph idx="1" type="body"/>
          </p:nvPr>
        </p:nvSpPr>
        <p:spPr>
          <a:xfrm>
            <a:off x="81280" y="1737359"/>
            <a:ext cx="12110720" cy="4917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114300" lvl="0" marL="9144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 "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1.Мобильное приложение </a:t>
            </a:r>
            <a:r>
              <a:rPr b="1"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«Геро Тайм" </a:t>
            </a: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планируется продавать физическим лицам через </a:t>
            </a:r>
            <a:r>
              <a:rPr b="1"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online магазины Google Play и сайт разработчика. </a:t>
            </a: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Приобрести неисключительные права на использование приложения смогут юридические лица частной, муниципальной и государственной форм собственности (медицинские организации, центры социальной защиты населения, детские областные больницы.) для дальнейшего предоставления ими бесплатного права пользования через систему кодовой активации. </a:t>
            </a:r>
            <a:endParaRPr/>
          </a:p>
          <a:p>
            <a:pPr indent="-114300" lvl="0" marL="9144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Char char=" "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2.Также планируется </a:t>
            </a:r>
            <a:r>
              <a:rPr b="1"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продажа продукта через розничные магазины и аптечные организации в виде комбинации программируемого контейнера и информационного листа,</a:t>
            </a: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содержащего QR-код для скачивания мобильного приложения и кода для его активации. Зарабатывать </a:t>
            </a:r>
            <a:r>
              <a:rPr b="1"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 рекламе </a:t>
            </a: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приложения и его отключении, </a:t>
            </a:r>
            <a:r>
              <a:rPr b="1"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донат в </a:t>
            </a: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группах для полноценной подиски.</a:t>
            </a:r>
            <a:endParaRPr/>
          </a:p>
          <a:p>
            <a:pPr indent="-101600" lvl="0" marL="9144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Font typeface="Noto Sans Symbols"/>
              <a:buChar char="⮚"/>
            </a:pPr>
            <a:r>
              <a:rPr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Стоимость приложения для физических лиц составит</a:t>
            </a:r>
            <a:r>
              <a:rPr b="1"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200 руб платная версия</a:t>
            </a:r>
            <a:r>
              <a:rPr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+ различные подписки за определенную сумму.</a:t>
            </a:r>
            <a:endParaRPr/>
          </a:p>
          <a:p>
            <a:pPr indent="-101600" lvl="0" marL="9144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Font typeface="Noto Sans Symbols"/>
              <a:buChar char="⮚"/>
            </a:pPr>
            <a:r>
              <a:rPr b="1"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Стоимость контейнера от (700 - 1500 рублей)</a:t>
            </a:r>
            <a:r>
              <a:rPr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в зависимости от числа секций и сложности конструкции.</a:t>
            </a:r>
            <a:endParaRPr/>
          </a:p>
          <a:p>
            <a:pPr indent="-101600" lvl="0" marL="9144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Font typeface="Noto Sans Symbols"/>
              <a:buChar char="⮚"/>
            </a:pPr>
            <a:r>
              <a:rPr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Стоимость приложения для юридических лиц </a:t>
            </a:r>
            <a:r>
              <a:rPr b="1"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– 20 000 руб/год на 100 клиентских инсталляций</a:t>
            </a:r>
            <a:r>
              <a:rPr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endParaRPr/>
          </a:p>
          <a:p>
            <a:pPr indent="0" lvl="0" marL="9144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https://sun9-28.userapi.com/hogBsx4tucV3yJLa1GOwdbbOLj0ZI8vgDeCkoA/sF8SpeCxFmk.jpg" id="828" name="Google Shape;828;p26"/>
          <p:cNvPicPr preferRelativeResize="0"/>
          <p:nvPr/>
        </p:nvPicPr>
        <p:blipFill rotWithShape="1">
          <a:blip r:embed="rId3">
            <a:alphaModFix/>
          </a:blip>
          <a:srcRect b="11984" l="0" r="0" t="8476"/>
          <a:stretch/>
        </p:blipFill>
        <p:spPr>
          <a:xfrm>
            <a:off x="10703017" y="0"/>
            <a:ext cx="1488983" cy="10800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3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4" name="Google Shape;834;p28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4611" l="0" r="0" t="4612"/>
          <a:stretch/>
        </p:blipFill>
        <p:spPr>
          <a:xfrm>
            <a:off x="6948048" y="2624319"/>
            <a:ext cx="3577442" cy="3247403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pic>
      <p:sp>
        <p:nvSpPr>
          <p:cNvPr id="835" name="Google Shape;835;p28"/>
          <p:cNvSpPr/>
          <p:nvPr/>
        </p:nvSpPr>
        <p:spPr>
          <a:xfrm>
            <a:off x="960783" y="2569132"/>
            <a:ext cx="9248771" cy="3160644"/>
          </a:xfrm>
          <a:custGeom>
            <a:rect b="b" l="l" r="r" t="t"/>
            <a:pathLst>
              <a:path extrusionOk="0" h="3160644" w="9248771">
                <a:moveTo>
                  <a:pt x="0" y="0"/>
                </a:moveTo>
                <a:lnTo>
                  <a:pt x="6088128" y="0"/>
                </a:lnTo>
                <a:lnTo>
                  <a:pt x="9248771" y="3160644"/>
                </a:lnTo>
                <a:lnTo>
                  <a:pt x="0" y="3160644"/>
                </a:lnTo>
                <a:close/>
              </a:path>
            </a:pathLst>
          </a:custGeom>
          <a:solidFill>
            <a:schemeClr val="accent1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6" name="Google Shape;836;p28"/>
          <p:cNvSpPr/>
          <p:nvPr/>
        </p:nvSpPr>
        <p:spPr>
          <a:xfrm rot="-5400000">
            <a:off x="1169312" y="5030921"/>
            <a:ext cx="636337" cy="636337"/>
          </a:xfrm>
          <a:prstGeom prst="halfFrame">
            <a:avLst>
              <a:gd fmla="val 19850" name="adj1"/>
              <a:gd fmla="val 1985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7" name="Google Shape;837;p28"/>
          <p:cNvSpPr/>
          <p:nvPr/>
        </p:nvSpPr>
        <p:spPr>
          <a:xfrm>
            <a:off x="2405600" y="2950725"/>
            <a:ext cx="5354100" cy="70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4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Благодарю за внимание</a:t>
            </a:r>
            <a:endParaRPr sz="2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Электронная почта" id="838" name="Google Shape;838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011751" y="3369792"/>
            <a:ext cx="702686" cy="702686"/>
          </a:xfrm>
          <a:prstGeom prst="rect">
            <a:avLst/>
          </a:prstGeom>
          <a:noFill/>
          <a:ln>
            <a:noFill/>
          </a:ln>
        </p:spPr>
      </p:pic>
      <p:sp>
        <p:nvSpPr>
          <p:cNvPr id="839" name="Google Shape;839;p28"/>
          <p:cNvSpPr/>
          <p:nvPr/>
        </p:nvSpPr>
        <p:spPr>
          <a:xfrm rot="5400000">
            <a:off x="9850819" y="2684579"/>
            <a:ext cx="636337" cy="636337"/>
          </a:xfrm>
          <a:prstGeom prst="halfFrame">
            <a:avLst>
              <a:gd fmla="val 19850" name="adj1"/>
              <a:gd fmla="val 19850" name="adj2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https://www.tsu.ru/upload/medialibrary/8a3/logo_47.png" id="840" name="Google Shape;840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7941" y="822248"/>
            <a:ext cx="2423104" cy="597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841" name="Google Shape;841;p2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57941" y="117603"/>
            <a:ext cx="2335817" cy="597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842" name="Google Shape;842;p28"/>
          <p:cNvPicPr preferRelativeResize="0"/>
          <p:nvPr/>
        </p:nvPicPr>
        <p:blipFill rotWithShape="1">
          <a:blip r:embed="rId7">
            <a:alphaModFix/>
          </a:blip>
          <a:srcRect b="50589" l="22856" r="58811" t="27499"/>
          <a:stretch/>
        </p:blipFill>
        <p:spPr>
          <a:xfrm>
            <a:off x="9917386" y="69518"/>
            <a:ext cx="2234897" cy="15027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Ретро">
  <a:themeElements>
    <a:clrScheme name="Другая 13">
      <a:dk1>
        <a:srgbClr val="000000"/>
      </a:dk1>
      <a:lt1>
        <a:srgbClr val="FFFFFF"/>
      </a:lt1>
      <a:dk2>
        <a:srgbClr val="FFFFFF"/>
      </a:dk2>
      <a:lt2>
        <a:srgbClr val="FFFFFF"/>
      </a:lt2>
      <a:accent1>
        <a:srgbClr val="7F7F7F"/>
      </a:accent1>
      <a:accent2>
        <a:srgbClr val="630000"/>
      </a:accent2>
      <a:accent3>
        <a:srgbClr val="630000"/>
      </a:accent3>
      <a:accent4>
        <a:srgbClr val="630000"/>
      </a:accent4>
      <a:accent5>
        <a:srgbClr val="630000"/>
      </a:accent5>
      <a:accent6>
        <a:srgbClr val="B2B2B2"/>
      </a:accent6>
      <a:hlink>
        <a:srgbClr val="3F3F3F"/>
      </a:hlink>
      <a:folHlink>
        <a:srgbClr val="0000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2018-04-24T17:14:44Z</dcterms:created>
  <dc:creator>Allppt.com;Googleslidesppt.com</dc:creator>
</cp:coreProperties>
</file>