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5"/>
  </p:notesMasterIdLst>
  <p:handoutMasterIdLst>
    <p:handoutMasterId r:id="rId16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1" r:id="rId12"/>
    <p:sldId id="302" r:id="rId13"/>
    <p:sldId id="303" r:id="rId14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6BFF"/>
    <a:srgbClr val="FFEAA7"/>
    <a:srgbClr val="20D7C0"/>
    <a:srgbClr val="FF8200"/>
    <a:srgbClr val="0640BC"/>
    <a:srgbClr val="F1F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>
        <p:scale>
          <a:sx n="66" d="100"/>
          <a:sy n="66" d="100"/>
        </p:scale>
        <p:origin x="59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kex.cat@yandex.ru" TargetMode="External"/><Relationship Id="rId2" Type="http://schemas.openxmlformats.org/officeDocument/2006/relationships/hyperlink" Target="mailto:ilnarstatecorp@mail.ru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0335" y="4748179"/>
            <a:ext cx="8656745" cy="3171782"/>
          </a:xfrm>
        </p:spPr>
        <p:txBody>
          <a:bodyPr>
            <a:normAutofit fontScale="90000"/>
          </a:bodyPr>
          <a:lstStyle/>
          <a:p>
            <a:r>
              <a:rPr lang="ru-RU" dirty="0"/>
              <a:t>Система анализа скважинных термограмм с использованием искусственного интеллекта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572" y="8417678"/>
            <a:ext cx="7400004" cy="2488447"/>
          </a:xfrm>
        </p:spPr>
        <p:txBody>
          <a:bodyPr/>
          <a:lstStyle/>
          <a:p>
            <a:r>
              <a:rPr lang="ru-RU" dirty="0"/>
              <a:t>Хусаинов И.Р.</a:t>
            </a:r>
          </a:p>
          <a:p>
            <a:r>
              <a:rPr lang="ru-RU" dirty="0"/>
              <a:t>Евтеева Е.О.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pic>
        <p:nvPicPr>
          <p:cNvPr id="6" name="Google Shape;353;p35">
            <a:extLst>
              <a:ext uri="{FF2B5EF4-FFF2-40B4-BE49-F238E27FC236}">
                <a16:creationId xmlns:a16="http://schemas.microsoft.com/office/drawing/2014/main" id="{A2614E28-58EB-492F-B0F1-D5293637815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368498" y="3907695"/>
            <a:ext cx="3448080" cy="208617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04;p18">
            <a:extLst>
              <a:ext uri="{FF2B5EF4-FFF2-40B4-BE49-F238E27FC236}">
                <a16:creationId xmlns:a16="http://schemas.microsoft.com/office/drawing/2014/main" id="{52B24B17-8112-4B19-99E8-D03B81054927}"/>
              </a:ext>
            </a:extLst>
          </p:cNvPr>
          <p:cNvSpPr txBox="1">
            <a:spLocks/>
          </p:cNvSpPr>
          <p:nvPr/>
        </p:nvSpPr>
        <p:spPr>
          <a:xfrm>
            <a:off x="1440499" y="7648386"/>
            <a:ext cx="15838515" cy="158245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49" indent="457189" algn="ctr">
              <a:buClrTx/>
              <a:buNone/>
            </a:pPr>
            <a:r>
              <a:rPr lang="ru-RU" sz="5400" dirty="0">
                <a:solidFill>
                  <a:srgbClr val="086BFF"/>
                </a:solidFill>
              </a:rPr>
              <a:t>В настоящее время интерпретация данных термометрии носит экспертный характер, что может привести к формированию ошибочных </a:t>
            </a:r>
            <a:endParaRPr lang="en-US" sz="5400" dirty="0">
              <a:solidFill>
                <a:srgbClr val="086BFF"/>
              </a:solidFill>
            </a:endParaRPr>
          </a:p>
          <a:p>
            <a:pPr marL="57149" indent="457189" algn="ctr">
              <a:buClrTx/>
              <a:buNone/>
            </a:pPr>
            <a:r>
              <a:rPr lang="ru-RU" sz="5400" dirty="0">
                <a:solidFill>
                  <a:srgbClr val="086BFF"/>
                </a:solidFill>
              </a:rPr>
              <a:t>управленческих решений </a:t>
            </a:r>
          </a:p>
        </p:txBody>
      </p:sp>
      <p:pic>
        <p:nvPicPr>
          <p:cNvPr id="8" name="Google Shape;353;p35">
            <a:extLst>
              <a:ext uri="{FF2B5EF4-FFF2-40B4-BE49-F238E27FC236}">
                <a16:creationId xmlns:a16="http://schemas.microsoft.com/office/drawing/2014/main" id="{CA2DD463-75DD-486A-863B-268C70C4D6D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74896" y="5114070"/>
            <a:ext cx="3388817" cy="2086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355;p35">
            <a:extLst>
              <a:ext uri="{FF2B5EF4-FFF2-40B4-BE49-F238E27FC236}">
                <a16:creationId xmlns:a16="http://schemas.microsoft.com/office/drawing/2014/main" id="{B9D71327-1674-4530-9517-5644E45CA1C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23034" y="2883711"/>
            <a:ext cx="1154529" cy="13567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oogle Shape;586;p39">
            <a:extLst>
              <a:ext uri="{FF2B5EF4-FFF2-40B4-BE49-F238E27FC236}">
                <a16:creationId xmlns:a16="http://schemas.microsoft.com/office/drawing/2014/main" id="{78EE9AF5-0276-4002-A929-B7D7455C4700}"/>
              </a:ext>
            </a:extLst>
          </p:cNvPr>
          <p:cNvGrpSpPr/>
          <p:nvPr/>
        </p:nvGrpSpPr>
        <p:grpSpPr>
          <a:xfrm>
            <a:off x="11254407" y="3381070"/>
            <a:ext cx="1716036" cy="1647406"/>
            <a:chOff x="4610451" y="3703750"/>
            <a:chExt cx="453050" cy="332175"/>
          </a:xfrm>
          <a:scene3d>
            <a:camera prst="isometricLeftDown"/>
            <a:lightRig rig="threePt" dir="t"/>
          </a:scene3d>
        </p:grpSpPr>
        <p:sp>
          <p:nvSpPr>
            <p:cNvPr id="11" name="Google Shape;587;p39">
              <a:extLst>
                <a:ext uri="{FF2B5EF4-FFF2-40B4-BE49-F238E27FC236}">
                  <a16:creationId xmlns:a16="http://schemas.microsoft.com/office/drawing/2014/main" id="{51023608-E1F8-4167-97B0-DC4C469B4A1E}"/>
                </a:ext>
              </a:extLst>
            </p:cNvPr>
            <p:cNvSpPr/>
            <p:nvPr/>
          </p:nvSpPr>
          <p:spPr>
            <a:xfrm>
              <a:off x="4610451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lt1"/>
            </a:solidFill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Google Shape;588;p39">
              <a:extLst>
                <a:ext uri="{FF2B5EF4-FFF2-40B4-BE49-F238E27FC236}">
                  <a16:creationId xmlns:a16="http://schemas.microsoft.com/office/drawing/2014/main" id="{081B7315-652D-435A-A723-0F7D40D79AE7}"/>
                </a:ext>
              </a:extLst>
            </p:cNvPr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lt1"/>
            </a:solidFill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521;p39">
            <a:extLst>
              <a:ext uri="{FF2B5EF4-FFF2-40B4-BE49-F238E27FC236}">
                <a16:creationId xmlns:a16="http://schemas.microsoft.com/office/drawing/2014/main" id="{C56AF582-6BF3-4786-9211-828E55826416}"/>
              </a:ext>
            </a:extLst>
          </p:cNvPr>
          <p:cNvGrpSpPr/>
          <p:nvPr/>
        </p:nvGrpSpPr>
        <p:grpSpPr>
          <a:xfrm>
            <a:off x="6594398" y="4208364"/>
            <a:ext cx="800087" cy="1979370"/>
            <a:chOff x="3386850" y="2264625"/>
            <a:chExt cx="203950" cy="509250"/>
          </a:xfrm>
          <a:solidFill>
            <a:schemeClr val="bg1"/>
          </a:solidFill>
        </p:grpSpPr>
        <p:sp>
          <p:nvSpPr>
            <p:cNvPr id="14" name="Google Shape;522;p39">
              <a:extLst>
                <a:ext uri="{FF2B5EF4-FFF2-40B4-BE49-F238E27FC236}">
                  <a16:creationId xmlns:a16="http://schemas.microsoft.com/office/drawing/2014/main" id="{D61D7C14-8C10-45B2-B4F3-A0E4415A774B}"/>
                </a:ext>
              </a:extLst>
            </p:cNvPr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l" t="t" r="r" b="b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grpFill/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523;p39">
              <a:extLst>
                <a:ext uri="{FF2B5EF4-FFF2-40B4-BE49-F238E27FC236}">
                  <a16:creationId xmlns:a16="http://schemas.microsoft.com/office/drawing/2014/main" id="{B55C6252-EC31-4C43-8A1E-08F65EA6E775}"/>
                </a:ext>
              </a:extLst>
            </p:cNvPr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l" t="t" r="r" b="b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grpFill/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cxnSp>
        <p:nvCxnSpPr>
          <p:cNvPr id="17" name="Google Shape;121;p19">
            <a:extLst>
              <a:ext uri="{FF2B5EF4-FFF2-40B4-BE49-F238E27FC236}">
                <a16:creationId xmlns:a16="http://schemas.microsoft.com/office/drawing/2014/main" id="{2427B277-2745-490C-BD80-D35B19A59C6B}"/>
              </a:ext>
            </a:extLst>
          </p:cNvPr>
          <p:cNvCxnSpPr>
            <a:cxnSpLocks/>
          </p:cNvCxnSpPr>
          <p:nvPr/>
        </p:nvCxnSpPr>
        <p:spPr>
          <a:xfrm flipV="1">
            <a:off x="8899119" y="5161813"/>
            <a:ext cx="1408449" cy="368594"/>
          </a:xfrm>
          <a:prstGeom prst="straightConnector1">
            <a:avLst/>
          </a:prstGeom>
          <a:noFill/>
          <a:ln w="76200" cap="rnd" cmpd="sng">
            <a:solidFill>
              <a:srgbClr val="086BFF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8" name="Google Shape;281;p30">
            <a:extLst>
              <a:ext uri="{FF2B5EF4-FFF2-40B4-BE49-F238E27FC236}">
                <a16:creationId xmlns:a16="http://schemas.microsoft.com/office/drawing/2014/main" id="{2AB11D31-3E26-42A4-8676-33A0EC6E427B}"/>
              </a:ext>
            </a:extLst>
          </p:cNvPr>
          <p:cNvCxnSpPr>
            <a:cxnSpLocks/>
          </p:cNvCxnSpPr>
          <p:nvPr/>
        </p:nvCxnSpPr>
        <p:spPr>
          <a:xfrm>
            <a:off x="9912727" y="3706417"/>
            <a:ext cx="655093" cy="368594"/>
          </a:xfrm>
          <a:prstGeom prst="straightConnector1">
            <a:avLst/>
          </a:prstGeom>
          <a:noFill/>
          <a:ln w="38100" cap="flat" cmpd="sng">
            <a:solidFill>
              <a:srgbClr val="086B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112;p19">
            <a:extLst>
              <a:ext uri="{FF2B5EF4-FFF2-40B4-BE49-F238E27FC236}">
                <a16:creationId xmlns:a16="http://schemas.microsoft.com/office/drawing/2014/main" id="{AD49B2D9-A005-4FE3-94F0-0CADBFBC79C0}"/>
              </a:ext>
            </a:extLst>
          </p:cNvPr>
          <p:cNvSpPr txBox="1">
            <a:spLocks/>
          </p:cNvSpPr>
          <p:nvPr/>
        </p:nvSpPr>
        <p:spPr>
          <a:xfrm>
            <a:off x="8778523" y="3188486"/>
            <a:ext cx="1892129" cy="674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uli Light"/>
              <a:buChar char="⬡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∙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∙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●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○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■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●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○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■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A458FF"/>
              </a:buClr>
              <a:buSzPts val="1800"/>
              <a:buFont typeface="Muli Light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86BFF"/>
                </a:solidFill>
                <a:effectLst/>
                <a:uLnTx/>
                <a:uFillTx/>
                <a:latin typeface="+mn-lt"/>
                <a:sym typeface="Muli Light"/>
              </a:rPr>
              <a:t>термограмма</a:t>
            </a:r>
          </a:p>
        </p:txBody>
      </p:sp>
      <p:cxnSp>
        <p:nvCxnSpPr>
          <p:cNvPr id="23" name="Google Shape;281;p30">
            <a:extLst>
              <a:ext uri="{FF2B5EF4-FFF2-40B4-BE49-F238E27FC236}">
                <a16:creationId xmlns:a16="http://schemas.microsoft.com/office/drawing/2014/main" id="{1927CFEE-56D4-41BB-A25E-EB9E6AFD05C0}"/>
              </a:ext>
            </a:extLst>
          </p:cNvPr>
          <p:cNvCxnSpPr>
            <a:cxnSpLocks/>
          </p:cNvCxnSpPr>
          <p:nvPr/>
        </p:nvCxnSpPr>
        <p:spPr>
          <a:xfrm flipH="1" flipV="1">
            <a:off x="5968468" y="4204773"/>
            <a:ext cx="512540" cy="315102"/>
          </a:xfrm>
          <a:prstGeom prst="straightConnector1">
            <a:avLst/>
          </a:prstGeom>
          <a:noFill/>
          <a:ln w="38100" cap="flat" cmpd="sng">
            <a:solidFill>
              <a:srgbClr val="086B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" name="Google Shape;112;p19">
            <a:extLst>
              <a:ext uri="{FF2B5EF4-FFF2-40B4-BE49-F238E27FC236}">
                <a16:creationId xmlns:a16="http://schemas.microsoft.com/office/drawing/2014/main" id="{C39C391B-1347-470E-A4A8-D3532DD31E84}"/>
              </a:ext>
            </a:extLst>
          </p:cNvPr>
          <p:cNvSpPr txBox="1">
            <a:spLocks/>
          </p:cNvSpPr>
          <p:nvPr/>
        </p:nvSpPr>
        <p:spPr>
          <a:xfrm>
            <a:off x="4439975" y="3627817"/>
            <a:ext cx="1782099" cy="65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uli Light"/>
              <a:buChar char="⬡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∙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∙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●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○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■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●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○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■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A458FF"/>
              </a:buClr>
              <a:buSzPts val="1800"/>
              <a:buFont typeface="Muli Light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86BFF"/>
                </a:solidFill>
                <a:effectLst/>
                <a:uLnTx/>
                <a:uFillTx/>
                <a:latin typeface="+mn-lt"/>
                <a:sym typeface="Muli Light"/>
              </a:rPr>
              <a:t>пользователь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7902CAA5-382A-44D9-9B7F-6F009629D611}"/>
              </a:ext>
            </a:extLst>
          </p:cNvPr>
          <p:cNvSpPr/>
          <p:nvPr/>
        </p:nvSpPr>
        <p:spPr>
          <a:xfrm>
            <a:off x="1440499" y="7454525"/>
            <a:ext cx="17223102" cy="3463684"/>
          </a:xfrm>
          <a:prstGeom prst="roundRect">
            <a:avLst/>
          </a:prstGeom>
          <a:noFill/>
          <a:ln w="57150">
            <a:solidFill>
              <a:srgbClr val="086B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6" name="Google Shape;614;p39">
            <a:extLst>
              <a:ext uri="{FF2B5EF4-FFF2-40B4-BE49-F238E27FC236}">
                <a16:creationId xmlns:a16="http://schemas.microsoft.com/office/drawing/2014/main" id="{FCB1332D-47A0-4973-8ADD-74C9B8BFC03A}"/>
              </a:ext>
            </a:extLst>
          </p:cNvPr>
          <p:cNvSpPr/>
          <p:nvPr/>
        </p:nvSpPr>
        <p:spPr>
          <a:xfrm>
            <a:off x="17156089" y="9853685"/>
            <a:ext cx="832608" cy="702792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086BFF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FEF378-D5CA-4763-ABE3-276DF655659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6F5254C-0450-4405-9A01-856B5F68314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Google Shape;104;p18">
            <a:extLst>
              <a:ext uri="{FF2B5EF4-FFF2-40B4-BE49-F238E27FC236}">
                <a16:creationId xmlns:a16="http://schemas.microsoft.com/office/drawing/2014/main" id="{53765B8A-B507-4790-955B-E4E7A1A3615A}"/>
              </a:ext>
            </a:extLst>
          </p:cNvPr>
          <p:cNvSpPr txBox="1">
            <a:spLocks/>
          </p:cNvSpPr>
          <p:nvPr/>
        </p:nvSpPr>
        <p:spPr>
          <a:xfrm>
            <a:off x="1321674" y="1926382"/>
            <a:ext cx="16131652" cy="27730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49" indent="457189" algn="just">
              <a:lnSpc>
                <a:spcPct val="120000"/>
              </a:lnSpc>
              <a:buClrTx/>
              <a:buFont typeface="Arial" panose="020B0604020202020204" pitchFamily="34" charset="0"/>
              <a:buNone/>
            </a:pPr>
            <a:r>
              <a:rPr lang="ru-RU" sz="4400" dirty="0">
                <a:solidFill>
                  <a:srgbClr val="086BFF"/>
                </a:solidFill>
              </a:rPr>
              <a:t>В процессе выработки запасов нефти условия в нефтяной залежи и в скважинах изменяются. Это заставляет постоянно получать обновляющуюся информацию о скважинах</a:t>
            </a:r>
          </a:p>
        </p:txBody>
      </p:sp>
      <p:sp>
        <p:nvSpPr>
          <p:cNvPr id="13" name="Google Shape;104;p18">
            <a:extLst>
              <a:ext uri="{FF2B5EF4-FFF2-40B4-BE49-F238E27FC236}">
                <a16:creationId xmlns:a16="http://schemas.microsoft.com/office/drawing/2014/main" id="{E2D8689A-96C8-43EA-A0B1-216CBC3A831B}"/>
              </a:ext>
            </a:extLst>
          </p:cNvPr>
          <p:cNvSpPr txBox="1">
            <a:spLocks/>
          </p:cNvSpPr>
          <p:nvPr/>
        </p:nvSpPr>
        <p:spPr>
          <a:xfrm>
            <a:off x="5152979" y="6770321"/>
            <a:ext cx="3709684" cy="927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285750" algn="l" rtl="0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⬡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685800" marR="0" lvl="1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∙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028700" marR="0" lvl="2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∙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371600" marR="0" lvl="3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●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1714500" marR="0" lvl="4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○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057400" marR="0" lvl="5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■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2400300" marR="0" lvl="6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●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2743200" marR="0" lvl="7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○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3086100" marR="0" lvl="8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■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57149" indent="0" algn="ctr">
              <a:buNone/>
            </a:pPr>
            <a:r>
              <a:rPr lang="ru-RU" sz="4000" b="1" dirty="0">
                <a:solidFill>
                  <a:srgbClr val="086BFF"/>
                </a:solidFill>
              </a:rPr>
              <a:t>42,8</a:t>
            </a:r>
            <a:r>
              <a:rPr lang="ru-RU" sz="4000" dirty="0">
                <a:solidFill>
                  <a:srgbClr val="086BFF"/>
                </a:solidFill>
              </a:rPr>
              <a:t> млрд. руб.</a:t>
            </a:r>
          </a:p>
          <a:p>
            <a:pPr marL="57149" indent="0" algn="ctr">
              <a:buNone/>
            </a:pPr>
            <a:r>
              <a:rPr lang="ru-RU" sz="2800" dirty="0">
                <a:solidFill>
                  <a:srgbClr val="086BFF"/>
                </a:solidFill>
              </a:rPr>
              <a:t>Расходы на подземный ремонт скважин</a:t>
            </a:r>
          </a:p>
        </p:txBody>
      </p:sp>
      <p:sp>
        <p:nvSpPr>
          <p:cNvPr id="17" name="Google Shape;104;p18">
            <a:extLst>
              <a:ext uri="{FF2B5EF4-FFF2-40B4-BE49-F238E27FC236}">
                <a16:creationId xmlns:a16="http://schemas.microsoft.com/office/drawing/2014/main" id="{F24636D3-E6F4-49C0-8040-8AE9428D0B32}"/>
              </a:ext>
            </a:extLst>
          </p:cNvPr>
          <p:cNvSpPr txBox="1">
            <a:spLocks/>
          </p:cNvSpPr>
          <p:nvPr/>
        </p:nvSpPr>
        <p:spPr>
          <a:xfrm>
            <a:off x="10635434" y="6770321"/>
            <a:ext cx="4203573" cy="927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285750" algn="l" rtl="0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⬡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685800" marR="0" lvl="1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∙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028700" marR="0" lvl="2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∙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371600" marR="0" lvl="3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●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1714500" marR="0" lvl="4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○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057400" marR="0" lvl="5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■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2400300" marR="0" lvl="6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●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2743200" marR="0" lvl="7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○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3086100" marR="0" lvl="8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■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57149" indent="0" algn="ctr">
              <a:buNone/>
            </a:pPr>
            <a:r>
              <a:rPr lang="ru-RU" sz="4000" b="1" dirty="0">
                <a:solidFill>
                  <a:srgbClr val="086BFF"/>
                </a:solidFill>
              </a:rPr>
              <a:t>138,5</a:t>
            </a:r>
            <a:r>
              <a:rPr lang="ru-RU" sz="4000" dirty="0">
                <a:solidFill>
                  <a:srgbClr val="086BFF"/>
                </a:solidFill>
              </a:rPr>
              <a:t> млрд. руб.</a:t>
            </a:r>
          </a:p>
          <a:p>
            <a:pPr marL="57149" indent="0" algn="ctr">
              <a:buNone/>
            </a:pPr>
            <a:r>
              <a:rPr lang="ru-RU" sz="2800" dirty="0">
                <a:solidFill>
                  <a:srgbClr val="086BFF"/>
                </a:solidFill>
              </a:rPr>
              <a:t>Расходы на капитальный ремонт скважин</a:t>
            </a:r>
          </a:p>
        </p:txBody>
      </p:sp>
      <p:sp>
        <p:nvSpPr>
          <p:cNvPr id="18" name="Google Shape;614;p39">
            <a:extLst>
              <a:ext uri="{FF2B5EF4-FFF2-40B4-BE49-F238E27FC236}">
                <a16:creationId xmlns:a16="http://schemas.microsoft.com/office/drawing/2014/main" id="{EF80C120-E480-4015-9561-E18EC22ACFE9}"/>
              </a:ext>
            </a:extLst>
          </p:cNvPr>
          <p:cNvSpPr/>
          <p:nvPr/>
        </p:nvSpPr>
        <p:spPr>
          <a:xfrm>
            <a:off x="12421578" y="8908194"/>
            <a:ext cx="1051644" cy="927664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chemeClr val="lt1"/>
          </a:solidFill>
          <a:ln w="28575">
            <a:solidFill>
              <a:srgbClr val="086BFF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050">
              <a:solidFill>
                <a:srgbClr val="086BFF"/>
              </a:solidFill>
            </a:endParaRPr>
          </a:p>
        </p:txBody>
      </p:sp>
      <p:sp>
        <p:nvSpPr>
          <p:cNvPr id="19" name="Google Shape;104;p18">
            <a:extLst>
              <a:ext uri="{FF2B5EF4-FFF2-40B4-BE49-F238E27FC236}">
                <a16:creationId xmlns:a16="http://schemas.microsoft.com/office/drawing/2014/main" id="{A00E6AF0-5555-40E9-BB19-F252D4BE42F2}"/>
              </a:ext>
            </a:extLst>
          </p:cNvPr>
          <p:cNvSpPr txBox="1">
            <a:spLocks/>
          </p:cNvSpPr>
          <p:nvPr/>
        </p:nvSpPr>
        <p:spPr>
          <a:xfrm>
            <a:off x="3533657" y="10398291"/>
            <a:ext cx="3758861" cy="32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285750" algn="l" rtl="0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⬡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685800" marR="0" lvl="1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∙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028700" marR="0" lvl="2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∙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371600" marR="0" lvl="3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●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1714500" marR="0" lvl="4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○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057400" marR="0" lvl="5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■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2400300" marR="0" lvl="6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●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2743200" marR="0" lvl="7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○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3086100" marR="0" lvl="8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■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57149" indent="0" algn="ctr">
              <a:buNone/>
            </a:pPr>
            <a:r>
              <a:rPr lang="ru-RU" sz="1600" dirty="0">
                <a:solidFill>
                  <a:srgbClr val="086BFF"/>
                </a:solidFill>
              </a:rPr>
              <a:t>Источник: ИНП РАН, данные компаний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998FD877-0F26-4A58-9222-8ECC3590DC2D}"/>
              </a:ext>
            </a:extLst>
          </p:cNvPr>
          <p:cNvSpPr/>
          <p:nvPr/>
        </p:nvSpPr>
        <p:spPr>
          <a:xfrm>
            <a:off x="2763723" y="6616268"/>
            <a:ext cx="13848055" cy="3679357"/>
          </a:xfrm>
          <a:prstGeom prst="roundRect">
            <a:avLst/>
          </a:prstGeom>
          <a:noFill/>
          <a:ln w="57150">
            <a:solidFill>
              <a:srgbClr val="086B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86BFF"/>
              </a:solidFill>
            </a:endParaRPr>
          </a:p>
        </p:txBody>
      </p:sp>
      <p:sp>
        <p:nvSpPr>
          <p:cNvPr id="21" name="Google Shape;60;p7">
            <a:extLst>
              <a:ext uri="{FF2B5EF4-FFF2-40B4-BE49-F238E27FC236}">
                <a16:creationId xmlns:a16="http://schemas.microsoft.com/office/drawing/2014/main" id="{7725CCE3-2D6C-4528-B7EF-447587B10475}"/>
              </a:ext>
            </a:extLst>
          </p:cNvPr>
          <p:cNvSpPr/>
          <p:nvPr/>
        </p:nvSpPr>
        <p:spPr>
          <a:xfrm>
            <a:off x="6692546" y="8955462"/>
            <a:ext cx="982110" cy="927664"/>
          </a:xfrm>
          <a:custGeom>
            <a:avLst/>
            <a:gdLst/>
            <a:ahLst/>
            <a:cxnLst/>
            <a:rect l="l" t="t" r="r" b="b"/>
            <a:pathLst>
              <a:path w="6675" h="5928" extrusionOk="0">
                <a:moveTo>
                  <a:pt x="3431" y="0"/>
                </a:moveTo>
                <a:lnTo>
                  <a:pt x="3244" y="19"/>
                </a:lnTo>
                <a:lnTo>
                  <a:pt x="3077" y="75"/>
                </a:lnTo>
                <a:lnTo>
                  <a:pt x="2909" y="131"/>
                </a:lnTo>
                <a:lnTo>
                  <a:pt x="2741" y="205"/>
                </a:lnTo>
                <a:lnTo>
                  <a:pt x="2592" y="298"/>
                </a:lnTo>
                <a:lnTo>
                  <a:pt x="2424" y="410"/>
                </a:lnTo>
                <a:lnTo>
                  <a:pt x="2294" y="541"/>
                </a:lnTo>
                <a:lnTo>
                  <a:pt x="3338" y="1063"/>
                </a:lnTo>
                <a:lnTo>
                  <a:pt x="3338" y="1286"/>
                </a:lnTo>
                <a:lnTo>
                  <a:pt x="3356" y="1417"/>
                </a:lnTo>
                <a:lnTo>
                  <a:pt x="3393" y="1566"/>
                </a:lnTo>
                <a:lnTo>
                  <a:pt x="3468" y="1696"/>
                </a:lnTo>
                <a:lnTo>
                  <a:pt x="3561" y="1808"/>
                </a:lnTo>
                <a:lnTo>
                  <a:pt x="4120" y="2367"/>
                </a:lnTo>
                <a:lnTo>
                  <a:pt x="4214" y="2442"/>
                </a:lnTo>
                <a:lnTo>
                  <a:pt x="4288" y="2498"/>
                </a:lnTo>
                <a:lnTo>
                  <a:pt x="4381" y="2535"/>
                </a:lnTo>
                <a:lnTo>
                  <a:pt x="4475" y="2572"/>
                </a:lnTo>
                <a:lnTo>
                  <a:pt x="4568" y="2591"/>
                </a:lnTo>
                <a:lnTo>
                  <a:pt x="4661" y="2591"/>
                </a:lnTo>
                <a:lnTo>
                  <a:pt x="4754" y="2572"/>
                </a:lnTo>
                <a:lnTo>
                  <a:pt x="4847" y="2554"/>
                </a:lnTo>
                <a:lnTo>
                  <a:pt x="5183" y="2889"/>
                </a:lnTo>
                <a:lnTo>
                  <a:pt x="5052" y="3038"/>
                </a:lnTo>
                <a:lnTo>
                  <a:pt x="5015" y="3094"/>
                </a:lnTo>
                <a:lnTo>
                  <a:pt x="4996" y="3169"/>
                </a:lnTo>
                <a:lnTo>
                  <a:pt x="5015" y="3225"/>
                </a:lnTo>
                <a:lnTo>
                  <a:pt x="5052" y="3299"/>
                </a:lnTo>
                <a:lnTo>
                  <a:pt x="5313" y="3560"/>
                </a:lnTo>
                <a:lnTo>
                  <a:pt x="5369" y="3598"/>
                </a:lnTo>
                <a:lnTo>
                  <a:pt x="5444" y="3616"/>
                </a:lnTo>
                <a:lnTo>
                  <a:pt x="5518" y="3598"/>
                </a:lnTo>
                <a:lnTo>
                  <a:pt x="5574" y="3560"/>
                </a:lnTo>
                <a:lnTo>
                  <a:pt x="6618" y="2498"/>
                </a:lnTo>
                <a:lnTo>
                  <a:pt x="6655" y="2442"/>
                </a:lnTo>
                <a:lnTo>
                  <a:pt x="6674" y="2367"/>
                </a:lnTo>
                <a:lnTo>
                  <a:pt x="6655" y="2311"/>
                </a:lnTo>
                <a:lnTo>
                  <a:pt x="6618" y="2237"/>
                </a:lnTo>
                <a:lnTo>
                  <a:pt x="6357" y="1976"/>
                </a:lnTo>
                <a:lnTo>
                  <a:pt x="6301" y="1939"/>
                </a:lnTo>
                <a:lnTo>
                  <a:pt x="6227" y="1920"/>
                </a:lnTo>
                <a:lnTo>
                  <a:pt x="6152" y="1939"/>
                </a:lnTo>
                <a:lnTo>
                  <a:pt x="6096" y="1976"/>
                </a:lnTo>
                <a:lnTo>
                  <a:pt x="5966" y="2106"/>
                </a:lnTo>
                <a:lnTo>
                  <a:pt x="5630" y="1771"/>
                </a:lnTo>
                <a:lnTo>
                  <a:pt x="5649" y="1678"/>
                </a:lnTo>
                <a:lnTo>
                  <a:pt x="5649" y="1585"/>
                </a:lnTo>
                <a:lnTo>
                  <a:pt x="5649" y="1491"/>
                </a:lnTo>
                <a:lnTo>
                  <a:pt x="5630" y="1398"/>
                </a:lnTo>
                <a:lnTo>
                  <a:pt x="5612" y="1305"/>
                </a:lnTo>
                <a:lnTo>
                  <a:pt x="5556" y="1212"/>
                </a:lnTo>
                <a:lnTo>
                  <a:pt x="5500" y="1137"/>
                </a:lnTo>
                <a:lnTo>
                  <a:pt x="5444" y="1063"/>
                </a:lnTo>
                <a:lnTo>
                  <a:pt x="4922" y="541"/>
                </a:lnTo>
                <a:lnTo>
                  <a:pt x="4773" y="410"/>
                </a:lnTo>
                <a:lnTo>
                  <a:pt x="4624" y="298"/>
                </a:lnTo>
                <a:lnTo>
                  <a:pt x="4475" y="205"/>
                </a:lnTo>
                <a:lnTo>
                  <a:pt x="4307" y="131"/>
                </a:lnTo>
                <a:lnTo>
                  <a:pt x="4139" y="75"/>
                </a:lnTo>
                <a:lnTo>
                  <a:pt x="3953" y="19"/>
                </a:lnTo>
                <a:lnTo>
                  <a:pt x="3785" y="0"/>
                </a:lnTo>
                <a:close/>
                <a:moveTo>
                  <a:pt x="3188" y="1920"/>
                </a:moveTo>
                <a:lnTo>
                  <a:pt x="225" y="4697"/>
                </a:lnTo>
                <a:lnTo>
                  <a:pt x="131" y="4809"/>
                </a:lnTo>
                <a:lnTo>
                  <a:pt x="57" y="4921"/>
                </a:lnTo>
                <a:lnTo>
                  <a:pt x="20" y="5070"/>
                </a:lnTo>
                <a:lnTo>
                  <a:pt x="1" y="5201"/>
                </a:lnTo>
                <a:lnTo>
                  <a:pt x="20" y="5350"/>
                </a:lnTo>
                <a:lnTo>
                  <a:pt x="57" y="5480"/>
                </a:lnTo>
                <a:lnTo>
                  <a:pt x="113" y="5611"/>
                </a:lnTo>
                <a:lnTo>
                  <a:pt x="206" y="5723"/>
                </a:lnTo>
                <a:lnTo>
                  <a:pt x="318" y="5816"/>
                </a:lnTo>
                <a:lnTo>
                  <a:pt x="448" y="5890"/>
                </a:lnTo>
                <a:lnTo>
                  <a:pt x="597" y="5928"/>
                </a:lnTo>
                <a:lnTo>
                  <a:pt x="728" y="5928"/>
                </a:lnTo>
                <a:lnTo>
                  <a:pt x="877" y="5909"/>
                </a:lnTo>
                <a:lnTo>
                  <a:pt x="1008" y="5872"/>
                </a:lnTo>
                <a:lnTo>
                  <a:pt x="1138" y="5797"/>
                </a:lnTo>
                <a:lnTo>
                  <a:pt x="1250" y="5704"/>
                </a:lnTo>
                <a:lnTo>
                  <a:pt x="4009" y="2740"/>
                </a:lnTo>
                <a:lnTo>
                  <a:pt x="3878" y="2628"/>
                </a:lnTo>
                <a:lnTo>
                  <a:pt x="3300" y="2069"/>
                </a:lnTo>
                <a:lnTo>
                  <a:pt x="3188" y="192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rgbClr val="086BFF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>
              <a:solidFill>
                <a:srgbClr val="086B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cxnSp>
        <p:nvCxnSpPr>
          <p:cNvPr id="46" name="Google Shape;120;p19">
            <a:extLst>
              <a:ext uri="{FF2B5EF4-FFF2-40B4-BE49-F238E27FC236}">
                <a16:creationId xmlns:a16="http://schemas.microsoft.com/office/drawing/2014/main" id="{2F1E6063-4521-408D-B1D7-6827DFE6F17F}"/>
              </a:ext>
            </a:extLst>
          </p:cNvPr>
          <p:cNvCxnSpPr>
            <a:cxnSpLocks/>
          </p:cNvCxnSpPr>
          <p:nvPr/>
        </p:nvCxnSpPr>
        <p:spPr>
          <a:xfrm>
            <a:off x="15181910" y="6312224"/>
            <a:ext cx="807281" cy="682636"/>
          </a:xfrm>
          <a:prstGeom prst="straightConnector1">
            <a:avLst/>
          </a:prstGeom>
          <a:noFill/>
          <a:ln w="38100" cap="rnd" cmpd="sng">
            <a:solidFill>
              <a:srgbClr val="086BFF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47" name="Google Shape;123;p19">
            <a:extLst>
              <a:ext uri="{FF2B5EF4-FFF2-40B4-BE49-F238E27FC236}">
                <a16:creationId xmlns:a16="http://schemas.microsoft.com/office/drawing/2014/main" id="{E4B9F68F-7607-47E7-9694-86D16CDB5471}"/>
              </a:ext>
            </a:extLst>
          </p:cNvPr>
          <p:cNvCxnSpPr>
            <a:cxnSpLocks/>
          </p:cNvCxnSpPr>
          <p:nvPr/>
        </p:nvCxnSpPr>
        <p:spPr>
          <a:xfrm flipH="1">
            <a:off x="9210718" y="7228098"/>
            <a:ext cx="1222752" cy="497498"/>
          </a:xfrm>
          <a:prstGeom prst="straightConnector1">
            <a:avLst/>
          </a:prstGeom>
          <a:noFill/>
          <a:ln w="38100" cap="rnd" cmpd="sng">
            <a:solidFill>
              <a:srgbClr val="086BFF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48" name="Google Shape;124;p19">
            <a:extLst>
              <a:ext uri="{FF2B5EF4-FFF2-40B4-BE49-F238E27FC236}">
                <a16:creationId xmlns:a16="http://schemas.microsoft.com/office/drawing/2014/main" id="{37CEE512-D1A4-4A6E-9F5B-3A5D78839D8A}"/>
              </a:ext>
            </a:extLst>
          </p:cNvPr>
          <p:cNvCxnSpPr>
            <a:cxnSpLocks/>
          </p:cNvCxnSpPr>
          <p:nvPr/>
        </p:nvCxnSpPr>
        <p:spPr>
          <a:xfrm flipH="1">
            <a:off x="12724791" y="5914138"/>
            <a:ext cx="1154076" cy="534555"/>
          </a:xfrm>
          <a:prstGeom prst="straightConnector1">
            <a:avLst/>
          </a:prstGeom>
          <a:noFill/>
          <a:ln w="38100" cap="rnd" cmpd="sng">
            <a:solidFill>
              <a:srgbClr val="086BFF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49" name="Google Shape;353;p35">
            <a:extLst>
              <a:ext uri="{FF2B5EF4-FFF2-40B4-BE49-F238E27FC236}">
                <a16:creationId xmlns:a16="http://schemas.microsoft.com/office/drawing/2014/main" id="{8D2C0FED-A86A-4F9C-8BD6-E342704C731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92044" y="7382444"/>
            <a:ext cx="2765878" cy="1678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355;p35">
            <a:extLst>
              <a:ext uri="{FF2B5EF4-FFF2-40B4-BE49-F238E27FC236}">
                <a16:creationId xmlns:a16="http://schemas.microsoft.com/office/drawing/2014/main" id="{D3A168C5-AEBE-4AE9-AD69-F8FD8C6DB83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7627" y="5124206"/>
            <a:ext cx="960748" cy="9510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21;p39">
            <a:extLst>
              <a:ext uri="{FF2B5EF4-FFF2-40B4-BE49-F238E27FC236}">
                <a16:creationId xmlns:a16="http://schemas.microsoft.com/office/drawing/2014/main" id="{3AA5DED8-3562-4DD1-A02E-E66FD1DEF0B9}"/>
              </a:ext>
            </a:extLst>
          </p:cNvPr>
          <p:cNvGrpSpPr/>
          <p:nvPr/>
        </p:nvGrpSpPr>
        <p:grpSpPr>
          <a:xfrm>
            <a:off x="7383818" y="6029965"/>
            <a:ext cx="964327" cy="2041810"/>
            <a:chOff x="3386850" y="2264625"/>
            <a:chExt cx="203950" cy="509250"/>
          </a:xfrm>
        </p:grpSpPr>
        <p:sp>
          <p:nvSpPr>
            <p:cNvPr id="52" name="Google Shape;522;p39">
              <a:extLst>
                <a:ext uri="{FF2B5EF4-FFF2-40B4-BE49-F238E27FC236}">
                  <a16:creationId xmlns:a16="http://schemas.microsoft.com/office/drawing/2014/main" id="{C88C9F17-3525-4EA1-84B5-657A4E3C2E87}"/>
                </a:ext>
              </a:extLst>
            </p:cNvPr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l" t="t" r="r" b="b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chemeClr val="lt1"/>
            </a:solidFill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53" name="Google Shape;523;p39">
              <a:extLst>
                <a:ext uri="{FF2B5EF4-FFF2-40B4-BE49-F238E27FC236}">
                  <a16:creationId xmlns:a16="http://schemas.microsoft.com/office/drawing/2014/main" id="{AFA9AC3C-F72C-435E-94D9-E63648DAE618}"/>
                </a:ext>
              </a:extLst>
            </p:cNvPr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l" t="t" r="r" b="b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chemeClr val="lt1"/>
            </a:solidFill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cxnSp>
        <p:nvCxnSpPr>
          <p:cNvPr id="63" name="Google Shape;281;p30">
            <a:extLst>
              <a:ext uri="{FF2B5EF4-FFF2-40B4-BE49-F238E27FC236}">
                <a16:creationId xmlns:a16="http://schemas.microsoft.com/office/drawing/2014/main" id="{F5826444-596F-42D8-AFC8-446004D50FB7}"/>
              </a:ext>
            </a:extLst>
          </p:cNvPr>
          <p:cNvCxnSpPr>
            <a:cxnSpLocks/>
          </p:cNvCxnSpPr>
          <p:nvPr/>
        </p:nvCxnSpPr>
        <p:spPr>
          <a:xfrm flipH="1">
            <a:off x="6094877" y="8707684"/>
            <a:ext cx="884248" cy="256412"/>
          </a:xfrm>
          <a:prstGeom prst="straightConnector1">
            <a:avLst/>
          </a:prstGeom>
          <a:noFill/>
          <a:ln w="28575" cap="flat" cmpd="sng">
            <a:solidFill>
              <a:srgbClr val="086B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4" name="Google Shape;112;p19">
            <a:extLst>
              <a:ext uri="{FF2B5EF4-FFF2-40B4-BE49-F238E27FC236}">
                <a16:creationId xmlns:a16="http://schemas.microsoft.com/office/drawing/2014/main" id="{51DEB4CB-9EAC-4AD2-BFD0-CCB48FDE43E4}"/>
              </a:ext>
            </a:extLst>
          </p:cNvPr>
          <p:cNvSpPr txBox="1">
            <a:spLocks/>
          </p:cNvSpPr>
          <p:nvPr/>
        </p:nvSpPr>
        <p:spPr>
          <a:xfrm>
            <a:off x="5037965" y="8964096"/>
            <a:ext cx="1854102" cy="367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uli Light"/>
              <a:buChar char="⬡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∙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∙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●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○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■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●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○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■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0" indent="0">
              <a:buNone/>
            </a:pPr>
            <a:r>
              <a:rPr lang="ru-RU" sz="2000" dirty="0">
                <a:solidFill>
                  <a:srgbClr val="086BFF"/>
                </a:solidFill>
              </a:rPr>
              <a:t>пользователь</a:t>
            </a:r>
          </a:p>
        </p:txBody>
      </p:sp>
      <p:cxnSp>
        <p:nvCxnSpPr>
          <p:cNvPr id="65" name="Google Shape;281;p30">
            <a:extLst>
              <a:ext uri="{FF2B5EF4-FFF2-40B4-BE49-F238E27FC236}">
                <a16:creationId xmlns:a16="http://schemas.microsoft.com/office/drawing/2014/main" id="{EF66A2A7-3B97-4673-AE55-488DF1CD8A89}"/>
              </a:ext>
            </a:extLst>
          </p:cNvPr>
          <p:cNvCxnSpPr>
            <a:cxnSpLocks/>
          </p:cNvCxnSpPr>
          <p:nvPr/>
        </p:nvCxnSpPr>
        <p:spPr>
          <a:xfrm flipH="1" flipV="1">
            <a:off x="13147594" y="4111100"/>
            <a:ext cx="512540" cy="749634"/>
          </a:xfrm>
          <a:prstGeom prst="straightConnector1">
            <a:avLst/>
          </a:prstGeom>
          <a:noFill/>
          <a:ln w="38100" cap="flat" cmpd="sng">
            <a:solidFill>
              <a:srgbClr val="086B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112;p19">
            <a:extLst>
              <a:ext uri="{FF2B5EF4-FFF2-40B4-BE49-F238E27FC236}">
                <a16:creationId xmlns:a16="http://schemas.microsoft.com/office/drawing/2014/main" id="{738E73CD-2FC3-4A78-8002-C333F94DC68B}"/>
              </a:ext>
            </a:extLst>
          </p:cNvPr>
          <p:cNvSpPr txBox="1">
            <a:spLocks/>
          </p:cNvSpPr>
          <p:nvPr/>
        </p:nvSpPr>
        <p:spPr>
          <a:xfrm>
            <a:off x="12033375" y="3531273"/>
            <a:ext cx="1845492" cy="367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uli Light"/>
              <a:buChar char="⬡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∙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∙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●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○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■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●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○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■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0" indent="0">
              <a:buNone/>
            </a:pPr>
            <a:r>
              <a:rPr lang="ru-RU" sz="2000" dirty="0">
                <a:solidFill>
                  <a:srgbClr val="086BFF"/>
                </a:solidFill>
              </a:rPr>
              <a:t>термограмма</a:t>
            </a:r>
          </a:p>
        </p:txBody>
      </p:sp>
      <p:cxnSp>
        <p:nvCxnSpPr>
          <p:cNvPr id="67" name="Google Shape;281;p30">
            <a:extLst>
              <a:ext uri="{FF2B5EF4-FFF2-40B4-BE49-F238E27FC236}">
                <a16:creationId xmlns:a16="http://schemas.microsoft.com/office/drawing/2014/main" id="{7405EACF-954A-4E69-B147-93E2B1439114}"/>
              </a:ext>
            </a:extLst>
          </p:cNvPr>
          <p:cNvCxnSpPr>
            <a:cxnSpLocks/>
          </p:cNvCxnSpPr>
          <p:nvPr/>
        </p:nvCxnSpPr>
        <p:spPr>
          <a:xfrm flipV="1">
            <a:off x="17453167" y="6753990"/>
            <a:ext cx="682496" cy="417579"/>
          </a:xfrm>
          <a:prstGeom prst="straightConnector1">
            <a:avLst/>
          </a:prstGeom>
          <a:noFill/>
          <a:ln w="38100" cap="flat" cmpd="sng">
            <a:solidFill>
              <a:srgbClr val="086B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8" name="Google Shape;112;p19">
            <a:extLst>
              <a:ext uri="{FF2B5EF4-FFF2-40B4-BE49-F238E27FC236}">
                <a16:creationId xmlns:a16="http://schemas.microsoft.com/office/drawing/2014/main" id="{DECC7083-9C39-4B37-A583-484F9AFAD5AA}"/>
              </a:ext>
            </a:extLst>
          </p:cNvPr>
          <p:cNvSpPr txBox="1">
            <a:spLocks/>
          </p:cNvSpPr>
          <p:nvPr/>
        </p:nvSpPr>
        <p:spPr>
          <a:xfrm>
            <a:off x="17808951" y="6100161"/>
            <a:ext cx="1419689" cy="367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uli Light"/>
              <a:buChar char="⬡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∙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∙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●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○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■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●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○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■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0" indent="0">
              <a:buNone/>
            </a:pPr>
            <a:r>
              <a:rPr lang="ru-RU" sz="2000" dirty="0">
                <a:solidFill>
                  <a:srgbClr val="086BFF"/>
                </a:solidFill>
              </a:rPr>
              <a:t>база данных</a:t>
            </a:r>
          </a:p>
        </p:txBody>
      </p:sp>
      <p:cxnSp>
        <p:nvCxnSpPr>
          <p:cNvPr id="69" name="Google Shape;281;p30">
            <a:extLst>
              <a:ext uri="{FF2B5EF4-FFF2-40B4-BE49-F238E27FC236}">
                <a16:creationId xmlns:a16="http://schemas.microsoft.com/office/drawing/2014/main" id="{F7D574FE-109D-40CA-B8B6-6077AEF80EBF}"/>
              </a:ext>
            </a:extLst>
          </p:cNvPr>
          <p:cNvCxnSpPr>
            <a:cxnSpLocks/>
          </p:cNvCxnSpPr>
          <p:nvPr/>
        </p:nvCxnSpPr>
        <p:spPr>
          <a:xfrm flipV="1">
            <a:off x="11438691" y="7812040"/>
            <a:ext cx="66851" cy="788264"/>
          </a:xfrm>
          <a:prstGeom prst="straightConnector1">
            <a:avLst/>
          </a:prstGeom>
          <a:noFill/>
          <a:ln w="38100" cap="flat" cmpd="sng">
            <a:solidFill>
              <a:srgbClr val="086B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0" name="Google Shape;112;p19">
            <a:extLst>
              <a:ext uri="{FF2B5EF4-FFF2-40B4-BE49-F238E27FC236}">
                <a16:creationId xmlns:a16="http://schemas.microsoft.com/office/drawing/2014/main" id="{386B5146-7E26-4408-82FB-FBB47DB0FA90}"/>
              </a:ext>
            </a:extLst>
          </p:cNvPr>
          <p:cNvSpPr txBox="1">
            <a:spLocks/>
          </p:cNvSpPr>
          <p:nvPr/>
        </p:nvSpPr>
        <p:spPr>
          <a:xfrm>
            <a:off x="10032451" y="8600303"/>
            <a:ext cx="3317194" cy="367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uli Light"/>
              <a:buChar char="⬡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∙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∙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●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○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■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●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○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■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0" indent="0">
              <a:buNone/>
            </a:pPr>
            <a:r>
              <a:rPr lang="ru-RU" sz="2000" dirty="0">
                <a:solidFill>
                  <a:srgbClr val="086BFF"/>
                </a:solidFill>
              </a:rPr>
              <a:t>искусственный интеллект</a:t>
            </a:r>
          </a:p>
        </p:txBody>
      </p:sp>
      <p:sp>
        <p:nvSpPr>
          <p:cNvPr id="71" name="Прямоугольник: скругленные углы 70">
            <a:extLst>
              <a:ext uri="{FF2B5EF4-FFF2-40B4-BE49-F238E27FC236}">
                <a16:creationId xmlns:a16="http://schemas.microsoft.com/office/drawing/2014/main" id="{99B88A37-CFCF-4FD3-B070-3479539A8155}"/>
              </a:ext>
            </a:extLst>
          </p:cNvPr>
          <p:cNvSpPr/>
          <p:nvPr/>
        </p:nvSpPr>
        <p:spPr>
          <a:xfrm>
            <a:off x="1361803" y="5698775"/>
            <a:ext cx="2853281" cy="3522880"/>
          </a:xfrm>
          <a:prstGeom prst="roundRect">
            <a:avLst/>
          </a:prstGeom>
          <a:solidFill>
            <a:srgbClr val="086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: скругленные углы 71">
            <a:extLst>
              <a:ext uri="{FF2B5EF4-FFF2-40B4-BE49-F238E27FC236}">
                <a16:creationId xmlns:a16="http://schemas.microsoft.com/office/drawing/2014/main" id="{391DA332-7D16-4F70-94B3-7F567BFA914B}"/>
              </a:ext>
            </a:extLst>
          </p:cNvPr>
          <p:cNvSpPr/>
          <p:nvPr/>
        </p:nvSpPr>
        <p:spPr>
          <a:xfrm>
            <a:off x="4708284" y="1927394"/>
            <a:ext cx="2851164" cy="3522880"/>
          </a:xfrm>
          <a:prstGeom prst="roundRect">
            <a:avLst/>
          </a:prstGeom>
          <a:solidFill>
            <a:srgbClr val="086B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3" name="Прямоугольник: скругленные углы 72">
            <a:extLst>
              <a:ext uri="{FF2B5EF4-FFF2-40B4-BE49-F238E27FC236}">
                <a16:creationId xmlns:a16="http://schemas.microsoft.com/office/drawing/2014/main" id="{D4C98941-D70D-4157-ACF4-60C605C642CE}"/>
              </a:ext>
            </a:extLst>
          </p:cNvPr>
          <p:cNvSpPr/>
          <p:nvPr/>
        </p:nvSpPr>
        <p:spPr>
          <a:xfrm>
            <a:off x="1361382" y="2014825"/>
            <a:ext cx="2800024" cy="3421252"/>
          </a:xfrm>
          <a:prstGeom prst="roundRect">
            <a:avLst/>
          </a:prstGeom>
          <a:solidFill>
            <a:srgbClr val="086B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74" name="Google Shape;211;p8">
            <a:extLst>
              <a:ext uri="{FF2B5EF4-FFF2-40B4-BE49-F238E27FC236}">
                <a16:creationId xmlns:a16="http://schemas.microsoft.com/office/drawing/2014/main" id="{5EE1AF53-AB5D-4078-9A41-D9364AAF3DA9}"/>
              </a:ext>
            </a:extLst>
          </p:cNvPr>
          <p:cNvSpPr/>
          <p:nvPr/>
        </p:nvSpPr>
        <p:spPr>
          <a:xfrm>
            <a:off x="2478208" y="2892102"/>
            <a:ext cx="701872" cy="782174"/>
          </a:xfrm>
          <a:custGeom>
            <a:avLst/>
            <a:gdLst/>
            <a:ahLst/>
            <a:cxnLst/>
            <a:rect l="l" t="t" r="r" b="b"/>
            <a:pathLst>
              <a:path w="5929" h="5947" extrusionOk="0">
                <a:moveTo>
                  <a:pt x="3710" y="1"/>
                </a:moveTo>
                <a:lnTo>
                  <a:pt x="3263" y="19"/>
                </a:lnTo>
                <a:lnTo>
                  <a:pt x="2834" y="57"/>
                </a:lnTo>
                <a:lnTo>
                  <a:pt x="2461" y="131"/>
                </a:lnTo>
                <a:lnTo>
                  <a:pt x="2126" y="224"/>
                </a:lnTo>
                <a:lnTo>
                  <a:pt x="1865" y="336"/>
                </a:lnTo>
                <a:lnTo>
                  <a:pt x="1753" y="392"/>
                </a:lnTo>
                <a:lnTo>
                  <a:pt x="1660" y="467"/>
                </a:lnTo>
                <a:lnTo>
                  <a:pt x="1585" y="523"/>
                </a:lnTo>
                <a:lnTo>
                  <a:pt x="1529" y="597"/>
                </a:lnTo>
                <a:lnTo>
                  <a:pt x="1492" y="672"/>
                </a:lnTo>
                <a:lnTo>
                  <a:pt x="1473" y="746"/>
                </a:lnTo>
                <a:lnTo>
                  <a:pt x="1492" y="821"/>
                </a:lnTo>
                <a:lnTo>
                  <a:pt x="1529" y="895"/>
                </a:lnTo>
                <a:lnTo>
                  <a:pt x="1585" y="970"/>
                </a:lnTo>
                <a:lnTo>
                  <a:pt x="1660" y="1045"/>
                </a:lnTo>
                <a:lnTo>
                  <a:pt x="1753" y="1100"/>
                </a:lnTo>
                <a:lnTo>
                  <a:pt x="1865" y="1156"/>
                </a:lnTo>
                <a:lnTo>
                  <a:pt x="2126" y="1268"/>
                </a:lnTo>
                <a:lnTo>
                  <a:pt x="2461" y="1361"/>
                </a:lnTo>
                <a:lnTo>
                  <a:pt x="2834" y="1436"/>
                </a:lnTo>
                <a:lnTo>
                  <a:pt x="3263" y="1473"/>
                </a:lnTo>
                <a:lnTo>
                  <a:pt x="3710" y="1492"/>
                </a:lnTo>
                <a:lnTo>
                  <a:pt x="4157" y="1473"/>
                </a:lnTo>
                <a:lnTo>
                  <a:pt x="4567" y="1436"/>
                </a:lnTo>
                <a:lnTo>
                  <a:pt x="4959" y="1361"/>
                </a:lnTo>
                <a:lnTo>
                  <a:pt x="5276" y="1268"/>
                </a:lnTo>
                <a:lnTo>
                  <a:pt x="5555" y="1156"/>
                </a:lnTo>
                <a:lnTo>
                  <a:pt x="5667" y="1100"/>
                </a:lnTo>
                <a:lnTo>
                  <a:pt x="5760" y="1045"/>
                </a:lnTo>
                <a:lnTo>
                  <a:pt x="5835" y="970"/>
                </a:lnTo>
                <a:lnTo>
                  <a:pt x="5891" y="895"/>
                </a:lnTo>
                <a:lnTo>
                  <a:pt x="5928" y="821"/>
                </a:lnTo>
                <a:lnTo>
                  <a:pt x="5928" y="746"/>
                </a:lnTo>
                <a:lnTo>
                  <a:pt x="5928" y="672"/>
                </a:lnTo>
                <a:lnTo>
                  <a:pt x="5891" y="597"/>
                </a:lnTo>
                <a:lnTo>
                  <a:pt x="5835" y="523"/>
                </a:lnTo>
                <a:lnTo>
                  <a:pt x="5760" y="467"/>
                </a:lnTo>
                <a:lnTo>
                  <a:pt x="5667" y="392"/>
                </a:lnTo>
                <a:lnTo>
                  <a:pt x="5555" y="336"/>
                </a:lnTo>
                <a:lnTo>
                  <a:pt x="5276" y="224"/>
                </a:lnTo>
                <a:lnTo>
                  <a:pt x="4959" y="131"/>
                </a:lnTo>
                <a:lnTo>
                  <a:pt x="4567" y="57"/>
                </a:lnTo>
                <a:lnTo>
                  <a:pt x="4157" y="19"/>
                </a:lnTo>
                <a:lnTo>
                  <a:pt x="3710" y="1"/>
                </a:lnTo>
                <a:close/>
                <a:moveTo>
                  <a:pt x="5928" y="1361"/>
                </a:moveTo>
                <a:lnTo>
                  <a:pt x="5760" y="1473"/>
                </a:lnTo>
                <a:lnTo>
                  <a:pt x="5574" y="1566"/>
                </a:lnTo>
                <a:lnTo>
                  <a:pt x="5350" y="1641"/>
                </a:lnTo>
                <a:lnTo>
                  <a:pt x="5127" y="1697"/>
                </a:lnTo>
                <a:lnTo>
                  <a:pt x="4884" y="1753"/>
                </a:lnTo>
                <a:lnTo>
                  <a:pt x="4623" y="1809"/>
                </a:lnTo>
                <a:lnTo>
                  <a:pt x="4344" y="1827"/>
                </a:lnTo>
                <a:lnTo>
                  <a:pt x="4064" y="1846"/>
                </a:lnTo>
                <a:lnTo>
                  <a:pt x="4306" y="1977"/>
                </a:lnTo>
                <a:lnTo>
                  <a:pt x="4512" y="2144"/>
                </a:lnTo>
                <a:lnTo>
                  <a:pt x="4586" y="2219"/>
                </a:lnTo>
                <a:lnTo>
                  <a:pt x="4661" y="2312"/>
                </a:lnTo>
                <a:lnTo>
                  <a:pt x="4717" y="2405"/>
                </a:lnTo>
                <a:lnTo>
                  <a:pt x="4772" y="2517"/>
                </a:lnTo>
                <a:lnTo>
                  <a:pt x="5015" y="2461"/>
                </a:lnTo>
                <a:lnTo>
                  <a:pt x="5238" y="2405"/>
                </a:lnTo>
                <a:lnTo>
                  <a:pt x="5443" y="2331"/>
                </a:lnTo>
                <a:lnTo>
                  <a:pt x="5611" y="2237"/>
                </a:lnTo>
                <a:lnTo>
                  <a:pt x="5742" y="2163"/>
                </a:lnTo>
                <a:lnTo>
                  <a:pt x="5854" y="2070"/>
                </a:lnTo>
                <a:lnTo>
                  <a:pt x="5909" y="1958"/>
                </a:lnTo>
                <a:lnTo>
                  <a:pt x="5928" y="1865"/>
                </a:lnTo>
                <a:lnTo>
                  <a:pt x="5928" y="1361"/>
                </a:lnTo>
                <a:close/>
                <a:moveTo>
                  <a:pt x="5928" y="2480"/>
                </a:moveTo>
                <a:lnTo>
                  <a:pt x="5704" y="2610"/>
                </a:lnTo>
                <a:lnTo>
                  <a:pt x="5443" y="2722"/>
                </a:lnTo>
                <a:lnTo>
                  <a:pt x="5145" y="2815"/>
                </a:lnTo>
                <a:lnTo>
                  <a:pt x="4810" y="2871"/>
                </a:lnTo>
                <a:lnTo>
                  <a:pt x="4810" y="3617"/>
                </a:lnTo>
                <a:lnTo>
                  <a:pt x="5052" y="3561"/>
                </a:lnTo>
                <a:lnTo>
                  <a:pt x="5276" y="3505"/>
                </a:lnTo>
                <a:lnTo>
                  <a:pt x="5462" y="3430"/>
                </a:lnTo>
                <a:lnTo>
                  <a:pt x="5630" y="3356"/>
                </a:lnTo>
                <a:lnTo>
                  <a:pt x="5760" y="3263"/>
                </a:lnTo>
                <a:lnTo>
                  <a:pt x="5854" y="3169"/>
                </a:lnTo>
                <a:lnTo>
                  <a:pt x="5909" y="3076"/>
                </a:lnTo>
                <a:lnTo>
                  <a:pt x="5928" y="2983"/>
                </a:lnTo>
                <a:lnTo>
                  <a:pt x="5928" y="2480"/>
                </a:lnTo>
                <a:close/>
                <a:moveTo>
                  <a:pt x="2219" y="1865"/>
                </a:moveTo>
                <a:lnTo>
                  <a:pt x="1771" y="1883"/>
                </a:lnTo>
                <a:lnTo>
                  <a:pt x="1361" y="1939"/>
                </a:lnTo>
                <a:lnTo>
                  <a:pt x="970" y="2014"/>
                </a:lnTo>
                <a:lnTo>
                  <a:pt x="653" y="2126"/>
                </a:lnTo>
                <a:lnTo>
                  <a:pt x="504" y="2200"/>
                </a:lnTo>
                <a:lnTo>
                  <a:pt x="373" y="2275"/>
                </a:lnTo>
                <a:lnTo>
                  <a:pt x="262" y="2349"/>
                </a:lnTo>
                <a:lnTo>
                  <a:pt x="168" y="2424"/>
                </a:lnTo>
                <a:lnTo>
                  <a:pt x="94" y="2517"/>
                </a:lnTo>
                <a:lnTo>
                  <a:pt x="38" y="2610"/>
                </a:lnTo>
                <a:lnTo>
                  <a:pt x="1" y="2685"/>
                </a:lnTo>
                <a:lnTo>
                  <a:pt x="1" y="2797"/>
                </a:lnTo>
                <a:lnTo>
                  <a:pt x="1" y="2890"/>
                </a:lnTo>
                <a:lnTo>
                  <a:pt x="38" y="2983"/>
                </a:lnTo>
                <a:lnTo>
                  <a:pt x="94" y="3058"/>
                </a:lnTo>
                <a:lnTo>
                  <a:pt x="168" y="3151"/>
                </a:lnTo>
                <a:lnTo>
                  <a:pt x="262" y="3225"/>
                </a:lnTo>
                <a:lnTo>
                  <a:pt x="373" y="3300"/>
                </a:lnTo>
                <a:lnTo>
                  <a:pt x="504" y="3375"/>
                </a:lnTo>
                <a:lnTo>
                  <a:pt x="653" y="3449"/>
                </a:lnTo>
                <a:lnTo>
                  <a:pt x="970" y="3561"/>
                </a:lnTo>
                <a:lnTo>
                  <a:pt x="1361" y="3635"/>
                </a:lnTo>
                <a:lnTo>
                  <a:pt x="1771" y="3691"/>
                </a:lnTo>
                <a:lnTo>
                  <a:pt x="2219" y="3710"/>
                </a:lnTo>
                <a:lnTo>
                  <a:pt x="2666" y="3691"/>
                </a:lnTo>
                <a:lnTo>
                  <a:pt x="3095" y="3635"/>
                </a:lnTo>
                <a:lnTo>
                  <a:pt x="3468" y="3561"/>
                </a:lnTo>
                <a:lnTo>
                  <a:pt x="3803" y="3449"/>
                </a:lnTo>
                <a:lnTo>
                  <a:pt x="3934" y="3375"/>
                </a:lnTo>
                <a:lnTo>
                  <a:pt x="4064" y="3300"/>
                </a:lnTo>
                <a:lnTo>
                  <a:pt x="4176" y="3225"/>
                </a:lnTo>
                <a:lnTo>
                  <a:pt x="4269" y="3151"/>
                </a:lnTo>
                <a:lnTo>
                  <a:pt x="4344" y="3058"/>
                </a:lnTo>
                <a:lnTo>
                  <a:pt x="4400" y="2983"/>
                </a:lnTo>
                <a:lnTo>
                  <a:pt x="4437" y="2890"/>
                </a:lnTo>
                <a:lnTo>
                  <a:pt x="4456" y="2797"/>
                </a:lnTo>
                <a:lnTo>
                  <a:pt x="4437" y="2685"/>
                </a:lnTo>
                <a:lnTo>
                  <a:pt x="4400" y="2610"/>
                </a:lnTo>
                <a:lnTo>
                  <a:pt x="4344" y="2517"/>
                </a:lnTo>
                <a:lnTo>
                  <a:pt x="4269" y="2424"/>
                </a:lnTo>
                <a:lnTo>
                  <a:pt x="4176" y="2349"/>
                </a:lnTo>
                <a:lnTo>
                  <a:pt x="4064" y="2275"/>
                </a:lnTo>
                <a:lnTo>
                  <a:pt x="3934" y="2200"/>
                </a:lnTo>
                <a:lnTo>
                  <a:pt x="3803" y="2126"/>
                </a:lnTo>
                <a:lnTo>
                  <a:pt x="3468" y="2014"/>
                </a:lnTo>
                <a:lnTo>
                  <a:pt x="3095" y="1939"/>
                </a:lnTo>
                <a:lnTo>
                  <a:pt x="2666" y="1883"/>
                </a:lnTo>
                <a:lnTo>
                  <a:pt x="2219" y="1865"/>
                </a:lnTo>
                <a:close/>
                <a:moveTo>
                  <a:pt x="1" y="3486"/>
                </a:moveTo>
                <a:lnTo>
                  <a:pt x="1" y="4083"/>
                </a:lnTo>
                <a:lnTo>
                  <a:pt x="1" y="4157"/>
                </a:lnTo>
                <a:lnTo>
                  <a:pt x="38" y="4232"/>
                </a:lnTo>
                <a:lnTo>
                  <a:pt x="94" y="4306"/>
                </a:lnTo>
                <a:lnTo>
                  <a:pt x="168" y="4381"/>
                </a:lnTo>
                <a:lnTo>
                  <a:pt x="262" y="4437"/>
                </a:lnTo>
                <a:lnTo>
                  <a:pt x="373" y="4512"/>
                </a:lnTo>
                <a:lnTo>
                  <a:pt x="653" y="4605"/>
                </a:lnTo>
                <a:lnTo>
                  <a:pt x="970" y="4698"/>
                </a:lnTo>
                <a:lnTo>
                  <a:pt x="1361" y="4772"/>
                </a:lnTo>
                <a:lnTo>
                  <a:pt x="1771" y="4810"/>
                </a:lnTo>
                <a:lnTo>
                  <a:pt x="2219" y="4828"/>
                </a:lnTo>
                <a:lnTo>
                  <a:pt x="2666" y="4810"/>
                </a:lnTo>
                <a:lnTo>
                  <a:pt x="3095" y="4772"/>
                </a:lnTo>
                <a:lnTo>
                  <a:pt x="3468" y="4698"/>
                </a:lnTo>
                <a:lnTo>
                  <a:pt x="3803" y="4605"/>
                </a:lnTo>
                <a:lnTo>
                  <a:pt x="4064" y="4512"/>
                </a:lnTo>
                <a:lnTo>
                  <a:pt x="4176" y="4437"/>
                </a:lnTo>
                <a:lnTo>
                  <a:pt x="4269" y="4381"/>
                </a:lnTo>
                <a:lnTo>
                  <a:pt x="4344" y="4306"/>
                </a:lnTo>
                <a:lnTo>
                  <a:pt x="4400" y="4232"/>
                </a:lnTo>
                <a:lnTo>
                  <a:pt x="4437" y="4157"/>
                </a:lnTo>
                <a:lnTo>
                  <a:pt x="4456" y="4083"/>
                </a:lnTo>
                <a:lnTo>
                  <a:pt x="4456" y="3486"/>
                </a:lnTo>
                <a:lnTo>
                  <a:pt x="4251" y="3635"/>
                </a:lnTo>
                <a:lnTo>
                  <a:pt x="4027" y="3747"/>
                </a:lnTo>
                <a:lnTo>
                  <a:pt x="3766" y="3859"/>
                </a:lnTo>
                <a:lnTo>
                  <a:pt x="3486" y="3934"/>
                </a:lnTo>
                <a:lnTo>
                  <a:pt x="3188" y="4008"/>
                </a:lnTo>
                <a:lnTo>
                  <a:pt x="2871" y="4046"/>
                </a:lnTo>
                <a:lnTo>
                  <a:pt x="2554" y="4083"/>
                </a:lnTo>
                <a:lnTo>
                  <a:pt x="1902" y="4083"/>
                </a:lnTo>
                <a:lnTo>
                  <a:pt x="1566" y="4046"/>
                </a:lnTo>
                <a:lnTo>
                  <a:pt x="1250" y="4008"/>
                </a:lnTo>
                <a:lnTo>
                  <a:pt x="951" y="3934"/>
                </a:lnTo>
                <a:lnTo>
                  <a:pt x="672" y="3859"/>
                </a:lnTo>
                <a:lnTo>
                  <a:pt x="411" y="3747"/>
                </a:lnTo>
                <a:lnTo>
                  <a:pt x="187" y="3635"/>
                </a:lnTo>
                <a:lnTo>
                  <a:pt x="1" y="3486"/>
                </a:lnTo>
                <a:close/>
                <a:moveTo>
                  <a:pt x="1" y="4698"/>
                </a:moveTo>
                <a:lnTo>
                  <a:pt x="1" y="5201"/>
                </a:lnTo>
                <a:lnTo>
                  <a:pt x="1" y="5276"/>
                </a:lnTo>
                <a:lnTo>
                  <a:pt x="38" y="5350"/>
                </a:lnTo>
                <a:lnTo>
                  <a:pt x="94" y="5425"/>
                </a:lnTo>
                <a:lnTo>
                  <a:pt x="168" y="5499"/>
                </a:lnTo>
                <a:lnTo>
                  <a:pt x="262" y="5555"/>
                </a:lnTo>
                <a:lnTo>
                  <a:pt x="373" y="5611"/>
                </a:lnTo>
                <a:lnTo>
                  <a:pt x="653" y="5723"/>
                </a:lnTo>
                <a:lnTo>
                  <a:pt x="970" y="5816"/>
                </a:lnTo>
                <a:lnTo>
                  <a:pt x="1361" y="5891"/>
                </a:lnTo>
                <a:lnTo>
                  <a:pt x="1771" y="5928"/>
                </a:lnTo>
                <a:lnTo>
                  <a:pt x="2219" y="5947"/>
                </a:lnTo>
                <a:lnTo>
                  <a:pt x="2666" y="5928"/>
                </a:lnTo>
                <a:lnTo>
                  <a:pt x="3095" y="5891"/>
                </a:lnTo>
                <a:lnTo>
                  <a:pt x="3468" y="5816"/>
                </a:lnTo>
                <a:lnTo>
                  <a:pt x="3803" y="5723"/>
                </a:lnTo>
                <a:lnTo>
                  <a:pt x="4064" y="5611"/>
                </a:lnTo>
                <a:lnTo>
                  <a:pt x="4176" y="5555"/>
                </a:lnTo>
                <a:lnTo>
                  <a:pt x="4269" y="5499"/>
                </a:lnTo>
                <a:lnTo>
                  <a:pt x="4344" y="5425"/>
                </a:lnTo>
                <a:lnTo>
                  <a:pt x="4400" y="5350"/>
                </a:lnTo>
                <a:lnTo>
                  <a:pt x="4437" y="5276"/>
                </a:lnTo>
                <a:lnTo>
                  <a:pt x="4456" y="5201"/>
                </a:lnTo>
                <a:lnTo>
                  <a:pt x="4456" y="4698"/>
                </a:lnTo>
                <a:lnTo>
                  <a:pt x="4251" y="4828"/>
                </a:lnTo>
                <a:lnTo>
                  <a:pt x="4027" y="4922"/>
                </a:lnTo>
                <a:lnTo>
                  <a:pt x="3766" y="5015"/>
                </a:lnTo>
                <a:lnTo>
                  <a:pt x="3486" y="5089"/>
                </a:lnTo>
                <a:lnTo>
                  <a:pt x="3188" y="5127"/>
                </a:lnTo>
                <a:lnTo>
                  <a:pt x="2871" y="5164"/>
                </a:lnTo>
                <a:lnTo>
                  <a:pt x="2554" y="5201"/>
                </a:lnTo>
                <a:lnTo>
                  <a:pt x="1902" y="5201"/>
                </a:lnTo>
                <a:lnTo>
                  <a:pt x="1566" y="5164"/>
                </a:lnTo>
                <a:lnTo>
                  <a:pt x="1250" y="5127"/>
                </a:lnTo>
                <a:lnTo>
                  <a:pt x="951" y="5089"/>
                </a:lnTo>
                <a:lnTo>
                  <a:pt x="672" y="5015"/>
                </a:lnTo>
                <a:lnTo>
                  <a:pt x="411" y="4922"/>
                </a:lnTo>
                <a:lnTo>
                  <a:pt x="187" y="4828"/>
                </a:lnTo>
                <a:lnTo>
                  <a:pt x="1" y="4698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>
              <a:solidFill>
                <a:schemeClr val="bg1"/>
              </a:solidFill>
            </a:endParaRPr>
          </a:p>
        </p:txBody>
      </p:sp>
      <p:sp>
        <p:nvSpPr>
          <p:cNvPr id="75" name="Google Shape;142;p21">
            <a:extLst>
              <a:ext uri="{FF2B5EF4-FFF2-40B4-BE49-F238E27FC236}">
                <a16:creationId xmlns:a16="http://schemas.microsoft.com/office/drawing/2014/main" id="{0A048E3D-D00C-49F2-A7DD-5F2479E9E181}"/>
              </a:ext>
            </a:extLst>
          </p:cNvPr>
          <p:cNvSpPr txBox="1">
            <a:spLocks/>
          </p:cNvSpPr>
          <p:nvPr/>
        </p:nvSpPr>
        <p:spPr>
          <a:xfrm>
            <a:off x="1374462" y="2138097"/>
            <a:ext cx="2800024" cy="44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247650" algn="l" rtl="0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⬡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685800" marR="0" lvl="1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∙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028700" marR="0" lvl="2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∙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371600" marR="0" lvl="3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●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1714500" marR="0" lvl="4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○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057400" marR="0" lvl="5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■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2400300" marR="0" lvl="6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●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2743200" marR="0" lvl="7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○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3086100" marR="0" lvl="8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■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0" indent="0" algn="ctr">
              <a:buNone/>
            </a:pPr>
            <a:r>
              <a:rPr lang="ru-RU" sz="3600" b="1" dirty="0">
                <a:solidFill>
                  <a:schemeClr val="bg1"/>
                </a:solidFill>
              </a:rPr>
              <a:t>База данных</a:t>
            </a:r>
          </a:p>
        </p:txBody>
      </p:sp>
      <p:sp>
        <p:nvSpPr>
          <p:cNvPr id="76" name="Google Shape;142;p21">
            <a:extLst>
              <a:ext uri="{FF2B5EF4-FFF2-40B4-BE49-F238E27FC236}">
                <a16:creationId xmlns:a16="http://schemas.microsoft.com/office/drawing/2014/main" id="{E94D83F6-8E98-42B0-8C6A-FCA6520D27A0}"/>
              </a:ext>
            </a:extLst>
          </p:cNvPr>
          <p:cNvSpPr txBox="1">
            <a:spLocks/>
          </p:cNvSpPr>
          <p:nvPr/>
        </p:nvSpPr>
        <p:spPr>
          <a:xfrm>
            <a:off x="4889484" y="3827733"/>
            <a:ext cx="2514924" cy="104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247650" algn="l" rtl="0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⬡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685800" marR="0" lvl="1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∙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028700" marR="0" lvl="2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∙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371600" marR="0" lvl="3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●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1714500" marR="0" lvl="4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○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057400" marR="0" lvl="5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■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2400300" marR="0" lvl="6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●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2743200" marR="0" lvl="7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○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3086100" marR="0" lvl="8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■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0" indent="0" algn="ctr">
              <a:buNone/>
            </a:pPr>
            <a:r>
              <a:rPr lang="ru-RU" sz="2000" dirty="0">
                <a:solidFill>
                  <a:schemeClr val="bg1"/>
                </a:solidFill>
              </a:rPr>
              <a:t>Приобретение новых знаний из совокупности ранее имеющихся данных.</a:t>
            </a:r>
          </a:p>
        </p:txBody>
      </p:sp>
      <p:sp>
        <p:nvSpPr>
          <p:cNvPr id="77" name="Google Shape;142;p21">
            <a:extLst>
              <a:ext uri="{FF2B5EF4-FFF2-40B4-BE49-F238E27FC236}">
                <a16:creationId xmlns:a16="http://schemas.microsoft.com/office/drawing/2014/main" id="{ED4B9763-7837-4A1F-8F66-3A82F89D94EC}"/>
              </a:ext>
            </a:extLst>
          </p:cNvPr>
          <p:cNvSpPr txBox="1">
            <a:spLocks/>
          </p:cNvSpPr>
          <p:nvPr/>
        </p:nvSpPr>
        <p:spPr>
          <a:xfrm>
            <a:off x="4721364" y="1953127"/>
            <a:ext cx="2851164" cy="44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247650" algn="l" rtl="0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⬡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685800" marR="0" lvl="1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∙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028700" marR="0" lvl="2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∙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371600" marR="0" lvl="3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●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1714500" marR="0" lvl="4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○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057400" marR="0" lvl="5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■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2400300" marR="0" lvl="6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●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2743200" marR="0" lvl="7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○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3086100" marR="0" lvl="8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■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ru-RU" sz="3600" b="1" dirty="0">
                <a:solidFill>
                  <a:schemeClr val="bg1"/>
                </a:solidFill>
              </a:rPr>
              <a:t>Машинное обучение</a:t>
            </a:r>
          </a:p>
        </p:txBody>
      </p:sp>
      <p:sp>
        <p:nvSpPr>
          <p:cNvPr id="78" name="Google Shape;52;p7">
            <a:extLst>
              <a:ext uri="{FF2B5EF4-FFF2-40B4-BE49-F238E27FC236}">
                <a16:creationId xmlns:a16="http://schemas.microsoft.com/office/drawing/2014/main" id="{50C9842B-3ACA-4B66-B0CD-53CC0ABEEA7F}"/>
              </a:ext>
            </a:extLst>
          </p:cNvPr>
          <p:cNvSpPr/>
          <p:nvPr/>
        </p:nvSpPr>
        <p:spPr>
          <a:xfrm>
            <a:off x="5693323" y="3161007"/>
            <a:ext cx="881085" cy="633053"/>
          </a:xfrm>
          <a:custGeom>
            <a:avLst/>
            <a:gdLst/>
            <a:ahLst/>
            <a:cxnLst/>
            <a:rect l="l" t="t" r="r" b="b"/>
            <a:pathLst>
              <a:path w="7439" h="4456" extrusionOk="0">
                <a:moveTo>
                  <a:pt x="3580" y="0"/>
                </a:moveTo>
                <a:lnTo>
                  <a:pt x="3449" y="38"/>
                </a:lnTo>
                <a:lnTo>
                  <a:pt x="206" y="1025"/>
                </a:lnTo>
                <a:lnTo>
                  <a:pt x="131" y="1063"/>
                </a:lnTo>
                <a:lnTo>
                  <a:pt x="57" y="1137"/>
                </a:lnTo>
                <a:lnTo>
                  <a:pt x="20" y="1212"/>
                </a:lnTo>
                <a:lnTo>
                  <a:pt x="1" y="1286"/>
                </a:lnTo>
                <a:lnTo>
                  <a:pt x="20" y="1380"/>
                </a:lnTo>
                <a:lnTo>
                  <a:pt x="57" y="1454"/>
                </a:lnTo>
                <a:lnTo>
                  <a:pt x="131" y="1510"/>
                </a:lnTo>
                <a:lnTo>
                  <a:pt x="206" y="1566"/>
                </a:lnTo>
                <a:lnTo>
                  <a:pt x="784" y="1734"/>
                </a:lnTo>
                <a:lnTo>
                  <a:pt x="691" y="1846"/>
                </a:lnTo>
                <a:lnTo>
                  <a:pt x="635" y="1976"/>
                </a:lnTo>
                <a:lnTo>
                  <a:pt x="597" y="2125"/>
                </a:lnTo>
                <a:lnTo>
                  <a:pt x="579" y="2274"/>
                </a:lnTo>
                <a:lnTo>
                  <a:pt x="486" y="2330"/>
                </a:lnTo>
                <a:lnTo>
                  <a:pt x="430" y="2405"/>
                </a:lnTo>
                <a:lnTo>
                  <a:pt x="392" y="2498"/>
                </a:lnTo>
                <a:lnTo>
                  <a:pt x="374" y="2591"/>
                </a:lnTo>
                <a:lnTo>
                  <a:pt x="392" y="2684"/>
                </a:lnTo>
                <a:lnTo>
                  <a:pt x="430" y="2759"/>
                </a:lnTo>
                <a:lnTo>
                  <a:pt x="467" y="2834"/>
                </a:lnTo>
                <a:lnTo>
                  <a:pt x="541" y="2889"/>
                </a:lnTo>
                <a:lnTo>
                  <a:pt x="243" y="4232"/>
                </a:lnTo>
                <a:lnTo>
                  <a:pt x="243" y="4306"/>
                </a:lnTo>
                <a:lnTo>
                  <a:pt x="280" y="4381"/>
                </a:lnTo>
                <a:lnTo>
                  <a:pt x="336" y="4437"/>
                </a:lnTo>
                <a:lnTo>
                  <a:pt x="430" y="4455"/>
                </a:lnTo>
                <a:lnTo>
                  <a:pt x="1082" y="4455"/>
                </a:lnTo>
                <a:lnTo>
                  <a:pt x="1157" y="4437"/>
                </a:lnTo>
                <a:lnTo>
                  <a:pt x="1212" y="4381"/>
                </a:lnTo>
                <a:lnTo>
                  <a:pt x="1250" y="4306"/>
                </a:lnTo>
                <a:lnTo>
                  <a:pt x="1250" y="4232"/>
                </a:lnTo>
                <a:lnTo>
                  <a:pt x="970" y="2889"/>
                </a:lnTo>
                <a:lnTo>
                  <a:pt x="1026" y="2834"/>
                </a:lnTo>
                <a:lnTo>
                  <a:pt x="1082" y="2759"/>
                </a:lnTo>
                <a:lnTo>
                  <a:pt x="1119" y="2684"/>
                </a:lnTo>
                <a:lnTo>
                  <a:pt x="1119" y="2591"/>
                </a:lnTo>
                <a:lnTo>
                  <a:pt x="1101" y="2498"/>
                </a:lnTo>
                <a:lnTo>
                  <a:pt x="1063" y="2405"/>
                </a:lnTo>
                <a:lnTo>
                  <a:pt x="1007" y="2330"/>
                </a:lnTo>
                <a:lnTo>
                  <a:pt x="933" y="2274"/>
                </a:lnTo>
                <a:lnTo>
                  <a:pt x="970" y="2162"/>
                </a:lnTo>
                <a:lnTo>
                  <a:pt x="1007" y="2032"/>
                </a:lnTo>
                <a:lnTo>
                  <a:pt x="1082" y="1939"/>
                </a:lnTo>
                <a:lnTo>
                  <a:pt x="1175" y="1846"/>
                </a:lnTo>
                <a:lnTo>
                  <a:pt x="3449" y="2554"/>
                </a:lnTo>
                <a:lnTo>
                  <a:pt x="3542" y="2573"/>
                </a:lnTo>
                <a:lnTo>
                  <a:pt x="3673" y="2591"/>
                </a:lnTo>
                <a:lnTo>
                  <a:pt x="3822" y="2591"/>
                </a:lnTo>
                <a:lnTo>
                  <a:pt x="3990" y="2554"/>
                </a:lnTo>
                <a:lnTo>
                  <a:pt x="7233" y="1566"/>
                </a:lnTo>
                <a:lnTo>
                  <a:pt x="7326" y="1510"/>
                </a:lnTo>
                <a:lnTo>
                  <a:pt x="7382" y="1454"/>
                </a:lnTo>
                <a:lnTo>
                  <a:pt x="7420" y="1380"/>
                </a:lnTo>
                <a:lnTo>
                  <a:pt x="7438" y="1286"/>
                </a:lnTo>
                <a:lnTo>
                  <a:pt x="7420" y="1212"/>
                </a:lnTo>
                <a:lnTo>
                  <a:pt x="7382" y="1137"/>
                </a:lnTo>
                <a:lnTo>
                  <a:pt x="7326" y="1063"/>
                </a:lnTo>
                <a:lnTo>
                  <a:pt x="7233" y="1025"/>
                </a:lnTo>
                <a:lnTo>
                  <a:pt x="3990" y="38"/>
                </a:lnTo>
                <a:lnTo>
                  <a:pt x="3859" y="0"/>
                </a:lnTo>
                <a:close/>
                <a:moveTo>
                  <a:pt x="1660" y="2386"/>
                </a:moveTo>
                <a:lnTo>
                  <a:pt x="1492" y="3710"/>
                </a:lnTo>
                <a:lnTo>
                  <a:pt x="1511" y="3784"/>
                </a:lnTo>
                <a:lnTo>
                  <a:pt x="1548" y="3859"/>
                </a:lnTo>
                <a:lnTo>
                  <a:pt x="1585" y="3933"/>
                </a:lnTo>
                <a:lnTo>
                  <a:pt x="1660" y="4008"/>
                </a:lnTo>
                <a:lnTo>
                  <a:pt x="1772" y="4064"/>
                </a:lnTo>
                <a:lnTo>
                  <a:pt x="1883" y="4120"/>
                </a:lnTo>
                <a:lnTo>
                  <a:pt x="2144" y="4232"/>
                </a:lnTo>
                <a:lnTo>
                  <a:pt x="2480" y="4325"/>
                </a:lnTo>
                <a:lnTo>
                  <a:pt x="2853" y="4399"/>
                </a:lnTo>
                <a:lnTo>
                  <a:pt x="3281" y="4437"/>
                </a:lnTo>
                <a:lnTo>
                  <a:pt x="3729" y="4455"/>
                </a:lnTo>
                <a:lnTo>
                  <a:pt x="4176" y="4437"/>
                </a:lnTo>
                <a:lnTo>
                  <a:pt x="4586" y="4399"/>
                </a:lnTo>
                <a:lnTo>
                  <a:pt x="4959" y="4325"/>
                </a:lnTo>
                <a:lnTo>
                  <a:pt x="5295" y="4232"/>
                </a:lnTo>
                <a:lnTo>
                  <a:pt x="5574" y="4120"/>
                </a:lnTo>
                <a:lnTo>
                  <a:pt x="5686" y="4064"/>
                </a:lnTo>
                <a:lnTo>
                  <a:pt x="5779" y="4008"/>
                </a:lnTo>
                <a:lnTo>
                  <a:pt x="5854" y="3933"/>
                </a:lnTo>
                <a:lnTo>
                  <a:pt x="5910" y="3859"/>
                </a:lnTo>
                <a:lnTo>
                  <a:pt x="5928" y="3784"/>
                </a:lnTo>
                <a:lnTo>
                  <a:pt x="5947" y="3710"/>
                </a:lnTo>
                <a:lnTo>
                  <a:pt x="5779" y="2386"/>
                </a:lnTo>
                <a:lnTo>
                  <a:pt x="4102" y="2908"/>
                </a:lnTo>
                <a:lnTo>
                  <a:pt x="3971" y="2945"/>
                </a:lnTo>
                <a:lnTo>
                  <a:pt x="3859" y="2964"/>
                </a:lnTo>
                <a:lnTo>
                  <a:pt x="3654" y="2964"/>
                </a:lnTo>
                <a:lnTo>
                  <a:pt x="3468" y="2945"/>
                </a:lnTo>
                <a:lnTo>
                  <a:pt x="3337" y="2908"/>
                </a:lnTo>
                <a:lnTo>
                  <a:pt x="1660" y="2386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>
              <a:solidFill>
                <a:schemeClr val="bg1"/>
              </a:solidFill>
            </a:endParaRPr>
          </a:p>
        </p:txBody>
      </p:sp>
      <p:sp>
        <p:nvSpPr>
          <p:cNvPr id="79" name="Google Shape;142;p21">
            <a:extLst>
              <a:ext uri="{FF2B5EF4-FFF2-40B4-BE49-F238E27FC236}">
                <a16:creationId xmlns:a16="http://schemas.microsoft.com/office/drawing/2014/main" id="{8BD91D86-BA35-47B8-9DF6-F8651ABF951C}"/>
              </a:ext>
            </a:extLst>
          </p:cNvPr>
          <p:cNvSpPr txBox="1">
            <a:spLocks/>
          </p:cNvSpPr>
          <p:nvPr/>
        </p:nvSpPr>
        <p:spPr>
          <a:xfrm>
            <a:off x="1494248" y="7360218"/>
            <a:ext cx="2614553" cy="1528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247650" algn="l" rtl="0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⬡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685800" marR="0" lvl="1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∙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028700" marR="0" lvl="2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∙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371600" marR="0" lvl="3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●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1714500" marR="0" lvl="4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○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057400" marR="0" lvl="5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■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2400300" marR="0" lvl="6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●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2743200" marR="0" lvl="7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○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3086100" marR="0" lvl="8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■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0" indent="0" algn="ctr">
              <a:buNone/>
            </a:pPr>
            <a:r>
              <a:rPr lang="ru-RU" sz="2000" dirty="0">
                <a:solidFill>
                  <a:schemeClr val="bg1"/>
                </a:solidFill>
              </a:rPr>
              <a:t>Осуществление анализа скважинных термограмм на основе базы знаний.</a:t>
            </a:r>
          </a:p>
        </p:txBody>
      </p:sp>
      <p:sp>
        <p:nvSpPr>
          <p:cNvPr id="80" name="Google Shape;142;p21">
            <a:extLst>
              <a:ext uri="{FF2B5EF4-FFF2-40B4-BE49-F238E27FC236}">
                <a16:creationId xmlns:a16="http://schemas.microsoft.com/office/drawing/2014/main" id="{1AEEA89D-A6CF-4F06-86B9-EBAB327CF8B5}"/>
              </a:ext>
            </a:extLst>
          </p:cNvPr>
          <p:cNvSpPr txBox="1">
            <a:spLocks/>
          </p:cNvSpPr>
          <p:nvPr/>
        </p:nvSpPr>
        <p:spPr>
          <a:xfrm>
            <a:off x="2049350" y="5686075"/>
            <a:ext cx="1504350" cy="44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247650" algn="l" rtl="0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⬡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685800" marR="0" lvl="1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∙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028700" marR="0" lvl="2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∙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371600" marR="0" lvl="3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●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1714500" marR="0" lvl="4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○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057400" marR="0" lvl="5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■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2400300" marR="0" lvl="6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●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2743200" marR="0" lvl="7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○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3086100" marR="0" lvl="8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■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0" indent="0" algn="ctr">
              <a:buNone/>
            </a:pPr>
            <a:r>
              <a:rPr lang="ru-RU" sz="3600" b="1" dirty="0">
                <a:solidFill>
                  <a:schemeClr val="bg1"/>
                </a:solidFill>
              </a:rPr>
              <a:t>Анализ</a:t>
            </a:r>
          </a:p>
        </p:txBody>
      </p:sp>
      <p:grpSp>
        <p:nvGrpSpPr>
          <p:cNvPr id="81" name="Google Shape;586;p39">
            <a:extLst>
              <a:ext uri="{FF2B5EF4-FFF2-40B4-BE49-F238E27FC236}">
                <a16:creationId xmlns:a16="http://schemas.microsoft.com/office/drawing/2014/main" id="{F25304F1-280B-4A3A-8A91-1A5BA959A630}"/>
              </a:ext>
            </a:extLst>
          </p:cNvPr>
          <p:cNvGrpSpPr/>
          <p:nvPr/>
        </p:nvGrpSpPr>
        <p:grpSpPr>
          <a:xfrm>
            <a:off x="2329800" y="6516209"/>
            <a:ext cx="943447" cy="762153"/>
            <a:chOff x="4610450" y="3703750"/>
            <a:chExt cx="453050" cy="332175"/>
          </a:xfrm>
          <a:solidFill>
            <a:schemeClr val="bg1"/>
          </a:solidFill>
        </p:grpSpPr>
        <p:sp>
          <p:nvSpPr>
            <p:cNvPr id="82" name="Google Shape;587;p39">
              <a:extLst>
                <a:ext uri="{FF2B5EF4-FFF2-40B4-BE49-F238E27FC236}">
                  <a16:creationId xmlns:a16="http://schemas.microsoft.com/office/drawing/2014/main" id="{FAD22EFB-9205-4F8A-8EFD-F06BA24DD96F}"/>
                </a:ext>
              </a:extLst>
            </p:cNvPr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83" name="Google Shape;588;p39">
              <a:extLst>
                <a:ext uri="{FF2B5EF4-FFF2-40B4-BE49-F238E27FC236}">
                  <a16:creationId xmlns:a16="http://schemas.microsoft.com/office/drawing/2014/main" id="{8A76D672-0C6F-4A9D-8649-3311803DA4A6}"/>
                </a:ext>
              </a:extLst>
            </p:cNvPr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sp>
        <p:nvSpPr>
          <p:cNvPr id="84" name="Google Shape;142;p21">
            <a:extLst>
              <a:ext uri="{FF2B5EF4-FFF2-40B4-BE49-F238E27FC236}">
                <a16:creationId xmlns:a16="http://schemas.microsoft.com/office/drawing/2014/main" id="{41AF883A-6052-44AE-B930-3A2964687EA6}"/>
              </a:ext>
            </a:extLst>
          </p:cNvPr>
          <p:cNvSpPr txBox="1">
            <a:spLocks/>
          </p:cNvSpPr>
          <p:nvPr/>
        </p:nvSpPr>
        <p:spPr>
          <a:xfrm>
            <a:off x="1478980" y="3715204"/>
            <a:ext cx="2590988" cy="104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247650" algn="l" rtl="0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⬡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685800" marR="0" lvl="1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∙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028700" marR="0" lvl="2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∙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371600" marR="0" lvl="3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●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1714500" marR="0" lvl="4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○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057400" marR="0" lvl="5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■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2400300" marR="0" lvl="6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●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2743200" marR="0" lvl="7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○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3086100" marR="0" lvl="8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■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95250" indent="0" algn="ctr">
              <a:buNone/>
            </a:pPr>
            <a:r>
              <a:rPr lang="ru-RU" sz="2000" dirty="0">
                <a:solidFill>
                  <a:schemeClr val="bg1"/>
                </a:solidFill>
              </a:rPr>
              <a:t>Сбор, хранение и обработка данных термометрических исследований.</a:t>
            </a:r>
          </a:p>
        </p:txBody>
      </p:sp>
      <p:pic>
        <p:nvPicPr>
          <p:cNvPr id="86" name="Google Shape;353;p35">
            <a:extLst>
              <a:ext uri="{FF2B5EF4-FFF2-40B4-BE49-F238E27FC236}">
                <a16:creationId xmlns:a16="http://schemas.microsoft.com/office/drawing/2014/main" id="{AF340F66-D0DA-4A15-A539-7A7042AFBCA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032451" y="6047113"/>
            <a:ext cx="2765878" cy="1678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96;p17">
            <a:extLst>
              <a:ext uri="{FF2B5EF4-FFF2-40B4-BE49-F238E27FC236}">
                <a16:creationId xmlns:a16="http://schemas.microsoft.com/office/drawing/2014/main" id="{C2481732-4BEE-493B-BC62-1E8814B4306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75745" y="6100161"/>
            <a:ext cx="1925892" cy="1243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388;p38">
            <a:extLst>
              <a:ext uri="{FF2B5EF4-FFF2-40B4-BE49-F238E27FC236}">
                <a16:creationId xmlns:a16="http://schemas.microsoft.com/office/drawing/2014/main" id="{53E6F574-692D-4BED-A5DD-A96012F228D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98247" y="5295279"/>
            <a:ext cx="960748" cy="911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353;p35">
            <a:extLst>
              <a:ext uri="{FF2B5EF4-FFF2-40B4-BE49-F238E27FC236}">
                <a16:creationId xmlns:a16="http://schemas.microsoft.com/office/drawing/2014/main" id="{040C71ED-BD24-4F66-9539-F71CECA250F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403864" y="4724379"/>
            <a:ext cx="2765878" cy="16784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" name="Google Shape;586;p39">
            <a:extLst>
              <a:ext uri="{FF2B5EF4-FFF2-40B4-BE49-F238E27FC236}">
                <a16:creationId xmlns:a16="http://schemas.microsoft.com/office/drawing/2014/main" id="{EFF967FF-D795-4553-AE92-862D453A5A13}"/>
              </a:ext>
            </a:extLst>
          </p:cNvPr>
          <p:cNvGrpSpPr/>
          <p:nvPr/>
        </p:nvGrpSpPr>
        <p:grpSpPr>
          <a:xfrm>
            <a:off x="14040208" y="3980084"/>
            <a:ext cx="1562159" cy="1581870"/>
            <a:chOff x="4610451" y="3703750"/>
            <a:chExt cx="453050" cy="332175"/>
          </a:xfrm>
          <a:scene3d>
            <a:camera prst="isometricLeftDown"/>
            <a:lightRig rig="threePt" dir="t"/>
          </a:scene3d>
        </p:grpSpPr>
        <p:sp>
          <p:nvSpPr>
            <p:cNvPr id="58" name="Google Shape;587;p39">
              <a:extLst>
                <a:ext uri="{FF2B5EF4-FFF2-40B4-BE49-F238E27FC236}">
                  <a16:creationId xmlns:a16="http://schemas.microsoft.com/office/drawing/2014/main" id="{3080F695-056E-4899-938A-3D41940C7C19}"/>
                </a:ext>
              </a:extLst>
            </p:cNvPr>
            <p:cNvSpPr/>
            <p:nvPr/>
          </p:nvSpPr>
          <p:spPr>
            <a:xfrm>
              <a:off x="4610451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lt1"/>
            </a:solidFill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 dirty="0"/>
            </a:p>
          </p:txBody>
        </p:sp>
        <p:sp>
          <p:nvSpPr>
            <p:cNvPr id="59" name="Google Shape;588;p39">
              <a:extLst>
                <a:ext uri="{FF2B5EF4-FFF2-40B4-BE49-F238E27FC236}">
                  <a16:creationId xmlns:a16="http://schemas.microsoft.com/office/drawing/2014/main" id="{2C77B1F0-7935-4338-93A7-C64FE923514A}"/>
                </a:ext>
              </a:extLst>
            </p:cNvPr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lt1"/>
            </a:solidFill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 dirty="0"/>
            </a:p>
          </p:txBody>
        </p:sp>
      </p:grpSp>
      <p:pic>
        <p:nvPicPr>
          <p:cNvPr id="94" name="Google Shape;353;p35">
            <a:extLst>
              <a:ext uri="{FF2B5EF4-FFF2-40B4-BE49-F238E27FC236}">
                <a16:creationId xmlns:a16="http://schemas.microsoft.com/office/drawing/2014/main" id="{7208CFFF-C2A8-47F6-BA00-8F8749B1D79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043073" y="7084236"/>
            <a:ext cx="2765878" cy="1678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114;p19">
            <a:extLst>
              <a:ext uri="{FF2B5EF4-FFF2-40B4-BE49-F238E27FC236}">
                <a16:creationId xmlns:a16="http://schemas.microsoft.com/office/drawing/2014/main" id="{D2AB33CD-EE1C-4BCD-8B72-FF18CF18C8B6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761547" y="6726030"/>
            <a:ext cx="1248912" cy="1412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115;p19">
            <a:extLst>
              <a:ext uri="{FF2B5EF4-FFF2-40B4-BE49-F238E27FC236}">
                <a16:creationId xmlns:a16="http://schemas.microsoft.com/office/drawing/2014/main" id="{652B8D23-20CB-4C2D-8510-A918F5CB771B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898594" y="6817299"/>
            <a:ext cx="1248912" cy="14122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grpSp>
        <p:nvGrpSpPr>
          <p:cNvPr id="35" name="Google Shape;274;p30">
            <a:extLst>
              <a:ext uri="{FF2B5EF4-FFF2-40B4-BE49-F238E27FC236}">
                <a16:creationId xmlns:a16="http://schemas.microsoft.com/office/drawing/2014/main" id="{1230F7A2-32CC-4141-9B97-C7D2E0D2D5A7}"/>
              </a:ext>
            </a:extLst>
          </p:cNvPr>
          <p:cNvGrpSpPr/>
          <p:nvPr/>
        </p:nvGrpSpPr>
        <p:grpSpPr>
          <a:xfrm>
            <a:off x="2709087" y="4861438"/>
            <a:ext cx="4562599" cy="1913621"/>
            <a:chOff x="6006686" y="2598925"/>
            <a:chExt cx="3789268" cy="1384500"/>
          </a:xfrm>
        </p:grpSpPr>
        <p:cxnSp>
          <p:nvCxnSpPr>
            <p:cNvPr id="36" name="Google Shape;275;p30">
              <a:extLst>
                <a:ext uri="{FF2B5EF4-FFF2-40B4-BE49-F238E27FC236}">
                  <a16:creationId xmlns:a16="http://schemas.microsoft.com/office/drawing/2014/main" id="{FB4B488A-16A9-4E29-B950-D901FCAC74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75879" y="3312550"/>
              <a:ext cx="420075" cy="0"/>
            </a:xfrm>
            <a:prstGeom prst="straightConnector1">
              <a:avLst/>
            </a:prstGeom>
            <a:noFill/>
            <a:ln w="9525" cap="flat" cmpd="sng">
              <a:solidFill>
                <a:srgbClr val="086B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7" name="Google Shape;276;p30">
              <a:extLst>
                <a:ext uri="{FF2B5EF4-FFF2-40B4-BE49-F238E27FC236}">
                  <a16:creationId xmlns:a16="http://schemas.microsoft.com/office/drawing/2014/main" id="{9DC1782D-D3F9-414E-9640-696174D9F220}"/>
                </a:ext>
              </a:extLst>
            </p:cNvPr>
            <p:cNvSpPr txBox="1"/>
            <p:nvPr/>
          </p:nvSpPr>
          <p:spPr>
            <a:xfrm>
              <a:off x="6006686" y="2598925"/>
              <a:ext cx="3110591" cy="138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Muli Light"/>
                  <a:ea typeface="Muli Light"/>
                  <a:cs typeface="Muli Light"/>
                  <a:sym typeface="Muli Light"/>
                </a:rPr>
                <a:t>TAM</a:t>
              </a: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86BFF"/>
                </a:solidFill>
                <a:effectLst/>
                <a:uLnTx/>
                <a:uFillTx/>
                <a:latin typeface="Muli Light"/>
                <a:ea typeface="Muli Light"/>
                <a:cs typeface="Muli Light"/>
                <a:sym typeface="Muli Light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086BFF"/>
                </a:solidFill>
                <a:effectLst/>
                <a:uLnTx/>
                <a:uFillTx/>
                <a:latin typeface="Muli Light"/>
                <a:ea typeface="Muli Light"/>
                <a:cs typeface="Muli Light"/>
                <a:sym typeface="Muli Light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Muli Light"/>
                  <a:ea typeface="Muli Light"/>
                  <a:cs typeface="Muli Light"/>
                  <a:sym typeface="Muli Light"/>
                </a:rPr>
                <a:t>Общий объем ремонтных работ  скважин за  20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Muli Light"/>
                  <a:ea typeface="Muli Light"/>
                  <a:cs typeface="Muli Light"/>
                  <a:sym typeface="Muli Light"/>
                </a:rPr>
                <a:t>21</a:t>
              </a:r>
              <a:r>
                <a:rPr kumimoji="0" lang="ru-RU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Muli Light"/>
                  <a:ea typeface="Muli Light"/>
                  <a:cs typeface="Muli Light"/>
                  <a:sym typeface="Muli Light"/>
                </a:rPr>
                <a:t> г. составил 61434 операций   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Muli Light"/>
                  <a:ea typeface="Muli Light"/>
                  <a:cs typeface="Muli Light"/>
                  <a:sym typeface="Muli Light"/>
                </a:rPr>
                <a:t>~</a:t>
              </a:r>
              <a:r>
                <a:rPr kumimoji="0" lang="ru-RU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Muli Light"/>
                  <a:ea typeface="Muli Light"/>
                  <a:cs typeface="Muli Light"/>
                  <a:sym typeface="Muli Light"/>
                </a:rPr>
                <a:t>42 </a:t>
              </a:r>
              <a:r>
                <a:rPr kumimoji="0" lang="ru-RU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Muli Light"/>
                  <a:ea typeface="Muli Light"/>
                  <a:cs typeface="Muli Light"/>
                  <a:sym typeface="Muli Light"/>
                </a:rPr>
                <a:t>млрд.руб</a:t>
              </a:r>
              <a:r>
                <a:rPr kumimoji="0" lang="ru-RU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Muli Light"/>
                  <a:ea typeface="Muli Light"/>
                  <a:cs typeface="Muli Light"/>
                  <a:sym typeface="Muli Light"/>
                </a:rPr>
                <a:t>.</a:t>
              </a:r>
            </a:p>
          </p:txBody>
        </p:sp>
        <p:sp>
          <p:nvSpPr>
            <p:cNvPr id="38" name="Google Shape;277;p30">
              <a:extLst>
                <a:ext uri="{FF2B5EF4-FFF2-40B4-BE49-F238E27FC236}">
                  <a16:creationId xmlns:a16="http://schemas.microsoft.com/office/drawing/2014/main" id="{519517A5-FE06-4FAA-A46E-DA20304C6014}"/>
                </a:ext>
              </a:extLst>
            </p:cNvPr>
            <p:cNvSpPr/>
            <p:nvPr/>
          </p:nvSpPr>
          <p:spPr>
            <a:xfrm>
              <a:off x="9174216" y="3215756"/>
              <a:ext cx="307247" cy="248953"/>
            </a:xfrm>
            <a:prstGeom prst="ellipse">
              <a:avLst/>
            </a:prstGeom>
            <a:solidFill>
              <a:srgbClr val="00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86BFF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Google Shape;278;p30">
              <a:extLst>
                <a:ext uri="{FF2B5EF4-FFF2-40B4-BE49-F238E27FC236}">
                  <a16:creationId xmlns:a16="http://schemas.microsoft.com/office/drawing/2014/main" id="{4BDF3334-EAB9-4973-83D5-047BC7D3AEB7}"/>
                </a:ext>
              </a:extLst>
            </p:cNvPr>
            <p:cNvSpPr txBox="1"/>
            <p:nvPr/>
          </p:nvSpPr>
          <p:spPr>
            <a:xfrm>
              <a:off x="9195066" y="3185239"/>
              <a:ext cx="264040" cy="3599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68569" rIns="68569" bIns="68569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Lexend Deca"/>
                  <a:ea typeface="Lexend Deca"/>
                  <a:cs typeface="Lexend Deca"/>
                  <a:sym typeface="Lexend Deca"/>
                </a:rPr>
                <a:t>1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86BFF"/>
                </a:solidFill>
                <a:effectLst/>
                <a:uLnTx/>
                <a:uFillTx/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</p:grpSp>
      <p:grpSp>
        <p:nvGrpSpPr>
          <p:cNvPr id="40" name="Google Shape;279;p30">
            <a:extLst>
              <a:ext uri="{FF2B5EF4-FFF2-40B4-BE49-F238E27FC236}">
                <a16:creationId xmlns:a16="http://schemas.microsoft.com/office/drawing/2014/main" id="{91A85E75-88EC-4B69-A2DD-A4481B9D17EF}"/>
              </a:ext>
            </a:extLst>
          </p:cNvPr>
          <p:cNvGrpSpPr/>
          <p:nvPr/>
        </p:nvGrpSpPr>
        <p:grpSpPr>
          <a:xfrm>
            <a:off x="11827434" y="3822016"/>
            <a:ext cx="5554356" cy="1038375"/>
            <a:chOff x="-608944" y="1844098"/>
            <a:chExt cx="3909654" cy="1384500"/>
          </a:xfrm>
        </p:grpSpPr>
        <p:sp>
          <p:nvSpPr>
            <p:cNvPr id="41" name="Google Shape;280;p30">
              <a:extLst>
                <a:ext uri="{FF2B5EF4-FFF2-40B4-BE49-F238E27FC236}">
                  <a16:creationId xmlns:a16="http://schemas.microsoft.com/office/drawing/2014/main" id="{76F10485-4D33-4A26-9B78-AFB37BD64EF4}"/>
                </a:ext>
              </a:extLst>
            </p:cNvPr>
            <p:cNvSpPr txBox="1"/>
            <p:nvPr/>
          </p:nvSpPr>
          <p:spPr>
            <a:xfrm>
              <a:off x="636320" y="1844098"/>
              <a:ext cx="2664390" cy="138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Muli Light"/>
                  <a:ea typeface="Muli Light"/>
                  <a:cs typeface="Muli Light"/>
                  <a:sym typeface="Muli Light"/>
                </a:rPr>
                <a:t>SAM</a:t>
              </a:r>
              <a:endPara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86BFF"/>
                </a:solidFill>
                <a:effectLst/>
                <a:uLnTx/>
                <a:uFillTx/>
                <a:latin typeface="Muli Light"/>
                <a:ea typeface="Muli Light"/>
                <a:cs typeface="Muli Light"/>
                <a:sym typeface="Muli Light"/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086BFF"/>
                </a:solidFill>
                <a:effectLst/>
                <a:uLnTx/>
                <a:uFillTx/>
                <a:latin typeface="Muli Light"/>
                <a:ea typeface="Muli Light"/>
                <a:cs typeface="Muli Light"/>
                <a:sym typeface="Muli Light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Muli Light"/>
                  <a:ea typeface="Muli Light"/>
                  <a:cs typeface="Muli Light"/>
                  <a:sym typeface="Muli Light"/>
                </a:rPr>
                <a:t>На приволжский округ приходится 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Muli Light"/>
                  <a:ea typeface="Muli Light"/>
                  <a:cs typeface="Muli Light"/>
                  <a:sym typeface="Muli Light"/>
                </a:rPr>
                <a:t>~</a:t>
              </a:r>
              <a:r>
                <a:rPr kumimoji="0" lang="ru-RU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Muli Light"/>
                  <a:ea typeface="Muli Light"/>
                  <a:cs typeface="Muli Light"/>
                  <a:sym typeface="Muli Light"/>
                </a:rPr>
                <a:t>15% от объема работ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Muli Light"/>
                  <a:ea typeface="Muli Light"/>
                  <a:cs typeface="Muli Light"/>
                  <a:sym typeface="Muli Light"/>
                </a:rPr>
                <a:t>15%*61434=9215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Muli Light"/>
                  <a:ea typeface="Muli Light"/>
                  <a:cs typeface="Muli Light"/>
                  <a:sym typeface="Muli Light"/>
                </a:rPr>
                <a:t>15%*42 </a:t>
              </a:r>
              <a:r>
                <a:rPr kumimoji="0" lang="ru-RU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Muli Light"/>
                  <a:ea typeface="Muli Light"/>
                  <a:cs typeface="Muli Light"/>
                  <a:sym typeface="Muli Light"/>
                </a:rPr>
                <a:t>млрд.руб</a:t>
              </a:r>
              <a:r>
                <a:rPr kumimoji="0" lang="ru-RU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Muli Light"/>
                  <a:ea typeface="Muli Light"/>
                  <a:cs typeface="Muli Light"/>
                  <a:sym typeface="Muli Light"/>
                </a:rPr>
                <a:t>=6.3 </a:t>
              </a:r>
              <a:r>
                <a:rPr kumimoji="0" lang="ru-RU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Muli Light"/>
                  <a:ea typeface="Muli Light"/>
                  <a:cs typeface="Muli Light"/>
                  <a:sym typeface="Muli Light"/>
                </a:rPr>
                <a:t>млрд.руб</a:t>
              </a:r>
              <a:r>
                <a:rPr kumimoji="0" lang="ru-RU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Muli Light"/>
                  <a:ea typeface="Muli Light"/>
                  <a:cs typeface="Muli Light"/>
                  <a:sym typeface="Muli Light"/>
                </a:rPr>
                <a:t>.</a:t>
              </a: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86BFF"/>
                </a:solidFill>
                <a:effectLst/>
                <a:uLnTx/>
                <a:uFillTx/>
                <a:latin typeface="Muli Light"/>
                <a:ea typeface="Muli Light"/>
                <a:cs typeface="Muli Light"/>
                <a:sym typeface="Muli Light"/>
              </a:endParaRPr>
            </a:p>
          </p:txBody>
        </p:sp>
        <p:cxnSp>
          <p:nvCxnSpPr>
            <p:cNvPr id="42" name="Google Shape;281;p30">
              <a:extLst>
                <a:ext uri="{FF2B5EF4-FFF2-40B4-BE49-F238E27FC236}">
                  <a16:creationId xmlns:a16="http://schemas.microsoft.com/office/drawing/2014/main" id="{59AE3B66-DA87-4A1B-84B1-C8F7902A62FD}"/>
                </a:ext>
              </a:extLst>
            </p:cNvPr>
            <p:cNvCxnSpPr>
              <a:cxnSpLocks/>
            </p:cNvCxnSpPr>
            <p:nvPr/>
          </p:nvCxnSpPr>
          <p:spPr>
            <a:xfrm>
              <a:off x="-608944" y="2763865"/>
              <a:ext cx="973358" cy="11096"/>
            </a:xfrm>
            <a:prstGeom prst="straightConnector1">
              <a:avLst/>
            </a:prstGeom>
            <a:noFill/>
            <a:ln w="9525" cap="flat" cmpd="sng">
              <a:solidFill>
                <a:srgbClr val="086B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3" name="Google Shape;282;p30">
              <a:extLst>
                <a:ext uri="{FF2B5EF4-FFF2-40B4-BE49-F238E27FC236}">
                  <a16:creationId xmlns:a16="http://schemas.microsoft.com/office/drawing/2014/main" id="{1C6C003E-8C5F-4107-B869-FBD7E23E801B}"/>
                </a:ext>
              </a:extLst>
            </p:cNvPr>
            <p:cNvSpPr/>
            <p:nvPr/>
          </p:nvSpPr>
          <p:spPr>
            <a:xfrm>
              <a:off x="379434" y="2541314"/>
              <a:ext cx="247500" cy="445104"/>
            </a:xfrm>
            <a:prstGeom prst="ellipse">
              <a:avLst/>
            </a:prstGeom>
            <a:solidFill>
              <a:srgbClr val="24D6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86BFF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Google Shape;283;p30">
              <a:extLst>
                <a:ext uri="{FF2B5EF4-FFF2-40B4-BE49-F238E27FC236}">
                  <a16:creationId xmlns:a16="http://schemas.microsoft.com/office/drawing/2014/main" id="{B1580321-447E-47A0-BA60-771430178806}"/>
                </a:ext>
              </a:extLst>
            </p:cNvPr>
            <p:cNvSpPr txBox="1"/>
            <p:nvPr/>
          </p:nvSpPr>
          <p:spPr>
            <a:xfrm>
              <a:off x="353649" y="2502569"/>
              <a:ext cx="286007" cy="5225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68569" rIns="68569" bIns="68569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Lexend Deca"/>
                  <a:ea typeface="Lexend Deca"/>
                  <a:cs typeface="Lexend Deca"/>
                  <a:sym typeface="Lexend Deca"/>
                </a:rPr>
                <a:t>2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86BFF"/>
                </a:solidFill>
                <a:effectLst/>
                <a:uLnTx/>
                <a:uFillTx/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</p:grpSp>
      <p:grpSp>
        <p:nvGrpSpPr>
          <p:cNvPr id="45" name="Google Shape;284;p30">
            <a:extLst>
              <a:ext uri="{FF2B5EF4-FFF2-40B4-BE49-F238E27FC236}">
                <a16:creationId xmlns:a16="http://schemas.microsoft.com/office/drawing/2014/main" id="{6E654C29-2250-4ADA-89DA-38C47DD99132}"/>
              </a:ext>
            </a:extLst>
          </p:cNvPr>
          <p:cNvGrpSpPr/>
          <p:nvPr/>
        </p:nvGrpSpPr>
        <p:grpSpPr>
          <a:xfrm>
            <a:off x="2743677" y="2684522"/>
            <a:ext cx="6043037" cy="1038375"/>
            <a:chOff x="4323999" y="1627885"/>
            <a:chExt cx="5278113" cy="1384500"/>
          </a:xfrm>
        </p:grpSpPr>
        <p:cxnSp>
          <p:nvCxnSpPr>
            <p:cNvPr id="46" name="Google Shape;285;p30">
              <a:extLst>
                <a:ext uri="{FF2B5EF4-FFF2-40B4-BE49-F238E27FC236}">
                  <a16:creationId xmlns:a16="http://schemas.microsoft.com/office/drawing/2014/main" id="{3CA8B80D-4A6D-4753-B5BC-1211185B722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01928" y="2412498"/>
              <a:ext cx="1800184" cy="18401"/>
            </a:xfrm>
            <a:prstGeom prst="straightConnector1">
              <a:avLst/>
            </a:prstGeom>
            <a:noFill/>
            <a:ln w="9525" cap="flat" cmpd="sng">
              <a:solidFill>
                <a:srgbClr val="086B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7" name="Google Shape;286;p30">
              <a:extLst>
                <a:ext uri="{FF2B5EF4-FFF2-40B4-BE49-F238E27FC236}">
                  <a16:creationId xmlns:a16="http://schemas.microsoft.com/office/drawing/2014/main" id="{97F63E90-D197-409D-A9BB-8C559B09E90E}"/>
                </a:ext>
              </a:extLst>
            </p:cNvPr>
            <p:cNvSpPr txBox="1"/>
            <p:nvPr/>
          </p:nvSpPr>
          <p:spPr>
            <a:xfrm>
              <a:off x="4323999" y="1627885"/>
              <a:ext cx="3171186" cy="138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Muli Light"/>
                  <a:ea typeface="Muli Light"/>
                  <a:cs typeface="Muli Light"/>
                  <a:sym typeface="Muli Light"/>
                </a:rPr>
                <a:t>SOM</a:t>
              </a: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86BFF"/>
                </a:solidFill>
                <a:effectLst/>
                <a:uLnTx/>
                <a:uFillTx/>
                <a:latin typeface="Muli Light"/>
                <a:ea typeface="Muli Light"/>
                <a:cs typeface="Muli Light"/>
                <a:sym typeface="Muli Light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086BFF"/>
                </a:solidFill>
                <a:effectLst/>
                <a:uLnTx/>
                <a:uFillTx/>
                <a:latin typeface="Muli Light"/>
                <a:ea typeface="Muli Light"/>
                <a:cs typeface="Muli Light"/>
                <a:sym typeface="Muli Light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Muli Light"/>
                  <a:ea typeface="Muli Light"/>
                  <a:cs typeface="Muli Light"/>
                  <a:sym typeface="Muli Light"/>
                </a:rPr>
                <a:t>В 1-ый год предполагается осуществление 5 исследований и продажа 1 лицензий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Muli Light"/>
                  <a:ea typeface="Muli Light"/>
                  <a:cs typeface="Muli Light"/>
                  <a:sym typeface="Muli Light"/>
                </a:rPr>
                <a:t>(5*200)+ (1*400) </a:t>
              </a:r>
              <a:r>
                <a:rPr kumimoji="0" lang="ru-RU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Muli Light"/>
                  <a:ea typeface="Muli Light"/>
                  <a:cs typeface="Muli Light"/>
                  <a:sym typeface="Muli Light"/>
                </a:rPr>
                <a:t>тыс.руб</a:t>
              </a:r>
              <a:r>
                <a:rPr kumimoji="0" lang="ru-RU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Muli Light"/>
                  <a:ea typeface="Muli Light"/>
                  <a:cs typeface="Muli Light"/>
                  <a:sym typeface="Muli Light"/>
                </a:rPr>
                <a:t>.= 1,4 </a:t>
              </a:r>
              <a:r>
                <a:rPr kumimoji="0" lang="ru-RU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Muli Light"/>
                  <a:ea typeface="Muli Light"/>
                  <a:cs typeface="Muli Light"/>
                  <a:sym typeface="Muli Light"/>
                </a:rPr>
                <a:t>млн.руб</a:t>
              </a: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86BFF"/>
                </a:solidFill>
                <a:effectLst/>
                <a:uLnTx/>
                <a:uFillTx/>
                <a:latin typeface="Muli Light"/>
                <a:ea typeface="Muli Light"/>
                <a:cs typeface="Muli Light"/>
                <a:sym typeface="Muli Light"/>
              </a:endParaRPr>
            </a:p>
          </p:txBody>
        </p:sp>
        <p:sp>
          <p:nvSpPr>
            <p:cNvPr id="48" name="Google Shape;287;p30">
              <a:extLst>
                <a:ext uri="{FF2B5EF4-FFF2-40B4-BE49-F238E27FC236}">
                  <a16:creationId xmlns:a16="http://schemas.microsoft.com/office/drawing/2014/main" id="{5F1D5AD8-2431-4867-BC8D-FAD0011F4900}"/>
                </a:ext>
              </a:extLst>
            </p:cNvPr>
            <p:cNvSpPr/>
            <p:nvPr/>
          </p:nvSpPr>
          <p:spPr>
            <a:xfrm>
              <a:off x="7492602" y="2201502"/>
              <a:ext cx="323123" cy="458796"/>
            </a:xfrm>
            <a:prstGeom prst="ellipse">
              <a:avLst/>
            </a:prstGeom>
            <a:solidFill>
              <a:srgbClr val="00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86BFF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Google Shape;288;p30">
              <a:extLst>
                <a:ext uri="{FF2B5EF4-FFF2-40B4-BE49-F238E27FC236}">
                  <a16:creationId xmlns:a16="http://schemas.microsoft.com/office/drawing/2014/main" id="{7079ECC4-103D-413F-9D0A-0BCC67A332D4}"/>
                </a:ext>
              </a:extLst>
            </p:cNvPr>
            <p:cNvSpPr txBox="1"/>
            <p:nvPr/>
          </p:nvSpPr>
          <p:spPr>
            <a:xfrm>
              <a:off x="7531452" y="2178125"/>
              <a:ext cx="247500" cy="31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68569" rIns="68569" bIns="68569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86BFF"/>
                  </a:solidFill>
                  <a:effectLst/>
                  <a:uLnTx/>
                  <a:uFillTx/>
                  <a:latin typeface="Lexend Deca"/>
                  <a:ea typeface="Lexend Deca"/>
                  <a:cs typeface="Lexend Deca"/>
                  <a:sym typeface="Lexend Deca"/>
                </a:rPr>
                <a:t>3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86BFF"/>
                </a:solidFill>
                <a:effectLst/>
                <a:uLnTx/>
                <a:uFillTx/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</p:grpSp>
      <p:grpSp>
        <p:nvGrpSpPr>
          <p:cNvPr id="50" name="Google Shape;289;p30">
            <a:extLst>
              <a:ext uri="{FF2B5EF4-FFF2-40B4-BE49-F238E27FC236}">
                <a16:creationId xmlns:a16="http://schemas.microsoft.com/office/drawing/2014/main" id="{E83EFE39-A7A2-4857-B7BD-8C1116264931}"/>
              </a:ext>
            </a:extLst>
          </p:cNvPr>
          <p:cNvGrpSpPr/>
          <p:nvPr/>
        </p:nvGrpSpPr>
        <p:grpSpPr>
          <a:xfrm>
            <a:off x="7463755" y="2472843"/>
            <a:ext cx="5203930" cy="4567961"/>
            <a:chOff x="2991269" y="1153325"/>
            <a:chExt cx="3514811" cy="3252002"/>
          </a:xfrm>
        </p:grpSpPr>
        <p:sp>
          <p:nvSpPr>
            <p:cNvPr id="51" name="Google Shape;290;p30">
              <a:extLst>
                <a:ext uri="{FF2B5EF4-FFF2-40B4-BE49-F238E27FC236}">
                  <a16:creationId xmlns:a16="http://schemas.microsoft.com/office/drawing/2014/main" id="{03B7DEF8-07E9-4EB9-81CC-B40F2EA258F0}"/>
                </a:ext>
              </a:extLst>
            </p:cNvPr>
            <p:cNvSpPr/>
            <p:nvPr/>
          </p:nvSpPr>
          <p:spPr>
            <a:xfrm>
              <a:off x="3477586" y="2585458"/>
              <a:ext cx="2541910" cy="950456"/>
            </a:xfrm>
            <a:custGeom>
              <a:avLst/>
              <a:gdLst/>
              <a:ahLst/>
              <a:cxnLst/>
              <a:rect l="l" t="t" r="r" b="b"/>
              <a:pathLst>
                <a:path w="126826" h="43529" extrusionOk="0">
                  <a:moveTo>
                    <a:pt x="0" y="20002"/>
                  </a:moveTo>
                  <a:lnTo>
                    <a:pt x="63389" y="43529"/>
                  </a:lnTo>
                  <a:lnTo>
                    <a:pt x="126826" y="19907"/>
                  </a:lnTo>
                  <a:lnTo>
                    <a:pt x="63580" y="0"/>
                  </a:lnTo>
                  <a:close/>
                </a:path>
              </a:pathLst>
            </a:custGeom>
            <a:solidFill>
              <a:srgbClr val="050060"/>
            </a:solidFill>
            <a:ln>
              <a:noFill/>
            </a:ln>
          </p:spPr>
        </p:sp>
        <p:sp>
          <p:nvSpPr>
            <p:cNvPr id="52" name="Google Shape;291;p30">
              <a:extLst>
                <a:ext uri="{FF2B5EF4-FFF2-40B4-BE49-F238E27FC236}">
                  <a16:creationId xmlns:a16="http://schemas.microsoft.com/office/drawing/2014/main" id="{61ABE096-6E03-4AF3-91CF-076856F2E310}"/>
                </a:ext>
              </a:extLst>
            </p:cNvPr>
            <p:cNvSpPr/>
            <p:nvPr/>
          </p:nvSpPr>
          <p:spPr>
            <a:xfrm>
              <a:off x="2991269" y="3020977"/>
              <a:ext cx="1758228" cy="1384350"/>
            </a:xfrm>
            <a:custGeom>
              <a:avLst/>
              <a:gdLst/>
              <a:ahLst/>
              <a:cxnLst/>
              <a:rect l="l" t="t" r="r" b="b"/>
              <a:pathLst>
                <a:path w="87725" h="63817" extrusionOk="0">
                  <a:moveTo>
                    <a:pt x="24288" y="0"/>
                  </a:moveTo>
                  <a:lnTo>
                    <a:pt x="0" y="29908"/>
                  </a:lnTo>
                  <a:lnTo>
                    <a:pt x="87725" y="63817"/>
                  </a:lnTo>
                  <a:lnTo>
                    <a:pt x="87725" y="42291"/>
                  </a:lnTo>
                  <a:lnTo>
                    <a:pt x="87725" y="23526"/>
                  </a:lnTo>
                  <a:close/>
                </a:path>
              </a:pathLst>
            </a:custGeom>
            <a:solidFill>
              <a:srgbClr val="24D6FF"/>
            </a:solidFill>
            <a:ln>
              <a:noFill/>
            </a:ln>
          </p:spPr>
        </p:sp>
        <p:sp>
          <p:nvSpPr>
            <p:cNvPr id="53" name="Google Shape;292;p30">
              <a:extLst>
                <a:ext uri="{FF2B5EF4-FFF2-40B4-BE49-F238E27FC236}">
                  <a16:creationId xmlns:a16="http://schemas.microsoft.com/office/drawing/2014/main" id="{5CD028CD-7330-412E-8AD7-0873631EF6E8}"/>
                </a:ext>
              </a:extLst>
            </p:cNvPr>
            <p:cNvSpPr/>
            <p:nvPr/>
          </p:nvSpPr>
          <p:spPr>
            <a:xfrm flipH="1">
              <a:off x="4747852" y="3020977"/>
              <a:ext cx="1758228" cy="1384350"/>
            </a:xfrm>
            <a:custGeom>
              <a:avLst/>
              <a:gdLst/>
              <a:ahLst/>
              <a:cxnLst/>
              <a:rect l="l" t="t" r="r" b="b"/>
              <a:pathLst>
                <a:path w="87725" h="63817" extrusionOk="0">
                  <a:moveTo>
                    <a:pt x="24288" y="0"/>
                  </a:moveTo>
                  <a:lnTo>
                    <a:pt x="0" y="29908"/>
                  </a:lnTo>
                  <a:lnTo>
                    <a:pt x="87725" y="63817"/>
                  </a:lnTo>
                  <a:lnTo>
                    <a:pt x="87725" y="42291"/>
                  </a:lnTo>
                  <a:lnTo>
                    <a:pt x="87725" y="23526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</p:spPr>
        </p:sp>
        <p:sp>
          <p:nvSpPr>
            <p:cNvPr id="54" name="Google Shape;293;p30">
              <a:extLst>
                <a:ext uri="{FF2B5EF4-FFF2-40B4-BE49-F238E27FC236}">
                  <a16:creationId xmlns:a16="http://schemas.microsoft.com/office/drawing/2014/main" id="{B81D1180-5685-4A8F-8090-EFC3B3D71B15}"/>
                </a:ext>
              </a:extLst>
            </p:cNvPr>
            <p:cNvSpPr/>
            <p:nvPr/>
          </p:nvSpPr>
          <p:spPr>
            <a:xfrm>
              <a:off x="3969198" y="2001324"/>
              <a:ext cx="1565849" cy="585863"/>
            </a:xfrm>
            <a:custGeom>
              <a:avLst/>
              <a:gdLst/>
              <a:ahLst/>
              <a:cxnLst/>
              <a:rect l="l" t="t" r="r" b="b"/>
              <a:pathLst>
                <a:path w="24053" h="8150" extrusionOk="0">
                  <a:moveTo>
                    <a:pt x="0" y="3827"/>
                  </a:moveTo>
                  <a:lnTo>
                    <a:pt x="11976" y="8150"/>
                  </a:lnTo>
                  <a:lnTo>
                    <a:pt x="24053" y="3827"/>
                  </a:lnTo>
                  <a:lnTo>
                    <a:pt x="12126" y="0"/>
                  </a:lnTo>
                  <a:close/>
                </a:path>
              </a:pathLst>
            </a:custGeom>
            <a:solidFill>
              <a:srgbClr val="050060"/>
            </a:solidFill>
            <a:ln>
              <a:noFill/>
            </a:ln>
          </p:spPr>
        </p:sp>
        <p:sp>
          <p:nvSpPr>
            <p:cNvPr id="55" name="Google Shape;294;p30">
              <a:extLst>
                <a:ext uri="{FF2B5EF4-FFF2-40B4-BE49-F238E27FC236}">
                  <a16:creationId xmlns:a16="http://schemas.microsoft.com/office/drawing/2014/main" id="{5B190BEA-23B2-4D3F-895A-3908BE60FBE5}"/>
                </a:ext>
              </a:extLst>
            </p:cNvPr>
            <p:cNvSpPr/>
            <p:nvPr/>
          </p:nvSpPr>
          <p:spPr>
            <a:xfrm>
              <a:off x="3563255" y="2275837"/>
              <a:ext cx="1189300" cy="1015326"/>
            </a:xfrm>
            <a:custGeom>
              <a:avLst/>
              <a:gdLst/>
              <a:ahLst/>
              <a:cxnLst/>
              <a:rect l="l" t="t" r="r" b="b"/>
              <a:pathLst>
                <a:path w="18238" h="14114" extrusionOk="0">
                  <a:moveTo>
                    <a:pt x="6262" y="0"/>
                  </a:moveTo>
                  <a:lnTo>
                    <a:pt x="18238" y="4324"/>
                  </a:lnTo>
                  <a:lnTo>
                    <a:pt x="18238" y="14114"/>
                  </a:lnTo>
                  <a:lnTo>
                    <a:pt x="0" y="7554"/>
                  </a:lnTo>
                  <a:close/>
                </a:path>
              </a:pathLst>
            </a:custGeom>
            <a:solidFill>
              <a:srgbClr val="24D6FF"/>
            </a:solidFill>
            <a:ln>
              <a:noFill/>
            </a:ln>
          </p:spPr>
        </p:sp>
        <p:sp>
          <p:nvSpPr>
            <p:cNvPr id="56" name="Google Shape;295;p30">
              <a:extLst>
                <a:ext uri="{FF2B5EF4-FFF2-40B4-BE49-F238E27FC236}">
                  <a16:creationId xmlns:a16="http://schemas.microsoft.com/office/drawing/2014/main" id="{E09F8202-3132-42CE-B142-07C76022B593}"/>
                </a:ext>
              </a:extLst>
            </p:cNvPr>
            <p:cNvSpPr/>
            <p:nvPr/>
          </p:nvSpPr>
          <p:spPr>
            <a:xfrm flipH="1">
              <a:off x="4749365" y="2275837"/>
              <a:ext cx="1189300" cy="1015326"/>
            </a:xfrm>
            <a:custGeom>
              <a:avLst/>
              <a:gdLst/>
              <a:ahLst/>
              <a:cxnLst/>
              <a:rect l="l" t="t" r="r" b="b"/>
              <a:pathLst>
                <a:path w="18238" h="14114" extrusionOk="0">
                  <a:moveTo>
                    <a:pt x="6262" y="0"/>
                  </a:moveTo>
                  <a:lnTo>
                    <a:pt x="18238" y="4324"/>
                  </a:lnTo>
                  <a:lnTo>
                    <a:pt x="18238" y="14114"/>
                  </a:lnTo>
                  <a:lnTo>
                    <a:pt x="0" y="7554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</p:spPr>
        </p:sp>
        <p:sp>
          <p:nvSpPr>
            <p:cNvPr id="57" name="Google Shape;296;p30">
              <a:extLst>
                <a:ext uri="{FF2B5EF4-FFF2-40B4-BE49-F238E27FC236}">
                  <a16:creationId xmlns:a16="http://schemas.microsoft.com/office/drawing/2014/main" id="{37585D7F-9AE3-4B08-8C2E-2AD31D3FC5C4}"/>
                </a:ext>
              </a:extLst>
            </p:cNvPr>
            <p:cNvSpPr/>
            <p:nvPr/>
          </p:nvSpPr>
          <p:spPr>
            <a:xfrm>
              <a:off x="4059061" y="1153325"/>
              <a:ext cx="693508" cy="1201140"/>
            </a:xfrm>
            <a:custGeom>
              <a:avLst/>
              <a:gdLst/>
              <a:ahLst/>
              <a:cxnLst/>
              <a:rect l="l" t="t" r="r" b="b"/>
              <a:pathLst>
                <a:path w="10635" h="16697" extrusionOk="0">
                  <a:moveTo>
                    <a:pt x="10635" y="0"/>
                  </a:moveTo>
                  <a:lnTo>
                    <a:pt x="0" y="12722"/>
                  </a:lnTo>
                  <a:lnTo>
                    <a:pt x="10635" y="16697"/>
                  </a:lnTo>
                  <a:close/>
                </a:path>
              </a:pathLst>
            </a:custGeom>
            <a:solidFill>
              <a:srgbClr val="24D6FF"/>
            </a:solidFill>
            <a:ln>
              <a:noFill/>
            </a:ln>
          </p:spPr>
        </p:sp>
        <p:sp>
          <p:nvSpPr>
            <p:cNvPr id="58" name="Google Shape;297;p30">
              <a:extLst>
                <a:ext uri="{FF2B5EF4-FFF2-40B4-BE49-F238E27FC236}">
                  <a16:creationId xmlns:a16="http://schemas.microsoft.com/office/drawing/2014/main" id="{68B85CAF-124C-47C5-AAD4-3E76043B6960}"/>
                </a:ext>
              </a:extLst>
            </p:cNvPr>
            <p:cNvSpPr/>
            <p:nvPr/>
          </p:nvSpPr>
          <p:spPr>
            <a:xfrm flipH="1">
              <a:off x="4749351" y="1153325"/>
              <a:ext cx="693508" cy="1201140"/>
            </a:xfrm>
            <a:custGeom>
              <a:avLst/>
              <a:gdLst/>
              <a:ahLst/>
              <a:cxnLst/>
              <a:rect l="l" t="t" r="r" b="b"/>
              <a:pathLst>
                <a:path w="10635" h="16697" extrusionOk="0">
                  <a:moveTo>
                    <a:pt x="10635" y="0"/>
                  </a:moveTo>
                  <a:lnTo>
                    <a:pt x="0" y="12722"/>
                  </a:lnTo>
                  <a:lnTo>
                    <a:pt x="10635" y="16697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</p:spPr>
        </p:sp>
      </p:grp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F6F28257-CEE3-4480-8E68-16F52D9894E7}"/>
              </a:ext>
            </a:extLst>
          </p:cNvPr>
          <p:cNvSpPr/>
          <p:nvPr/>
        </p:nvSpPr>
        <p:spPr>
          <a:xfrm>
            <a:off x="1241947" y="7351602"/>
            <a:ext cx="17660202" cy="3451600"/>
          </a:xfrm>
          <a:prstGeom prst="roundRect">
            <a:avLst/>
          </a:prstGeom>
          <a:solidFill>
            <a:srgbClr val="FFFFFF"/>
          </a:solidFill>
          <a:ln w="38100" cap="flat" cmpd="sng" algn="ctr">
            <a:solidFill>
              <a:srgbClr val="086B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0" name="Picture 2" descr="ÐÐ°ÑÑÐ¸Ð½ÐºÐ¸ Ð¿Ð¾ Ð·Ð°Ð¿ÑÐ¾ÑÑ Ð½ÐµÑÑÑÐ½ÑÐµ ÐºÐ¾Ð¼Ð¿Ð°Ð½Ð¸Ð¸">
            <a:extLst>
              <a:ext uri="{FF2B5EF4-FFF2-40B4-BE49-F238E27FC236}">
                <a16:creationId xmlns:a16="http://schemas.microsoft.com/office/drawing/2014/main" id="{F0EAB104-3086-46CF-9BD3-94CC0F5DE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745" y="7726926"/>
            <a:ext cx="9532763" cy="270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AD3F9716-0D40-4FEE-BD7A-59B4315E1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2508" y="8196146"/>
            <a:ext cx="2246955" cy="2082180"/>
          </a:xfrm>
          <a:prstGeom prst="rect">
            <a:avLst/>
          </a:prstGeom>
        </p:spPr>
      </p:pic>
      <p:sp>
        <p:nvSpPr>
          <p:cNvPr id="62" name="Google Shape;272;p30">
            <a:extLst>
              <a:ext uri="{FF2B5EF4-FFF2-40B4-BE49-F238E27FC236}">
                <a16:creationId xmlns:a16="http://schemas.microsoft.com/office/drawing/2014/main" id="{569126A5-A6FC-406D-B967-FE35BAE21FAF}"/>
              </a:ext>
            </a:extLst>
          </p:cNvPr>
          <p:cNvSpPr txBox="1">
            <a:spLocks/>
          </p:cNvSpPr>
          <p:nvPr/>
        </p:nvSpPr>
        <p:spPr>
          <a:xfrm>
            <a:off x="13582320" y="8709398"/>
            <a:ext cx="5225370" cy="1385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Lexend Deca"/>
              <a:buNone/>
              <a:tabLst/>
              <a:defRPr/>
            </a:pPr>
            <a:r>
              <a:rPr kumimoji="0" lang="ru-RU" sz="5400" b="1" i="0" u="none" strike="noStrike" kern="0" cap="none" spc="0" normalizeH="0" baseline="0" noProof="0" dirty="0">
                <a:ln>
                  <a:noFill/>
                </a:ln>
                <a:solidFill>
                  <a:srgbClr val="0A2F9E"/>
                </a:solidFill>
                <a:effectLst/>
                <a:uLnTx/>
                <a:uFillTx/>
                <a:latin typeface="Lexend Deca"/>
                <a:sym typeface="Lexend Deca"/>
              </a:rPr>
              <a:t>Потенциальные клиенты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11" name="Google Shape;261;p29">
            <a:extLst>
              <a:ext uri="{FF2B5EF4-FFF2-40B4-BE49-F238E27FC236}">
                <a16:creationId xmlns:a16="http://schemas.microsoft.com/office/drawing/2014/main" id="{A2E332DA-5CBE-49A6-9387-506B5A4F0EA7}"/>
              </a:ext>
            </a:extLst>
          </p:cNvPr>
          <p:cNvSpPr txBox="1">
            <a:spLocks/>
          </p:cNvSpPr>
          <p:nvPr/>
        </p:nvSpPr>
        <p:spPr>
          <a:xfrm>
            <a:off x="2024068" y="3234795"/>
            <a:ext cx="12865639" cy="104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Lexend Deca"/>
              <a:buNone/>
              <a:tabLst/>
              <a:defRPr/>
            </a:pPr>
            <a:r>
              <a:rPr kumimoji="0" lang="ru-RU" sz="11500" b="1" i="0" u="none" strike="noStrike" kern="0" cap="none" spc="0" normalizeH="0" baseline="0" noProof="0" dirty="0">
                <a:ln>
                  <a:noFill/>
                </a:ln>
                <a:solidFill>
                  <a:srgbClr val="086BFF"/>
                </a:solidFill>
                <a:effectLst/>
                <a:uLnTx/>
                <a:uFillTx/>
                <a:latin typeface="Lexend Deca"/>
                <a:sym typeface="Lexend Deca"/>
              </a:rPr>
              <a:t>400,000 рублей *</a:t>
            </a:r>
          </a:p>
        </p:txBody>
      </p:sp>
      <p:sp>
        <p:nvSpPr>
          <p:cNvPr id="12" name="Google Shape;264;p29">
            <a:extLst>
              <a:ext uri="{FF2B5EF4-FFF2-40B4-BE49-F238E27FC236}">
                <a16:creationId xmlns:a16="http://schemas.microsoft.com/office/drawing/2014/main" id="{06EAAE90-7BC2-450D-95A6-39CBFE0C078D}"/>
              </a:ext>
            </a:extLst>
          </p:cNvPr>
          <p:cNvSpPr txBox="1">
            <a:spLocks/>
          </p:cNvSpPr>
          <p:nvPr/>
        </p:nvSpPr>
        <p:spPr>
          <a:xfrm>
            <a:off x="782122" y="10266198"/>
            <a:ext cx="19321978" cy="541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uli Light"/>
              <a:buChar char="⬡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∙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∙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●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○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■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●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○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■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A458FF"/>
              </a:buClr>
              <a:buSzPts val="1800"/>
              <a:buFont typeface="Muli Light"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86BFF"/>
                </a:solidFill>
                <a:effectLst/>
                <a:uLnTx/>
                <a:uFillTx/>
                <a:latin typeface="Muli Light"/>
                <a:sym typeface="Muli Light"/>
              </a:rPr>
              <a:t>* Ценообразование будет производится индивидуально с каждым клиентом и устанавливаться в договоре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A458FF"/>
              </a:buClr>
              <a:buSzPts val="1800"/>
              <a:buFont typeface="Muli Light"/>
              <a:buNone/>
              <a:tabLst/>
              <a:defRPr/>
            </a:pPr>
            <a:endParaRPr kumimoji="0" lang="ru-RU" sz="4400" b="0" i="0" u="none" strike="noStrike" kern="0" cap="none" spc="0" normalizeH="0" baseline="0" noProof="0" dirty="0">
              <a:ln>
                <a:noFill/>
              </a:ln>
              <a:solidFill>
                <a:srgbClr val="086BFF"/>
              </a:solidFill>
              <a:effectLst/>
              <a:uLnTx/>
              <a:uFillTx/>
              <a:latin typeface="Muli Light"/>
              <a:sym typeface="Muli Light"/>
            </a:endParaRPr>
          </a:p>
        </p:txBody>
      </p:sp>
      <p:sp>
        <p:nvSpPr>
          <p:cNvPr id="13" name="Google Shape;265;p29">
            <a:extLst>
              <a:ext uri="{FF2B5EF4-FFF2-40B4-BE49-F238E27FC236}">
                <a16:creationId xmlns:a16="http://schemas.microsoft.com/office/drawing/2014/main" id="{0098D4F9-3642-4CE9-8C9E-7414739095F3}"/>
              </a:ext>
            </a:extLst>
          </p:cNvPr>
          <p:cNvSpPr txBox="1">
            <a:spLocks/>
          </p:cNvSpPr>
          <p:nvPr/>
        </p:nvSpPr>
        <p:spPr>
          <a:xfrm>
            <a:off x="2024068" y="6073089"/>
            <a:ext cx="13261425" cy="104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Lexend Deca"/>
              <a:buNone/>
              <a:tabLst/>
              <a:defRPr/>
            </a:pPr>
            <a:r>
              <a:rPr kumimoji="0" lang="ru-RU" sz="11500" b="1" i="0" u="none" strike="noStrike" kern="0" cap="none" spc="0" normalizeH="0" baseline="0" noProof="0" dirty="0">
                <a:ln>
                  <a:noFill/>
                </a:ln>
                <a:solidFill>
                  <a:srgbClr val="086BFF"/>
                </a:solidFill>
                <a:effectLst/>
                <a:uLnTx/>
                <a:uFillTx/>
                <a:latin typeface="Lexend Deca"/>
                <a:sym typeface="Lexend Deca"/>
              </a:rPr>
              <a:t>200,000 рублей *</a:t>
            </a:r>
          </a:p>
        </p:txBody>
      </p:sp>
      <p:sp>
        <p:nvSpPr>
          <p:cNvPr id="14" name="Google Shape;266;p29">
            <a:extLst>
              <a:ext uri="{FF2B5EF4-FFF2-40B4-BE49-F238E27FC236}">
                <a16:creationId xmlns:a16="http://schemas.microsoft.com/office/drawing/2014/main" id="{94275A00-DB67-4DF6-9ABD-C68A8B21CEA4}"/>
              </a:ext>
            </a:extLst>
          </p:cNvPr>
          <p:cNvSpPr txBox="1">
            <a:spLocks/>
          </p:cNvSpPr>
          <p:nvPr/>
        </p:nvSpPr>
        <p:spPr>
          <a:xfrm>
            <a:off x="2024068" y="7118701"/>
            <a:ext cx="10436338" cy="541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uli Light"/>
              <a:buChar char="⬡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∙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∙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●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○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■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●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○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■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A458FF"/>
              </a:buClr>
              <a:buSzPts val="1800"/>
              <a:buFont typeface="Muli Light"/>
              <a:buNone/>
              <a:tabLst/>
              <a:defRPr/>
            </a:pPr>
            <a:r>
              <a:rPr kumimoji="0" lang="ru-RU" sz="4400" b="0" i="0" u="none" strike="noStrike" kern="0" cap="none" spc="0" normalizeH="0" baseline="0" noProof="0" dirty="0">
                <a:ln>
                  <a:noFill/>
                </a:ln>
                <a:solidFill>
                  <a:srgbClr val="086BFF"/>
                </a:solidFill>
                <a:effectLst/>
                <a:uLnTx/>
                <a:uFillTx/>
                <a:latin typeface="Muli Light"/>
                <a:sym typeface="Muli Light"/>
              </a:rPr>
              <a:t>Разовое исследование</a:t>
            </a:r>
          </a:p>
        </p:txBody>
      </p:sp>
      <p:sp>
        <p:nvSpPr>
          <p:cNvPr id="16" name="Google Shape;262;p29">
            <a:extLst>
              <a:ext uri="{FF2B5EF4-FFF2-40B4-BE49-F238E27FC236}">
                <a16:creationId xmlns:a16="http://schemas.microsoft.com/office/drawing/2014/main" id="{97694D54-9FCD-4DD9-8D81-4C8482D1459C}"/>
              </a:ext>
            </a:extLst>
          </p:cNvPr>
          <p:cNvSpPr txBox="1">
            <a:spLocks/>
          </p:cNvSpPr>
          <p:nvPr/>
        </p:nvSpPr>
        <p:spPr>
          <a:xfrm>
            <a:off x="2024068" y="4273633"/>
            <a:ext cx="11540881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uli Light"/>
              <a:buChar char="⬡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∙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 Light"/>
              <a:buChar char="∙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●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○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■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●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○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 Light"/>
              <a:buChar char="■"/>
              <a:defRPr sz="24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A458FF"/>
              </a:buClr>
              <a:buSzPts val="1800"/>
              <a:buFont typeface="Muli Light"/>
              <a:buNone/>
              <a:tabLst/>
              <a:defRPr/>
            </a:pPr>
            <a:r>
              <a:rPr kumimoji="0" lang="ru-RU" sz="4400" b="0" i="0" u="none" strike="noStrike" kern="0" cap="none" spc="0" normalizeH="0" baseline="0" noProof="0" dirty="0">
                <a:ln>
                  <a:noFill/>
                </a:ln>
                <a:solidFill>
                  <a:srgbClr val="086BFF"/>
                </a:solidFill>
                <a:effectLst/>
                <a:uLnTx/>
                <a:uFillTx/>
                <a:latin typeface="Muli Light"/>
                <a:sym typeface="Muli Light"/>
              </a:rPr>
              <a:t>Продажа лицензии на 1 рабочее место в год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13312BB-AA5F-4426-ABB3-AE6FF01DE364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/>
          <a:srcRect t="11792" b="11792"/>
          <a:stretch>
            <a:fillRect/>
          </a:stretch>
        </p:blipFill>
        <p:spPr>
          <a:xfrm>
            <a:off x="12751707" y="2269358"/>
            <a:ext cx="4134611" cy="4137679"/>
          </a:xfr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8ACF37A-2EE6-49E4-8FF5-46D41FF5F6B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712" b="712"/>
          <a:stretch>
            <a:fillRect/>
          </a:stretch>
        </p:blipFill>
        <p:spPr>
          <a:xfrm>
            <a:off x="3067304" y="2309437"/>
            <a:ext cx="4134611" cy="4137679"/>
          </a:xfrm>
        </p:spPr>
      </p:pic>
      <p:sp>
        <p:nvSpPr>
          <p:cNvPr id="36" name="Google Shape;142;p21">
            <a:extLst>
              <a:ext uri="{FF2B5EF4-FFF2-40B4-BE49-F238E27FC236}">
                <a16:creationId xmlns:a16="http://schemas.microsoft.com/office/drawing/2014/main" id="{728E3B4B-C479-45F0-AAD0-99337470ACE7}"/>
              </a:ext>
            </a:extLst>
          </p:cNvPr>
          <p:cNvSpPr txBox="1">
            <a:spLocks/>
          </p:cNvSpPr>
          <p:nvPr/>
        </p:nvSpPr>
        <p:spPr>
          <a:xfrm>
            <a:off x="2258067" y="6563548"/>
            <a:ext cx="6014713" cy="780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247650" algn="l" rtl="0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⬡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685800" marR="0" lvl="1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∙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028700" marR="0" lvl="2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∙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371600" marR="0" lvl="3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●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1714500" marR="0" lvl="4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○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057400" marR="0" lvl="5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■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2400300" marR="0" lvl="6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●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2743200" marR="0" lvl="7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○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3086100" marR="0" lvl="8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■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0" indent="0" algn="ctr">
              <a:buNone/>
            </a:pPr>
            <a:r>
              <a:rPr lang="ru-RU" sz="3600" b="1" dirty="0">
                <a:solidFill>
                  <a:srgbClr val="086BFF"/>
                </a:solidFill>
              </a:rPr>
              <a:t>Хусаинов Ильнар</a:t>
            </a:r>
          </a:p>
          <a:p>
            <a:pPr marL="0" indent="0" algn="ctr">
              <a:buNone/>
            </a:pPr>
            <a:r>
              <a:rPr lang="ru-RU" sz="3600" b="1" dirty="0" err="1">
                <a:solidFill>
                  <a:srgbClr val="086BFF"/>
                </a:solidFill>
              </a:rPr>
              <a:t>Рамилевич</a:t>
            </a:r>
            <a:endParaRPr lang="ru-RU" sz="3600" b="1" dirty="0">
              <a:solidFill>
                <a:srgbClr val="086BFF"/>
              </a:solidFill>
            </a:endParaRPr>
          </a:p>
        </p:txBody>
      </p:sp>
      <p:sp>
        <p:nvSpPr>
          <p:cNvPr id="37" name="Google Shape;142;p21">
            <a:extLst>
              <a:ext uri="{FF2B5EF4-FFF2-40B4-BE49-F238E27FC236}">
                <a16:creationId xmlns:a16="http://schemas.microsoft.com/office/drawing/2014/main" id="{E790E3A8-1D64-44D4-B59D-95040C978B9A}"/>
              </a:ext>
            </a:extLst>
          </p:cNvPr>
          <p:cNvSpPr txBox="1">
            <a:spLocks/>
          </p:cNvSpPr>
          <p:nvPr/>
        </p:nvSpPr>
        <p:spPr>
          <a:xfrm>
            <a:off x="2712499" y="7954278"/>
            <a:ext cx="4638018" cy="181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247650" algn="l" rtl="0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⬡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685800" marR="0" lvl="1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∙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028700" marR="0" lvl="2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∙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371600" marR="0" lvl="3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●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1714500" marR="0" lvl="4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○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057400" marR="0" lvl="5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■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2400300" marR="0" lvl="6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●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2743200" marR="0" lvl="7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○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3086100" marR="0" lvl="8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■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95250" indent="0" algn="ctr">
              <a:buNone/>
            </a:pPr>
            <a:r>
              <a:rPr lang="ru-RU" sz="2400" dirty="0">
                <a:solidFill>
                  <a:srgbClr val="086BFF"/>
                </a:solidFill>
              </a:rPr>
              <a:t>Лидер проекта, ведущий программист</a:t>
            </a:r>
          </a:p>
          <a:p>
            <a:pPr marL="95250" indent="0" algn="ctr">
              <a:buNone/>
            </a:pPr>
            <a:r>
              <a:rPr lang="ru-RU" sz="2400" dirty="0">
                <a:solidFill>
                  <a:srgbClr val="086BFF"/>
                </a:solidFill>
              </a:rPr>
              <a:t>Студент ФГБОУ ВО УГНТУ Программная реализация представления результатов температурных исследований</a:t>
            </a:r>
          </a:p>
          <a:p>
            <a:pPr marL="95250" indent="0" algn="ctr">
              <a:buNone/>
            </a:pPr>
            <a:endParaRPr lang="ru-RU" sz="2400" dirty="0">
              <a:solidFill>
                <a:srgbClr val="086BFF"/>
              </a:solidFill>
            </a:endParaRPr>
          </a:p>
        </p:txBody>
      </p:sp>
      <p:sp>
        <p:nvSpPr>
          <p:cNvPr id="38" name="Двойные круглые скобки 37">
            <a:extLst>
              <a:ext uri="{FF2B5EF4-FFF2-40B4-BE49-F238E27FC236}">
                <a16:creationId xmlns:a16="http://schemas.microsoft.com/office/drawing/2014/main" id="{F58D9189-226B-4988-BB8F-69265D15D4D0}"/>
              </a:ext>
            </a:extLst>
          </p:cNvPr>
          <p:cNvSpPr/>
          <p:nvPr/>
        </p:nvSpPr>
        <p:spPr>
          <a:xfrm>
            <a:off x="2441603" y="6652989"/>
            <a:ext cx="5179811" cy="4079347"/>
          </a:xfrm>
          <a:prstGeom prst="bracketPair">
            <a:avLst/>
          </a:prstGeom>
          <a:ln w="28575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Google Shape;142;p21">
            <a:extLst>
              <a:ext uri="{FF2B5EF4-FFF2-40B4-BE49-F238E27FC236}">
                <a16:creationId xmlns:a16="http://schemas.microsoft.com/office/drawing/2014/main" id="{F2E2E6E3-FDAF-4ED0-9478-1E6116866FBF}"/>
              </a:ext>
            </a:extLst>
          </p:cNvPr>
          <p:cNvSpPr txBox="1">
            <a:spLocks/>
          </p:cNvSpPr>
          <p:nvPr/>
        </p:nvSpPr>
        <p:spPr>
          <a:xfrm>
            <a:off x="12271898" y="6563548"/>
            <a:ext cx="6014713" cy="780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247650" algn="l" rtl="0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⬡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685800" marR="0" lvl="1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∙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028700" marR="0" lvl="2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∙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371600" marR="0" lvl="3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●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1714500" marR="0" lvl="4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○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057400" marR="0" lvl="5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■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2400300" marR="0" lvl="6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●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2743200" marR="0" lvl="7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○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3086100" marR="0" lvl="8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■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0" indent="0" algn="ctr">
              <a:buNone/>
            </a:pPr>
            <a:r>
              <a:rPr lang="ru-RU" sz="3600" b="1" dirty="0">
                <a:solidFill>
                  <a:srgbClr val="086BFF"/>
                </a:solidFill>
              </a:rPr>
              <a:t>Евтеева Екатерина </a:t>
            </a:r>
          </a:p>
          <a:p>
            <a:pPr marL="0" indent="0" algn="ctr">
              <a:buNone/>
            </a:pPr>
            <a:r>
              <a:rPr lang="ru-RU" sz="3600" b="1" dirty="0">
                <a:solidFill>
                  <a:srgbClr val="086BFF"/>
                </a:solidFill>
              </a:rPr>
              <a:t>Олеговна</a:t>
            </a:r>
          </a:p>
        </p:txBody>
      </p:sp>
      <p:sp>
        <p:nvSpPr>
          <p:cNvPr id="48" name="Google Shape;142;p21">
            <a:extLst>
              <a:ext uri="{FF2B5EF4-FFF2-40B4-BE49-F238E27FC236}">
                <a16:creationId xmlns:a16="http://schemas.microsoft.com/office/drawing/2014/main" id="{CD4FE9BF-A8FD-421B-9277-D679704186F2}"/>
              </a:ext>
            </a:extLst>
          </p:cNvPr>
          <p:cNvSpPr txBox="1">
            <a:spLocks/>
          </p:cNvSpPr>
          <p:nvPr/>
        </p:nvSpPr>
        <p:spPr>
          <a:xfrm>
            <a:off x="12726330" y="7954278"/>
            <a:ext cx="4638018" cy="181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247650" algn="l" rtl="0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⬡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685800" marR="0" lvl="1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∙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028700" marR="0" lvl="2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 Light"/>
              <a:buChar char="∙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371600" marR="0" lvl="3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●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1714500" marR="0" lvl="4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○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057400" marR="0" lvl="5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■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2400300" marR="0" lvl="6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●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2743200" marR="0" lvl="7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○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3086100" marR="0" lvl="8" indent="-247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 Light"/>
              <a:buChar char="■"/>
              <a:defRPr sz="1200" b="0" i="0" u="none" strike="noStrike" cap="none">
                <a:solidFill>
                  <a:schemeClr val="lt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95250" indent="0" algn="ctr">
              <a:buNone/>
            </a:pPr>
            <a:r>
              <a:rPr lang="ru-RU" sz="2400" dirty="0">
                <a:solidFill>
                  <a:srgbClr val="086BFF"/>
                </a:solidFill>
              </a:rPr>
              <a:t>Мастер презентаций, генератор идей, вдохновитель</a:t>
            </a:r>
          </a:p>
          <a:p>
            <a:pPr marL="95250" indent="0" algn="ctr">
              <a:buNone/>
            </a:pPr>
            <a:r>
              <a:rPr lang="ru-RU" sz="2400" dirty="0">
                <a:solidFill>
                  <a:srgbClr val="086BFF"/>
                </a:solidFill>
              </a:rPr>
              <a:t>Студент ФГБОУ ВО УГНТУ </a:t>
            </a:r>
          </a:p>
          <a:p>
            <a:pPr marL="95250" indent="0" algn="ctr">
              <a:buNone/>
            </a:pPr>
            <a:r>
              <a:rPr lang="ru-RU" sz="2400" dirty="0">
                <a:solidFill>
                  <a:srgbClr val="086BFF"/>
                </a:solidFill>
              </a:rPr>
              <a:t>Разработка дизайна программного продукта</a:t>
            </a:r>
          </a:p>
          <a:p>
            <a:pPr marL="95250" indent="0" algn="ctr">
              <a:buNone/>
            </a:pPr>
            <a:endParaRPr lang="ru-RU" sz="2400" dirty="0">
              <a:solidFill>
                <a:srgbClr val="086BFF"/>
              </a:solidFill>
            </a:endParaRPr>
          </a:p>
        </p:txBody>
      </p:sp>
      <p:sp>
        <p:nvSpPr>
          <p:cNvPr id="49" name="Двойные круглые скобки 48">
            <a:extLst>
              <a:ext uri="{FF2B5EF4-FFF2-40B4-BE49-F238E27FC236}">
                <a16:creationId xmlns:a16="http://schemas.microsoft.com/office/drawing/2014/main" id="{1FDD01FD-86F6-45C7-80DC-71BC1BA4CE61}"/>
              </a:ext>
            </a:extLst>
          </p:cNvPr>
          <p:cNvSpPr/>
          <p:nvPr/>
        </p:nvSpPr>
        <p:spPr>
          <a:xfrm>
            <a:off x="12455434" y="6652989"/>
            <a:ext cx="5179811" cy="4079347"/>
          </a:xfrm>
          <a:prstGeom prst="bracketPair">
            <a:avLst/>
          </a:prstGeom>
          <a:ln w="28575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10" name="Google Shape;65;p7">
            <a:extLst>
              <a:ext uri="{FF2B5EF4-FFF2-40B4-BE49-F238E27FC236}">
                <a16:creationId xmlns:a16="http://schemas.microsoft.com/office/drawing/2014/main" id="{88A98E03-047D-4EA0-B596-1D3E9FC200B3}"/>
              </a:ext>
            </a:extLst>
          </p:cNvPr>
          <p:cNvSpPr/>
          <p:nvPr/>
        </p:nvSpPr>
        <p:spPr>
          <a:xfrm>
            <a:off x="3113406" y="3246861"/>
            <a:ext cx="2413937" cy="2033362"/>
          </a:xfrm>
          <a:custGeom>
            <a:avLst/>
            <a:gdLst/>
            <a:ahLst/>
            <a:cxnLst/>
            <a:rect l="l" t="t" r="r" b="b"/>
            <a:pathLst>
              <a:path w="7439" h="5928" extrusionOk="0">
                <a:moveTo>
                  <a:pt x="6096" y="0"/>
                </a:moveTo>
                <a:lnTo>
                  <a:pt x="6022" y="19"/>
                </a:lnTo>
                <a:lnTo>
                  <a:pt x="5947" y="37"/>
                </a:lnTo>
                <a:lnTo>
                  <a:pt x="4754" y="727"/>
                </a:lnTo>
                <a:lnTo>
                  <a:pt x="3561" y="727"/>
                </a:lnTo>
                <a:lnTo>
                  <a:pt x="3468" y="746"/>
                </a:lnTo>
                <a:lnTo>
                  <a:pt x="3356" y="764"/>
                </a:lnTo>
                <a:lnTo>
                  <a:pt x="3263" y="802"/>
                </a:lnTo>
                <a:lnTo>
                  <a:pt x="3170" y="839"/>
                </a:lnTo>
                <a:lnTo>
                  <a:pt x="2778" y="1081"/>
                </a:lnTo>
                <a:lnTo>
                  <a:pt x="2704" y="1156"/>
                </a:lnTo>
                <a:lnTo>
                  <a:pt x="2648" y="1230"/>
                </a:lnTo>
                <a:lnTo>
                  <a:pt x="2610" y="1305"/>
                </a:lnTo>
                <a:lnTo>
                  <a:pt x="2610" y="1398"/>
                </a:lnTo>
                <a:lnTo>
                  <a:pt x="2610" y="2852"/>
                </a:lnTo>
                <a:lnTo>
                  <a:pt x="2610" y="2945"/>
                </a:lnTo>
                <a:lnTo>
                  <a:pt x="2648" y="3038"/>
                </a:lnTo>
                <a:lnTo>
                  <a:pt x="2685" y="3113"/>
                </a:lnTo>
                <a:lnTo>
                  <a:pt x="2741" y="3188"/>
                </a:lnTo>
                <a:lnTo>
                  <a:pt x="2797" y="3243"/>
                </a:lnTo>
                <a:lnTo>
                  <a:pt x="2871" y="3281"/>
                </a:lnTo>
                <a:lnTo>
                  <a:pt x="2946" y="3318"/>
                </a:lnTo>
                <a:lnTo>
                  <a:pt x="3039" y="3337"/>
                </a:lnTo>
                <a:lnTo>
                  <a:pt x="3132" y="3337"/>
                </a:lnTo>
                <a:lnTo>
                  <a:pt x="3226" y="3299"/>
                </a:lnTo>
                <a:lnTo>
                  <a:pt x="3319" y="3262"/>
                </a:lnTo>
                <a:lnTo>
                  <a:pt x="3393" y="3206"/>
                </a:lnTo>
                <a:lnTo>
                  <a:pt x="3449" y="3132"/>
                </a:lnTo>
                <a:lnTo>
                  <a:pt x="3505" y="3057"/>
                </a:lnTo>
                <a:lnTo>
                  <a:pt x="3524" y="2964"/>
                </a:lnTo>
                <a:lnTo>
                  <a:pt x="3542" y="2871"/>
                </a:lnTo>
                <a:lnTo>
                  <a:pt x="3542" y="1845"/>
                </a:lnTo>
                <a:lnTo>
                  <a:pt x="5667" y="1845"/>
                </a:lnTo>
                <a:lnTo>
                  <a:pt x="5798" y="1864"/>
                </a:lnTo>
                <a:lnTo>
                  <a:pt x="5928" y="1901"/>
                </a:lnTo>
                <a:lnTo>
                  <a:pt x="6040" y="1957"/>
                </a:lnTo>
                <a:lnTo>
                  <a:pt x="6133" y="2032"/>
                </a:lnTo>
                <a:lnTo>
                  <a:pt x="6208" y="2125"/>
                </a:lnTo>
                <a:lnTo>
                  <a:pt x="6264" y="2237"/>
                </a:lnTo>
                <a:lnTo>
                  <a:pt x="6301" y="2367"/>
                </a:lnTo>
                <a:lnTo>
                  <a:pt x="6320" y="2498"/>
                </a:lnTo>
                <a:lnTo>
                  <a:pt x="6320" y="2833"/>
                </a:lnTo>
                <a:lnTo>
                  <a:pt x="7252" y="2293"/>
                </a:lnTo>
                <a:lnTo>
                  <a:pt x="7308" y="2256"/>
                </a:lnTo>
                <a:lnTo>
                  <a:pt x="7364" y="2200"/>
                </a:lnTo>
                <a:lnTo>
                  <a:pt x="7401" y="2125"/>
                </a:lnTo>
                <a:lnTo>
                  <a:pt x="7420" y="2069"/>
                </a:lnTo>
                <a:lnTo>
                  <a:pt x="7438" y="1995"/>
                </a:lnTo>
                <a:lnTo>
                  <a:pt x="7438" y="1920"/>
                </a:lnTo>
                <a:lnTo>
                  <a:pt x="7420" y="1845"/>
                </a:lnTo>
                <a:lnTo>
                  <a:pt x="7382" y="1790"/>
                </a:lnTo>
                <a:lnTo>
                  <a:pt x="6450" y="187"/>
                </a:lnTo>
                <a:lnTo>
                  <a:pt x="6413" y="112"/>
                </a:lnTo>
                <a:lnTo>
                  <a:pt x="6357" y="75"/>
                </a:lnTo>
                <a:lnTo>
                  <a:pt x="6301" y="37"/>
                </a:lnTo>
                <a:lnTo>
                  <a:pt x="6227" y="0"/>
                </a:lnTo>
                <a:close/>
                <a:moveTo>
                  <a:pt x="2238" y="1454"/>
                </a:moveTo>
                <a:lnTo>
                  <a:pt x="1492" y="1920"/>
                </a:lnTo>
                <a:lnTo>
                  <a:pt x="1399" y="1976"/>
                </a:lnTo>
                <a:lnTo>
                  <a:pt x="1324" y="2032"/>
                </a:lnTo>
                <a:lnTo>
                  <a:pt x="1268" y="2106"/>
                </a:lnTo>
                <a:lnTo>
                  <a:pt x="1212" y="2181"/>
                </a:lnTo>
                <a:lnTo>
                  <a:pt x="1175" y="2274"/>
                </a:lnTo>
                <a:lnTo>
                  <a:pt x="1157" y="2367"/>
                </a:lnTo>
                <a:lnTo>
                  <a:pt x="1138" y="2461"/>
                </a:lnTo>
                <a:lnTo>
                  <a:pt x="1119" y="2554"/>
                </a:lnTo>
                <a:lnTo>
                  <a:pt x="1119" y="3094"/>
                </a:lnTo>
                <a:lnTo>
                  <a:pt x="187" y="3635"/>
                </a:lnTo>
                <a:lnTo>
                  <a:pt x="131" y="3672"/>
                </a:lnTo>
                <a:lnTo>
                  <a:pt x="75" y="3728"/>
                </a:lnTo>
                <a:lnTo>
                  <a:pt x="38" y="3784"/>
                </a:lnTo>
                <a:lnTo>
                  <a:pt x="20" y="3859"/>
                </a:lnTo>
                <a:lnTo>
                  <a:pt x="1" y="3933"/>
                </a:lnTo>
                <a:lnTo>
                  <a:pt x="20" y="3989"/>
                </a:lnTo>
                <a:lnTo>
                  <a:pt x="20" y="4064"/>
                </a:lnTo>
                <a:lnTo>
                  <a:pt x="57" y="4138"/>
                </a:lnTo>
                <a:lnTo>
                  <a:pt x="989" y="5741"/>
                </a:lnTo>
                <a:lnTo>
                  <a:pt x="1026" y="5816"/>
                </a:lnTo>
                <a:lnTo>
                  <a:pt x="1082" y="5853"/>
                </a:lnTo>
                <a:lnTo>
                  <a:pt x="1138" y="5890"/>
                </a:lnTo>
                <a:lnTo>
                  <a:pt x="1212" y="5928"/>
                </a:lnTo>
                <a:lnTo>
                  <a:pt x="1362" y="5928"/>
                </a:lnTo>
                <a:lnTo>
                  <a:pt x="1417" y="5909"/>
                </a:lnTo>
                <a:lnTo>
                  <a:pt x="1492" y="5890"/>
                </a:lnTo>
                <a:lnTo>
                  <a:pt x="2685" y="5182"/>
                </a:lnTo>
                <a:lnTo>
                  <a:pt x="4419" y="5182"/>
                </a:lnTo>
                <a:lnTo>
                  <a:pt x="4568" y="5126"/>
                </a:lnTo>
                <a:lnTo>
                  <a:pt x="4698" y="5070"/>
                </a:lnTo>
                <a:lnTo>
                  <a:pt x="4810" y="4977"/>
                </a:lnTo>
                <a:lnTo>
                  <a:pt x="4903" y="4865"/>
                </a:lnTo>
                <a:lnTo>
                  <a:pt x="4959" y="4735"/>
                </a:lnTo>
                <a:lnTo>
                  <a:pt x="5015" y="4604"/>
                </a:lnTo>
                <a:lnTo>
                  <a:pt x="5015" y="4455"/>
                </a:lnTo>
                <a:lnTo>
                  <a:pt x="5201" y="4455"/>
                </a:lnTo>
                <a:lnTo>
                  <a:pt x="5276" y="4436"/>
                </a:lnTo>
                <a:lnTo>
                  <a:pt x="5350" y="4418"/>
                </a:lnTo>
                <a:lnTo>
                  <a:pt x="5406" y="4380"/>
                </a:lnTo>
                <a:lnTo>
                  <a:pt x="5462" y="4343"/>
                </a:lnTo>
                <a:lnTo>
                  <a:pt x="5518" y="4287"/>
                </a:lnTo>
                <a:lnTo>
                  <a:pt x="5556" y="4213"/>
                </a:lnTo>
                <a:lnTo>
                  <a:pt x="5574" y="4157"/>
                </a:lnTo>
                <a:lnTo>
                  <a:pt x="5574" y="4082"/>
                </a:lnTo>
                <a:lnTo>
                  <a:pt x="5574" y="3337"/>
                </a:lnTo>
                <a:lnTo>
                  <a:pt x="5667" y="3337"/>
                </a:lnTo>
                <a:lnTo>
                  <a:pt x="5723" y="3318"/>
                </a:lnTo>
                <a:lnTo>
                  <a:pt x="5779" y="3318"/>
                </a:lnTo>
                <a:lnTo>
                  <a:pt x="5872" y="3243"/>
                </a:lnTo>
                <a:lnTo>
                  <a:pt x="5928" y="3169"/>
                </a:lnTo>
                <a:lnTo>
                  <a:pt x="5947" y="3113"/>
                </a:lnTo>
                <a:lnTo>
                  <a:pt x="5947" y="3057"/>
                </a:lnTo>
                <a:lnTo>
                  <a:pt x="5947" y="2498"/>
                </a:lnTo>
                <a:lnTo>
                  <a:pt x="5947" y="2442"/>
                </a:lnTo>
                <a:lnTo>
                  <a:pt x="5928" y="2386"/>
                </a:lnTo>
                <a:lnTo>
                  <a:pt x="5872" y="2293"/>
                </a:lnTo>
                <a:lnTo>
                  <a:pt x="5779" y="2237"/>
                </a:lnTo>
                <a:lnTo>
                  <a:pt x="5723" y="2218"/>
                </a:lnTo>
                <a:lnTo>
                  <a:pt x="3915" y="2218"/>
                </a:lnTo>
                <a:lnTo>
                  <a:pt x="3915" y="2852"/>
                </a:lnTo>
                <a:lnTo>
                  <a:pt x="3897" y="3020"/>
                </a:lnTo>
                <a:lnTo>
                  <a:pt x="3841" y="3188"/>
                </a:lnTo>
                <a:lnTo>
                  <a:pt x="3766" y="3318"/>
                </a:lnTo>
                <a:lnTo>
                  <a:pt x="3673" y="3449"/>
                </a:lnTo>
                <a:lnTo>
                  <a:pt x="3561" y="3542"/>
                </a:lnTo>
                <a:lnTo>
                  <a:pt x="3412" y="3635"/>
                </a:lnTo>
                <a:lnTo>
                  <a:pt x="3263" y="3672"/>
                </a:lnTo>
                <a:lnTo>
                  <a:pt x="3095" y="3709"/>
                </a:lnTo>
                <a:lnTo>
                  <a:pt x="2927" y="3691"/>
                </a:lnTo>
                <a:lnTo>
                  <a:pt x="2760" y="3654"/>
                </a:lnTo>
                <a:lnTo>
                  <a:pt x="2629" y="3579"/>
                </a:lnTo>
                <a:lnTo>
                  <a:pt x="2499" y="3467"/>
                </a:lnTo>
                <a:lnTo>
                  <a:pt x="2387" y="3337"/>
                </a:lnTo>
                <a:lnTo>
                  <a:pt x="2312" y="3206"/>
                </a:lnTo>
                <a:lnTo>
                  <a:pt x="2256" y="3038"/>
                </a:lnTo>
                <a:lnTo>
                  <a:pt x="2238" y="2871"/>
                </a:lnTo>
                <a:lnTo>
                  <a:pt x="2238" y="1454"/>
                </a:lnTo>
                <a:close/>
              </a:path>
            </a:pathLst>
          </a:custGeom>
          <a:solidFill>
            <a:srgbClr val="086BFF"/>
          </a:solidFill>
          <a:ln>
            <a:solidFill>
              <a:srgbClr val="086BFF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086BFF"/>
              </a:solidFill>
            </a:endParaRPr>
          </a:p>
        </p:txBody>
      </p:sp>
      <p:grpSp>
        <p:nvGrpSpPr>
          <p:cNvPr id="13" name="Google Shape;423;p39">
            <a:extLst>
              <a:ext uri="{FF2B5EF4-FFF2-40B4-BE49-F238E27FC236}">
                <a16:creationId xmlns:a16="http://schemas.microsoft.com/office/drawing/2014/main" id="{E060A427-FAA5-4409-841D-72CFA931DEBC}"/>
              </a:ext>
            </a:extLst>
          </p:cNvPr>
          <p:cNvGrpSpPr/>
          <p:nvPr/>
        </p:nvGrpSpPr>
        <p:grpSpPr>
          <a:xfrm>
            <a:off x="8657681" y="3145650"/>
            <a:ext cx="2308286" cy="2053421"/>
            <a:chOff x="5983625" y="301625"/>
            <a:chExt cx="403000" cy="395050"/>
          </a:xfrm>
          <a:solidFill>
            <a:schemeClr val="bg1"/>
          </a:solidFill>
        </p:grpSpPr>
        <p:sp>
          <p:nvSpPr>
            <p:cNvPr id="14" name="Google Shape;424;p39">
              <a:extLst>
                <a:ext uri="{FF2B5EF4-FFF2-40B4-BE49-F238E27FC236}">
                  <a16:creationId xmlns:a16="http://schemas.microsoft.com/office/drawing/2014/main" id="{D718DA44-29FA-4338-B214-5D0AD6515972}"/>
                </a:ext>
              </a:extLst>
            </p:cNvPr>
            <p:cNvSpPr/>
            <p:nvPr/>
          </p:nvSpPr>
          <p:spPr>
            <a:xfrm>
              <a:off x="5983625" y="319925"/>
              <a:ext cx="403000" cy="67200"/>
            </a:xfrm>
            <a:custGeom>
              <a:avLst/>
              <a:gdLst/>
              <a:ahLst/>
              <a:cxnLst/>
              <a:rect l="l" t="t" r="r" b="b"/>
              <a:pathLst>
                <a:path w="16120" h="2688" extrusionOk="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grpFill/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2400">
                <a:solidFill>
                  <a:srgbClr val="086BFF"/>
                </a:solidFill>
              </a:endParaRPr>
            </a:p>
          </p:txBody>
        </p:sp>
        <p:sp>
          <p:nvSpPr>
            <p:cNvPr id="15" name="Google Shape;425;p39">
              <a:extLst>
                <a:ext uri="{FF2B5EF4-FFF2-40B4-BE49-F238E27FC236}">
                  <a16:creationId xmlns:a16="http://schemas.microsoft.com/office/drawing/2014/main" id="{B2075EE5-7276-4847-8B5D-7A8E07D95FBF}"/>
                </a:ext>
              </a:extLst>
            </p:cNvPr>
            <p:cNvSpPr/>
            <p:nvPr/>
          </p:nvSpPr>
          <p:spPr>
            <a:xfrm>
              <a:off x="5983625" y="664900"/>
              <a:ext cx="403000" cy="31775"/>
            </a:xfrm>
            <a:custGeom>
              <a:avLst/>
              <a:gdLst/>
              <a:ahLst/>
              <a:cxnLst/>
              <a:rect l="l" t="t" r="r" b="b"/>
              <a:pathLst>
                <a:path w="16120" h="1271" extrusionOk="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2400">
                <a:solidFill>
                  <a:srgbClr val="086BFF"/>
                </a:solidFill>
              </a:endParaRPr>
            </a:p>
          </p:txBody>
        </p:sp>
        <p:sp>
          <p:nvSpPr>
            <p:cNvPr id="16" name="Google Shape;426;p39">
              <a:extLst>
                <a:ext uri="{FF2B5EF4-FFF2-40B4-BE49-F238E27FC236}">
                  <a16:creationId xmlns:a16="http://schemas.microsoft.com/office/drawing/2014/main" id="{0A88EA6B-FDF9-44A7-A09C-C27F957C1BED}"/>
                </a:ext>
              </a:extLst>
            </p:cNvPr>
            <p:cNvSpPr/>
            <p:nvPr/>
          </p:nvSpPr>
          <p:spPr>
            <a:xfrm>
              <a:off x="6041025" y="3016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grpFill/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2400">
                <a:solidFill>
                  <a:srgbClr val="086BFF"/>
                </a:solidFill>
              </a:endParaRPr>
            </a:p>
          </p:txBody>
        </p:sp>
        <p:sp>
          <p:nvSpPr>
            <p:cNvPr id="17" name="Google Shape;427;p39">
              <a:extLst>
                <a:ext uri="{FF2B5EF4-FFF2-40B4-BE49-F238E27FC236}">
                  <a16:creationId xmlns:a16="http://schemas.microsoft.com/office/drawing/2014/main" id="{19CF4B7E-E23B-4006-8FE6-C5C84383F796}"/>
                </a:ext>
              </a:extLst>
            </p:cNvPr>
            <p:cNvSpPr/>
            <p:nvPr/>
          </p:nvSpPr>
          <p:spPr>
            <a:xfrm>
              <a:off x="6297450" y="3016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grpFill/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2400">
                <a:solidFill>
                  <a:srgbClr val="086BFF"/>
                </a:solidFill>
              </a:endParaRPr>
            </a:p>
          </p:txBody>
        </p:sp>
        <p:sp>
          <p:nvSpPr>
            <p:cNvPr id="18" name="Google Shape;428;p39">
              <a:extLst>
                <a:ext uri="{FF2B5EF4-FFF2-40B4-BE49-F238E27FC236}">
                  <a16:creationId xmlns:a16="http://schemas.microsoft.com/office/drawing/2014/main" id="{4549496E-FAF5-4AA5-B69E-8ABCB7B2004B}"/>
                </a:ext>
              </a:extLst>
            </p:cNvPr>
            <p:cNvSpPr/>
            <p:nvPr/>
          </p:nvSpPr>
          <p:spPr>
            <a:xfrm>
              <a:off x="60972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grpFill/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2400">
                <a:solidFill>
                  <a:srgbClr val="086BFF"/>
                </a:solidFill>
              </a:endParaRPr>
            </a:p>
          </p:txBody>
        </p:sp>
        <p:sp>
          <p:nvSpPr>
            <p:cNvPr id="19" name="Google Shape;429;p39">
              <a:extLst>
                <a:ext uri="{FF2B5EF4-FFF2-40B4-BE49-F238E27FC236}">
                  <a16:creationId xmlns:a16="http://schemas.microsoft.com/office/drawing/2014/main" id="{E6F43B42-ED5D-4DBF-BB3B-4378ABBA72D1}"/>
                </a:ext>
              </a:extLst>
            </p:cNvPr>
            <p:cNvSpPr/>
            <p:nvPr/>
          </p:nvSpPr>
          <p:spPr>
            <a:xfrm>
              <a:off x="60972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grpFill/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2400">
                <a:solidFill>
                  <a:srgbClr val="086BFF"/>
                </a:solidFill>
              </a:endParaRPr>
            </a:p>
          </p:txBody>
        </p:sp>
        <p:sp>
          <p:nvSpPr>
            <p:cNvPr id="20" name="Google Shape;430;p39">
              <a:extLst>
                <a:ext uri="{FF2B5EF4-FFF2-40B4-BE49-F238E27FC236}">
                  <a16:creationId xmlns:a16="http://schemas.microsoft.com/office/drawing/2014/main" id="{71C51AED-A59D-49E8-A5E8-3B3EEF4A6EB7}"/>
                </a:ext>
              </a:extLst>
            </p:cNvPr>
            <p:cNvSpPr/>
            <p:nvPr/>
          </p:nvSpPr>
          <p:spPr>
            <a:xfrm>
              <a:off x="60972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grpFill/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2400">
                <a:solidFill>
                  <a:srgbClr val="086BFF"/>
                </a:solidFill>
              </a:endParaRPr>
            </a:p>
          </p:txBody>
        </p:sp>
        <p:sp>
          <p:nvSpPr>
            <p:cNvPr id="21" name="Google Shape;431;p39">
              <a:extLst>
                <a:ext uri="{FF2B5EF4-FFF2-40B4-BE49-F238E27FC236}">
                  <a16:creationId xmlns:a16="http://schemas.microsoft.com/office/drawing/2014/main" id="{34EB0074-514C-49F6-B979-4FAF00F7758D}"/>
                </a:ext>
              </a:extLst>
            </p:cNvPr>
            <p:cNvSpPr/>
            <p:nvPr/>
          </p:nvSpPr>
          <p:spPr>
            <a:xfrm>
              <a:off x="6160075" y="575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grpFill/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2400">
                <a:solidFill>
                  <a:srgbClr val="086BFF"/>
                </a:solidFill>
              </a:endParaRPr>
            </a:p>
          </p:txBody>
        </p:sp>
        <p:sp>
          <p:nvSpPr>
            <p:cNvPr id="22" name="Google Shape;432;p39">
              <a:extLst>
                <a:ext uri="{FF2B5EF4-FFF2-40B4-BE49-F238E27FC236}">
                  <a16:creationId xmlns:a16="http://schemas.microsoft.com/office/drawing/2014/main" id="{7DF7C9D2-C87E-4FFE-9F44-6E8F22F04EAA}"/>
                </a:ext>
              </a:extLst>
            </p:cNvPr>
            <p:cNvSpPr/>
            <p:nvPr/>
          </p:nvSpPr>
          <p:spPr>
            <a:xfrm>
              <a:off x="60343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2400">
                <a:solidFill>
                  <a:srgbClr val="086BFF"/>
                </a:solidFill>
              </a:endParaRPr>
            </a:p>
          </p:txBody>
        </p:sp>
        <p:sp>
          <p:nvSpPr>
            <p:cNvPr id="23" name="Google Shape;433;p39">
              <a:extLst>
                <a:ext uri="{FF2B5EF4-FFF2-40B4-BE49-F238E27FC236}">
                  <a16:creationId xmlns:a16="http://schemas.microsoft.com/office/drawing/2014/main" id="{49A39060-361A-4CC2-96C7-8854A15BA7CF}"/>
                </a:ext>
              </a:extLst>
            </p:cNvPr>
            <p:cNvSpPr/>
            <p:nvPr/>
          </p:nvSpPr>
          <p:spPr>
            <a:xfrm>
              <a:off x="60343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2400">
                <a:solidFill>
                  <a:srgbClr val="086BFF"/>
                </a:solidFill>
              </a:endParaRPr>
            </a:p>
          </p:txBody>
        </p:sp>
        <p:sp>
          <p:nvSpPr>
            <p:cNvPr id="24" name="Google Shape;434;p39">
              <a:extLst>
                <a:ext uri="{FF2B5EF4-FFF2-40B4-BE49-F238E27FC236}">
                  <a16:creationId xmlns:a16="http://schemas.microsoft.com/office/drawing/2014/main" id="{F5154E76-11D3-4CC9-903E-52A0DD966107}"/>
                </a:ext>
              </a:extLst>
            </p:cNvPr>
            <p:cNvSpPr/>
            <p:nvPr/>
          </p:nvSpPr>
          <p:spPr>
            <a:xfrm>
              <a:off x="60343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2400">
                <a:solidFill>
                  <a:srgbClr val="086BFF"/>
                </a:solidFill>
              </a:endParaRPr>
            </a:p>
          </p:txBody>
        </p:sp>
        <p:sp>
          <p:nvSpPr>
            <p:cNvPr id="25" name="Google Shape;435;p39">
              <a:extLst>
                <a:ext uri="{FF2B5EF4-FFF2-40B4-BE49-F238E27FC236}">
                  <a16:creationId xmlns:a16="http://schemas.microsoft.com/office/drawing/2014/main" id="{090C2015-3199-4FBD-ABD3-8D7AF7F4EEF2}"/>
                </a:ext>
              </a:extLst>
            </p:cNvPr>
            <p:cNvSpPr/>
            <p:nvPr/>
          </p:nvSpPr>
          <p:spPr>
            <a:xfrm>
              <a:off x="6160075" y="509200"/>
              <a:ext cx="50100" cy="53775"/>
            </a:xfrm>
            <a:custGeom>
              <a:avLst/>
              <a:gdLst/>
              <a:ahLst/>
              <a:cxnLst/>
              <a:rect l="l" t="t" r="r" b="b"/>
              <a:pathLst>
                <a:path w="2004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grpFill/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2400">
                <a:solidFill>
                  <a:srgbClr val="086BFF"/>
                </a:solidFill>
              </a:endParaRPr>
            </a:p>
          </p:txBody>
        </p:sp>
        <p:sp>
          <p:nvSpPr>
            <p:cNvPr id="26" name="Google Shape;436;p39">
              <a:extLst>
                <a:ext uri="{FF2B5EF4-FFF2-40B4-BE49-F238E27FC236}">
                  <a16:creationId xmlns:a16="http://schemas.microsoft.com/office/drawing/2014/main" id="{1D12C3B7-1799-4711-B95D-FCCCD250BA0E}"/>
                </a:ext>
              </a:extLst>
            </p:cNvPr>
            <p:cNvSpPr/>
            <p:nvPr/>
          </p:nvSpPr>
          <p:spPr>
            <a:xfrm>
              <a:off x="5983625" y="399300"/>
              <a:ext cx="403000" cy="272950"/>
            </a:xfrm>
            <a:custGeom>
              <a:avLst/>
              <a:gdLst/>
              <a:ahLst/>
              <a:cxnLst/>
              <a:rect l="l" t="t" r="r" b="b"/>
              <a:pathLst>
                <a:path w="16120" h="10918" extrusionOk="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grpFill/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2400">
                <a:solidFill>
                  <a:srgbClr val="086BFF"/>
                </a:solidFill>
              </a:endParaRPr>
            </a:p>
          </p:txBody>
        </p:sp>
        <p:sp>
          <p:nvSpPr>
            <p:cNvPr id="27" name="Google Shape;437;p39">
              <a:extLst>
                <a:ext uri="{FF2B5EF4-FFF2-40B4-BE49-F238E27FC236}">
                  <a16:creationId xmlns:a16="http://schemas.microsoft.com/office/drawing/2014/main" id="{FF65AB6E-DD66-4E03-89EB-BCBECA162917}"/>
                </a:ext>
              </a:extLst>
            </p:cNvPr>
            <p:cNvSpPr/>
            <p:nvPr/>
          </p:nvSpPr>
          <p:spPr>
            <a:xfrm>
              <a:off x="62852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2400">
                <a:solidFill>
                  <a:srgbClr val="086BFF"/>
                </a:solidFill>
              </a:endParaRPr>
            </a:p>
          </p:txBody>
        </p:sp>
        <p:sp>
          <p:nvSpPr>
            <p:cNvPr id="28" name="Google Shape;438;p39">
              <a:extLst>
                <a:ext uri="{FF2B5EF4-FFF2-40B4-BE49-F238E27FC236}">
                  <a16:creationId xmlns:a16="http://schemas.microsoft.com/office/drawing/2014/main" id="{1572598B-AD6E-4D89-BAF5-4C86058EAA49}"/>
                </a:ext>
              </a:extLst>
            </p:cNvPr>
            <p:cNvSpPr/>
            <p:nvPr/>
          </p:nvSpPr>
          <p:spPr>
            <a:xfrm>
              <a:off x="62852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2400">
                <a:solidFill>
                  <a:srgbClr val="086BFF"/>
                </a:solidFill>
              </a:endParaRPr>
            </a:p>
          </p:txBody>
        </p:sp>
        <p:sp>
          <p:nvSpPr>
            <p:cNvPr id="29" name="Google Shape;439;p39">
              <a:extLst>
                <a:ext uri="{FF2B5EF4-FFF2-40B4-BE49-F238E27FC236}">
                  <a16:creationId xmlns:a16="http://schemas.microsoft.com/office/drawing/2014/main" id="{E096046F-BCBC-432E-A7F4-9A8CD66B1AB3}"/>
                </a:ext>
              </a:extLst>
            </p:cNvPr>
            <p:cNvSpPr/>
            <p:nvPr/>
          </p:nvSpPr>
          <p:spPr>
            <a:xfrm>
              <a:off x="62852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2400">
                <a:solidFill>
                  <a:srgbClr val="086BFF"/>
                </a:solidFill>
              </a:endParaRPr>
            </a:p>
          </p:txBody>
        </p:sp>
        <p:sp>
          <p:nvSpPr>
            <p:cNvPr id="30" name="Google Shape;440;p39">
              <a:extLst>
                <a:ext uri="{FF2B5EF4-FFF2-40B4-BE49-F238E27FC236}">
                  <a16:creationId xmlns:a16="http://schemas.microsoft.com/office/drawing/2014/main" id="{F1ACD216-43B9-40D1-A531-48D71978F749}"/>
                </a:ext>
              </a:extLst>
            </p:cNvPr>
            <p:cNvSpPr/>
            <p:nvPr/>
          </p:nvSpPr>
          <p:spPr>
            <a:xfrm>
              <a:off x="62223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2400">
                <a:solidFill>
                  <a:srgbClr val="086BFF"/>
                </a:solidFill>
              </a:endParaRPr>
            </a:p>
          </p:txBody>
        </p:sp>
        <p:sp>
          <p:nvSpPr>
            <p:cNvPr id="31" name="Google Shape;441;p39">
              <a:extLst>
                <a:ext uri="{FF2B5EF4-FFF2-40B4-BE49-F238E27FC236}">
                  <a16:creationId xmlns:a16="http://schemas.microsoft.com/office/drawing/2014/main" id="{6549CD5F-96BC-4598-9E44-668C43FECB97}"/>
                </a:ext>
              </a:extLst>
            </p:cNvPr>
            <p:cNvSpPr/>
            <p:nvPr/>
          </p:nvSpPr>
          <p:spPr>
            <a:xfrm>
              <a:off x="6160075" y="448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grpFill/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2400">
                <a:solidFill>
                  <a:srgbClr val="086BFF"/>
                </a:solidFill>
              </a:endParaRPr>
            </a:p>
          </p:txBody>
        </p:sp>
        <p:sp>
          <p:nvSpPr>
            <p:cNvPr id="32" name="Google Shape;442;p39">
              <a:extLst>
                <a:ext uri="{FF2B5EF4-FFF2-40B4-BE49-F238E27FC236}">
                  <a16:creationId xmlns:a16="http://schemas.microsoft.com/office/drawing/2014/main" id="{F923640F-8F4C-44B7-9D0B-86A8112A94BE}"/>
                </a:ext>
              </a:extLst>
            </p:cNvPr>
            <p:cNvSpPr/>
            <p:nvPr/>
          </p:nvSpPr>
          <p:spPr>
            <a:xfrm>
              <a:off x="62223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2400">
                <a:solidFill>
                  <a:srgbClr val="086BFF"/>
                </a:solidFill>
              </a:endParaRPr>
            </a:p>
          </p:txBody>
        </p:sp>
        <p:sp>
          <p:nvSpPr>
            <p:cNvPr id="33" name="Google Shape;443;p39">
              <a:extLst>
                <a:ext uri="{FF2B5EF4-FFF2-40B4-BE49-F238E27FC236}">
                  <a16:creationId xmlns:a16="http://schemas.microsoft.com/office/drawing/2014/main" id="{AC211F6C-3656-4282-9CA1-2400CC49EAF1}"/>
                </a:ext>
              </a:extLst>
            </p:cNvPr>
            <p:cNvSpPr/>
            <p:nvPr/>
          </p:nvSpPr>
          <p:spPr>
            <a:xfrm>
              <a:off x="62223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solidFill>
                <a:srgbClr val="086BFF"/>
              </a:solidFill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2400">
                <a:solidFill>
                  <a:srgbClr val="086BFF"/>
                </a:solidFill>
              </a:endParaRPr>
            </a:p>
          </p:txBody>
        </p:sp>
      </p:grpSp>
      <p:sp>
        <p:nvSpPr>
          <p:cNvPr id="34" name="Овал 33">
            <a:extLst>
              <a:ext uri="{FF2B5EF4-FFF2-40B4-BE49-F238E27FC236}">
                <a16:creationId xmlns:a16="http://schemas.microsoft.com/office/drawing/2014/main" id="{89A61487-57A6-4868-B75B-9CDCDA1D2C2A}"/>
              </a:ext>
            </a:extLst>
          </p:cNvPr>
          <p:cNvSpPr/>
          <p:nvPr/>
        </p:nvSpPr>
        <p:spPr>
          <a:xfrm>
            <a:off x="13686968" y="2570755"/>
            <a:ext cx="3316406" cy="3270049"/>
          </a:xfrm>
          <a:prstGeom prst="ellipse">
            <a:avLst/>
          </a:prstGeom>
          <a:noFill/>
          <a:ln w="57150">
            <a:solidFill>
              <a:srgbClr val="086B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>
              <a:solidFill>
                <a:srgbClr val="086BFF"/>
              </a:solidFill>
            </a:endParaRPr>
          </a:p>
        </p:txBody>
      </p:sp>
      <p:sp>
        <p:nvSpPr>
          <p:cNvPr id="35" name="Знак ''плюс'' 34">
            <a:extLst>
              <a:ext uri="{FF2B5EF4-FFF2-40B4-BE49-F238E27FC236}">
                <a16:creationId xmlns:a16="http://schemas.microsoft.com/office/drawing/2014/main" id="{B45E80AA-0FF5-42EC-85ED-6658D3FC38B5}"/>
              </a:ext>
            </a:extLst>
          </p:cNvPr>
          <p:cNvSpPr/>
          <p:nvPr/>
        </p:nvSpPr>
        <p:spPr>
          <a:xfrm>
            <a:off x="6292939" y="3479780"/>
            <a:ext cx="1545652" cy="1483113"/>
          </a:xfrm>
          <a:prstGeom prst="mathPlus">
            <a:avLst/>
          </a:prstGeom>
          <a:solidFill>
            <a:srgbClr val="086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>
              <a:solidFill>
                <a:srgbClr val="086BFF"/>
              </a:solidFill>
            </a:endParaRPr>
          </a:p>
        </p:txBody>
      </p:sp>
      <p:sp>
        <p:nvSpPr>
          <p:cNvPr id="36" name="Равно 35">
            <a:extLst>
              <a:ext uri="{FF2B5EF4-FFF2-40B4-BE49-F238E27FC236}">
                <a16:creationId xmlns:a16="http://schemas.microsoft.com/office/drawing/2014/main" id="{AB73BDC2-B3DC-4858-BB63-002DB4C90FFF}"/>
              </a:ext>
            </a:extLst>
          </p:cNvPr>
          <p:cNvSpPr/>
          <p:nvPr/>
        </p:nvSpPr>
        <p:spPr>
          <a:xfrm>
            <a:off x="11812543" y="3732245"/>
            <a:ext cx="1586034" cy="984707"/>
          </a:xfrm>
          <a:prstGeom prst="mathEqual">
            <a:avLst/>
          </a:prstGeom>
          <a:solidFill>
            <a:srgbClr val="086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>
              <a:solidFill>
                <a:srgbClr val="086BFF"/>
              </a:solidFill>
            </a:endParaRPr>
          </a:p>
        </p:txBody>
      </p:sp>
      <p:sp>
        <p:nvSpPr>
          <p:cNvPr id="37" name="Google Shape;62;p7">
            <a:extLst>
              <a:ext uri="{FF2B5EF4-FFF2-40B4-BE49-F238E27FC236}">
                <a16:creationId xmlns:a16="http://schemas.microsoft.com/office/drawing/2014/main" id="{FC6AA6DB-5FDB-4DF3-B5FA-F8B2A9C7E274}"/>
              </a:ext>
            </a:extLst>
          </p:cNvPr>
          <p:cNvSpPr/>
          <p:nvPr/>
        </p:nvSpPr>
        <p:spPr>
          <a:xfrm>
            <a:off x="14327927" y="3240915"/>
            <a:ext cx="1753753" cy="1676610"/>
          </a:xfrm>
          <a:custGeom>
            <a:avLst/>
            <a:gdLst/>
            <a:ahLst/>
            <a:cxnLst/>
            <a:rect l="l" t="t" r="r" b="b"/>
            <a:pathLst>
              <a:path w="6301" h="5928" extrusionOk="0">
                <a:moveTo>
                  <a:pt x="3169" y="0"/>
                </a:moveTo>
                <a:lnTo>
                  <a:pt x="3113" y="37"/>
                </a:lnTo>
                <a:lnTo>
                  <a:pt x="3076" y="112"/>
                </a:lnTo>
                <a:lnTo>
                  <a:pt x="3057" y="187"/>
                </a:lnTo>
                <a:lnTo>
                  <a:pt x="3057" y="373"/>
                </a:lnTo>
                <a:lnTo>
                  <a:pt x="2927" y="410"/>
                </a:lnTo>
                <a:lnTo>
                  <a:pt x="2815" y="466"/>
                </a:lnTo>
                <a:lnTo>
                  <a:pt x="2703" y="541"/>
                </a:lnTo>
                <a:lnTo>
                  <a:pt x="2629" y="615"/>
                </a:lnTo>
                <a:lnTo>
                  <a:pt x="2554" y="727"/>
                </a:lnTo>
                <a:lnTo>
                  <a:pt x="2498" y="839"/>
                </a:lnTo>
                <a:lnTo>
                  <a:pt x="2480" y="969"/>
                </a:lnTo>
                <a:lnTo>
                  <a:pt x="2480" y="1119"/>
                </a:lnTo>
                <a:lnTo>
                  <a:pt x="2517" y="1212"/>
                </a:lnTo>
                <a:lnTo>
                  <a:pt x="2536" y="1305"/>
                </a:lnTo>
                <a:lnTo>
                  <a:pt x="2591" y="1379"/>
                </a:lnTo>
                <a:lnTo>
                  <a:pt x="2647" y="1454"/>
                </a:lnTo>
                <a:lnTo>
                  <a:pt x="2722" y="1529"/>
                </a:lnTo>
                <a:lnTo>
                  <a:pt x="2797" y="1585"/>
                </a:lnTo>
                <a:lnTo>
                  <a:pt x="2890" y="1622"/>
                </a:lnTo>
                <a:lnTo>
                  <a:pt x="2983" y="1659"/>
                </a:lnTo>
                <a:lnTo>
                  <a:pt x="3561" y="1827"/>
                </a:lnTo>
                <a:lnTo>
                  <a:pt x="3598" y="1845"/>
                </a:lnTo>
                <a:lnTo>
                  <a:pt x="3635" y="1883"/>
                </a:lnTo>
                <a:lnTo>
                  <a:pt x="3635" y="1920"/>
                </a:lnTo>
                <a:lnTo>
                  <a:pt x="3617" y="1976"/>
                </a:lnTo>
                <a:lnTo>
                  <a:pt x="3579" y="2013"/>
                </a:lnTo>
                <a:lnTo>
                  <a:pt x="3095" y="2013"/>
                </a:lnTo>
                <a:lnTo>
                  <a:pt x="3039" y="1995"/>
                </a:lnTo>
                <a:lnTo>
                  <a:pt x="3002" y="1976"/>
                </a:lnTo>
                <a:lnTo>
                  <a:pt x="2946" y="1976"/>
                </a:lnTo>
                <a:lnTo>
                  <a:pt x="2908" y="1995"/>
                </a:lnTo>
                <a:lnTo>
                  <a:pt x="2871" y="2013"/>
                </a:lnTo>
                <a:lnTo>
                  <a:pt x="2666" y="2218"/>
                </a:lnTo>
                <a:lnTo>
                  <a:pt x="2647" y="2274"/>
                </a:lnTo>
                <a:lnTo>
                  <a:pt x="2629" y="2330"/>
                </a:lnTo>
                <a:lnTo>
                  <a:pt x="2647" y="2386"/>
                </a:lnTo>
                <a:lnTo>
                  <a:pt x="2685" y="2442"/>
                </a:lnTo>
                <a:lnTo>
                  <a:pt x="2778" y="2479"/>
                </a:lnTo>
                <a:lnTo>
                  <a:pt x="2871" y="2517"/>
                </a:lnTo>
                <a:lnTo>
                  <a:pt x="2964" y="2554"/>
                </a:lnTo>
                <a:lnTo>
                  <a:pt x="3057" y="2572"/>
                </a:lnTo>
                <a:lnTo>
                  <a:pt x="3057" y="2777"/>
                </a:lnTo>
                <a:lnTo>
                  <a:pt x="3076" y="2852"/>
                </a:lnTo>
                <a:lnTo>
                  <a:pt x="3113" y="2908"/>
                </a:lnTo>
                <a:lnTo>
                  <a:pt x="3169" y="2945"/>
                </a:lnTo>
                <a:lnTo>
                  <a:pt x="3244" y="2964"/>
                </a:lnTo>
                <a:lnTo>
                  <a:pt x="3430" y="2964"/>
                </a:lnTo>
                <a:lnTo>
                  <a:pt x="3523" y="2908"/>
                </a:lnTo>
                <a:lnTo>
                  <a:pt x="3579" y="2852"/>
                </a:lnTo>
                <a:lnTo>
                  <a:pt x="3598" y="2815"/>
                </a:lnTo>
                <a:lnTo>
                  <a:pt x="3598" y="2777"/>
                </a:lnTo>
                <a:lnTo>
                  <a:pt x="3598" y="2572"/>
                </a:lnTo>
                <a:lnTo>
                  <a:pt x="3729" y="2554"/>
                </a:lnTo>
                <a:lnTo>
                  <a:pt x="3859" y="2498"/>
                </a:lnTo>
                <a:lnTo>
                  <a:pt x="3952" y="2423"/>
                </a:lnTo>
                <a:lnTo>
                  <a:pt x="4045" y="2330"/>
                </a:lnTo>
                <a:lnTo>
                  <a:pt x="4120" y="2237"/>
                </a:lnTo>
                <a:lnTo>
                  <a:pt x="4157" y="2106"/>
                </a:lnTo>
                <a:lnTo>
                  <a:pt x="4195" y="1976"/>
                </a:lnTo>
                <a:lnTo>
                  <a:pt x="4195" y="1845"/>
                </a:lnTo>
                <a:lnTo>
                  <a:pt x="4157" y="1752"/>
                </a:lnTo>
                <a:lnTo>
                  <a:pt x="4139" y="1659"/>
                </a:lnTo>
                <a:lnTo>
                  <a:pt x="4083" y="1566"/>
                </a:lnTo>
                <a:lnTo>
                  <a:pt x="4027" y="1491"/>
                </a:lnTo>
                <a:lnTo>
                  <a:pt x="3952" y="1435"/>
                </a:lnTo>
                <a:lnTo>
                  <a:pt x="3878" y="1379"/>
                </a:lnTo>
                <a:lnTo>
                  <a:pt x="3784" y="1324"/>
                </a:lnTo>
                <a:lnTo>
                  <a:pt x="3691" y="1286"/>
                </a:lnTo>
                <a:lnTo>
                  <a:pt x="3113" y="1119"/>
                </a:lnTo>
                <a:lnTo>
                  <a:pt x="3057" y="1100"/>
                </a:lnTo>
                <a:lnTo>
                  <a:pt x="3039" y="1025"/>
                </a:lnTo>
                <a:lnTo>
                  <a:pt x="3039" y="988"/>
                </a:lnTo>
                <a:lnTo>
                  <a:pt x="3076" y="969"/>
                </a:lnTo>
                <a:lnTo>
                  <a:pt x="3095" y="951"/>
                </a:lnTo>
                <a:lnTo>
                  <a:pt x="3132" y="932"/>
                </a:lnTo>
                <a:lnTo>
                  <a:pt x="3523" y="932"/>
                </a:lnTo>
                <a:lnTo>
                  <a:pt x="3635" y="969"/>
                </a:lnTo>
                <a:lnTo>
                  <a:pt x="3766" y="969"/>
                </a:lnTo>
                <a:lnTo>
                  <a:pt x="3803" y="932"/>
                </a:lnTo>
                <a:lnTo>
                  <a:pt x="4008" y="727"/>
                </a:lnTo>
                <a:lnTo>
                  <a:pt x="4027" y="690"/>
                </a:lnTo>
                <a:lnTo>
                  <a:pt x="4045" y="615"/>
                </a:lnTo>
                <a:lnTo>
                  <a:pt x="4027" y="559"/>
                </a:lnTo>
                <a:lnTo>
                  <a:pt x="3989" y="522"/>
                </a:lnTo>
                <a:lnTo>
                  <a:pt x="3878" y="466"/>
                </a:lnTo>
                <a:lnTo>
                  <a:pt x="3766" y="429"/>
                </a:lnTo>
                <a:lnTo>
                  <a:pt x="3617" y="392"/>
                </a:lnTo>
                <a:lnTo>
                  <a:pt x="3617" y="187"/>
                </a:lnTo>
                <a:lnTo>
                  <a:pt x="3598" y="112"/>
                </a:lnTo>
                <a:lnTo>
                  <a:pt x="3561" y="37"/>
                </a:lnTo>
                <a:lnTo>
                  <a:pt x="3505" y="0"/>
                </a:lnTo>
                <a:close/>
                <a:moveTo>
                  <a:pt x="2107" y="3709"/>
                </a:moveTo>
                <a:lnTo>
                  <a:pt x="1883" y="3728"/>
                </a:lnTo>
                <a:lnTo>
                  <a:pt x="1678" y="3784"/>
                </a:lnTo>
                <a:lnTo>
                  <a:pt x="1473" y="3877"/>
                </a:lnTo>
                <a:lnTo>
                  <a:pt x="1287" y="4008"/>
                </a:lnTo>
                <a:lnTo>
                  <a:pt x="783" y="4455"/>
                </a:lnTo>
                <a:lnTo>
                  <a:pt x="112" y="4455"/>
                </a:lnTo>
                <a:lnTo>
                  <a:pt x="56" y="4492"/>
                </a:lnTo>
                <a:lnTo>
                  <a:pt x="19" y="4567"/>
                </a:lnTo>
                <a:lnTo>
                  <a:pt x="1" y="4641"/>
                </a:lnTo>
                <a:lnTo>
                  <a:pt x="1" y="5741"/>
                </a:lnTo>
                <a:lnTo>
                  <a:pt x="19" y="5816"/>
                </a:lnTo>
                <a:lnTo>
                  <a:pt x="56" y="5872"/>
                </a:lnTo>
                <a:lnTo>
                  <a:pt x="112" y="5909"/>
                </a:lnTo>
                <a:lnTo>
                  <a:pt x="168" y="5928"/>
                </a:lnTo>
                <a:lnTo>
                  <a:pt x="4195" y="5928"/>
                </a:lnTo>
                <a:lnTo>
                  <a:pt x="4306" y="5890"/>
                </a:lnTo>
                <a:lnTo>
                  <a:pt x="4418" y="5834"/>
                </a:lnTo>
                <a:lnTo>
                  <a:pt x="4511" y="5778"/>
                </a:lnTo>
                <a:lnTo>
                  <a:pt x="6170" y="4362"/>
                </a:lnTo>
                <a:lnTo>
                  <a:pt x="6226" y="4306"/>
                </a:lnTo>
                <a:lnTo>
                  <a:pt x="6264" y="4231"/>
                </a:lnTo>
                <a:lnTo>
                  <a:pt x="6301" y="4157"/>
                </a:lnTo>
                <a:lnTo>
                  <a:pt x="6301" y="4082"/>
                </a:lnTo>
                <a:lnTo>
                  <a:pt x="6301" y="4008"/>
                </a:lnTo>
                <a:lnTo>
                  <a:pt x="6282" y="3933"/>
                </a:lnTo>
                <a:lnTo>
                  <a:pt x="6245" y="3859"/>
                </a:lnTo>
                <a:lnTo>
                  <a:pt x="6189" y="3803"/>
                </a:lnTo>
                <a:lnTo>
                  <a:pt x="6133" y="3765"/>
                </a:lnTo>
                <a:lnTo>
                  <a:pt x="6077" y="3728"/>
                </a:lnTo>
                <a:lnTo>
                  <a:pt x="6021" y="3709"/>
                </a:lnTo>
                <a:lnTo>
                  <a:pt x="5965" y="3709"/>
                </a:lnTo>
                <a:lnTo>
                  <a:pt x="5835" y="3728"/>
                </a:lnTo>
                <a:lnTo>
                  <a:pt x="5779" y="3765"/>
                </a:lnTo>
                <a:lnTo>
                  <a:pt x="5723" y="3803"/>
                </a:lnTo>
                <a:lnTo>
                  <a:pt x="4716" y="4660"/>
                </a:lnTo>
                <a:lnTo>
                  <a:pt x="4605" y="4735"/>
                </a:lnTo>
                <a:lnTo>
                  <a:pt x="4511" y="4772"/>
                </a:lnTo>
                <a:lnTo>
                  <a:pt x="4400" y="4809"/>
                </a:lnTo>
                <a:lnTo>
                  <a:pt x="2908" y="4809"/>
                </a:lnTo>
                <a:lnTo>
                  <a:pt x="2852" y="4772"/>
                </a:lnTo>
                <a:lnTo>
                  <a:pt x="2815" y="4697"/>
                </a:lnTo>
                <a:lnTo>
                  <a:pt x="2797" y="4641"/>
                </a:lnTo>
                <a:lnTo>
                  <a:pt x="2815" y="4567"/>
                </a:lnTo>
                <a:lnTo>
                  <a:pt x="2852" y="4492"/>
                </a:lnTo>
                <a:lnTo>
                  <a:pt x="2908" y="4455"/>
                </a:lnTo>
                <a:lnTo>
                  <a:pt x="3840" y="4455"/>
                </a:lnTo>
                <a:lnTo>
                  <a:pt x="3896" y="4436"/>
                </a:lnTo>
                <a:lnTo>
                  <a:pt x="3952" y="4418"/>
                </a:lnTo>
                <a:lnTo>
                  <a:pt x="4064" y="4362"/>
                </a:lnTo>
                <a:lnTo>
                  <a:pt x="4120" y="4325"/>
                </a:lnTo>
                <a:lnTo>
                  <a:pt x="4157" y="4269"/>
                </a:lnTo>
                <a:lnTo>
                  <a:pt x="4176" y="4213"/>
                </a:lnTo>
                <a:lnTo>
                  <a:pt x="4195" y="4138"/>
                </a:lnTo>
                <a:lnTo>
                  <a:pt x="4195" y="4045"/>
                </a:lnTo>
                <a:lnTo>
                  <a:pt x="4195" y="3970"/>
                </a:lnTo>
                <a:lnTo>
                  <a:pt x="4157" y="3896"/>
                </a:lnTo>
                <a:lnTo>
                  <a:pt x="4120" y="3840"/>
                </a:lnTo>
                <a:lnTo>
                  <a:pt x="4064" y="3784"/>
                </a:lnTo>
                <a:lnTo>
                  <a:pt x="4008" y="3747"/>
                </a:lnTo>
                <a:lnTo>
                  <a:pt x="3934" y="3709"/>
                </a:lnTo>
                <a:close/>
              </a:path>
            </a:pathLst>
          </a:custGeom>
          <a:solidFill>
            <a:srgbClr val="086BFF"/>
          </a:solidFill>
          <a:ln>
            <a:solidFill>
              <a:srgbClr val="086BFF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86BFF"/>
              </a:solidFill>
            </a:endParaRPr>
          </a:p>
        </p:txBody>
      </p:sp>
      <p:sp>
        <p:nvSpPr>
          <p:cNvPr id="38" name="Google Shape;261;p29">
            <a:extLst>
              <a:ext uri="{FF2B5EF4-FFF2-40B4-BE49-F238E27FC236}">
                <a16:creationId xmlns:a16="http://schemas.microsoft.com/office/drawing/2014/main" id="{C868E005-8AA9-4855-B6A8-DC65303AD950}"/>
              </a:ext>
            </a:extLst>
          </p:cNvPr>
          <p:cNvSpPr txBox="1">
            <a:spLocks/>
          </p:cNvSpPr>
          <p:nvPr/>
        </p:nvSpPr>
        <p:spPr>
          <a:xfrm>
            <a:off x="2528763" y="1897115"/>
            <a:ext cx="3656505" cy="67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algn="ctr"/>
            <a:r>
              <a:rPr lang="en-US" sz="4800" dirty="0">
                <a:solidFill>
                  <a:srgbClr val="086BFF"/>
                </a:solidFill>
              </a:rPr>
              <a:t>3 </a:t>
            </a:r>
            <a:r>
              <a:rPr lang="ru-RU" sz="4800" dirty="0">
                <a:solidFill>
                  <a:srgbClr val="086BFF"/>
                </a:solidFill>
              </a:rPr>
              <a:t>млн. руб.</a:t>
            </a:r>
            <a:endParaRPr lang="en" sz="4800" dirty="0">
              <a:solidFill>
                <a:srgbClr val="086BFF"/>
              </a:solidFill>
            </a:endParaRPr>
          </a:p>
        </p:txBody>
      </p:sp>
      <p:sp>
        <p:nvSpPr>
          <p:cNvPr id="39" name="Google Shape;261;p29">
            <a:extLst>
              <a:ext uri="{FF2B5EF4-FFF2-40B4-BE49-F238E27FC236}">
                <a16:creationId xmlns:a16="http://schemas.microsoft.com/office/drawing/2014/main" id="{BBD151C6-69FE-4163-8DC2-664EE8A3170D}"/>
              </a:ext>
            </a:extLst>
          </p:cNvPr>
          <p:cNvSpPr txBox="1">
            <a:spLocks/>
          </p:cNvSpPr>
          <p:nvPr/>
        </p:nvSpPr>
        <p:spPr>
          <a:xfrm>
            <a:off x="8828949" y="1947730"/>
            <a:ext cx="1993236" cy="67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algn="ctr"/>
            <a:r>
              <a:rPr lang="ru-RU" sz="4800" dirty="0">
                <a:solidFill>
                  <a:srgbClr val="086BFF"/>
                </a:solidFill>
              </a:rPr>
              <a:t>5</a:t>
            </a:r>
            <a:r>
              <a:rPr lang="ru-RU" sz="6600" dirty="0">
                <a:solidFill>
                  <a:srgbClr val="086BFF"/>
                </a:solidFill>
              </a:rPr>
              <a:t> </a:t>
            </a:r>
            <a:r>
              <a:rPr lang="ru-RU" sz="4800" dirty="0">
                <a:solidFill>
                  <a:srgbClr val="086BFF"/>
                </a:solidFill>
              </a:rPr>
              <a:t>лет</a:t>
            </a:r>
            <a:endParaRPr lang="en" sz="6600" dirty="0">
              <a:solidFill>
                <a:srgbClr val="086BFF"/>
              </a:solidFill>
            </a:endParaRPr>
          </a:p>
        </p:txBody>
      </p:sp>
      <p:sp>
        <p:nvSpPr>
          <p:cNvPr id="40" name="Google Shape;261;p29">
            <a:extLst>
              <a:ext uri="{FF2B5EF4-FFF2-40B4-BE49-F238E27FC236}">
                <a16:creationId xmlns:a16="http://schemas.microsoft.com/office/drawing/2014/main" id="{3D2B5E58-1733-4218-AF5F-76FF30B1E311}"/>
              </a:ext>
            </a:extLst>
          </p:cNvPr>
          <p:cNvSpPr txBox="1">
            <a:spLocks/>
          </p:cNvSpPr>
          <p:nvPr/>
        </p:nvSpPr>
        <p:spPr>
          <a:xfrm>
            <a:off x="15030029" y="1897114"/>
            <a:ext cx="630283" cy="67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r>
              <a:rPr lang="ru-RU" sz="4800" dirty="0">
                <a:solidFill>
                  <a:srgbClr val="086BFF"/>
                </a:solidFill>
              </a:rPr>
              <a:t>х2</a:t>
            </a:r>
            <a:endParaRPr lang="en" sz="4800" dirty="0">
              <a:solidFill>
                <a:srgbClr val="086BFF"/>
              </a:solidFill>
            </a:endParaRPr>
          </a:p>
        </p:txBody>
      </p:sp>
      <p:sp>
        <p:nvSpPr>
          <p:cNvPr id="41" name="Google Shape;261;p29">
            <a:extLst>
              <a:ext uri="{FF2B5EF4-FFF2-40B4-BE49-F238E27FC236}">
                <a16:creationId xmlns:a16="http://schemas.microsoft.com/office/drawing/2014/main" id="{DEA85FC0-4927-4E60-88A1-408EF666962B}"/>
              </a:ext>
            </a:extLst>
          </p:cNvPr>
          <p:cNvSpPr txBox="1">
            <a:spLocks/>
          </p:cNvSpPr>
          <p:nvPr/>
        </p:nvSpPr>
        <p:spPr>
          <a:xfrm>
            <a:off x="1944303" y="9052192"/>
            <a:ext cx="4825424" cy="67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algn="ctr"/>
            <a:r>
              <a:rPr lang="ru-RU" sz="4800" b="0" dirty="0">
                <a:solidFill>
                  <a:srgbClr val="086BFF"/>
                </a:solidFill>
              </a:rPr>
              <a:t>Разработка системы</a:t>
            </a:r>
          </a:p>
          <a:p>
            <a:pPr algn="ctr"/>
            <a:r>
              <a:rPr lang="ru-RU" sz="4800" b="0" dirty="0">
                <a:solidFill>
                  <a:srgbClr val="086BFF"/>
                </a:solidFill>
              </a:rPr>
              <a:t>Оборудование</a:t>
            </a:r>
          </a:p>
          <a:p>
            <a:pPr algn="ctr"/>
            <a:r>
              <a:rPr lang="ru-RU" sz="4800" b="0" dirty="0">
                <a:solidFill>
                  <a:srgbClr val="086BFF"/>
                </a:solidFill>
              </a:rPr>
              <a:t>Помещение</a:t>
            </a:r>
          </a:p>
          <a:p>
            <a:pPr algn="ctr"/>
            <a:r>
              <a:rPr lang="ru-RU" sz="4800" b="0" dirty="0">
                <a:solidFill>
                  <a:srgbClr val="086BFF"/>
                </a:solidFill>
              </a:rPr>
              <a:t>Продвижение</a:t>
            </a:r>
          </a:p>
        </p:txBody>
      </p:sp>
      <p:sp>
        <p:nvSpPr>
          <p:cNvPr id="42" name="Google Shape;261;p29">
            <a:extLst>
              <a:ext uri="{FF2B5EF4-FFF2-40B4-BE49-F238E27FC236}">
                <a16:creationId xmlns:a16="http://schemas.microsoft.com/office/drawing/2014/main" id="{2C450FE2-F5E5-4FDD-AF79-FC405FF191CC}"/>
              </a:ext>
            </a:extLst>
          </p:cNvPr>
          <p:cNvSpPr txBox="1">
            <a:spLocks/>
          </p:cNvSpPr>
          <p:nvPr/>
        </p:nvSpPr>
        <p:spPr>
          <a:xfrm>
            <a:off x="7412855" y="7577690"/>
            <a:ext cx="4825424" cy="67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algn="ctr"/>
            <a:r>
              <a:rPr lang="ru-RU" sz="4800" b="0" dirty="0">
                <a:solidFill>
                  <a:srgbClr val="086BFF"/>
                </a:solidFill>
              </a:rPr>
              <a:t>Срок возврата денежных средств инвестору</a:t>
            </a:r>
            <a:endParaRPr lang="en" sz="4800" b="0" dirty="0">
              <a:solidFill>
                <a:srgbClr val="086BFF"/>
              </a:solidFill>
            </a:endParaRPr>
          </a:p>
        </p:txBody>
      </p:sp>
      <p:sp>
        <p:nvSpPr>
          <p:cNvPr id="43" name="Google Shape;261;p29">
            <a:extLst>
              <a:ext uri="{FF2B5EF4-FFF2-40B4-BE49-F238E27FC236}">
                <a16:creationId xmlns:a16="http://schemas.microsoft.com/office/drawing/2014/main" id="{E3C62F54-1DFD-49F8-B84A-864008E0084A}"/>
              </a:ext>
            </a:extLst>
          </p:cNvPr>
          <p:cNvSpPr txBox="1">
            <a:spLocks/>
          </p:cNvSpPr>
          <p:nvPr/>
        </p:nvSpPr>
        <p:spPr>
          <a:xfrm>
            <a:off x="12767842" y="7577689"/>
            <a:ext cx="5154655" cy="67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algn="ctr"/>
            <a:r>
              <a:rPr lang="ru-RU" sz="4800" b="0" dirty="0">
                <a:solidFill>
                  <a:srgbClr val="086BFF"/>
                </a:solidFill>
              </a:rPr>
              <a:t>Возврат денежных средств в двойном объеме</a:t>
            </a:r>
            <a:endParaRPr lang="en" sz="4800" b="0" dirty="0">
              <a:solidFill>
                <a:srgbClr val="086BFF"/>
              </a:solidFill>
            </a:endParaRPr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id="{55BBBC7B-A414-4604-9F1B-CF5144E08027}"/>
              </a:ext>
            </a:extLst>
          </p:cNvPr>
          <p:cNvSpPr/>
          <p:nvPr/>
        </p:nvSpPr>
        <p:spPr>
          <a:xfrm>
            <a:off x="8167364" y="2570755"/>
            <a:ext cx="3316406" cy="3270049"/>
          </a:xfrm>
          <a:prstGeom prst="ellipse">
            <a:avLst/>
          </a:prstGeom>
          <a:noFill/>
          <a:ln w="57150">
            <a:solidFill>
              <a:srgbClr val="086B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>
              <a:solidFill>
                <a:srgbClr val="086BFF"/>
              </a:solidFill>
            </a:endParaRPr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0C846F05-322C-43ED-A200-B60953D7055A}"/>
              </a:ext>
            </a:extLst>
          </p:cNvPr>
          <p:cNvSpPr/>
          <p:nvPr/>
        </p:nvSpPr>
        <p:spPr>
          <a:xfrm>
            <a:off x="2647760" y="2570755"/>
            <a:ext cx="3316406" cy="3270049"/>
          </a:xfrm>
          <a:prstGeom prst="ellipse">
            <a:avLst/>
          </a:prstGeom>
          <a:noFill/>
          <a:ln w="57150">
            <a:solidFill>
              <a:srgbClr val="086B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>
              <a:solidFill>
                <a:srgbClr val="086B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917) 494-57-66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>
                <a:hlinkClick r:id="rId2"/>
              </a:rPr>
              <a:t>ilnarstatecorp@mail.ru</a:t>
            </a:r>
            <a:endParaRPr lang="en-US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>
                <a:hlinkClick r:id="rId3"/>
              </a:rPr>
              <a:t>kex.cat@yandex.ru</a:t>
            </a:r>
            <a:endParaRPr lang="en-US" sz="2800" dirty="0"/>
          </a:p>
          <a:p>
            <a:pPr>
              <a:lnSpc>
                <a:spcPts val="4360"/>
              </a:lnSpc>
              <a:buClrTx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f3f21cfc-4d3e-42b1-8a95-d7209818f9d6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dae585fd-f7dc-4d5a-b1b8-e5742ef77c8f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4365</TotalTime>
  <Words>320</Words>
  <Application>Microsoft Office PowerPoint</Application>
  <PresentationFormat>Произвольный</PresentationFormat>
  <Paragraphs>75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Lexend Deca</vt:lpstr>
      <vt:lpstr>Muli Light</vt:lpstr>
      <vt:lpstr>ОБЛОЖКИ</vt:lpstr>
      <vt:lpstr>РАЗДЕЛИТЕЛИ</vt:lpstr>
      <vt:lpstr>Система анализа скважинных термограмм с использованием искусственного интеллекта</vt:lpstr>
      <vt:lpstr>Актуальность проекта</vt:lpstr>
      <vt:lpstr>Проблема</vt:lpstr>
      <vt:lpstr>Решение</vt:lpstr>
      <vt:lpstr>Рынок</vt:lpstr>
      <vt:lpstr>Бизнес-модель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Хусаинов И.Р.</cp:lastModifiedBy>
  <cp:revision>233</cp:revision>
  <dcterms:created xsi:type="dcterms:W3CDTF">2021-03-01T12:07:13Z</dcterms:created>
  <dcterms:modified xsi:type="dcterms:W3CDTF">2023-09-14T11:21:39Z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