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0" r:id="rId4"/>
    <p:sldId id="275" r:id="rId5"/>
    <p:sldId id="258" r:id="rId6"/>
    <p:sldId id="259" r:id="rId7"/>
    <p:sldId id="271" r:id="rId8"/>
    <p:sldId id="272" r:id="rId9"/>
    <p:sldId id="261" r:id="rId10"/>
    <p:sldId id="273" r:id="rId11"/>
    <p:sldId id="262" r:id="rId12"/>
    <p:sldId id="263" r:id="rId13"/>
    <p:sldId id="268" r:id="rId14"/>
    <p:sldId id="269" r:id="rId15"/>
  </p:sldIdLst>
  <p:sldSz cx="12192000" cy="6858000"/>
  <p:notesSz cx="12192000" cy="6858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3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678" y="108"/>
      </p:cViewPr>
      <p:guideLst>
        <p:guide orient="horz" pos="2160"/>
        <p:guide pos="293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#1">
  <dgm:title val=""/>
  <dgm:desc val=""/>
  <dgm:catLst>
    <dgm:cat type="accent1" pri="11300"/>
  </dgm:catLst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141A10-38D1-41BA-81AD-887353B0C1EF}" type="doc">
      <dgm:prSet loTypeId="urn:microsoft.com/office/officeart/2005/8/layout/venn2" loCatId="relationship" qsTypeId="urn:microsoft.com/office/officeart/2005/8/quickstyle/simple1#1" qsCatId="simple" csTypeId="urn:microsoft.com/office/officeart/2005/8/colors/accent1_3#1" csCatId="accent1" phldr="1"/>
      <dgm:spPr/>
      <dgm:t>
        <a:bodyPr/>
        <a:lstStyle/>
        <a:p>
          <a:endParaRPr lang="ru-RU"/>
        </a:p>
      </dgm:t>
    </dgm:pt>
    <dgm:pt modelId="{EA89D82A-52BD-446C-BFD3-CFB0E4DCBFBF}">
      <dgm:prSet phldrT="[Текст]" custT="1"/>
      <dgm:spPr/>
      <dgm:t>
        <a:bodyPr/>
        <a:lstStyle/>
        <a:p>
          <a:r>
            <a:rPr lang="en-US" sz="2000" dirty="0"/>
            <a:t>TAM </a:t>
          </a:r>
          <a:endParaRPr lang="ru-RU" sz="2000" dirty="0"/>
        </a:p>
        <a:p>
          <a:r>
            <a:rPr lang="en-US" sz="2000" dirty="0"/>
            <a:t>20,9</a:t>
          </a:r>
          <a:r>
            <a:rPr lang="ru-RU" sz="2000" dirty="0"/>
            <a:t> </a:t>
          </a:r>
          <a:r>
            <a:rPr lang="ru-RU" sz="2000" dirty="0" err="1"/>
            <a:t>млрд.руб</a:t>
          </a:r>
          <a:r>
            <a:rPr lang="ru-RU" sz="2000" dirty="0"/>
            <a:t>.</a:t>
          </a:r>
        </a:p>
      </dgm:t>
    </dgm:pt>
    <dgm:pt modelId="{57B10A1A-54EF-4EDD-B14E-0A1003152ED3}" type="parTrans" cxnId="{155A8988-34AF-46A7-AF04-5E757795758B}">
      <dgm:prSet/>
      <dgm:spPr/>
      <dgm:t>
        <a:bodyPr/>
        <a:lstStyle/>
        <a:p>
          <a:endParaRPr lang="ru-RU"/>
        </a:p>
      </dgm:t>
    </dgm:pt>
    <dgm:pt modelId="{FF60D4B4-CF8E-494D-A068-1E889C544019}" type="sibTrans" cxnId="{155A8988-34AF-46A7-AF04-5E757795758B}">
      <dgm:prSet/>
      <dgm:spPr/>
      <dgm:t>
        <a:bodyPr/>
        <a:lstStyle/>
        <a:p>
          <a:endParaRPr lang="ru-RU"/>
        </a:p>
      </dgm:t>
    </dgm:pt>
    <dgm:pt modelId="{D3B68460-7E17-415E-9CA6-495EE891F8A5}">
      <dgm:prSet phldrT="[Текст]" custT="1"/>
      <dgm:spPr/>
      <dgm:t>
        <a:bodyPr/>
        <a:lstStyle/>
        <a:p>
          <a:r>
            <a:rPr lang="en-US" sz="2000" dirty="0"/>
            <a:t>SAM</a:t>
          </a:r>
          <a:endParaRPr lang="ru-RU" sz="2000" dirty="0"/>
        </a:p>
        <a:p>
          <a:r>
            <a:rPr lang="ru-RU" sz="2000" dirty="0"/>
            <a:t>2,4 </a:t>
          </a:r>
          <a:r>
            <a:rPr lang="ru-RU" sz="2000" dirty="0" err="1"/>
            <a:t>млрд.руб</a:t>
          </a:r>
          <a:r>
            <a:rPr lang="ru-RU" sz="2000" dirty="0"/>
            <a:t>.</a:t>
          </a:r>
        </a:p>
      </dgm:t>
    </dgm:pt>
    <dgm:pt modelId="{5BA028D0-277C-4C3F-BFEA-8F61916412D7}" type="parTrans" cxnId="{8F60B0FE-57E3-4979-B440-F9F3639CBAFA}">
      <dgm:prSet/>
      <dgm:spPr/>
      <dgm:t>
        <a:bodyPr/>
        <a:lstStyle/>
        <a:p>
          <a:endParaRPr lang="ru-RU"/>
        </a:p>
      </dgm:t>
    </dgm:pt>
    <dgm:pt modelId="{649D47D3-96B1-4BCC-AD58-610C7F5F4B97}" type="sibTrans" cxnId="{8F60B0FE-57E3-4979-B440-F9F3639CBAFA}">
      <dgm:prSet/>
      <dgm:spPr/>
      <dgm:t>
        <a:bodyPr/>
        <a:lstStyle/>
        <a:p>
          <a:endParaRPr lang="ru-RU"/>
        </a:p>
      </dgm:t>
    </dgm:pt>
    <dgm:pt modelId="{56E71FFA-D5CB-4580-A184-C8194C351BB3}">
      <dgm:prSet phldrT="[Текст]" custT="1"/>
      <dgm:spPr/>
      <dgm:t>
        <a:bodyPr/>
        <a:lstStyle/>
        <a:p>
          <a:r>
            <a:rPr lang="en-US" sz="2000" dirty="0"/>
            <a:t>SOM</a:t>
          </a:r>
          <a:endParaRPr lang="ru-RU" sz="2000" dirty="0"/>
        </a:p>
        <a:p>
          <a:r>
            <a:rPr lang="ru-RU" sz="2000" dirty="0"/>
            <a:t>257 </a:t>
          </a:r>
          <a:r>
            <a:rPr lang="ru-RU" sz="2000" dirty="0" err="1"/>
            <a:t>млн.руб</a:t>
          </a:r>
          <a:r>
            <a:rPr lang="ru-RU" sz="2000" dirty="0"/>
            <a:t>.</a:t>
          </a:r>
        </a:p>
      </dgm:t>
    </dgm:pt>
    <dgm:pt modelId="{5CC174DC-B32C-4BD0-B885-0FE4436D09D0}" type="parTrans" cxnId="{DEF2A933-355A-4FAA-975C-CD733A0AE094}">
      <dgm:prSet/>
      <dgm:spPr/>
      <dgm:t>
        <a:bodyPr/>
        <a:lstStyle/>
        <a:p>
          <a:endParaRPr lang="ru-RU"/>
        </a:p>
      </dgm:t>
    </dgm:pt>
    <dgm:pt modelId="{7FDB73E6-3E40-419E-912E-CEE2030A7722}" type="sibTrans" cxnId="{DEF2A933-355A-4FAA-975C-CD733A0AE094}">
      <dgm:prSet/>
      <dgm:spPr/>
      <dgm:t>
        <a:bodyPr/>
        <a:lstStyle/>
        <a:p>
          <a:endParaRPr lang="ru-RU"/>
        </a:p>
      </dgm:t>
    </dgm:pt>
    <dgm:pt modelId="{561008CB-B8D7-4A9D-9DD8-9788613CFDEE}" type="pres">
      <dgm:prSet presAssocID="{00141A10-38D1-41BA-81AD-887353B0C1EF}" presName="Name0" presStyleCnt="0">
        <dgm:presLayoutVars>
          <dgm:chMax val="7"/>
          <dgm:resizeHandles val="exact"/>
        </dgm:presLayoutVars>
      </dgm:prSet>
      <dgm:spPr/>
    </dgm:pt>
    <dgm:pt modelId="{19827612-3D1D-40E1-ACAA-102CAE66140C}" type="pres">
      <dgm:prSet presAssocID="{00141A10-38D1-41BA-81AD-887353B0C1EF}" presName="comp1" presStyleCnt="0"/>
      <dgm:spPr/>
    </dgm:pt>
    <dgm:pt modelId="{D78C5FEE-1599-4557-8FFC-C64AE118406F}" type="pres">
      <dgm:prSet presAssocID="{00141A10-38D1-41BA-81AD-887353B0C1EF}" presName="circle1" presStyleLbl="node1" presStyleIdx="0" presStyleCnt="3"/>
      <dgm:spPr/>
    </dgm:pt>
    <dgm:pt modelId="{12A7EE0E-B97E-4A06-9CB9-305A16EC1781}" type="pres">
      <dgm:prSet presAssocID="{00141A10-38D1-41BA-81AD-887353B0C1EF}" presName="c1text" presStyleLbl="node1" presStyleIdx="0" presStyleCnt="3">
        <dgm:presLayoutVars>
          <dgm:bulletEnabled val="1"/>
        </dgm:presLayoutVars>
      </dgm:prSet>
      <dgm:spPr/>
    </dgm:pt>
    <dgm:pt modelId="{98306197-146F-4FAF-9FCB-6DF01B22A070}" type="pres">
      <dgm:prSet presAssocID="{00141A10-38D1-41BA-81AD-887353B0C1EF}" presName="comp2" presStyleCnt="0"/>
      <dgm:spPr/>
    </dgm:pt>
    <dgm:pt modelId="{545F3D79-26C1-48EF-B83A-A9A01201881D}" type="pres">
      <dgm:prSet presAssocID="{00141A10-38D1-41BA-81AD-887353B0C1EF}" presName="circle2" presStyleLbl="node1" presStyleIdx="1" presStyleCnt="3"/>
      <dgm:spPr/>
    </dgm:pt>
    <dgm:pt modelId="{D92BB2DD-330F-4B77-90B4-2690240C32E9}" type="pres">
      <dgm:prSet presAssocID="{00141A10-38D1-41BA-81AD-887353B0C1EF}" presName="c2text" presStyleLbl="node1" presStyleIdx="1" presStyleCnt="3">
        <dgm:presLayoutVars>
          <dgm:bulletEnabled val="1"/>
        </dgm:presLayoutVars>
      </dgm:prSet>
      <dgm:spPr/>
    </dgm:pt>
    <dgm:pt modelId="{11D1FA77-240E-499A-BC05-3532857BC3FD}" type="pres">
      <dgm:prSet presAssocID="{00141A10-38D1-41BA-81AD-887353B0C1EF}" presName="comp3" presStyleCnt="0"/>
      <dgm:spPr/>
    </dgm:pt>
    <dgm:pt modelId="{5F80E95E-F340-4819-8B39-FF2ACABA7868}" type="pres">
      <dgm:prSet presAssocID="{00141A10-38D1-41BA-81AD-887353B0C1EF}" presName="circle3" presStyleLbl="node1" presStyleIdx="2" presStyleCnt="3"/>
      <dgm:spPr/>
    </dgm:pt>
    <dgm:pt modelId="{C1054497-300A-4E1D-936A-3D57E6481AFE}" type="pres">
      <dgm:prSet presAssocID="{00141A10-38D1-41BA-81AD-887353B0C1EF}" presName="c3text" presStyleLbl="node1" presStyleIdx="2" presStyleCnt="3">
        <dgm:presLayoutVars>
          <dgm:bulletEnabled val="1"/>
        </dgm:presLayoutVars>
      </dgm:prSet>
      <dgm:spPr/>
    </dgm:pt>
  </dgm:ptLst>
  <dgm:cxnLst>
    <dgm:cxn modelId="{896BD219-AD88-4D9F-8695-AD954369E257}" type="presOf" srcId="{56E71FFA-D5CB-4580-A184-C8194C351BB3}" destId="{5F80E95E-F340-4819-8B39-FF2ACABA7868}" srcOrd="0" destOrd="0" presId="urn:microsoft.com/office/officeart/2005/8/layout/venn2"/>
    <dgm:cxn modelId="{C7536F20-5517-430A-8A61-DCA183018A03}" type="presOf" srcId="{00141A10-38D1-41BA-81AD-887353B0C1EF}" destId="{561008CB-B8D7-4A9D-9DD8-9788613CFDEE}" srcOrd="0" destOrd="0" presId="urn:microsoft.com/office/officeart/2005/8/layout/venn2"/>
    <dgm:cxn modelId="{DEF2A933-355A-4FAA-975C-CD733A0AE094}" srcId="{00141A10-38D1-41BA-81AD-887353B0C1EF}" destId="{56E71FFA-D5CB-4580-A184-C8194C351BB3}" srcOrd="2" destOrd="0" parTransId="{5CC174DC-B32C-4BD0-B885-0FE4436D09D0}" sibTransId="{7FDB73E6-3E40-419E-912E-CEE2030A7722}"/>
    <dgm:cxn modelId="{31EC9F56-7FE1-4012-8CA4-5A25A92ECC51}" type="presOf" srcId="{EA89D82A-52BD-446C-BFD3-CFB0E4DCBFBF}" destId="{D78C5FEE-1599-4557-8FFC-C64AE118406F}" srcOrd="0" destOrd="0" presId="urn:microsoft.com/office/officeart/2005/8/layout/venn2"/>
    <dgm:cxn modelId="{155A8988-34AF-46A7-AF04-5E757795758B}" srcId="{00141A10-38D1-41BA-81AD-887353B0C1EF}" destId="{EA89D82A-52BD-446C-BFD3-CFB0E4DCBFBF}" srcOrd="0" destOrd="0" parTransId="{57B10A1A-54EF-4EDD-B14E-0A1003152ED3}" sibTransId="{FF60D4B4-CF8E-494D-A068-1E889C544019}"/>
    <dgm:cxn modelId="{1813449E-8A72-4F58-B648-F26F498A52CA}" type="presOf" srcId="{D3B68460-7E17-415E-9CA6-495EE891F8A5}" destId="{545F3D79-26C1-48EF-B83A-A9A01201881D}" srcOrd="0" destOrd="0" presId="urn:microsoft.com/office/officeart/2005/8/layout/venn2"/>
    <dgm:cxn modelId="{C43636BF-1699-4DF0-B7EA-7B584B5679DC}" type="presOf" srcId="{D3B68460-7E17-415E-9CA6-495EE891F8A5}" destId="{D92BB2DD-330F-4B77-90B4-2690240C32E9}" srcOrd="1" destOrd="0" presId="urn:microsoft.com/office/officeart/2005/8/layout/venn2"/>
    <dgm:cxn modelId="{03F8D3C0-7AEE-4F0E-B0D2-75B4116A7E7C}" type="presOf" srcId="{56E71FFA-D5CB-4580-A184-C8194C351BB3}" destId="{C1054497-300A-4E1D-936A-3D57E6481AFE}" srcOrd="1" destOrd="0" presId="urn:microsoft.com/office/officeart/2005/8/layout/venn2"/>
    <dgm:cxn modelId="{9F13E2F5-5A6F-43AE-A5DF-E2BCB531DBC0}" type="presOf" srcId="{EA89D82A-52BD-446C-BFD3-CFB0E4DCBFBF}" destId="{12A7EE0E-B97E-4A06-9CB9-305A16EC1781}" srcOrd="1" destOrd="0" presId="urn:microsoft.com/office/officeart/2005/8/layout/venn2"/>
    <dgm:cxn modelId="{8F60B0FE-57E3-4979-B440-F9F3639CBAFA}" srcId="{00141A10-38D1-41BA-81AD-887353B0C1EF}" destId="{D3B68460-7E17-415E-9CA6-495EE891F8A5}" srcOrd="1" destOrd="0" parTransId="{5BA028D0-277C-4C3F-BFEA-8F61916412D7}" sibTransId="{649D47D3-96B1-4BCC-AD58-610C7F5F4B97}"/>
    <dgm:cxn modelId="{87C0742A-8ACB-4613-97D3-D9A509EDAF2D}" type="presParOf" srcId="{561008CB-B8D7-4A9D-9DD8-9788613CFDEE}" destId="{19827612-3D1D-40E1-ACAA-102CAE66140C}" srcOrd="0" destOrd="0" presId="urn:microsoft.com/office/officeart/2005/8/layout/venn2"/>
    <dgm:cxn modelId="{2DC0490A-29C1-4A6B-A0E2-19C4651BFFEE}" type="presParOf" srcId="{19827612-3D1D-40E1-ACAA-102CAE66140C}" destId="{D78C5FEE-1599-4557-8FFC-C64AE118406F}" srcOrd="0" destOrd="0" presId="urn:microsoft.com/office/officeart/2005/8/layout/venn2"/>
    <dgm:cxn modelId="{3DCB924C-A730-42CF-9F30-56DC0EEC1F5A}" type="presParOf" srcId="{19827612-3D1D-40E1-ACAA-102CAE66140C}" destId="{12A7EE0E-B97E-4A06-9CB9-305A16EC1781}" srcOrd="1" destOrd="0" presId="urn:microsoft.com/office/officeart/2005/8/layout/venn2"/>
    <dgm:cxn modelId="{804F1A60-A229-4DD6-B4CF-B4939A8FEA52}" type="presParOf" srcId="{561008CB-B8D7-4A9D-9DD8-9788613CFDEE}" destId="{98306197-146F-4FAF-9FCB-6DF01B22A070}" srcOrd="1" destOrd="0" presId="urn:microsoft.com/office/officeart/2005/8/layout/venn2"/>
    <dgm:cxn modelId="{06F011E3-9F6F-430C-A359-A7A21918BE94}" type="presParOf" srcId="{98306197-146F-4FAF-9FCB-6DF01B22A070}" destId="{545F3D79-26C1-48EF-B83A-A9A01201881D}" srcOrd="0" destOrd="0" presId="urn:microsoft.com/office/officeart/2005/8/layout/venn2"/>
    <dgm:cxn modelId="{F2763741-6702-423E-9534-4570554B098D}" type="presParOf" srcId="{98306197-146F-4FAF-9FCB-6DF01B22A070}" destId="{D92BB2DD-330F-4B77-90B4-2690240C32E9}" srcOrd="1" destOrd="0" presId="urn:microsoft.com/office/officeart/2005/8/layout/venn2"/>
    <dgm:cxn modelId="{D9A2074A-1A64-4DE0-8820-AE69A4AD954A}" type="presParOf" srcId="{561008CB-B8D7-4A9D-9DD8-9788613CFDEE}" destId="{11D1FA77-240E-499A-BC05-3532857BC3FD}" srcOrd="2" destOrd="0" presId="urn:microsoft.com/office/officeart/2005/8/layout/venn2"/>
    <dgm:cxn modelId="{4BEBD04C-0828-4FD3-91C6-7781DB0668BC}" type="presParOf" srcId="{11D1FA77-240E-499A-BC05-3532857BC3FD}" destId="{5F80E95E-F340-4819-8B39-FF2ACABA7868}" srcOrd="0" destOrd="0" presId="urn:microsoft.com/office/officeart/2005/8/layout/venn2"/>
    <dgm:cxn modelId="{9A50C0FB-CE7D-4314-BB26-B32752ACABF0}" type="presParOf" srcId="{11D1FA77-240E-499A-BC05-3532857BC3FD}" destId="{C1054497-300A-4E1D-936A-3D57E6481AFE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8C5FEE-1599-4557-8FFC-C64AE118406F}">
      <dsp:nvSpPr>
        <dsp:cNvPr id="0" name=""/>
        <dsp:cNvSpPr/>
      </dsp:nvSpPr>
      <dsp:spPr bwMode="white">
        <a:xfrm>
          <a:off x="1529317" y="0"/>
          <a:ext cx="4275615" cy="4275615"/>
        </a:xfrm>
        <a:prstGeom prst="ellips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TAM </a:t>
          </a:r>
          <a:endParaRPr lang="ru-RU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20,9</a:t>
          </a:r>
          <a:r>
            <a:rPr lang="ru-RU" sz="2000" kern="1200" dirty="0"/>
            <a:t> </a:t>
          </a:r>
          <a:r>
            <a:rPr lang="ru-RU" sz="2000" kern="1200" dirty="0" err="1"/>
            <a:t>млрд.руб</a:t>
          </a:r>
          <a:r>
            <a:rPr lang="ru-RU" sz="2000" kern="1200" dirty="0"/>
            <a:t>.</a:t>
          </a:r>
        </a:p>
      </dsp:txBody>
      <dsp:txXfrm>
        <a:off x="2919961" y="213780"/>
        <a:ext cx="1494327" cy="641342"/>
      </dsp:txXfrm>
    </dsp:sp>
    <dsp:sp modelId="{545F3D79-26C1-48EF-B83A-A9A01201881D}">
      <dsp:nvSpPr>
        <dsp:cNvPr id="0" name=""/>
        <dsp:cNvSpPr/>
      </dsp:nvSpPr>
      <dsp:spPr bwMode="white">
        <a:xfrm>
          <a:off x="2063769" y="1068903"/>
          <a:ext cx="3206711" cy="3206711"/>
        </a:xfrm>
        <a:prstGeom prst="ellipse">
          <a:avLst/>
        </a:prstGeom>
        <a:solidFill>
          <a:schemeClr val="accent1">
            <a:shade val="80000"/>
            <a:hueOff val="135632"/>
            <a:satOff val="2588"/>
            <a:lumOff val="114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SAM</a:t>
          </a:r>
          <a:endParaRPr lang="ru-RU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2,4 </a:t>
          </a:r>
          <a:r>
            <a:rPr lang="ru-RU" sz="2000" kern="1200" dirty="0" err="1"/>
            <a:t>млрд.руб</a:t>
          </a:r>
          <a:r>
            <a:rPr lang="ru-RU" sz="2000" kern="1200" dirty="0"/>
            <a:t>.</a:t>
          </a:r>
        </a:p>
      </dsp:txBody>
      <dsp:txXfrm>
        <a:off x="2919961" y="1269323"/>
        <a:ext cx="1494327" cy="601258"/>
      </dsp:txXfrm>
    </dsp:sp>
    <dsp:sp modelId="{5F80E95E-F340-4819-8B39-FF2ACABA7868}">
      <dsp:nvSpPr>
        <dsp:cNvPr id="0" name=""/>
        <dsp:cNvSpPr/>
      </dsp:nvSpPr>
      <dsp:spPr bwMode="white">
        <a:xfrm>
          <a:off x="2598221" y="2137807"/>
          <a:ext cx="2137807" cy="2137807"/>
        </a:xfrm>
        <a:prstGeom prst="ellipse">
          <a:avLst/>
        </a:prstGeom>
        <a:solidFill>
          <a:schemeClr val="accent1">
            <a:shade val="80000"/>
            <a:hueOff val="271263"/>
            <a:satOff val="5175"/>
            <a:lumOff val="2285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SOM</a:t>
          </a:r>
          <a:endParaRPr lang="ru-RU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257 </a:t>
          </a:r>
          <a:r>
            <a:rPr lang="ru-RU" sz="2000" kern="1200" dirty="0" err="1"/>
            <a:t>млн.руб</a:t>
          </a:r>
          <a:r>
            <a:rPr lang="ru-RU" sz="2000" kern="1200" dirty="0"/>
            <a:t>.</a:t>
          </a:r>
        </a:p>
      </dsp:txBody>
      <dsp:txXfrm>
        <a:off x="2911295" y="2672259"/>
        <a:ext cx="1511658" cy="10689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Одной фразой о проекте должно быть понятно, чем вы занимаетесь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SMART-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цель должна быть: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endParaRPr sz="1200" b="0" i="0" u="none" strike="noStrike" cap="none">
              <a:solidFill>
                <a:srgbClr val="1B1B1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 — Specific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конкретной;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 — Measurable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измеримой;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— Achievable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достижимой;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 — Relevant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значимой;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 —Time bound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ограниченной во времени.</a:t>
            </a:r>
            <a:endParaRPr sz="1200"/>
          </a:p>
          <a:p>
            <a:pPr>
              <a:defRPr/>
            </a:pPr>
            <a:endParaRPr sz="1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SMART-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цель должна быть: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endParaRPr sz="1200" b="0" i="0" u="none" strike="noStrike" cap="none">
              <a:solidFill>
                <a:srgbClr val="1B1B1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 — Specific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конкретной;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 — Measurable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измеримой;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— Achievable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достижимой;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 — Relevant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значимой;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 —Time bound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ограниченной во времени.</a:t>
            </a:r>
            <a:endParaRPr sz="1200"/>
          </a:p>
          <a:p>
            <a:pPr>
              <a:defRPr/>
            </a:pPr>
            <a:endParaRPr sz="1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SMART-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цель должна быть: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endParaRPr sz="1200" b="0" i="0" u="none" strike="noStrike" cap="none">
              <a:solidFill>
                <a:srgbClr val="1B1B1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 — Specific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конкретной;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 — Measurable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измеримой;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— Achievable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достижимой;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 — Relevant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значимой;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 —Time bound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ограниченной во времени.</a:t>
            </a:r>
            <a:endParaRPr sz="1200"/>
          </a:p>
          <a:p>
            <a:pPr>
              <a:defRPr/>
            </a:pPr>
            <a:endParaRPr sz="1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bd268100fd_0_3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bd268100fd_0_3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 panose="020F0502020204030204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 panose="020F0502020204030204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 panose="020F0502020204030204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 panose="020F0502020204030204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 panose="020F0502020204030204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 panose="020F0502020204030204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объект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раздела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 panose="020F0502020204030204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 panose="020F0502020204030204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 panose="020F0502020204030204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 panose="020F0502020204030204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 panose="020F0502020204030204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 panose="020F0502020204030204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Два объекта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 bwMode="auto"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 panose="020B0604020202020204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ЗАГОЛОВОК СЛАЙДА</a:t>
            </a:r>
          </a:p>
        </p:txBody>
      </p:sp>
      <p:sp>
        <p:nvSpPr>
          <p:cNvPr id="23" name="Google Shape;23;p15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В целом, конечно, базовый вектор развития позволяет выполнить важные задания </a:t>
            </a: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24" name="Google Shape;24;p15"/>
          <p:cNvSpPr txBox="1"/>
          <p:nvPr/>
        </p:nvSpPr>
        <p:spPr bwMode="auto"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 panose="020B0604020202020204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 panose="020B0604020202020204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 panose="020B0604020202020204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 panose="020B0604020202020204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 panose="020B0604020202020204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Сомнительные моменты</a:t>
            </a:r>
          </a:p>
        </p:txBody>
      </p:sp>
      <p:sp>
        <p:nvSpPr>
          <p:cNvPr id="25" name="Google Shape;25;p15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 panose="020F0502020204030204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 panose="020F0502020204030204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 panose="020B0604020202020204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НАЗВАНИЕ ДОКЛАДА</a:t>
              </a:r>
            </a:p>
          </p:txBody>
        </p:sp>
      </p:grpSp>
      <p:pic>
        <p:nvPicPr>
          <p:cNvPr id="29" name="Google Shape;29;p15" descr="Рисунок 9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 panose="020F0502020204030204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 panose="020F0502020204030204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</a:rPr>
                <a:t>3</a:t>
              </a:r>
            </a:p>
          </p:txBody>
        </p:sp>
      </p:grpSp>
      <p:grpSp>
        <p:nvGrpSpPr>
          <p:cNvPr id="33" name="Google Shape;33;p15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 panose="020B0604020202020204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 panose="020B0604020202020204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НАЗВАНИЕ РАЗДЕЛА</a:t>
              </a:r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Сравнение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 panose="020F0502020204030204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 panose="020B0604020202020204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ЗАГОЛОВОК СЛАЙДА</a:t>
            </a:r>
          </a:p>
        </p:txBody>
      </p:sp>
      <p:pic>
        <p:nvPicPr>
          <p:cNvPr id="40" name="Google Shape;40;p16" descr="Рисунок 9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 bwMode="auto"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 panose="020B0604020202020204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</a:p>
        </p:txBody>
      </p:sp>
      <p:sp>
        <p:nvSpPr>
          <p:cNvPr id="42" name="Google Shape;42;p16"/>
          <p:cNvSpPr txBox="1"/>
          <p:nvPr/>
        </p:nvSpPr>
        <p:spPr bwMode="auto"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 panose="020B0604020202020204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</a:p>
        </p:txBody>
      </p:sp>
      <p:sp>
        <p:nvSpPr>
          <p:cNvPr id="43" name="Google Shape;43;p16"/>
          <p:cNvSpPr txBox="1"/>
          <p:nvPr/>
        </p:nvSpPr>
        <p:spPr bwMode="auto"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 panose="020B0604020202020204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</a:p>
        </p:txBody>
      </p:sp>
      <p:sp>
        <p:nvSpPr>
          <p:cNvPr id="44" name="Google Shape;44;p16"/>
          <p:cNvSpPr txBox="1"/>
          <p:nvPr/>
        </p:nvSpPr>
        <p:spPr bwMode="auto"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 panose="020B0604020202020204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</a:p>
        </p:txBody>
      </p:sp>
      <p:sp>
        <p:nvSpPr>
          <p:cNvPr id="45" name="Google Shape;45;p16"/>
          <p:cNvSpPr txBox="1"/>
          <p:nvPr/>
        </p:nvSpPr>
        <p:spPr bwMode="auto"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Имеется спорная точка зрения, </a:t>
            </a:r>
          </a:p>
        </p:txBody>
      </p:sp>
      <p:sp>
        <p:nvSpPr>
          <p:cNvPr id="46" name="Google Shape;46;p16"/>
          <p:cNvSpPr txBox="1"/>
          <p:nvPr/>
        </p:nvSpPr>
        <p:spPr bwMode="auto"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Имеется спорная точка зрения, </a:t>
            </a:r>
          </a:p>
        </p:txBody>
      </p:sp>
      <p:sp>
        <p:nvSpPr>
          <p:cNvPr id="47" name="Google Shape;47;p16"/>
          <p:cNvSpPr txBox="1"/>
          <p:nvPr/>
        </p:nvSpPr>
        <p:spPr bwMode="auto"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Имеется спорная точка зрения, </a:t>
            </a:r>
          </a:p>
        </p:txBody>
      </p:sp>
      <p:sp>
        <p:nvSpPr>
          <p:cNvPr id="48" name="Google Shape;48;p16"/>
          <p:cNvSpPr txBox="1"/>
          <p:nvPr/>
        </p:nvSpPr>
        <p:spPr bwMode="auto"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Имеется спорная точка зрения, </a:t>
            </a:r>
          </a:p>
        </p:txBody>
      </p:sp>
      <p:sp>
        <p:nvSpPr>
          <p:cNvPr id="49" name="Google Shape;49;p16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 panose="020F0502020204030204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50" name="Google Shape;50;p16" descr="Рисунок 9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 panose="020F0502020204030204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 panose="020F0502020204030204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</a:rPr>
                <a:t>6</a:t>
              </a:r>
            </a:p>
          </p:txBody>
        </p:sp>
      </p:grpSp>
      <p:grpSp>
        <p:nvGrpSpPr>
          <p:cNvPr id="54" name="Google Shape;54;p16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 panose="020B0604020202020204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 panose="020B0604020202020204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НАЗВАНИЕ РАЗДЕЛА</a:t>
              </a:r>
            </a:p>
          </p:txBody>
        </p:sp>
      </p:grpSp>
      <p:sp>
        <p:nvSpPr>
          <p:cNvPr id="57" name="Google Shape;57;p16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В целом, конечно, базовый вектор развития позволяет выполнить важные задания </a:t>
            </a: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58" name="Google Shape;58;p16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 panose="020F0502020204030204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9" name="Google Shape;59;p16"/>
          <p:cNvSpPr/>
          <p:nvPr/>
        </p:nvSpPr>
        <p:spPr bwMode="auto">
          <a:xfrm flipH="1">
            <a:off x="7298265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 panose="020F0502020204030204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0" name="Google Shape;60;p16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 panose="020F0502020204030204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 panose="020B0604020202020204"/>
              <a:buNone/>
              <a:defRPr/>
            </a:pPr>
            <a:r>
              <a:rPr lang="en-US" sz="7200" b="0" i="0" u="none" strike="noStrike" cap="none">
                <a:solidFill>
                  <a:srgbClr val="8F00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НАЗВАНИЕ  РАЗДЕЛА</a:t>
            </a:r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слайд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 panose="020F0502020204030204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 bwMode="auto"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 panose="020B0604020202020204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ЗАГОЛОВОК СЛАЙДА</a:t>
            </a:r>
          </a:p>
        </p:txBody>
      </p:sp>
      <p:pic>
        <p:nvPicPr>
          <p:cNvPr id="70" name="Google Shape;70;p19" descr="Рисунок 9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/>
          <p:nvPr/>
        </p:nvGraphicFramePr>
        <p:xfrm>
          <a:off x="623887" y="1633919"/>
          <a:ext cx="10712550" cy="438960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 panose="020F0502020204030204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 panose="020B0604020202020204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НАЗВАНИЕ ДОКЛАДА</a:t>
              </a:r>
            </a:p>
          </p:txBody>
        </p:sp>
      </p:grpSp>
      <p:grpSp>
        <p:nvGrpSpPr>
          <p:cNvPr id="75" name="Google Shape;75;p19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 panose="020F0502020204030204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 panose="020F0502020204030204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</a:rPr>
                <a:t>4</a:t>
              </a:r>
            </a:p>
          </p:txBody>
        </p:sp>
      </p:grpSp>
      <p:grpSp>
        <p:nvGrpSpPr>
          <p:cNvPr id="78" name="Google Shape;78;p19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 panose="020B0604020202020204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 panose="020B0604020202020204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НАЗВАНИЕ РАЗДЕЛА</a:t>
              </a:r>
            </a:p>
          </p:txBody>
        </p: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Рисунок с подписью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3" name="Google Shape;83;p20" descr="2022-11-09 02.38.22.jpg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 descr="Рисунок 9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 panose="020B0604020202020204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ЗАГОЛОВОК СЛАЙДА</a:t>
            </a:r>
          </a:p>
        </p:txBody>
      </p:sp>
      <p:sp>
        <p:nvSpPr>
          <p:cNvPr id="86" name="Google Shape;86;p20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 panose="020F0502020204030204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87" name="Google Shape;87;p20" descr="Рисунок 9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 panose="020F0502020204030204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 panose="020B0604020202020204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НАЗВАНИЕ ДОКЛАДА</a:t>
              </a:r>
            </a:p>
          </p:txBody>
        </p:sp>
      </p:grpSp>
      <p:grpSp>
        <p:nvGrpSpPr>
          <p:cNvPr id="91" name="Google Shape;91;p20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 panose="020F0502020204030204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 panose="020F0502020204030204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</a:rPr>
                <a:t>7</a:t>
              </a:r>
            </a:p>
          </p:txBody>
        </p:sp>
      </p:grpSp>
      <p:grpSp>
        <p:nvGrpSpPr>
          <p:cNvPr id="94" name="Google Shape;94;p20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 panose="020B0604020202020204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 panose="020B0604020202020204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НАЗВАНИЕ РАЗДЕЛА</a:t>
              </a:r>
            </a:p>
          </p:txBody>
        </p:sp>
      </p:grpSp>
      <p:sp>
        <p:nvSpPr>
          <p:cNvPr id="97" name="Google Shape;97;p20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В целом, конечно, базовый вектор развития позволяет выполнить важные задания </a:t>
            </a: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 panose="020F0502020204030204"/>
              <a:buNone/>
              <a:defRPr sz="44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 panose="020F0502020204030204"/>
              <a:buNone/>
              <a:defRPr sz="44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 panose="020F0502020204030204"/>
              <a:buNone/>
              <a:defRPr sz="44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 panose="020F0502020204030204"/>
              <a:buNone/>
              <a:defRPr sz="44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 panose="020F0502020204030204"/>
              <a:buNone/>
              <a:defRPr sz="44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 panose="020F0502020204030204"/>
              <a:buNone/>
              <a:defRPr sz="44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 panose="020F0502020204030204"/>
              <a:buNone/>
              <a:defRPr sz="44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 panose="020F0502020204030204"/>
              <a:buNone/>
              <a:defRPr sz="44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 panose="020F0502020204030204"/>
              <a:buNone/>
              <a:defRPr sz="44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/>
              <a:buChar char="•"/>
              <a:defRPr sz="28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/>
              <a:buChar char="•"/>
              <a:defRPr sz="28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1371600" marR="0" lvl="2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/>
              <a:buChar char="•"/>
              <a:defRPr sz="28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1828800" marR="0" lvl="3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/>
              <a:buChar char="•"/>
              <a:defRPr sz="28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2286000" marR="0" lvl="4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/>
              <a:buChar char="•"/>
              <a:defRPr sz="28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2743200" marR="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/>
              <a:buChar char="•"/>
              <a:defRPr sz="28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3200400" marR="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/>
              <a:buChar char="•"/>
              <a:defRPr sz="28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3657600" marR="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/>
              <a:buChar char="•"/>
              <a:defRPr sz="28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4114800" marR="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/>
              <a:buChar char="•"/>
              <a:defRPr sz="28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 panose="020F050202020403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hyperlink" Target="http://e.a.enterprises.tilda.ws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 bwMode="auto">
          <a:xfrm>
            <a:off x="-4395" y="-2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 panose="020F0502020204030204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4" name="Google Shape;104;p1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 panose="020F0502020204030204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6" name="Google Shape;106;p1"/>
          <p:cNvSpPr txBox="1"/>
          <p:nvPr/>
        </p:nvSpPr>
        <p:spPr bwMode="auto">
          <a:xfrm>
            <a:off x="284184" y="3429118"/>
            <a:ext cx="5505449" cy="2567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normAutofit fontScale="65000" lnSpcReduction="20000"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 panose="020B0604020202020204"/>
              <a:buNone/>
              <a:defRPr/>
            </a:pPr>
            <a:r>
              <a:rPr lang="ru-RU" altLang="en-US" sz="4000" b="1" i="0" u="none" strike="noStrike" cap="none" dirty="0">
                <a:solidFill>
                  <a:srgbClr val="8F00FF"/>
                </a:solidFill>
                <a:latin typeface="Gilroy"/>
              </a:rPr>
              <a:t>ТРЕХСЕКЦИОННЫЙ МУСОРОВОЗ С ИЗМЕНЯЕМЫМ ОБЪЕМОМ СЕКЦИЙ</a:t>
            </a:r>
            <a:endParaRPr lang="en-US" sz="4000" b="1" i="0" u="none" strike="noStrike" cap="none" dirty="0">
              <a:solidFill>
                <a:srgbClr val="8F00FF"/>
              </a:solidFill>
              <a:latin typeface="Gilroy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 panose="020B0604020202020204"/>
              <a:buNone/>
              <a:defRPr/>
            </a:pP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 panose="020B0604020202020204"/>
              <a:buNone/>
              <a:defRPr/>
            </a:pPr>
            <a:endParaRPr sz="6900" b="0" i="0" u="none" strike="noStrike" cap="none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 panose="020B0604020202020204"/>
              <a:buNone/>
              <a:defRPr/>
            </a:pPr>
            <a:r>
              <a:rPr lang="en-US" sz="2300" b="0" i="0" u="none" strike="noStrike" cap="none" dirty="0">
                <a:solidFill>
                  <a:srgbClr val="8F00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ЛИДЕР КОМАНДЫ:</a:t>
            </a: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 panose="020B0604020202020204"/>
              <a:buNone/>
              <a:defRPr/>
            </a:pPr>
            <a:r>
              <a:rPr lang="ru-RU" altLang="en-US" sz="2300" b="0" i="0" u="none" strike="noStrike" cap="none" dirty="0">
                <a:solidFill>
                  <a:srgbClr val="8F00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КУХАРЕВ ЕГОР</a:t>
            </a:r>
            <a:endParaRPr lang="en-US" sz="2300" b="0" i="0" u="none" strike="noStrike" cap="none" dirty="0">
              <a:solidFill>
                <a:srgbClr val="8F00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 panose="020B0604020202020204"/>
              <a:buNone/>
              <a:defRPr/>
            </a:pPr>
            <a:endParaRPr dirty="0"/>
          </a:p>
        </p:txBody>
      </p:sp>
      <p:sp>
        <p:nvSpPr>
          <p:cNvPr id="107" name="Google Shape;107;p1"/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 panose="020F0502020204030204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9" name="Google Shape;109;p1"/>
          <p:cNvSpPr/>
          <p:nvPr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111" name="Google Shape;111;p1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sp>
        <p:nvSpPr>
          <p:cNvPr id="1143517718" name="TextBox 1143517717"/>
          <p:cNvSpPr txBox="1"/>
          <p:nvPr/>
        </p:nvSpPr>
        <p:spPr bwMode="auto">
          <a:xfrm>
            <a:off x="6100292" y="1759761"/>
            <a:ext cx="1540224" cy="41151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 panose="020B0604020202020204"/>
              <a:buNone/>
              <a:defRPr/>
            </a:pPr>
            <a:r>
              <a:rPr lang="en-US" b="0" i="0" u="none" strike="noStrike" cap="none">
                <a:solidFill>
                  <a:srgbClr val="8F00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ЛОГО ВУЗА </a:t>
            </a:r>
            <a:endParaRPr sz="6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5" name="Google Shape;105;p1"/>
          <p:cNvSpPr/>
          <p:nvPr/>
        </p:nvSpPr>
        <p:spPr bwMode="auto"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66120874" name="Google Shape;285;p9"/>
          <p:cNvSpPr/>
          <p:nvPr/>
        </p:nvSpPr>
        <p:spPr bwMode="auto">
          <a:xfrm>
            <a:off x="8818528" y="2349044"/>
            <a:ext cx="3404106" cy="452471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29142" tIns="29142" rIns="29142" bIns="29142" anchor="ctr" anchorCtr="0">
            <a:noAutofit/>
          </a:bodyPr>
          <a:lstStyle/>
          <a:p>
            <a:pPr>
              <a:buClr>
                <a:srgbClr val="B5D8E1"/>
              </a:buClr>
              <a:buSzPts val="1800"/>
              <a:defRPr/>
            </a:pPr>
            <a:endParaRPr sz="1150"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"/>
            <a:ext cx="4308262" cy="2924946"/>
          </a:xfrm>
          <a:prstGeom prst="rect">
            <a:avLst/>
          </a:prstGeom>
        </p:spPr>
      </p:pic>
      <p:sp>
        <p:nvSpPr>
          <p:cNvPr id="17" name="Google Shape;106;p1"/>
          <p:cNvSpPr txBox="1"/>
          <p:nvPr/>
        </p:nvSpPr>
        <p:spPr bwMode="auto">
          <a:xfrm>
            <a:off x="6573747" y="3066436"/>
            <a:ext cx="1788980" cy="1514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norm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 panose="020B0604020202020204"/>
              <a:buNone/>
              <a:defRPr/>
            </a:pPr>
            <a:endParaRPr lang="ru-RU" dirty="0"/>
          </a:p>
        </p:txBody>
      </p:sp>
      <p:pic>
        <p:nvPicPr>
          <p:cNvPr id="6" name="Рисунок 6" descr="\\srvudoc\CONF\goichs_fil\15_ЯРЭУ\Обучение\СИБАДИ\Переделка\Новый точечный рисунок (2)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22035" y="2887980"/>
            <a:ext cx="2693035" cy="204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/>
          <p:nvPr/>
        </p:nvSpPr>
        <p:spPr bwMode="auto">
          <a:xfrm>
            <a:off x="8328248" y="2127248"/>
            <a:ext cx="3391803" cy="859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 panose="020B0604020202020204"/>
              <a:buNone/>
              <a:defRPr/>
            </a:pPr>
            <a:endParaRPr dirty="0"/>
          </a:p>
        </p:txBody>
      </p:sp>
      <p:sp>
        <p:nvSpPr>
          <p:cNvPr id="117" name="Google Shape;117;p2"/>
          <p:cNvSpPr txBox="1"/>
          <p:nvPr/>
        </p:nvSpPr>
        <p:spPr bwMode="auto">
          <a:xfrm>
            <a:off x="0" y="1247667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>
              <a:defRPr/>
            </a:pPr>
            <a:endParaRPr i="1"/>
          </a:p>
        </p:txBody>
      </p:sp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 panose="020F0502020204030204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 panose="020B0604020202020204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</a:t>
              </a:r>
            </a:p>
          </p:txBody>
        </p:sp>
      </p:grp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764870351" name="Google Shape;116;p2"/>
          <p:cNvSpPr txBox="1"/>
          <p:nvPr/>
        </p:nvSpPr>
        <p:spPr bwMode="auto">
          <a:xfrm>
            <a:off x="252608" y="1917057"/>
            <a:ext cx="7017683" cy="3693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>
              <a:defRPr/>
            </a:pPr>
            <a:r>
              <a:rPr lang="ru-RU" sz="2000" i="1" dirty="0">
                <a:solidFill>
                  <a:srgbClr val="FF0000"/>
                </a:solidFill>
              </a:rPr>
              <a:t>Трехсекционный мусоровоз с изменяемым объемом секций</a:t>
            </a:r>
          </a:p>
          <a:p>
            <a:pPr>
              <a:defRPr/>
            </a:pPr>
            <a:endParaRPr lang="ru-RU" sz="2000" i="1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ru-RU" sz="2000" i="1" dirty="0">
                <a:solidFill>
                  <a:srgbClr val="FF0000"/>
                </a:solidFill>
                <a:sym typeface="+mn-ea"/>
              </a:rPr>
              <a:t>Заинтересованные</a:t>
            </a:r>
            <a:r>
              <a:rPr lang="en-US" sz="2000" i="1" dirty="0">
                <a:solidFill>
                  <a:srgbClr val="FF0000"/>
                </a:solidFill>
                <a:sym typeface="+mn-ea"/>
              </a:rPr>
              <a:t>: </a:t>
            </a:r>
            <a:r>
              <a:rPr lang="ru-RU" sz="2000" i="1" dirty="0">
                <a:solidFill>
                  <a:srgbClr val="FF0000"/>
                </a:solidFill>
                <a:sym typeface="+mn-ea"/>
              </a:rPr>
              <a:t>Коммунальные компании, Министерство энергетики, Министерство строительства и ЖКХ РФ</a:t>
            </a:r>
            <a:r>
              <a:rPr lang="ru-RU" sz="2000" i="1" dirty="0">
                <a:solidFill>
                  <a:srgbClr val="FF0000"/>
                </a:solidFill>
              </a:rPr>
              <a:t>, экспорт за границу</a:t>
            </a:r>
          </a:p>
          <a:p>
            <a:pPr>
              <a:defRPr/>
            </a:pPr>
            <a:endParaRPr lang="ru-RU" sz="2000" i="1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ru-RU" sz="2000" i="1" dirty="0">
                <a:solidFill>
                  <a:srgbClr val="FF0000"/>
                </a:solidFill>
              </a:rPr>
              <a:t>Дает дополнительный заработок обслуживающим компаниям от</a:t>
            </a:r>
            <a:r>
              <a:rPr lang="en-US" altLang="ru-RU" sz="2000" i="1" dirty="0">
                <a:solidFill>
                  <a:srgbClr val="FF0000"/>
                </a:solidFill>
              </a:rPr>
              <a:t> </a:t>
            </a:r>
            <a:r>
              <a:rPr lang="ru-RU" altLang="ru-RU" sz="2000" i="1" dirty="0">
                <a:solidFill>
                  <a:srgbClr val="FF0000"/>
                </a:solidFill>
              </a:rPr>
              <a:t>сбора и переработки мусора</a:t>
            </a:r>
            <a:r>
              <a:rPr lang="en-US" altLang="ru-RU" sz="2000" i="1" dirty="0">
                <a:solidFill>
                  <a:srgbClr val="FF0000"/>
                </a:solidFill>
              </a:rPr>
              <a:t>;</a:t>
            </a:r>
            <a:r>
              <a:rPr lang="ru-RU" sz="2000" i="1" dirty="0">
                <a:solidFill>
                  <a:srgbClr val="FF0000"/>
                </a:solidFill>
              </a:rPr>
              <a:t> </a:t>
            </a:r>
          </a:p>
          <a:p>
            <a:pPr>
              <a:defRPr/>
            </a:pPr>
            <a:r>
              <a:rPr lang="ru-RU" sz="2000" i="1" dirty="0">
                <a:solidFill>
                  <a:srgbClr val="FF0000"/>
                </a:solidFill>
              </a:rPr>
              <a:t>Помогает в борьбе за экологию через совершенствование раздельного сбора мусора</a:t>
            </a:r>
            <a:endParaRPr sz="2000" i="0" dirty="0">
              <a:solidFill>
                <a:srgbClr val="FF0000"/>
              </a:solidFill>
            </a:endParaRPr>
          </a:p>
          <a:p>
            <a:pPr marL="0"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 panose="020B0604020202020204"/>
              <a:buNone/>
              <a:defRPr/>
            </a:pPr>
            <a:endParaRPr i="0" dirty="0">
              <a:solidFill>
                <a:srgbClr val="FF0000"/>
              </a:solidFill>
            </a:endParaRPr>
          </a:p>
        </p:txBody>
      </p:sp>
      <p:sp>
        <p:nvSpPr>
          <p:cNvPr id="17" name="Google Shape;116;p2"/>
          <p:cNvSpPr txBox="1"/>
          <p:nvPr/>
        </p:nvSpPr>
        <p:spPr bwMode="auto">
          <a:xfrm>
            <a:off x="-240704" y="600818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ПРОДУКТ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 panose="020B0604020202020204"/>
              <a:buNone/>
              <a:defRPr/>
            </a:pPr>
            <a:endParaRPr dirty="0"/>
          </a:p>
        </p:txBody>
      </p:sp>
      <p:pic>
        <p:nvPicPr>
          <p:cNvPr id="8" name="Рисунок 6" descr="\\srvudoc\CONF\goichs_fil\15_ЯРЭУ\Обучение\СИБАДИ\Переделка\Новый точечный рисунок (2)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70905" y="1917058"/>
            <a:ext cx="4979784" cy="37734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9" name="Google Shape;202;p6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0" name="Google Shape;203;p6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 panose="020F0502020204030204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204;p6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 panose="020B0604020202020204"/>
                <a:buNone/>
                <a:defRPr/>
              </a:pPr>
              <a:r>
                <a:rPr lang="ru-RU" altLang="en-US" sz="1200" b="0" i="0" u="none" strike="noStrike" cap="none">
                  <a:solidFill>
                    <a:srgbClr val="FFFFFF"/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</a:p>
          </p:txBody>
        </p:sp>
      </p:grpSp>
      <p:sp>
        <p:nvSpPr>
          <p:cNvPr id="558206907" name="Google Shape;117;p2"/>
          <p:cNvSpPr txBox="1"/>
          <p:nvPr/>
        </p:nvSpPr>
        <p:spPr bwMode="auto">
          <a:xfrm>
            <a:off x="609151" y="4962417"/>
            <a:ext cx="4989861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6" name="Google Shape;116;p2"/>
          <p:cNvSpPr txBox="1"/>
          <p:nvPr/>
        </p:nvSpPr>
        <p:spPr bwMode="auto">
          <a:xfrm>
            <a:off x="30276" y="496739"/>
            <a:ext cx="3607701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ТЕХНОЛОГИЯ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 panose="020B0604020202020204"/>
              <a:buNone/>
              <a:defRPr/>
            </a:pPr>
            <a:endParaRPr dirty="0"/>
          </a:p>
        </p:txBody>
      </p:sp>
      <p:sp>
        <p:nvSpPr>
          <p:cNvPr id="17" name="Google Shape;116;p2"/>
          <p:cNvSpPr txBox="1"/>
          <p:nvPr/>
        </p:nvSpPr>
        <p:spPr bwMode="auto">
          <a:xfrm>
            <a:off x="8328248" y="2127248"/>
            <a:ext cx="3391803" cy="859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 panose="020B0604020202020204"/>
              <a:buNone/>
              <a:defRPr/>
            </a:pPr>
            <a:endParaRPr dirty="0"/>
          </a:p>
        </p:txBody>
      </p:sp>
      <p:pic>
        <p:nvPicPr>
          <p:cNvPr id="8" name="Рисунок 5" descr="C:\Users\E_Kuharev\AppData\Local\Microsoft\Windows\INetCache\Content.Word\Новый точечный рисунок (4)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6881" y="3172275"/>
            <a:ext cx="3615968" cy="3580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7" descr="\\srvudoc\CONF\goichs_fil\15_ЯРЭУ\Обучение\СИБАДИ\Переделка\Новый точечный рисунок (3)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76225" y="160136"/>
            <a:ext cx="5437393" cy="2610763"/>
          </a:xfrm>
          <a:prstGeom prst="rect">
            <a:avLst/>
          </a:prstGeom>
          <a:noFill/>
          <a:ln>
            <a:noFill/>
          </a:ln>
        </p:spPr>
      </p:pic>
      <p:sp>
        <p:nvSpPr>
          <p:cNvPr id="1764870351" name="Google Shape;116;p2"/>
          <p:cNvSpPr txBox="1"/>
          <p:nvPr/>
        </p:nvSpPr>
        <p:spPr bwMode="auto">
          <a:xfrm>
            <a:off x="225067" y="2148831"/>
            <a:ext cx="7017683" cy="406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FF0000"/>
                </a:solidFill>
              </a:rPr>
              <a:t>Авторская уникальная конструкция трехсекционного мусоровоза для раздельного сбора ТКО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2400" i="0" dirty="0">
                <a:solidFill>
                  <a:srgbClr val="FF0000"/>
                </a:solidFill>
              </a:rPr>
              <a:t>Благодар</a:t>
            </a:r>
            <a:r>
              <a:rPr lang="ru-RU" sz="2400" dirty="0">
                <a:solidFill>
                  <a:srgbClr val="FF0000"/>
                </a:solidFill>
              </a:rPr>
              <a:t>я гидравлике сдвигаются пресс-плиты (изменяется объем отсеков)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2400" i="0" dirty="0">
                <a:solidFill>
                  <a:srgbClr val="FF0000"/>
                </a:solidFill>
              </a:rPr>
              <a:t>Автоматическая разгрузка кузова за счет движения пресс-плит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FF0000"/>
                </a:solidFill>
              </a:rPr>
              <a:t>Патент на полезную модель № 224446 от 30.11.2023</a:t>
            </a:r>
            <a:endParaRPr lang="ru-RU" sz="2400" i="0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ru-RU" sz="2400" i="0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1800" i="0" dirty="0">
                <a:solidFill>
                  <a:srgbClr val="FF0000"/>
                </a:solidFill>
              </a:rPr>
              <a:t>Рынок НТИ</a:t>
            </a:r>
            <a:r>
              <a:rPr lang="en-US" sz="1800" i="0" dirty="0">
                <a:solidFill>
                  <a:srgbClr val="FF0000"/>
                </a:solidFill>
              </a:rPr>
              <a:t>: AutoNet, TechNet, EcoNet</a:t>
            </a:r>
            <a:endParaRPr lang="ru-RU" sz="1800" i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9" name="Google Shape;202;p6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0" name="Google Shape;203;p6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 panose="020F0502020204030204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204;p6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 panose="020B0604020202020204"/>
                <a:buNone/>
                <a:defRPr/>
              </a:pPr>
              <a:r>
                <a:rPr lang="ru-RU" altLang="en-US" sz="1200" b="0" i="0" u="none" strike="noStrike" cap="none" dirty="0">
                  <a:solidFill>
                    <a:srgbClr val="FFFFFF"/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</a:p>
          </p:txBody>
        </p:sp>
      </p:grpSp>
      <p:sp>
        <p:nvSpPr>
          <p:cNvPr id="16" name="Google Shape;116;p2"/>
          <p:cNvSpPr txBox="1"/>
          <p:nvPr/>
        </p:nvSpPr>
        <p:spPr bwMode="auto">
          <a:xfrm>
            <a:off x="91711" y="1844824"/>
            <a:ext cx="6992203" cy="252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ИНТЕЛЛЕКТУАЛЬНАЯ СОБСТВЕННОСТЬ </a:t>
            </a: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ПРОЕКТА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 panose="020B0604020202020204"/>
              <a:buNone/>
              <a:defRPr/>
            </a:pPr>
            <a:endParaRPr dirty="0"/>
          </a:p>
        </p:txBody>
      </p:sp>
      <p:sp>
        <p:nvSpPr>
          <p:cNvPr id="17" name="Google Shape;116;p2"/>
          <p:cNvSpPr txBox="1"/>
          <p:nvPr/>
        </p:nvSpPr>
        <p:spPr bwMode="auto">
          <a:xfrm>
            <a:off x="8328248" y="2127248"/>
            <a:ext cx="3391803" cy="859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 panose="020B0604020202020204"/>
              <a:buNone/>
              <a:defRPr/>
            </a:pPr>
            <a:endParaRPr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B0F2EE-40C2-4C95-A656-4E95BA6701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322" t="14300" r="26966" b="9931"/>
          <a:stretch/>
        </p:blipFill>
        <p:spPr>
          <a:xfrm>
            <a:off x="6847031" y="0"/>
            <a:ext cx="4852737" cy="673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1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324506" y="3829330"/>
            <a:ext cx="4990401" cy="1231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ru-RU" sz="1600" dirty="0">
                <a:solidFill>
                  <a:srgbClr val="8F00FF"/>
                </a:solidFill>
              </a:rPr>
              <a:t>Формулировка проблемы: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endParaRPr lang="ru-RU" sz="1600" dirty="0">
              <a:solidFill>
                <a:srgbClr val="8F00FF"/>
              </a:solidFill>
            </a:endParaRPr>
          </a:p>
          <a:p>
            <a:pPr marL="285750" marR="0" lvl="8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8F00FF"/>
                </a:solidFill>
              </a:rPr>
              <a:t>Трудоемкая и дорогостоящая сортировка мусора</a:t>
            </a:r>
          </a:p>
          <a:p>
            <a:pPr marL="285750" marR="0" lvl="8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8F00FF"/>
                </a:solidFill>
              </a:rPr>
              <a:t>Большой не эффективный автопарк </a:t>
            </a:r>
          </a:p>
          <a:p>
            <a:pPr marL="285750" marR="0" lvl="8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8F00FF"/>
                </a:solidFill>
              </a:rPr>
              <a:t>Потеря дополнительного дохода от переработки</a:t>
            </a: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9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 panose="020F0502020204030204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 panose="020B0604020202020204"/>
                <a:buNone/>
                <a:defRPr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</a:t>
              </a:r>
            </a:p>
          </p:txBody>
        </p:sp>
      </p:grpSp>
      <p:sp>
        <p:nvSpPr>
          <p:cNvPr id="15" name="Google Shape;116;p2"/>
          <p:cNvSpPr txBox="1"/>
          <p:nvPr/>
        </p:nvSpPr>
        <p:spPr bwMode="auto">
          <a:xfrm>
            <a:off x="-168696" y="500412"/>
            <a:ext cx="8949538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ПРОБЛЕМА РЕШАЕМАЯ ПРОЕКТОМ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 panose="020B0604020202020204"/>
              <a:buNone/>
              <a:defRPr/>
            </a:pPr>
            <a:endParaRPr dirty="0"/>
          </a:p>
        </p:txBody>
      </p:sp>
      <p:sp>
        <p:nvSpPr>
          <p:cNvPr id="11" name="Google Shape;117;p2"/>
          <p:cNvSpPr txBox="1"/>
          <p:nvPr/>
        </p:nvSpPr>
        <p:spPr bwMode="auto">
          <a:xfrm>
            <a:off x="5951984" y="4293096"/>
            <a:ext cx="4990401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8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8F00FF"/>
                </a:solidFill>
              </a:rPr>
              <a:t>Неэффективность реализации экологических программ</a:t>
            </a:r>
          </a:p>
          <a:p>
            <a:pPr marL="285750" marR="0" lvl="8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8F00FF"/>
                </a:solidFill>
              </a:rPr>
              <a:t>Невозможность контроля системы сбора ТКО</a:t>
            </a:r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252608" y="2276872"/>
            <a:ext cx="9665335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ru-RU" sz="1600" dirty="0">
                <a:solidFill>
                  <a:srgbClr val="8F00FF"/>
                </a:solidFill>
                <a:sym typeface="+mn-ea"/>
              </a:rPr>
              <a:t>Целевая Аудитория – Коммунальные компании 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ru-RU" sz="1600" dirty="0">
                <a:solidFill>
                  <a:srgbClr val="8F00FF"/>
                </a:solidFill>
                <a:sym typeface="+mn-ea"/>
              </a:rPr>
              <a:t>Стейкхолдеры - Министерство энергетики, Министерство строительства и ЖКХ РФ, 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ru-RU" sz="1600" dirty="0">
                <a:solidFill>
                  <a:srgbClr val="8F00FF"/>
                </a:solidFill>
                <a:sym typeface="+mn-ea"/>
              </a:rPr>
              <a:t>Министерство природных ресурсов и экологии РФ</a:t>
            </a:r>
            <a:endParaRPr lang="ru-RU" altLang="en-US" sz="1600" dirty="0">
              <a:solidFill>
                <a:srgbClr val="8F00FF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0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1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 panose="020F0502020204030204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 panose="020B0604020202020204"/>
                <a:buNone/>
                <a:defRPr/>
              </a:pPr>
              <a:r>
                <a:rPr lang="ru-RU" altLang="en-US" sz="1200" b="0" i="0" u="none" strike="noStrike" cap="none" dirty="0">
                  <a:solidFill>
                    <a:srgbClr val="FFFFFF"/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</a:t>
              </a:r>
            </a:p>
          </p:txBody>
        </p:sp>
      </p:grpSp>
      <p:sp>
        <p:nvSpPr>
          <p:cNvPr id="13" name="Google Shape;116;p2"/>
          <p:cNvSpPr txBox="1"/>
          <p:nvPr/>
        </p:nvSpPr>
        <p:spPr bwMode="auto">
          <a:xfrm>
            <a:off x="225095" y="621551"/>
            <a:ext cx="3897176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АНАЛОГИ</a:t>
            </a:r>
            <a:endParaRPr sz="3600" dirty="0"/>
          </a:p>
          <a:p>
            <a:pPr marL="0" indent="0">
              <a:buClr>
                <a:srgbClr val="8F00FF"/>
              </a:buClr>
              <a:buSzPts val="3600"/>
              <a:buFont typeface="Arial" panose="020B0604020202020204"/>
              <a:buNone/>
              <a:defRPr/>
            </a:pPr>
            <a:endParaRPr dirty="0"/>
          </a:p>
        </p:txBody>
      </p:sp>
      <p:sp>
        <p:nvSpPr>
          <p:cNvPr id="14" name="Google Shape;117;p2"/>
          <p:cNvSpPr txBox="1"/>
          <p:nvPr/>
        </p:nvSpPr>
        <p:spPr bwMode="auto">
          <a:xfrm>
            <a:off x="673166" y="2636912"/>
            <a:ext cx="4990401" cy="2552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ru-RU" sz="1600" dirty="0">
                <a:solidFill>
                  <a:srgbClr val="8F00FF"/>
                </a:solidFill>
              </a:rPr>
              <a:t>КАК СЕЙЧАС ЭТУ ПРОБЛЕМУ РЕШАЮТ?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endParaRPr lang="ru-RU" sz="1600" dirty="0">
              <a:solidFill>
                <a:srgbClr val="8F00FF"/>
              </a:solidFill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endParaRPr lang="ru-RU" sz="1600" dirty="0">
              <a:solidFill>
                <a:srgbClr val="8F00FF"/>
              </a:solidFill>
            </a:endParaRPr>
          </a:p>
          <a:p>
            <a:pPr marL="342900" marR="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AutoNum type="arabicPeriod"/>
              <a:defRPr/>
            </a:pPr>
            <a:r>
              <a:rPr lang="ru-RU" sz="1600" dirty="0">
                <a:solidFill>
                  <a:srgbClr val="8F00FF"/>
                </a:solidFill>
              </a:rPr>
              <a:t>Аналог решения</a:t>
            </a:r>
          </a:p>
          <a:p>
            <a:pPr marL="342900" marR="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AutoNum type="arabicPeriod"/>
              <a:defRPr/>
            </a:pPr>
            <a:endParaRPr lang="ru-RU" sz="1600" dirty="0">
              <a:solidFill>
                <a:srgbClr val="8F00FF"/>
              </a:solidFill>
            </a:endParaRPr>
          </a:p>
          <a:p>
            <a:pPr marL="0" marR="0" lvl="8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Tx/>
              <a:buChar char="-"/>
              <a:defRPr/>
            </a:pPr>
            <a:r>
              <a:rPr lang="ru-RU" sz="1600" dirty="0">
                <a:solidFill>
                  <a:srgbClr val="8F00FF"/>
                </a:solidFill>
                <a:sym typeface="+mn-ea"/>
              </a:rPr>
              <a:t>Система без раздельного сбора мусора</a:t>
            </a:r>
            <a:endParaRPr lang="ru-RU" sz="1600" dirty="0">
              <a:solidFill>
                <a:srgbClr val="8F00FF"/>
              </a:solidFill>
            </a:endParaRPr>
          </a:p>
          <a:p>
            <a:pPr marL="285750" marR="0" lvl="8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Tx/>
              <a:buChar char="-"/>
              <a:defRPr/>
            </a:pPr>
            <a:r>
              <a:rPr lang="ru-RU" sz="1600" dirty="0">
                <a:solidFill>
                  <a:srgbClr val="8F00FF"/>
                </a:solidFill>
              </a:rPr>
              <a:t>Система с разделением мусора на виды</a:t>
            </a:r>
          </a:p>
          <a:p>
            <a:pPr marL="285750" marR="0" lvl="8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Tx/>
              <a:buChar char="-"/>
              <a:defRPr/>
            </a:pPr>
            <a:endParaRPr lang="ru-RU" sz="1600" dirty="0">
              <a:solidFill>
                <a:srgbClr val="8F00FF"/>
              </a:solidFill>
            </a:endParaRPr>
          </a:p>
          <a:p>
            <a: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defRPr/>
            </a:pPr>
            <a:r>
              <a:rPr lang="ru-RU" sz="1600" dirty="0">
                <a:solidFill>
                  <a:schemeClr val="tx1"/>
                </a:solidFill>
              </a:rPr>
              <a:t>2.</a:t>
            </a:r>
            <a:r>
              <a:rPr lang="ru-RU" sz="1600" dirty="0">
                <a:solidFill>
                  <a:srgbClr val="8F00FF"/>
                </a:solidFill>
              </a:rPr>
              <a:t> Сбор раздельного мусора без изменяемости объемов секций</a:t>
            </a:r>
          </a:p>
        </p:txBody>
      </p:sp>
      <p:pic>
        <p:nvPicPr>
          <p:cNvPr id="101" name="Изображение 100"/>
          <p:cNvPicPr/>
          <p:nvPr/>
        </p:nvPicPr>
        <p:blipFill>
          <a:blip r:embed="rId3"/>
          <a:stretch>
            <a:fillRect/>
          </a:stretch>
        </p:blipFill>
        <p:spPr>
          <a:xfrm>
            <a:off x="6311900" y="3339465"/>
            <a:ext cx="4947285" cy="32461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" name="Изображение 101"/>
          <p:cNvPicPr/>
          <p:nvPr/>
        </p:nvPicPr>
        <p:blipFill>
          <a:blip r:embed="rId4"/>
          <a:stretch>
            <a:fillRect/>
          </a:stretch>
        </p:blipFill>
        <p:spPr>
          <a:xfrm>
            <a:off x="6311900" y="340360"/>
            <a:ext cx="4947285" cy="30880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0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1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 panose="020F0502020204030204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 panose="020B0604020202020204"/>
                <a:buNone/>
                <a:defRPr/>
              </a:pPr>
              <a:r>
                <a:rPr lang="ru-RU" altLang="en-US" sz="1200" b="0" i="0" u="none" strike="noStrike" cap="none" dirty="0">
                  <a:solidFill>
                    <a:srgbClr val="FFFFFF"/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</a:t>
              </a:r>
            </a:p>
          </p:txBody>
        </p:sp>
      </p:grpSp>
      <p:sp>
        <p:nvSpPr>
          <p:cNvPr id="13" name="Google Shape;116;p2"/>
          <p:cNvSpPr txBox="1"/>
          <p:nvPr/>
        </p:nvSpPr>
        <p:spPr bwMode="auto">
          <a:xfrm>
            <a:off x="0" y="548680"/>
            <a:ext cx="4122369" cy="141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КОНКУРЕНТЫ</a:t>
            </a:r>
            <a:endParaRPr sz="3600" dirty="0"/>
          </a:p>
          <a:p>
            <a:pPr marL="0" indent="0">
              <a:buClr>
                <a:srgbClr val="8F00FF"/>
              </a:buClr>
              <a:buSzPts val="3600"/>
              <a:buFont typeface="Arial" panose="020B0604020202020204"/>
              <a:buNone/>
              <a:defRPr/>
            </a:pPr>
            <a:endParaRPr dirty="0"/>
          </a:p>
        </p:txBody>
      </p:sp>
      <p:sp>
        <p:nvSpPr>
          <p:cNvPr id="14" name="Google Shape;117;p2"/>
          <p:cNvSpPr txBox="1"/>
          <p:nvPr/>
        </p:nvSpPr>
        <p:spPr bwMode="auto">
          <a:xfrm>
            <a:off x="278265" y="2708920"/>
            <a:ext cx="4990401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8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Tx/>
              <a:buChar char="-"/>
              <a:defRPr/>
            </a:pPr>
            <a:r>
              <a:rPr lang="ru-RU" sz="1600" dirty="0">
                <a:solidFill>
                  <a:srgbClr val="8F00FF"/>
                </a:solidFill>
              </a:rPr>
              <a:t>Производители </a:t>
            </a:r>
            <a:r>
              <a:rPr lang="ru-RU" sz="1600" dirty="0">
                <a:solidFill>
                  <a:srgbClr val="8F00FF"/>
                </a:solidFill>
                <a:sym typeface="+mn-ea"/>
              </a:rPr>
              <a:t>«КАМАЗ», «</a:t>
            </a:r>
            <a:r>
              <a:rPr lang="en-US" sz="1600" dirty="0">
                <a:solidFill>
                  <a:srgbClr val="8F00FF"/>
                </a:solidFill>
                <a:sym typeface="+mn-ea"/>
              </a:rPr>
              <a:t>MAN</a:t>
            </a:r>
            <a:r>
              <a:rPr lang="ru-RU" sz="1600" dirty="0">
                <a:solidFill>
                  <a:srgbClr val="8F00FF"/>
                </a:solidFill>
                <a:sym typeface="+mn-ea"/>
              </a:rPr>
              <a:t>», «</a:t>
            </a:r>
            <a:r>
              <a:rPr lang="en-US" sz="1600" dirty="0">
                <a:solidFill>
                  <a:srgbClr val="8F00FF"/>
                </a:solidFill>
                <a:sym typeface="+mn-ea"/>
              </a:rPr>
              <a:t>ISUZU</a:t>
            </a:r>
            <a:r>
              <a:rPr lang="ru-RU" sz="1600" dirty="0">
                <a:solidFill>
                  <a:srgbClr val="8F00FF"/>
                </a:solidFill>
                <a:sym typeface="+mn-ea"/>
              </a:rPr>
              <a:t>»</a:t>
            </a:r>
          </a:p>
          <a:p>
            <a:pPr marL="285750" marR="0" lvl="8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Tx/>
              <a:buChar char="-"/>
              <a:defRPr/>
            </a:pPr>
            <a:endParaRPr lang="ru-RU" sz="1600" dirty="0">
              <a:solidFill>
                <a:srgbClr val="8F00FF"/>
              </a:solidFill>
              <a:sym typeface="+mn-ea"/>
            </a:endParaRPr>
          </a:p>
          <a:p>
            <a: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defRPr/>
            </a:pPr>
            <a:r>
              <a:rPr lang="ru-RU" sz="1600" dirty="0">
                <a:solidFill>
                  <a:srgbClr val="8F00FF"/>
                </a:solidFill>
                <a:sym typeface="+mn-ea"/>
              </a:rPr>
              <a:t>Отличие от конкурентов</a:t>
            </a:r>
            <a:r>
              <a:rPr lang="en-US" sz="1600" dirty="0">
                <a:solidFill>
                  <a:srgbClr val="8F00FF"/>
                </a:solidFill>
                <a:sym typeface="+mn-ea"/>
              </a:rPr>
              <a:t>:</a:t>
            </a:r>
          </a:p>
          <a:p>
            <a:pPr marL="285750" marR="0" lvl="8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Tx/>
              <a:buChar char="-"/>
              <a:defRPr/>
            </a:pPr>
            <a:r>
              <a:rPr lang="ru-RU" sz="1600" dirty="0">
                <a:solidFill>
                  <a:srgbClr val="8F00FF"/>
                </a:solidFill>
                <a:sym typeface="+mn-ea"/>
              </a:rPr>
              <a:t>Изменение объемов секций</a:t>
            </a:r>
            <a:r>
              <a:rPr lang="en-US" sz="1600" dirty="0">
                <a:solidFill>
                  <a:srgbClr val="8F00FF"/>
                </a:solidFill>
                <a:sym typeface="+mn-ea"/>
              </a:rPr>
              <a:t>;</a:t>
            </a:r>
          </a:p>
          <a:p>
            <a:pPr marL="285750" marR="0" lvl="8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Tx/>
              <a:buChar char="-"/>
              <a:defRPr/>
            </a:pPr>
            <a:r>
              <a:rPr lang="ru-RU" sz="1600" dirty="0">
                <a:solidFill>
                  <a:srgbClr val="8F00FF"/>
                </a:solidFill>
                <a:sym typeface="+mn-ea"/>
              </a:rPr>
              <a:t>Раздельный сбор ТКО</a:t>
            </a:r>
            <a:r>
              <a:rPr lang="en-US" sz="1600" dirty="0">
                <a:solidFill>
                  <a:srgbClr val="8F00FF"/>
                </a:solidFill>
                <a:sym typeface="+mn-ea"/>
              </a:rPr>
              <a:t>;</a:t>
            </a:r>
          </a:p>
          <a:p>
            <a:pPr marL="285750" marR="0" lvl="8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Tx/>
              <a:buChar char="-"/>
              <a:defRPr/>
            </a:pPr>
            <a:r>
              <a:rPr lang="ru-RU" sz="1600" dirty="0">
                <a:solidFill>
                  <a:srgbClr val="8F00FF"/>
                </a:solidFill>
                <a:sym typeface="+mn-ea"/>
              </a:rPr>
              <a:t>Автоматическая разгрузка секций</a:t>
            </a:r>
            <a:r>
              <a:rPr lang="en-US" sz="1600" dirty="0">
                <a:solidFill>
                  <a:srgbClr val="8F00FF"/>
                </a:solidFill>
                <a:sym typeface="+mn-ea"/>
              </a:rPr>
              <a:t>.</a:t>
            </a:r>
          </a:p>
          <a:p>
            <a:pPr marL="285750" marR="0" lvl="8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Tx/>
              <a:buChar char="-"/>
              <a:defRPr/>
            </a:pPr>
            <a:endParaRPr lang="ru-RU" sz="1600" dirty="0">
              <a:solidFill>
                <a:srgbClr val="8F00FF"/>
              </a:solidFill>
              <a:sym typeface="+mn-ea"/>
            </a:endParaRPr>
          </a:p>
        </p:txBody>
      </p:sp>
      <p:sp>
        <p:nvSpPr>
          <p:cNvPr id="15" name="Google Shape;116;p2"/>
          <p:cNvSpPr txBox="1"/>
          <p:nvPr/>
        </p:nvSpPr>
        <p:spPr bwMode="auto">
          <a:xfrm>
            <a:off x="8328248" y="2127248"/>
            <a:ext cx="3391803" cy="859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marL="0" indent="0">
              <a:buClr>
                <a:srgbClr val="8F00FF"/>
              </a:buClr>
              <a:buSzPts val="3600"/>
              <a:buFont typeface="Arial" panose="020B0604020202020204"/>
              <a:buNone/>
              <a:defRPr/>
            </a:pPr>
            <a:endParaRPr dirty="0"/>
          </a:p>
        </p:txBody>
      </p:sp>
      <p:pic>
        <p:nvPicPr>
          <p:cNvPr id="100" name="Изображение 99"/>
          <p:cNvPicPr/>
          <p:nvPr/>
        </p:nvPicPr>
        <p:blipFill>
          <a:blip r:embed="rId3"/>
          <a:srcRect t="10318"/>
          <a:stretch>
            <a:fillRect/>
          </a:stretch>
        </p:blipFill>
        <p:spPr>
          <a:xfrm>
            <a:off x="6528435" y="333375"/>
            <a:ext cx="5091430" cy="31292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Изображение 7"/>
          <p:cNvPicPr/>
          <p:nvPr/>
        </p:nvPicPr>
        <p:blipFill>
          <a:blip r:embed="rId4"/>
          <a:stretch>
            <a:fillRect/>
          </a:stretch>
        </p:blipFill>
        <p:spPr>
          <a:xfrm>
            <a:off x="6528435" y="3429000"/>
            <a:ext cx="5091430" cy="319786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/>
          <p:cNvSpPr/>
          <p:nvPr/>
        </p:nvSpPr>
        <p:spPr>
          <a:xfrm>
            <a:off x="6945867" y="1780912"/>
            <a:ext cx="4883785" cy="38851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0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1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 panose="020F0502020204030204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 panose="020B0604020202020204"/>
                <a:buNone/>
                <a:defRPr/>
              </a:pPr>
              <a:r>
                <a:rPr lang="ru-RU" altLang="en-US" sz="1200" b="0" i="0" u="none" strike="noStrike" cap="none" dirty="0">
                  <a:solidFill>
                    <a:srgbClr val="FFFFFF"/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8</a:t>
              </a:r>
            </a:p>
          </p:txBody>
        </p:sp>
      </p:grpSp>
      <p:sp>
        <p:nvSpPr>
          <p:cNvPr id="13" name="Google Shape;116;p2"/>
          <p:cNvSpPr txBox="1"/>
          <p:nvPr/>
        </p:nvSpPr>
        <p:spPr bwMode="auto">
          <a:xfrm>
            <a:off x="-176123" y="455026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РЫНОК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 panose="020B0604020202020204"/>
              <a:buNone/>
              <a:defRPr/>
            </a:pPr>
            <a:endParaRPr dirty="0"/>
          </a:p>
        </p:txBody>
      </p:sp>
      <p:sp>
        <p:nvSpPr>
          <p:cNvPr id="14" name="Google Shape;117;p2"/>
          <p:cNvSpPr txBox="1"/>
          <p:nvPr/>
        </p:nvSpPr>
        <p:spPr bwMode="auto">
          <a:xfrm>
            <a:off x="119470" y="1197181"/>
            <a:ext cx="8303512" cy="1598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endParaRPr lang="ru-RU" dirty="0">
              <a:solidFill>
                <a:srgbClr val="8F00FF"/>
              </a:solidFill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endParaRPr lang="ru-RU" sz="1200" dirty="0">
              <a:solidFill>
                <a:srgbClr val="8F00FF"/>
              </a:solidFill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ru-RU" sz="1200" dirty="0">
                <a:solidFill>
                  <a:srgbClr val="8F00FF"/>
                </a:solidFill>
              </a:rPr>
              <a:t>ОБЩИЙ - РФ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endParaRPr lang="ru-RU" sz="1200" dirty="0">
              <a:solidFill>
                <a:srgbClr val="8F00FF"/>
              </a:solidFill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ru-RU" sz="1200" dirty="0">
                <a:solidFill>
                  <a:srgbClr val="8F00FF"/>
                </a:solidFill>
              </a:rPr>
              <a:t>ПОТЕНЦИАЛЬНЫЙ - СИБИРСКОГО ФЕДЕРАЛЬНОГО ОКРУГА </a:t>
            </a:r>
          </a:p>
          <a:p>
            <a: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defRPr/>
            </a:pPr>
            <a:endParaRPr lang="ru-RU" sz="1200" dirty="0">
              <a:solidFill>
                <a:srgbClr val="8F00FF"/>
              </a:solidFill>
            </a:endParaRPr>
          </a:p>
          <a:p>
            <a: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defRPr/>
            </a:pPr>
            <a:r>
              <a:rPr lang="ru-RU" sz="1200" dirty="0">
                <a:solidFill>
                  <a:srgbClr val="8F00FF"/>
                </a:solidFill>
              </a:rPr>
              <a:t>ДОСТИЖИМЫЙ - ОМСКОЙ ОБЛАСТИ</a:t>
            </a:r>
          </a:p>
          <a:p>
            <a: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defRPr/>
            </a:pPr>
            <a:endParaRPr lang="ru-RU" sz="1200" dirty="0">
              <a:solidFill>
                <a:srgbClr val="8F00FF"/>
              </a:solidFill>
            </a:endParaRPr>
          </a:p>
        </p:txBody>
      </p:sp>
      <p:sp>
        <p:nvSpPr>
          <p:cNvPr id="15" name="Google Shape;116;p2"/>
          <p:cNvSpPr txBox="1"/>
          <p:nvPr/>
        </p:nvSpPr>
        <p:spPr bwMode="auto">
          <a:xfrm>
            <a:off x="7006193" y="1851278"/>
            <a:ext cx="4763135" cy="3744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noAutofit/>
          </a:bodyPr>
          <a:lstStyle/>
          <a:p>
            <a:pPr algn="just">
              <a:defRPr/>
            </a:pPr>
            <a:r>
              <a:rPr lang="ru-RU" sz="1600" dirty="0">
                <a:solidFill>
                  <a:srgbClr val="8F00FF"/>
                </a:solidFill>
              </a:rPr>
              <a:t>На рынке д</a:t>
            </a:r>
            <a:r>
              <a:rPr sz="1600" dirty="0">
                <a:solidFill>
                  <a:srgbClr val="8F00FF"/>
                </a:solidFill>
              </a:rPr>
              <a:t>о </a:t>
            </a:r>
            <a:r>
              <a:rPr lang="ru-RU" sz="1600" dirty="0">
                <a:solidFill>
                  <a:srgbClr val="8F00FF"/>
                </a:solidFill>
              </a:rPr>
              <a:t>2022 года</a:t>
            </a:r>
            <a:r>
              <a:rPr lang="en-US" sz="1600" dirty="0">
                <a:solidFill>
                  <a:srgbClr val="8F00FF"/>
                </a:solidFill>
              </a:rPr>
              <a:t>:</a:t>
            </a:r>
          </a:p>
          <a:p>
            <a:pPr algn="just">
              <a:defRPr/>
            </a:pPr>
            <a:r>
              <a:rPr lang="ru-RU" sz="1600" dirty="0">
                <a:solidFill>
                  <a:srgbClr val="8F00FF"/>
                </a:solidFill>
              </a:rPr>
              <a:t>Автомобили Швеции</a:t>
            </a:r>
            <a:r>
              <a:rPr sz="1600" dirty="0">
                <a:solidFill>
                  <a:srgbClr val="8F00FF"/>
                </a:solidFill>
              </a:rPr>
              <a:t>, Германии, Италии и </a:t>
            </a:r>
            <a:r>
              <a:rPr sz="1600" dirty="0" err="1">
                <a:solidFill>
                  <a:srgbClr val="8F00FF"/>
                </a:solidFill>
              </a:rPr>
              <a:t>Японии</a:t>
            </a:r>
            <a:r>
              <a:rPr lang="en-US" sz="1600" dirty="0">
                <a:solidFill>
                  <a:srgbClr val="8F00FF"/>
                </a:solidFill>
              </a:rPr>
              <a:t>.</a:t>
            </a:r>
            <a:r>
              <a:rPr sz="1600" dirty="0">
                <a:solidFill>
                  <a:srgbClr val="8F00FF"/>
                </a:solidFill>
              </a:rPr>
              <a:t> </a:t>
            </a:r>
            <a:endParaRPr lang="ru-RU" sz="1600" dirty="0">
              <a:solidFill>
                <a:srgbClr val="8F00FF"/>
              </a:solidFill>
            </a:endParaRPr>
          </a:p>
          <a:p>
            <a:pPr algn="just">
              <a:defRPr/>
            </a:pPr>
            <a:endParaRPr lang="ru-RU" sz="1600" dirty="0">
              <a:solidFill>
                <a:srgbClr val="8F00FF"/>
              </a:solidFill>
            </a:endParaRPr>
          </a:p>
          <a:p>
            <a:pPr algn="just">
              <a:defRPr/>
            </a:pPr>
            <a:r>
              <a:rPr lang="ru-RU" sz="1600" dirty="0">
                <a:solidFill>
                  <a:srgbClr val="8F00FF"/>
                </a:solidFill>
              </a:rPr>
              <a:t>После 2022 года</a:t>
            </a:r>
            <a:r>
              <a:rPr lang="en-US" sz="1600" dirty="0">
                <a:solidFill>
                  <a:srgbClr val="8F00FF"/>
                </a:solidFill>
              </a:rPr>
              <a:t>: </a:t>
            </a:r>
            <a:endParaRPr lang="ru-RU" sz="1600" dirty="0">
              <a:solidFill>
                <a:srgbClr val="8F00FF"/>
              </a:solidFill>
            </a:endParaRPr>
          </a:p>
          <a:p>
            <a:pPr algn="just">
              <a:defRPr/>
            </a:pPr>
            <a:r>
              <a:rPr lang="ru-RU" sz="1600" dirty="0">
                <a:solidFill>
                  <a:srgbClr val="8F00FF"/>
                </a:solidFill>
              </a:rPr>
              <a:t>Замена автомобилей на </a:t>
            </a:r>
            <a:r>
              <a:rPr sz="1600" dirty="0" err="1">
                <a:solidFill>
                  <a:srgbClr val="8F00FF"/>
                </a:solidFill>
              </a:rPr>
              <a:t>российские</a:t>
            </a:r>
            <a:r>
              <a:rPr sz="1600" dirty="0">
                <a:solidFill>
                  <a:srgbClr val="8F00FF"/>
                </a:solidFill>
              </a:rPr>
              <a:t> </a:t>
            </a:r>
            <a:r>
              <a:rPr sz="1600" dirty="0" err="1">
                <a:solidFill>
                  <a:srgbClr val="8F00FF"/>
                </a:solidFill>
              </a:rPr>
              <a:t>производства</a:t>
            </a:r>
            <a:r>
              <a:rPr sz="1600" dirty="0">
                <a:solidFill>
                  <a:srgbClr val="8F00FF"/>
                </a:solidFill>
              </a:rPr>
              <a:t> КамАЗа и </a:t>
            </a:r>
            <a:r>
              <a:rPr sz="1600" dirty="0" err="1">
                <a:solidFill>
                  <a:srgbClr val="8F00FF"/>
                </a:solidFill>
              </a:rPr>
              <a:t>ГАЗа</a:t>
            </a:r>
            <a:r>
              <a:rPr sz="1600" dirty="0">
                <a:solidFill>
                  <a:srgbClr val="8F00FF"/>
                </a:solidFill>
              </a:rPr>
              <a:t>, </a:t>
            </a:r>
            <a:r>
              <a:rPr sz="1600" dirty="0" err="1">
                <a:solidFill>
                  <a:srgbClr val="8F00FF"/>
                </a:solidFill>
              </a:rPr>
              <a:t>белорусские</a:t>
            </a:r>
            <a:r>
              <a:rPr sz="1600" dirty="0">
                <a:solidFill>
                  <a:srgbClr val="8F00FF"/>
                </a:solidFill>
              </a:rPr>
              <a:t> МАЗ и китайские. </a:t>
            </a:r>
            <a:endParaRPr lang="ru-RU" sz="1600" dirty="0">
              <a:solidFill>
                <a:srgbClr val="8F00FF"/>
              </a:solidFill>
            </a:endParaRPr>
          </a:p>
          <a:p>
            <a:pPr algn="just">
              <a:defRPr/>
            </a:pPr>
            <a:endParaRPr lang="ru-RU" sz="1600" dirty="0">
              <a:solidFill>
                <a:srgbClr val="8F00FF"/>
              </a:solidFill>
            </a:endParaRPr>
          </a:p>
          <a:p>
            <a:pPr algn="just">
              <a:defRPr/>
            </a:pPr>
            <a:r>
              <a:rPr lang="ru-RU" sz="1600" dirty="0">
                <a:solidFill>
                  <a:srgbClr val="8F00FF"/>
                </a:solidFill>
              </a:rPr>
              <a:t>Плановая замена автопарков оценивается </a:t>
            </a:r>
            <a:r>
              <a:rPr sz="1600" dirty="0">
                <a:solidFill>
                  <a:srgbClr val="8F00FF"/>
                </a:solidFill>
              </a:rPr>
              <a:t>в 45 млрд </a:t>
            </a:r>
            <a:r>
              <a:rPr sz="1600" dirty="0" err="1">
                <a:solidFill>
                  <a:srgbClr val="8F00FF"/>
                </a:solidFill>
              </a:rPr>
              <a:t>руб</a:t>
            </a:r>
            <a:r>
              <a:rPr sz="1600" dirty="0">
                <a:solidFill>
                  <a:srgbClr val="8F00FF"/>
                </a:solidFill>
              </a:rPr>
              <a:t>.</a:t>
            </a:r>
            <a:r>
              <a:rPr lang="ru-RU" sz="1600" dirty="0">
                <a:solidFill>
                  <a:srgbClr val="8F00FF"/>
                </a:solidFill>
              </a:rPr>
              <a:t>,</a:t>
            </a:r>
            <a:r>
              <a:rPr sz="1600" dirty="0">
                <a:solidFill>
                  <a:srgbClr val="8F00FF"/>
                </a:solidFill>
              </a:rPr>
              <a:t> при средней цене мусоровоза 9,5 млн </a:t>
            </a:r>
            <a:r>
              <a:rPr sz="1600" dirty="0" err="1">
                <a:solidFill>
                  <a:srgbClr val="8F00FF"/>
                </a:solidFill>
              </a:rPr>
              <a:t>руб</a:t>
            </a:r>
            <a:r>
              <a:rPr sz="1600" dirty="0">
                <a:solidFill>
                  <a:srgbClr val="8F00FF"/>
                </a:solidFill>
              </a:rPr>
              <a:t>.</a:t>
            </a:r>
            <a:endParaRPr dirty="0"/>
          </a:p>
        </p:txBody>
      </p:sp>
      <p:graphicFrame>
        <p:nvGraphicFramePr>
          <p:cNvPr id="9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088037"/>
              </p:ext>
            </p:extLst>
          </p:nvPr>
        </p:nvGraphicFramePr>
        <p:xfrm>
          <a:off x="407368" y="2330950"/>
          <a:ext cx="7334250" cy="42756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6" name="Google Shape;221;p7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7" name="Google Shape;222;p7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 panose="020F0502020204030204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8" name="Google Shape;223;p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 panose="020B0604020202020204"/>
                <a:buNone/>
                <a:defRPr/>
              </a:pPr>
              <a:r>
                <a:rPr lang="ru-RU" altLang="en-US" sz="1200" b="0" i="0" u="none" strike="noStrike" cap="none" dirty="0">
                  <a:solidFill>
                    <a:srgbClr val="FFFFFF"/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</a:t>
              </a:r>
            </a:p>
          </p:txBody>
        </p:sp>
      </p:grpSp>
      <p:sp>
        <p:nvSpPr>
          <p:cNvPr id="19" name="Google Shape;116;p2"/>
          <p:cNvSpPr txBox="1"/>
          <p:nvPr/>
        </p:nvSpPr>
        <p:spPr bwMode="auto">
          <a:xfrm>
            <a:off x="-119473" y="410186"/>
            <a:ext cx="4815585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БИЗНЕС-МОДЕЛЬ</a:t>
            </a:r>
            <a:endParaRPr sz="3600" dirty="0"/>
          </a:p>
          <a:p>
            <a:pPr marL="0" indent="0">
              <a:buClr>
                <a:srgbClr val="8F00FF"/>
              </a:buClr>
              <a:buSzPts val="3600"/>
              <a:buFont typeface="Arial" panose="020B0604020202020204"/>
              <a:buNone/>
              <a:defRPr/>
            </a:pPr>
            <a:endParaRPr dirty="0"/>
          </a:p>
        </p:txBody>
      </p:sp>
      <p:sp>
        <p:nvSpPr>
          <p:cNvPr id="20" name="Google Shape;117;p2"/>
          <p:cNvSpPr txBox="1"/>
          <p:nvPr/>
        </p:nvSpPr>
        <p:spPr bwMode="auto">
          <a:xfrm>
            <a:off x="363609" y="2239950"/>
            <a:ext cx="4990401" cy="2800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ru-RU" sz="1600" dirty="0">
                <a:solidFill>
                  <a:srgbClr val="8F00FF"/>
                </a:solidFill>
              </a:rPr>
              <a:t>Компания «</a:t>
            </a:r>
            <a:r>
              <a:rPr lang="en-US" sz="1600" dirty="0" err="1">
                <a:solidFill>
                  <a:srgbClr val="8F00FF"/>
                </a:solidFill>
              </a:rPr>
              <a:t>E.A.Enterprises</a:t>
            </a:r>
            <a:r>
              <a:rPr lang="ru-RU" sz="1600" dirty="0">
                <a:solidFill>
                  <a:srgbClr val="8F00FF"/>
                </a:solidFill>
              </a:rPr>
              <a:t>»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endParaRPr lang="ru-RU" sz="1600" dirty="0">
              <a:solidFill>
                <a:srgbClr val="8F00FF"/>
              </a:solidFill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ru-RU" sz="1600" dirty="0">
                <a:solidFill>
                  <a:srgbClr val="8F00FF"/>
                </a:solidFill>
              </a:rPr>
              <a:t>Цена мусоровоза составит 1</a:t>
            </a:r>
            <a:r>
              <a:rPr lang="en-US" sz="1600" dirty="0">
                <a:solidFill>
                  <a:srgbClr val="8F00FF"/>
                </a:solidFill>
              </a:rPr>
              <a:t>4</a:t>
            </a:r>
            <a:r>
              <a:rPr lang="ru-RU" sz="1600" dirty="0">
                <a:solidFill>
                  <a:srgbClr val="8F00FF"/>
                </a:solidFill>
              </a:rPr>
              <a:t> млн. руб.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endParaRPr lang="ru-RU" sz="1600" dirty="0">
              <a:solidFill>
                <a:srgbClr val="8F00FF"/>
              </a:solidFill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ru-RU" sz="1600" dirty="0">
                <a:solidFill>
                  <a:srgbClr val="8F00FF"/>
                </a:solidFill>
              </a:rPr>
              <a:t>Нашу конструкцию будем производить у партнеров «КАМАЗ»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endParaRPr lang="ru-RU" sz="1600" dirty="0">
              <a:solidFill>
                <a:srgbClr val="8F00FF"/>
              </a:solidFill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ru-RU" sz="1600" dirty="0">
                <a:solidFill>
                  <a:srgbClr val="8F00FF"/>
                </a:solidFill>
              </a:rPr>
              <a:t>Готовая продукция будет реализоваться по прямым контрактам, а также через дилерскую сеть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endParaRPr lang="ru-RU" sz="1600" dirty="0">
              <a:solidFill>
                <a:srgbClr val="8F00FF"/>
              </a:solidFill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endParaRPr lang="ru-RU" sz="1600" dirty="0">
              <a:solidFill>
                <a:srgbClr val="8F00FF"/>
              </a:solidFill>
            </a:endParaRPr>
          </a:p>
        </p:txBody>
      </p:sp>
      <p:pic>
        <p:nvPicPr>
          <p:cNvPr id="100" name="Изображение 99"/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98675" y="3953659"/>
            <a:ext cx="2876242" cy="2902029"/>
          </a:xfrm>
          <a:prstGeom prst="rect">
            <a:avLst/>
          </a:prstGeom>
          <a:noFill/>
        </p:spPr>
      </p:pic>
      <p:sp>
        <p:nvSpPr>
          <p:cNvPr id="3" name="Google Shape;116;p2"/>
          <p:cNvSpPr txBox="1"/>
          <p:nvPr/>
        </p:nvSpPr>
        <p:spPr bwMode="auto">
          <a:xfrm>
            <a:off x="6108861" y="3451401"/>
            <a:ext cx="5055870" cy="681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no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2000" b="1" dirty="0">
                <a:solidFill>
                  <a:srgbClr val="8F00FF"/>
                </a:solidFill>
                <a:hlinkClick r:id="rId4"/>
              </a:rPr>
              <a:t>http://e.a.enterprises.tilda.ws/</a:t>
            </a:r>
            <a:endParaRPr lang="ru-RU" sz="2000" b="1" dirty="0">
              <a:solidFill>
                <a:srgbClr val="8F00FF"/>
              </a:solidFill>
            </a:endParaRPr>
          </a:p>
          <a:p>
            <a:pPr marL="0" indent="0">
              <a:buClr>
                <a:srgbClr val="8F00FF"/>
              </a:buClr>
              <a:buSzPts val="3600"/>
              <a:buFont typeface="Arial" panose="020B0604020202020204"/>
              <a:buNone/>
              <a:defRPr/>
            </a:pPr>
            <a:endParaRPr sz="2000" dirty="0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5"/>
          <a:srcRect l="20115" t="35757" r="16841" b="18941"/>
          <a:stretch/>
        </p:blipFill>
        <p:spPr>
          <a:xfrm>
            <a:off x="5591944" y="1107557"/>
            <a:ext cx="6362183" cy="257194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067F9AB-7711-4EAB-AFBE-63A5CFED0A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4534" y="4984213"/>
            <a:ext cx="1381125" cy="13811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16;p2"/>
          <p:cNvSpPr txBox="1"/>
          <p:nvPr/>
        </p:nvSpPr>
        <p:spPr bwMode="auto">
          <a:xfrm>
            <a:off x="-672752" y="-568175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ФИНАНСОВАЯ-МОДЕЛЬ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 panose="020B0604020202020204"/>
              <a:buNone/>
              <a:defRPr/>
            </a:pPr>
            <a:endParaRPr dirty="0"/>
          </a:p>
        </p:txBody>
      </p:sp>
      <p:grpSp>
        <p:nvGrpSpPr>
          <p:cNvPr id="16" name="Google Shape;221;p7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7" name="Google Shape;222;p7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 panose="020F0502020204030204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8" name="Google Shape;223;p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 panose="020B0604020202020204"/>
                <a:buNone/>
                <a:defRPr/>
              </a:pPr>
              <a:r>
                <a:rPr lang="ru-RU" altLang="en-US" sz="1200" b="0" i="0" u="none" strike="noStrike" cap="none" dirty="0">
                  <a:solidFill>
                    <a:srgbClr val="FFFFFF"/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10</a:t>
              </a: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BFDEB6-FFB2-444B-8474-157FB33B42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69" t="21650" r="45276" b="9428"/>
          <a:stretch/>
        </p:blipFill>
        <p:spPr>
          <a:xfrm>
            <a:off x="2070206" y="625014"/>
            <a:ext cx="8354473" cy="609329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 panose="020F0502020204030204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 panose="020B0604020202020204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11</a:t>
              </a:r>
              <a:endParaRPr lang="ru-RU" sz="1200" b="0" i="0" u="none" strike="noStrike" cap="none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6" name="Google Shape;116;p2"/>
          <p:cNvSpPr txBox="1"/>
          <p:nvPr/>
        </p:nvSpPr>
        <p:spPr bwMode="auto">
          <a:xfrm>
            <a:off x="246974" y="666447"/>
            <a:ext cx="6992203" cy="1969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СОЦИАЛЬНО-ЗНАЧИМЫЙ ЭФФЕКТ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 panose="020B0604020202020204"/>
              <a:buNone/>
              <a:defRPr/>
            </a:pPr>
            <a:endParaRPr dirty="0"/>
          </a:p>
        </p:txBody>
      </p:sp>
      <p:sp>
        <p:nvSpPr>
          <p:cNvPr id="17" name="Google Shape;117;p2"/>
          <p:cNvSpPr txBox="1"/>
          <p:nvPr/>
        </p:nvSpPr>
        <p:spPr bwMode="auto">
          <a:xfrm>
            <a:off x="479652" y="3158573"/>
            <a:ext cx="11352584" cy="82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ru-RU" sz="1600" dirty="0">
                <a:solidFill>
                  <a:srgbClr val="8F00FF"/>
                </a:solidFill>
              </a:rPr>
              <a:t>КАЧЕСТВЕННЫЙ</a:t>
            </a:r>
            <a:r>
              <a:rPr lang="en-US" sz="1600" dirty="0">
                <a:solidFill>
                  <a:srgbClr val="8F00FF"/>
                </a:solidFill>
              </a:rPr>
              <a:t> -</a:t>
            </a:r>
            <a:r>
              <a:rPr lang="ru-RU" sz="1600" dirty="0">
                <a:solidFill>
                  <a:srgbClr val="8F00FF"/>
                </a:solidFill>
              </a:rPr>
              <a:t> УСОВЕРШЕНСТВОВАНИЕ СИСТЕМЫ РАЗДЕЛЬНОГО СБОРА МУСОРА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endParaRPr lang="ru-RU" sz="1600" dirty="0">
              <a:solidFill>
                <a:srgbClr val="8F00FF"/>
              </a:solidFill>
            </a:endParaRP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1600" dirty="0">
                <a:solidFill>
                  <a:srgbClr val="8F00FF"/>
                </a:solidFill>
              </a:rPr>
              <a:t>КОЛИЧЕСТВЕННЫЙ</a:t>
            </a:r>
            <a:r>
              <a:rPr lang="en-US" sz="1600" dirty="0">
                <a:solidFill>
                  <a:srgbClr val="8F00FF"/>
                </a:solidFill>
              </a:rPr>
              <a:t> - </a:t>
            </a:r>
            <a:r>
              <a:rPr lang="ru-RU" sz="1600" dirty="0">
                <a:solidFill>
                  <a:srgbClr val="8F00FF"/>
                </a:solidFill>
              </a:rPr>
              <a:t>90% ОТХОДОВ ПРЕДВАРИТЕЛЬНО ОТСОРТИРОВАНЫ И ПОСТУПАЮТ В ПЕРЕРАБОТКУ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 panose="020F0502020204030204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 panose="020B0604020202020204"/>
                <a:buNone/>
                <a:defRPr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12</a:t>
              </a:r>
            </a:p>
          </p:txBody>
        </p:sp>
      </p:grpSp>
      <p:sp>
        <p:nvSpPr>
          <p:cNvPr id="18" name="Google Shape;116;p2"/>
          <p:cNvSpPr txBox="1"/>
          <p:nvPr/>
        </p:nvSpPr>
        <p:spPr bwMode="auto">
          <a:xfrm>
            <a:off x="246974" y="943446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ЗАПРОС НА ПОДДЕРЖКУ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 panose="020B0604020202020204"/>
              <a:buNone/>
              <a:defRPr/>
            </a:pPr>
            <a:endParaRPr dirty="0"/>
          </a:p>
        </p:txBody>
      </p:sp>
      <p:sp>
        <p:nvSpPr>
          <p:cNvPr id="19" name="Google Shape;117;p2"/>
          <p:cNvSpPr txBox="1"/>
          <p:nvPr/>
        </p:nvSpPr>
        <p:spPr bwMode="auto">
          <a:xfrm>
            <a:off x="983615" y="2853055"/>
            <a:ext cx="6595745" cy="2800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ru-RU" sz="1600" dirty="0">
                <a:solidFill>
                  <a:srgbClr val="8F00FF"/>
                </a:solidFill>
              </a:rPr>
              <a:t>ФИНАНСОВЫЙ - ГРАНТ ФСИ «СТУДЕНЧЕСКИЙ СТАРТАП»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endParaRPr lang="ru-RU" sz="1600" dirty="0">
              <a:solidFill>
                <a:srgbClr val="8F00FF"/>
              </a:solidFill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ru-RU" sz="1600" dirty="0">
                <a:solidFill>
                  <a:srgbClr val="8F00FF"/>
                </a:solidFill>
              </a:rPr>
              <a:t>ИНВЕСТИЦИИ - 14 млн. руб. за 5% от компании на изготовление прототипа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endParaRPr lang="ru-RU" sz="1600" dirty="0">
              <a:solidFill>
                <a:srgbClr val="8F00FF"/>
              </a:solidFill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ru-RU" sz="1600" dirty="0">
                <a:solidFill>
                  <a:srgbClr val="8F00FF"/>
                </a:solidFill>
              </a:rPr>
              <a:t>ПАРТНЕРСКИЙ - СВЯЗИ С «КАМАЗ»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endParaRPr lang="ru-RU" sz="1600" dirty="0">
              <a:solidFill>
                <a:srgbClr val="8F00FF"/>
              </a:solidFill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r>
              <a:rPr lang="ru-RU" sz="1600" dirty="0">
                <a:solidFill>
                  <a:srgbClr val="8F00FF"/>
                </a:solidFill>
              </a:rPr>
              <a:t>ПРОДВИЖЕНИЕ - ЧЕРЕЗ АССОЦИАЦИЮ ЭКОЛОГОВ, ВКЛЮЧЕНИЕ В ГОС. ПРОГРАММЫ РЕАЛИЗУЕМЫЕ МИНИСТЕРСТВОМ ЖКХ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/>
              <a:buNone/>
              <a:defRPr/>
            </a:pPr>
            <a:endParaRPr lang="ru-RU" sz="1600" dirty="0">
              <a:solidFill>
                <a:srgbClr val="8F00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 panose="020F0502020204030204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 panose="020B0604020202020204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13</a:t>
              </a:r>
              <a:endParaRPr lang="ru-RU" sz="1200" b="0" i="0" u="none" strike="noStrike" cap="none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6" name="Прямоугольник 5"/>
          <p:cNvSpPr/>
          <p:nvPr/>
        </p:nvSpPr>
        <p:spPr bwMode="auto">
          <a:xfrm>
            <a:off x="3791585" y="2349500"/>
            <a:ext cx="1732280" cy="215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chemeClr val="tx1"/>
                </a:solidFill>
              </a:rPr>
              <a:t>Фото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3551321" y="4655931"/>
            <a:ext cx="2160707" cy="953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КУХАРЕВ ЕГОР АЛЕКСАНДРОВИЧ</a:t>
            </a:r>
          </a:p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Аспирант</a:t>
            </a:r>
            <a:r>
              <a:rPr lang="en-US" dirty="0">
                <a:solidFill>
                  <a:srgbClr val="8F00FF"/>
                </a:solidFill>
                <a:latin typeface="+mn-lt"/>
              </a:rPr>
              <a:t>, </a:t>
            </a:r>
            <a:r>
              <a:rPr lang="ru-RU" dirty="0">
                <a:solidFill>
                  <a:srgbClr val="8F00FF"/>
                </a:solidFill>
                <a:latin typeface="+mn-lt"/>
              </a:rPr>
              <a:t>соискатель</a:t>
            </a: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Лидер команды</a:t>
            </a: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6842760" y="2349500"/>
            <a:ext cx="1435100" cy="215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chemeClr val="tx1"/>
                </a:solidFill>
              </a:rPr>
              <a:t>Фото</a:t>
            </a:r>
          </a:p>
        </p:txBody>
      </p:sp>
      <p:sp>
        <p:nvSpPr>
          <p:cNvPr id="19" name="TextBox 18"/>
          <p:cNvSpPr txBox="1"/>
          <p:nvPr/>
        </p:nvSpPr>
        <p:spPr bwMode="auto">
          <a:xfrm>
            <a:off x="6478171" y="4661205"/>
            <a:ext cx="2160707" cy="1168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>
                <a:solidFill>
                  <a:srgbClr val="8F00FF"/>
                </a:solidFill>
                <a:latin typeface="+mn-lt"/>
              </a:rPr>
              <a:t>МОЧАЛИН СЕРГЕЙ МИХАЙЛОВИЧ</a:t>
            </a:r>
          </a:p>
          <a:p>
            <a:pPr algn="ctr">
              <a:defRPr/>
            </a:pPr>
            <a:r>
              <a:rPr>
                <a:solidFill>
                  <a:srgbClr val="8F00FF"/>
                </a:solidFill>
                <a:latin typeface="+mn-lt"/>
              </a:rPr>
              <a:t>Доктор технических наук, профессор</a:t>
            </a:r>
          </a:p>
          <a:p>
            <a:pPr algn="ctr">
              <a:defRPr/>
            </a:pPr>
            <a:r>
              <a:rPr lang="ru-RU">
                <a:solidFill>
                  <a:srgbClr val="8F00FF"/>
                </a:solidFill>
                <a:latin typeface="+mn-lt"/>
              </a:rPr>
              <a:t>Проектный наставник</a:t>
            </a:r>
            <a:endParaRPr>
              <a:solidFill>
                <a:srgbClr val="8F00FF"/>
              </a:solidFill>
            </a:endParaRPr>
          </a:p>
        </p:txBody>
      </p:sp>
      <p:sp>
        <p:nvSpPr>
          <p:cNvPr id="22" name="Google Shape;116;p2"/>
          <p:cNvSpPr txBox="1"/>
          <p:nvPr/>
        </p:nvSpPr>
        <p:spPr bwMode="auto">
          <a:xfrm>
            <a:off x="-384720" y="455728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КОМАНДА</a:t>
            </a:r>
            <a:endParaRPr sz="3600" dirty="0"/>
          </a:p>
          <a:p>
            <a:pPr marL="0" indent="0">
              <a:buClr>
                <a:srgbClr val="8F00FF"/>
              </a:buClr>
              <a:buSzPts val="3600"/>
              <a:buFont typeface="Arial" panose="020B0604020202020204"/>
              <a:buNone/>
              <a:defRPr/>
            </a:pPr>
            <a:endParaRPr dirty="0"/>
          </a:p>
        </p:txBody>
      </p:sp>
      <p:pic>
        <p:nvPicPr>
          <p:cNvPr id="103" name="Изображение 102"/>
          <p:cNvPicPr/>
          <p:nvPr/>
        </p:nvPicPr>
        <p:blipFill>
          <a:blip r:embed="rId2"/>
          <a:stretch>
            <a:fillRect/>
          </a:stretch>
        </p:blipFill>
        <p:spPr>
          <a:xfrm>
            <a:off x="6843395" y="2348865"/>
            <a:ext cx="1428750" cy="21602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5296B44-2317-40F4-A8FC-590205055C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725" t="11363" r="15721" b="5688"/>
          <a:stretch/>
        </p:blipFill>
        <p:spPr>
          <a:xfrm>
            <a:off x="3791585" y="2348865"/>
            <a:ext cx="1732280" cy="2159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8" name="Google Shape;298;p10"/>
          <p:cNvSpPr/>
          <p:nvPr/>
        </p:nvSpPr>
        <p:spPr bwMode="auto"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 panose="020F0502020204030204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99" name="Google Shape;299;p10"/>
          <p:cNvSpPr/>
          <p:nvPr/>
        </p:nvSpPr>
        <p:spPr bwMode="auto"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 panose="020F0502020204030204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0" name="Google Shape;300;p10"/>
          <p:cNvSpPr/>
          <p:nvPr/>
        </p:nvSpPr>
        <p:spPr bwMode="auto">
          <a:xfrm>
            <a:off x="6124314" y="5358829"/>
            <a:ext cx="6122278" cy="1515886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699" tIns="45699" rIns="45699" bIns="45699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1" name="Google Shape;301;p10"/>
          <p:cNvSpPr/>
          <p:nvPr/>
        </p:nvSpPr>
        <p:spPr bwMode="auto"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 panose="020F0502020204030204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3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4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9" name="Рисунок 8" descr="значки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00111" y="3284897"/>
            <a:ext cx="720000" cy="717575"/>
          </a:xfrm>
          <a:prstGeom prst="rect">
            <a:avLst/>
          </a:prstGeom>
        </p:spPr>
      </p:pic>
      <p:pic>
        <p:nvPicPr>
          <p:cNvPr id="10" name="Рисунок 9" descr="значки-0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94396" y="4077324"/>
            <a:ext cx="720000" cy="717575"/>
          </a:xfrm>
          <a:prstGeom prst="rect">
            <a:avLst/>
          </a:prstGeom>
        </p:spPr>
      </p:pic>
      <p:pic>
        <p:nvPicPr>
          <p:cNvPr id="11" name="Рисунок 10" descr="значки-0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3143204" y="3284627"/>
            <a:ext cx="720000" cy="7175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 bwMode="auto">
          <a:xfrm>
            <a:off x="1199601" y="3489984"/>
            <a:ext cx="2571768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>
                <a:latin typeface="TT Supermolot Neue DemiBold"/>
              </a:rPr>
              <a:t>egortang95@mail.ru</a:t>
            </a:r>
          </a:p>
        </p:txBody>
      </p:sp>
      <p:sp>
        <p:nvSpPr>
          <p:cNvPr id="13" name="TextBox 12"/>
          <p:cNvSpPr txBox="1"/>
          <p:nvPr/>
        </p:nvSpPr>
        <p:spPr bwMode="auto">
          <a:xfrm>
            <a:off x="1199406" y="4232246"/>
            <a:ext cx="257176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>
                <a:solidFill>
                  <a:srgbClr val="122D52"/>
                </a:solidFill>
                <a:latin typeface="TT Supermolot Neue DemiBold"/>
              </a:rPr>
              <a:t>@</a:t>
            </a:r>
            <a:r>
              <a:rPr lang="ru-RU">
                <a:latin typeface="TT Supermolot Neue DemiBold"/>
              </a:rPr>
              <a:t>a222aa55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3863649" y="3477284"/>
            <a:ext cx="2571768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latin typeface="TT Supermolot Neue DemiBold"/>
              </a:rPr>
              <a:t>+7 (</a:t>
            </a:r>
            <a:r>
              <a:rPr lang="en-US" altLang="ru-RU">
                <a:latin typeface="TT Supermolot Neue DemiBold"/>
              </a:rPr>
              <a:t>951</a:t>
            </a:r>
            <a:r>
              <a:rPr lang="ru-RU">
                <a:latin typeface="TT Supermolot Neue DemiBold"/>
              </a:rPr>
              <a:t>) </a:t>
            </a:r>
            <a:r>
              <a:rPr lang="en-US" altLang="ru-RU">
                <a:latin typeface="TT Supermolot Neue DemiBold"/>
              </a:rPr>
              <a:t>988</a:t>
            </a:r>
            <a:r>
              <a:rPr lang="ru-RU">
                <a:latin typeface="TT Supermolot Neue DemiBold"/>
              </a:rPr>
              <a:t>-</a:t>
            </a:r>
            <a:r>
              <a:rPr lang="en-US" altLang="ru-RU">
                <a:latin typeface="TT Supermolot Neue DemiBold"/>
              </a:rPr>
              <a:t>38</a:t>
            </a:r>
            <a:r>
              <a:rPr lang="ru-RU">
                <a:latin typeface="TT Supermolot Neue DemiBold"/>
              </a:rPr>
              <a:t>-</a:t>
            </a:r>
            <a:r>
              <a:rPr lang="en-US" altLang="ru-RU">
                <a:latin typeface="TT Supermolot Neue DemiBold"/>
              </a:rPr>
              <a:t>05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3163044" y="4148783"/>
            <a:ext cx="608527" cy="60852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 bwMode="auto">
          <a:xfrm>
            <a:off x="3791469" y="4293099"/>
            <a:ext cx="2571768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>
                <a:solidFill>
                  <a:srgbClr val="122D52"/>
                </a:solidFill>
                <a:latin typeface="TT Supermolot Neue DemiBold"/>
              </a:rPr>
              <a:t>@gazpromyamburg</a:t>
            </a:r>
            <a:endParaRPr lang="ru-RU">
              <a:solidFill>
                <a:srgbClr val="122D52"/>
              </a:solidFill>
              <a:latin typeface="TT Supermolot Neue DemiBold"/>
            </a:endParaRPr>
          </a:p>
        </p:txBody>
      </p:sp>
      <p:sp>
        <p:nvSpPr>
          <p:cNvPr id="25" name="Google Shape;116;p2"/>
          <p:cNvSpPr txBox="1"/>
          <p:nvPr/>
        </p:nvSpPr>
        <p:spPr bwMode="auto">
          <a:xfrm>
            <a:off x="-384720" y="455728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КОНТАКТЫ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 panose="020B0604020202020204"/>
              <a:buNone/>
              <a:defRPr/>
            </a:pPr>
            <a:endParaRPr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1206" y="2013397"/>
            <a:ext cx="5498672" cy="37331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>
    <a:extraClrScheme>
      <a:clrScheme name="Тема Office">
        <a:dk1>
          <a:srgbClr val="000000"/>
        </a:dk1>
        <a:lt1>
          <a:srgbClr val="FFFFFF"/>
        </a:lt1>
        <a:dk2>
          <a:srgbClr val="A7A7A7"/>
        </a:dk2>
        <a:lt2>
          <a:srgbClr val="535353"/>
        </a:lt2>
        <a:accent1>
          <a:srgbClr val="4472C4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5B9BD5"/>
        </a:accent5>
        <a:accent6>
          <a:srgbClr val="70AD47"/>
        </a:accent6>
        <a:hlink>
          <a:srgbClr val="0000FF"/>
        </a:hlink>
        <a:folHlink>
          <a:srgbClr val="FF00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591</Words>
  <Application>Microsoft Office PowerPoint</Application>
  <PresentationFormat>Широкоэкранный</PresentationFormat>
  <Paragraphs>155</Paragraphs>
  <Slides>14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Helvetica Neue</vt:lpstr>
      <vt:lpstr>Calibri</vt:lpstr>
      <vt:lpstr>Gilroy</vt:lpstr>
      <vt:lpstr>Arial</vt:lpstr>
      <vt:lpstr>TT Supermolot Neue DemiBold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Egor Bugor</cp:lastModifiedBy>
  <cp:revision>62</cp:revision>
  <dcterms:created xsi:type="dcterms:W3CDTF">2023-10-30T03:12:00Z</dcterms:created>
  <dcterms:modified xsi:type="dcterms:W3CDTF">2024-06-07T14:49:22Z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B87A599F4CB64E18A48530CA73B42A13_13</vt:lpwstr>
  </property>
  <property fmtid="{D5CDD505-2E9C-101B-9397-08002B2CF9AE}" pid="3" name="KSOProductBuildVer">
    <vt:lpwstr>1049-12.2.0.13306</vt:lpwstr>
  </property>
</Properties>
</file>