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Segoe UI Variable Small Semibol" pitchFamily="2" charset="0"/>
      <p:bold r:id="rId18"/>
    </p:embeddedFont>
    <p:embeddedFont>
      <p:font typeface="Roboto Medium" panose="020B0604020202020204" charset="0"/>
      <p:regular r:id="rId19"/>
      <p:bold r:id="rId20"/>
      <p:italic r:id="rId21"/>
      <p:boldItalic r:id="rId22"/>
    </p:embeddedFont>
    <p:embeddedFont>
      <p:font typeface="Arial Rounded MT Bold" panose="020F0704030504030204" pitchFamily="34" charset="0"/>
      <p:regular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9NQibzlaH6vYvEtkqK+kAVBU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41" y="397"/>
      </p:cViewPr>
      <p:guideLst>
        <p:guide pos="765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798804" y="1740373"/>
            <a:ext cx="8839200" cy="37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dirty="0" smtClean="0"/>
              <a:t>Проект реновации железнодорожных систем г. Волгограда</a:t>
            </a:r>
            <a:endParaRPr dirty="0"/>
          </a:p>
        </p:txBody>
      </p:sp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56470" y="4349275"/>
            <a:ext cx="6662241" cy="59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/>
              <a:t>Социально-значимые проекты, технологии и сервисы улучшения качества жизни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body" idx="1"/>
          </p:nvPr>
        </p:nvSpPr>
        <p:spPr>
          <a:xfrm>
            <a:off x="161275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/>
              <a:t>Администрация города и области, Министерство строительства и жилищно-коммунального хозяйства Российской Федерации</a:t>
            </a:r>
            <a:endParaRPr dirty="0"/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2"/>
          </p:nvPr>
        </p:nvSpPr>
        <p:spPr>
          <a:xfrm>
            <a:off x="5795637" y="3670300"/>
            <a:ext cx="2749550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MVP: 4D макет центра города;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Проектно-сметная документация проекта;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Платформа для объединения профессиональных сообществ (архитекторов, урбанистов, строителей, дизайнеров архитектурной среды). </a:t>
            </a:r>
            <a:endParaRPr/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3"/>
          </p:nvPr>
        </p:nvSpPr>
        <p:spPr>
          <a:xfrm>
            <a:off x="8915400" y="3670300"/>
            <a:ext cx="2952750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/>
              <a:t>Архитектура, Градостроительство, Строительные отрасли</a:t>
            </a:r>
            <a:endParaRPr/>
          </a:p>
        </p:txBody>
      </p:sp>
      <p:sp>
        <p:nvSpPr>
          <p:cNvPr id="176" name="Google Shape;176;p2"/>
          <p:cNvSpPr txBox="1">
            <a:spLocks noGrp="1"/>
          </p:cNvSpPr>
          <p:nvPr>
            <p:ph type="body" idx="4"/>
          </p:nvPr>
        </p:nvSpPr>
        <p:spPr>
          <a:xfrm>
            <a:off x="762000" y="800100"/>
            <a:ext cx="49149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/>
              <a:t>Разработка концепции реновации железнодорожных систем  через создание 4D макета центра города </a:t>
            </a:r>
            <a:endParaRPr/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5"/>
          </p:nvPr>
        </p:nvSpPr>
        <p:spPr>
          <a:xfrm>
            <a:off x="6667500" y="800100"/>
            <a:ext cx="4933951" cy="1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/>
              <a:t>Разработать механизм поэтапного выведения железнодорожного транспорта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из центральной части города Волгограда, в том числе предложить альтернативы решения проблемы.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Создать 4D макет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285750" lvl="0" indent="-1968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6"/>
          </p:nvPr>
        </p:nvSpPr>
        <p:spPr>
          <a:xfrm>
            <a:off x="3013077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Министерство культуры РФ, Министерство цифрового развития, связи и массовых коммуникаций</a:t>
            </a:r>
            <a:endParaRPr dirty="0"/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>
            <a:spLocks noGrp="1"/>
          </p:cNvSpPr>
          <p:nvPr>
            <p:ph type="body" idx="1"/>
          </p:nvPr>
        </p:nvSpPr>
        <p:spPr>
          <a:xfrm>
            <a:off x="155575" y="723901"/>
            <a:ext cx="8901300" cy="24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Проблема малой доступности площади под застройку в центральном районе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Проблема террористической угрозы, которую несут проходящие в центре города ж/д пути, ограничения на </a:t>
            </a:r>
            <a:endParaRPr sz="1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строительство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Проблема неэстетичности громоздких сооружений железной дороги 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Разбиение железной дорогой линейной структуры города на еще более узкие части, в результате чего </a:t>
            </a:r>
            <a:endParaRPr sz="1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существует ограничение связи между основными городскими осями как для пешеходов, так и для </a:t>
            </a:r>
            <a:endParaRPr sz="1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транспорта различного типа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40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sz="1400"/>
          </a:p>
        </p:txBody>
      </p:sp>
      <p:sp>
        <p:nvSpPr>
          <p:cNvPr id="193" name="Google Shape;193;p3"/>
          <p:cNvSpPr txBox="1">
            <a:spLocks noGrp="1"/>
          </p:cNvSpPr>
          <p:nvPr>
            <p:ph type="body" idx="2"/>
          </p:nvPr>
        </p:nvSpPr>
        <p:spPr>
          <a:xfrm>
            <a:off x="162834" y="3774524"/>
            <a:ext cx="8901339" cy="242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“И конечно же, строительство новых объектов должно идти на качественно новом уровне. Прошу Правительство подготовить четкий пошаговый план сквозного повсеместного использования цифрового проектирования, производства и внедрения самых передовых </a:t>
            </a:r>
            <a:r>
              <a:rPr lang="ru-RU" dirty="0" err="1" smtClean="0"/>
              <a:t>энергоэффективных</a:t>
            </a:r>
            <a:r>
              <a:rPr lang="ru-RU" dirty="0" smtClean="0"/>
              <a:t> материалов.</a:t>
            </a:r>
            <a:r>
              <a:rPr lang="ru-RU" dirty="0"/>
              <a:t>” </a:t>
            </a:r>
            <a:r>
              <a:rPr lang="ru-RU" dirty="0" smtClean="0"/>
              <a:t>– ПОСЛАНИЕ ПРЕЗИДЕНТА </a:t>
            </a:r>
            <a:r>
              <a:rPr lang="ru-RU" dirty="0"/>
              <a:t>РОССИЙСКОЙ </a:t>
            </a:r>
            <a:r>
              <a:rPr lang="ru-RU" dirty="0" smtClean="0"/>
              <a:t>ФЕДЕРАЦИИ ФЕДЕРАЛЬНОМУ </a:t>
            </a:r>
            <a:r>
              <a:rPr lang="ru-RU" dirty="0"/>
              <a:t>СОБРАНИЮ Р</a:t>
            </a:r>
            <a:r>
              <a:rPr lang="ru-RU" dirty="0" smtClean="0"/>
              <a:t>ОССИЙСКОЙ ФЕДЕРАЦИИ от 21.04.2021 г.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endParaRPr lang="ru-RU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По </a:t>
            </a:r>
            <a:r>
              <a:rPr lang="ru-RU" dirty="0"/>
              <a:t>подсчетам Минстроя РФ в 2019 году их использовали лишь 5-7% компаний, преимущественно в крупных городах и для возведения </a:t>
            </a:r>
            <a:r>
              <a:rPr lang="ru-RU" dirty="0" err="1"/>
              <a:t>мегапроектов</a:t>
            </a:r>
            <a:r>
              <a:rPr lang="ru-RU" dirty="0" smtClean="0"/>
              <a:t>.</a:t>
            </a:r>
            <a:endParaRPr lang="ru-RU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 то же время в Великобритании – стране-лидеру по данному показателю – уровень внедрения BIM составил 70%.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Согласно отчету, за период 2018–2022 гг. объем рынка удвоился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endParaRPr dirty="0" smtClean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grpSp>
        <p:nvGrpSpPr>
          <p:cNvPr id="194" name="Google Shape;194;p3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195" name="Google Shape;195;p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3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dirty="0"/>
              <a:t>Администрация города и </a:t>
            </a:r>
            <a:r>
              <a:rPr lang="ru-RU" dirty="0" smtClean="0"/>
              <a:t>области;</a:t>
            </a:r>
            <a:endParaRPr lang="en-US" dirty="0" smtClean="0"/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Министерство </a:t>
            </a:r>
            <a:r>
              <a:rPr lang="ru-RU" dirty="0"/>
              <a:t>строительства и жилищно-коммунального хозяйства Российской </a:t>
            </a:r>
            <a:r>
              <a:rPr lang="ru-RU" dirty="0" smtClean="0"/>
              <a:t>Федерации;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62349" y="120362"/>
            <a:ext cx="197708" cy="401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20015" y="157924"/>
            <a:ext cx="6800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FD5701"/>
                </a:solidFill>
                <a:latin typeface="Arial Rounded MT Bold" panose="020F0704030504030204" pitchFamily="34" charset="0"/>
              </a:rPr>
              <a:t>G</a:t>
            </a:r>
            <a:endParaRPr lang="ru-RU" sz="2200" dirty="0">
              <a:solidFill>
                <a:srgbClr val="FD5701"/>
              </a:solidFill>
              <a:latin typeface="Segoe UI Variable Small Semibol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04" y="1832270"/>
            <a:ext cx="2915995" cy="41286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9546" y="1759527"/>
            <a:ext cx="6179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Мы выполняем схожую задачу на проектирование, но несколько иным методом. </a:t>
            </a:r>
          </a:p>
          <a:p>
            <a:r>
              <a:rPr lang="ru-RU" dirty="0" smtClean="0"/>
              <a:t>Наша </a:t>
            </a:r>
            <a:r>
              <a:rPr lang="en-US" dirty="0" smtClean="0"/>
              <a:t>BIM </a:t>
            </a:r>
            <a:r>
              <a:rPr lang="ru-RU" dirty="0" smtClean="0"/>
              <a:t>модель и проект могут заинтересовать Министерство, поскольку отвечает требованию в </a:t>
            </a:r>
            <a:r>
              <a:rPr lang="ru-RU" dirty="0" err="1" smtClean="0"/>
              <a:t>цифровизации</a:t>
            </a:r>
            <a:r>
              <a:rPr lang="ru-RU" dirty="0" smtClean="0"/>
              <a:t> строительства, позволяет наглядно увидеть все положительные и отрицательные стороны идеи и внести корректировки «на месте»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>
            <a:spLocks noGrp="1"/>
          </p:cNvSpPr>
          <p:nvPr>
            <p:ph type="body" idx="1"/>
          </p:nvPr>
        </p:nvSpPr>
        <p:spPr>
          <a:xfrm>
            <a:off x="155575" y="2755899"/>
            <a:ext cx="11702596" cy="2585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Стоимость м2 жилой площади в центре города в I квартале 2023 Минстрой предварительно оценивает в 69 тысяч 434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Таким образом, мы получаем огромные возможности для строительства и повышения качества жизни в центре города.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Заполнение общественными пространствами так же необходимо, для самого центра, являющимся точкой притяжения масс, это шаг вперед.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Так же, помимо новых территорий для застройки, появляются новые пути, новые сообщения между 1 и 2 продольными, являющимися крайне важными как для жителей города, так и для логистики. Еще появляется возможность для создания новых пешеходных путей и </a:t>
            </a:r>
            <a:r>
              <a:rPr lang="ru-RU" dirty="0" err="1"/>
              <a:t>велодорог</a:t>
            </a:r>
            <a:r>
              <a:rPr lang="ru-RU" dirty="0"/>
              <a:t>. Появятся новые возможности для проектов </a:t>
            </a:r>
            <a:r>
              <a:rPr lang="ru-RU" dirty="0" err="1"/>
              <a:t>веломаршрутов</a:t>
            </a:r>
            <a:r>
              <a:rPr lang="ru-RU" dirty="0"/>
              <a:t> через Волгоград, таких как, «Волжский Путь». </a:t>
            </a:r>
            <a:r>
              <a:rPr lang="ru-RU" dirty="0" err="1"/>
              <a:t>Веломагистрали</a:t>
            </a:r>
            <a:r>
              <a:rPr lang="ru-RU" dirty="0"/>
              <a:t> требуют размещения на земле, а переходов даже для пешеходов крайне мало.</a:t>
            </a:r>
          </a:p>
        </p:txBody>
      </p:sp>
      <p:sp>
        <p:nvSpPr>
          <p:cNvPr id="212" name="Google Shape;212;p6"/>
          <p:cNvSpPr txBox="1">
            <a:spLocks noGrp="1"/>
          </p:cNvSpPr>
          <p:nvPr>
            <p:ph type="body" idx="2"/>
          </p:nvPr>
        </p:nvSpPr>
        <p:spPr>
          <a:xfrm>
            <a:off x="2898775" y="854528"/>
            <a:ext cx="6317796" cy="1240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BIM</a:t>
            </a:r>
            <a:r>
              <a:rPr lang="ru-RU" dirty="0" smtClean="0"/>
              <a:t>-модель для 4</a:t>
            </a:r>
            <a:r>
              <a:rPr lang="en-US" dirty="0" smtClean="0"/>
              <a:t>D</a:t>
            </a:r>
            <a:r>
              <a:rPr lang="ru-RU" dirty="0" smtClean="0"/>
              <a:t> строительства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Оптимизация градостроительного планировочного решения </a:t>
            </a:r>
            <a:r>
              <a:rPr lang="ru-RU" dirty="0"/>
              <a:t>в центральной части </a:t>
            </a:r>
            <a:r>
              <a:rPr lang="ru-RU" dirty="0" smtClean="0"/>
              <a:t>Волгограда</a:t>
            </a:r>
            <a:endParaRPr dirty="0"/>
          </a:p>
        </p:txBody>
      </p:sp>
      <p:grpSp>
        <p:nvGrpSpPr>
          <p:cNvPr id="213" name="Google Shape;213;p6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14" name="Google Shape;214;p6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5" name="Google Shape;215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6" name="Google Shape;216;p6"/>
          <p:cNvGrpSpPr/>
          <p:nvPr/>
        </p:nvGrpSpPr>
        <p:grpSpPr>
          <a:xfrm>
            <a:off x="43542" y="741820"/>
            <a:ext cx="11753850" cy="588219"/>
            <a:chOff x="43542" y="741820"/>
            <a:chExt cx="11753850" cy="588219"/>
          </a:xfrm>
        </p:grpSpPr>
        <p:sp>
          <p:nvSpPr>
            <p:cNvPr id="217" name="Google Shape;217;p6"/>
            <p:cNvSpPr txBox="1"/>
            <p:nvPr/>
          </p:nvSpPr>
          <p:spPr>
            <a:xfrm>
              <a:off x="43542" y="960707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 dirty="0" smtClean="0"/>
              <a:t>Проходящие через центр города железнодорожные пути сокращают возможности.</a:t>
            </a:r>
          </a:p>
          <a:p>
            <a:pPr marL="228600" lvl="0" indent="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 dirty="0" smtClean="0"/>
              <a:t>Это касается движения, строительства, доступа для маломобильных групп населения, а также не дает развиваться полезному течени</a:t>
            </a:r>
            <a:r>
              <a:rPr lang="ru-RU" dirty="0"/>
              <a:t>ю</a:t>
            </a:r>
            <a:r>
              <a:rPr lang="ru-RU" dirty="0" smtClean="0"/>
              <a:t>, обрастающему популярностью в других городах </a:t>
            </a:r>
            <a:r>
              <a:rPr lang="ru-RU" dirty="0"/>
              <a:t>Р</a:t>
            </a:r>
            <a:r>
              <a:rPr lang="ru-RU" dirty="0" smtClean="0"/>
              <a:t>оссии, такому как </a:t>
            </a:r>
            <a:r>
              <a:rPr lang="ru-RU" dirty="0" err="1" smtClean="0"/>
              <a:t>велодвижение</a:t>
            </a:r>
            <a:r>
              <a:rPr lang="ru-RU" dirty="0" smtClean="0"/>
              <a:t>.</a:t>
            </a:r>
          </a:p>
          <a:p>
            <a:pPr marL="228600" lvl="0" indent="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 dirty="0" smtClean="0"/>
              <a:t>Недостаточное количество автомобильных переездов и пешеходных переходов резко сокращает количество возможных маршрутов, затрудняет перемещение с 1 на 2 продольную, с зоны жилой застройки в зону общественно-деловых объектов. </a:t>
            </a:r>
          </a:p>
          <a:p>
            <a:pPr marL="228600" lvl="0" indent="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 dirty="0" smtClean="0"/>
              <a:t>Ограничения на строительство рядом с железнодорожными путями не дают использовать потенциально полезную площадь.</a:t>
            </a:r>
          </a:p>
          <a:p>
            <a:pPr marL="228600" lvl="0" indent="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 lang="ru-RU" dirty="0" smtClean="0"/>
          </a:p>
        </p:txBody>
      </p:sp>
      <p:sp>
        <p:nvSpPr>
          <p:cNvPr id="224" name="Google Shape;224;p7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Провести подробный анализ железнодорожного транспортного движения, взаимосвязи центральной части района с прилегающими районами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Провести анализ перераспределения транспортных потоков автомобильного транспорта общественного транспорта и пешеходного движения между первой и второй продольными.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Разработать варианты оптимального поэтапного распределения транспортных потоков (вариант переноса ж/д потоков за черту города, или альтернативный вариант – провести пригородный транспорт под землей в центральной части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Создание комфортной вокзально-дорожной среды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Структурирование железнодорожных потоков и транспортной сети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Формирование новых возможностей для развития внутригородского транспорта и инфраструктуры, формирование скоростной </a:t>
            </a:r>
            <a:r>
              <a:rPr lang="ru-RU" dirty="0" err="1"/>
              <a:t>велотрассы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 dirty="0"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139700">
              <a:spcBef>
                <a:spcPts val="0"/>
              </a:spcBef>
              <a:buNone/>
            </a:pPr>
            <a:r>
              <a:rPr lang="ru-RU" dirty="0"/>
              <a:t>Появление новой территории </a:t>
            </a:r>
            <a:r>
              <a:rPr lang="ru-RU" dirty="0" smtClean="0"/>
              <a:t>под </a:t>
            </a:r>
            <a:r>
              <a:rPr lang="ru-RU" dirty="0"/>
              <a:t>застройку и </a:t>
            </a:r>
            <a:r>
              <a:rPr lang="ru-RU" dirty="0" smtClean="0"/>
              <a:t>формирование </a:t>
            </a:r>
            <a:r>
              <a:rPr lang="ru-RU" dirty="0"/>
              <a:t>новых транспортных узлов, общественных парков и пространств.</a:t>
            </a:r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668" y="3944449"/>
            <a:ext cx="3506416" cy="2323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684" y="3962042"/>
            <a:ext cx="3456384" cy="2305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11175998" cy="139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/>
              <a:t>Нашим продуктом является готовая проектная документация для реализации проекта строительными компаниями или переработки проектным бюро, которые хотят задать новый темп развития города и создать более комфортную среду и увеличить свободную под застройку площадь.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sp>
        <p:nvSpPr>
          <p:cNvPr id="231" name="Google Shape;231;p8"/>
          <p:cNvSpPr txBox="1">
            <a:spLocks noGrp="1"/>
          </p:cNvSpPr>
          <p:nvPr>
            <p:ph type="body" idx="2"/>
          </p:nvPr>
        </p:nvSpPr>
        <p:spPr>
          <a:xfrm>
            <a:off x="155575" y="3236686"/>
            <a:ext cx="4007953" cy="273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dirty="0" smtClean="0"/>
              <a:t>Наш продукт является уникальным, поскольку предлагает создать общую концепцию города в одной модели. В проекте мы хотим с помощью современных технологий показать, каких результатов можно добиться и в каком направлении может развиваться город</a:t>
            </a:r>
            <a:endParaRPr dirty="0"/>
          </a:p>
        </p:txBody>
      </p:sp>
      <p:grpSp>
        <p:nvGrpSpPr>
          <p:cNvPr id="232" name="Google Shape;232;p8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33" name="Google Shape;233;p8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4" name="Google Shape;234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5" r="-175"/>
          <a:stretch/>
        </p:blipFill>
        <p:spPr>
          <a:xfrm>
            <a:off x="5090984" y="2752051"/>
            <a:ext cx="6538782" cy="3405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dirty="0"/>
              <a:t>Строительные компании (АО «</a:t>
            </a:r>
            <a:r>
              <a:rPr lang="ru-RU" dirty="0" err="1"/>
              <a:t>Приволжтрансстрой</a:t>
            </a:r>
            <a:r>
              <a:rPr lang="ru-RU" dirty="0"/>
              <a:t>»);</a:t>
            </a:r>
          </a:p>
          <a:p>
            <a:pPr marL="222250" indent="-171450">
              <a:spcBef>
                <a:spcPts val="0"/>
              </a:spcBef>
            </a:pPr>
            <a:r>
              <a:rPr lang="ru-RU" dirty="0"/>
              <a:t>Проектные бюро и институты (Архитектурное бюро Волковых, ООО «</a:t>
            </a:r>
            <a:r>
              <a:rPr lang="ru-RU" dirty="0" err="1"/>
              <a:t>Гражданстройпроект</a:t>
            </a:r>
            <a:r>
              <a:rPr lang="ru-RU" dirty="0"/>
              <a:t>»);</a:t>
            </a:r>
          </a:p>
          <a:p>
            <a:pPr marL="222250" indent="-171450">
              <a:spcBef>
                <a:spcPts val="0"/>
              </a:spcBef>
            </a:pPr>
            <a:r>
              <a:rPr lang="ru-RU" dirty="0"/>
              <a:t>Институт Архитектуры и Строительства </a:t>
            </a:r>
            <a:r>
              <a:rPr lang="ru-RU" dirty="0" err="1"/>
              <a:t>ВолгГТУ</a:t>
            </a:r>
            <a:r>
              <a:rPr lang="ru-RU" dirty="0"/>
              <a:t>;</a:t>
            </a:r>
          </a:p>
          <a:p>
            <a:pPr marL="222250" indent="-171450">
              <a:spcBef>
                <a:spcPts val="0"/>
              </a:spcBef>
            </a:pPr>
            <a:r>
              <a:rPr lang="ru-RU" dirty="0"/>
              <a:t>ОАО «Российские железные дороги».</a:t>
            </a:r>
          </a:p>
          <a:p>
            <a:pPr marL="222250" indent="-171450">
              <a:spcBef>
                <a:spcPts val="0"/>
              </a:spcBef>
            </a:pPr>
            <a:endParaRPr dirty="0"/>
          </a:p>
        </p:txBody>
      </p:sp>
      <p:sp>
        <p:nvSpPr>
          <p:cNvPr id="240" name="Google Shape;240;p9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indent="0">
              <a:spcBef>
                <a:spcPts val="0"/>
              </a:spcBef>
              <a:buNone/>
            </a:pPr>
            <a:r>
              <a:rPr lang="ru-RU" dirty="0"/>
              <a:t>Взаимоотношения по типу «Консультант». Представитель проекта рассказывает о проекте, дает понять его положительные стороны и выгоду, а также предлагает помощь после покупки.</a:t>
            </a:r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1" name="Google Shape;241;p9"/>
          <p:cNvSpPr txBox="1">
            <a:spLocks noGrp="1"/>
          </p:cNvSpPr>
          <p:nvPr>
            <p:ph type="body" idx="3"/>
          </p:nvPr>
        </p:nvSpPr>
        <p:spPr>
          <a:xfrm>
            <a:off x="7090533" y="3291128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0">
              <a:spcBef>
                <a:spcPts val="0"/>
              </a:spcBef>
              <a:buNone/>
            </a:pPr>
            <a:r>
              <a:rPr lang="ru-RU" dirty="0"/>
              <a:t>Презентация проекта на форумах, выставках, участие в конкурсах, тендерах, связанных с развитием региона.</a:t>
            </a:r>
          </a:p>
          <a:p>
            <a:pPr marL="171450" lvl="0" indent="0">
              <a:spcBef>
                <a:spcPts val="0"/>
              </a:spcBef>
              <a:buNone/>
            </a:pPr>
            <a:endParaRPr lang="ru-RU" dirty="0"/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2" name="Google Shape;242;p9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Лицензия на программное обеспечение (</a:t>
            </a:r>
            <a:r>
              <a:rPr lang="ru-RU" dirty="0" err="1"/>
              <a:t>Renga</a:t>
            </a:r>
            <a:r>
              <a:rPr lang="ru-RU" dirty="0"/>
              <a:t>) - 50 000 </a:t>
            </a:r>
            <a:r>
              <a:rPr lang="ru-RU" dirty="0" err="1"/>
              <a:t>руб</a:t>
            </a:r>
            <a:r>
              <a:rPr lang="ru-RU" dirty="0"/>
              <a:t>;</a:t>
            </a:r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Оплата труда нанимаемым специалистам (сдельная) – 30 000 – 70 000 </a:t>
            </a:r>
            <a:r>
              <a:rPr lang="ru-RU" dirty="0" err="1"/>
              <a:t>руб</a:t>
            </a:r>
            <a:r>
              <a:rPr lang="ru-RU" dirty="0"/>
              <a:t>;</a:t>
            </a:r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Регистрационные (организационные) взносы на форумах/выставках/в конкурсах – по 600-1200 руб.</a:t>
            </a:r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endParaRPr lang="ru-RU" dirty="0"/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endParaRPr lang="ru-RU" dirty="0"/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endParaRPr lang="ru-RU" dirty="0"/>
          </a:p>
          <a:p>
            <a:pPr marL="279400" indent="-228600">
              <a:spcBef>
                <a:spcPts val="0"/>
              </a:spcBef>
              <a:buFont typeface="+mj-lt"/>
              <a:buAutoNum type="arabicPeriod"/>
            </a:pPr>
            <a:endParaRPr dirty="0"/>
          </a:p>
        </p:txBody>
      </p:sp>
      <p:sp>
        <p:nvSpPr>
          <p:cNvPr id="243" name="Google Shape;243;p9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dirty="0"/>
              <a:t>Доход от сделки (разовый);</a:t>
            </a:r>
          </a:p>
          <a:p>
            <a:pPr marL="222250" indent="-171450">
              <a:spcBef>
                <a:spcPts val="0"/>
              </a:spcBef>
            </a:pPr>
            <a:r>
              <a:rPr lang="ru-RU" dirty="0" err="1"/>
              <a:t>Постпродажное</a:t>
            </a:r>
            <a:r>
              <a:rPr lang="ru-RU" dirty="0"/>
              <a:t> обслуживание (периодический).</a:t>
            </a:r>
          </a:p>
          <a:p>
            <a:pPr marL="222250" indent="-171450">
              <a:spcBef>
                <a:spcPts val="0"/>
              </a:spcBef>
            </a:pPr>
            <a:endParaRPr dirty="0"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indent="0">
              <a:spcBef>
                <a:spcPts val="0"/>
              </a:spcBef>
              <a:buNone/>
            </a:pPr>
            <a:r>
              <a:rPr lang="ru-RU" dirty="0"/>
              <a:t>Администрация </a:t>
            </a:r>
            <a:r>
              <a:rPr lang="ru-RU" dirty="0" smtClean="0"/>
              <a:t>города </a:t>
            </a:r>
            <a:r>
              <a:rPr lang="ru-RU" dirty="0"/>
              <a:t>и области, Министерство строительства и жилищно-коммунального хозяйства Российской </a:t>
            </a:r>
            <a:r>
              <a:rPr lang="ru-RU" dirty="0" smtClean="0"/>
              <a:t>Федерации</a:t>
            </a:r>
          </a:p>
          <a:p>
            <a:pPr marL="171450" lvl="0" indent="0">
              <a:spcBef>
                <a:spcPts val="0"/>
              </a:spcBef>
              <a:buNone/>
            </a:pPr>
            <a:r>
              <a:rPr lang="ru-RU" dirty="0"/>
              <a:t>Министерство культуры РФ, Министерство цифрового развития, связи и массовых коммуникаций</a:t>
            </a:r>
          </a:p>
          <a:p>
            <a:pPr marL="171450" indent="0">
              <a:spcBef>
                <a:spcPts val="0"/>
              </a:spcBef>
              <a:buNone/>
            </a:pPr>
            <a:endParaRPr lang="ru-RU" dirty="0"/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5" name="Google Shape;245;p9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778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Материальные:</a:t>
            </a:r>
          </a:p>
          <a:p>
            <a:pPr marL="228600" lvl="0" indent="-1778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Имеющиеся: нормативно-документальная база, персональный компьютер для расчетов и проектирования;</a:t>
            </a:r>
          </a:p>
          <a:p>
            <a:pPr marL="228600" lvl="0" indent="-1778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Требуемые: программное обеспечение для проектирования и расчетов (</a:t>
            </a:r>
            <a:r>
              <a:rPr lang="ru-RU" dirty="0" err="1"/>
              <a:t>Renga</a:t>
            </a:r>
            <a:r>
              <a:rPr lang="ru-RU" dirty="0"/>
              <a:t>);</a:t>
            </a:r>
          </a:p>
          <a:p>
            <a:pPr marL="228600" lvl="0" indent="-1778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Человеческие: проектировщики, градостроители;</a:t>
            </a:r>
          </a:p>
          <a:p>
            <a:pPr marL="228600" lvl="0" indent="-1778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Финансовые: оплата труда, подписка на программное обеспечение.</a:t>
            </a:r>
          </a:p>
          <a:p>
            <a:pPr marL="22860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None/>
            </a:pPr>
            <a:endParaRPr dirty="0"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/>
              <a:t>Нашим продуктом является готовая проектная документация для реализации проекта строительными компаниями или переработки проектным бюро, которые хотят задать новый темп развития города и создать более комфортную среду и увеличить свободную под застройку площадь.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</a:pPr>
            <a:endParaRPr dirty="0"/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9400" lvl="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Сбор информации, ознакомление с нормативно-правовой базой:</a:t>
            </a:r>
          </a:p>
          <a:p>
            <a:pPr marL="279400" lvl="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Разработка проектно-сметной документации;</a:t>
            </a:r>
          </a:p>
          <a:p>
            <a:pPr marL="279400" lvl="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Создание BIM-модели проекта (4D строительство);</a:t>
            </a:r>
          </a:p>
          <a:p>
            <a:pPr marL="279400" lvl="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Презентация проекта;</a:t>
            </a:r>
          </a:p>
          <a:p>
            <a:pPr marL="279400" lvl="0" indent="-228600"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Контроль качества.</a:t>
            </a:r>
          </a:p>
          <a:p>
            <a:pPr marL="22860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dirty="0" err="1" smtClean="0"/>
              <a:t>Ознакомленность</a:t>
            </a:r>
            <a:r>
              <a:rPr lang="ru-RU" sz="1400" dirty="0" smtClean="0"/>
              <a:t> с принципами </a:t>
            </a:r>
            <a:r>
              <a:rPr lang="en-US" sz="1400" dirty="0" smtClean="0"/>
              <a:t>BIM-</a:t>
            </a:r>
            <a:r>
              <a:rPr lang="ru-RU" sz="1400" dirty="0" smtClean="0"/>
              <a:t>моделирования</a:t>
            </a:r>
          </a:p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dirty="0" smtClean="0"/>
              <a:t>Обучение на архитектурном направлении</a:t>
            </a:r>
          </a:p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dirty="0" smtClean="0"/>
              <a:t>Изучение основ методологии архитектурного проектирования и градостроительства</a:t>
            </a:r>
          </a:p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dirty="0" smtClean="0"/>
              <a:t>ПРАКТИЧЕСКИЕ ЗАДЕЛЫ:</a:t>
            </a:r>
          </a:p>
          <a:p>
            <a:pPr marL="2857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dirty="0" smtClean="0"/>
              <a:t>Разработка дипломного проекта в Волгоградском строительном техникуме с применением </a:t>
            </a:r>
            <a:r>
              <a:rPr lang="en-US" sz="1400" dirty="0" smtClean="0"/>
              <a:t>BIM</a:t>
            </a:r>
            <a:r>
              <a:rPr lang="ru-RU" sz="1400" dirty="0" smtClean="0"/>
              <a:t>-технологий</a:t>
            </a:r>
          </a:p>
        </p:txBody>
      </p:sp>
      <p:sp>
        <p:nvSpPr>
          <p:cNvPr id="253" name="Google Shape;253;p10"/>
          <p:cNvSpPr txBox="1">
            <a:spLocks noGrp="1"/>
          </p:cNvSpPr>
          <p:nvPr>
            <p:ph type="body" idx="2"/>
          </p:nvPr>
        </p:nvSpPr>
        <p:spPr>
          <a:xfrm>
            <a:off x="6824066" y="1487713"/>
            <a:ext cx="4818743" cy="399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Проработанная идея проекта</a:t>
            </a:r>
          </a:p>
          <a:p>
            <a:pPr marL="285750" lvl="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Обсуждение идеи с профессионалами строительной отрасли и архитектуры</a:t>
            </a:r>
          </a:p>
          <a:p>
            <a:pPr marL="285750" lvl="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Поиск оптимальных путей реализации – наличие альтернативных решений касательно движения пригородного электропоезда</a:t>
            </a:r>
          </a:p>
          <a:p>
            <a:pPr marL="285750" lvl="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Определение </a:t>
            </a:r>
            <a:r>
              <a:rPr lang="en-US" dirty="0" smtClean="0"/>
              <a:t>MVP</a:t>
            </a:r>
            <a:r>
              <a:rPr lang="ru-RU" dirty="0" smtClean="0"/>
              <a:t> проекта</a:t>
            </a:r>
          </a:p>
          <a:p>
            <a:pPr marL="285750" lvl="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Проработка идей масштабирования проекта</a:t>
            </a:r>
          </a:p>
        </p:txBody>
      </p:sp>
      <p:grpSp>
        <p:nvGrpSpPr>
          <p:cNvPr id="254" name="Google Shape;254;p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5" name="Google Shape;255;p10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7" name="Google Shape;257;p10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8" name="Google Shape;258;p10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466"/>
          <a:stretch/>
        </p:blipFill>
        <p:spPr>
          <a:xfrm>
            <a:off x="-158773" y="3400964"/>
            <a:ext cx="4962734" cy="27497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801"/>
          <a:stretch/>
        </p:blipFill>
        <p:spPr>
          <a:xfrm>
            <a:off x="4171010" y="3410308"/>
            <a:ext cx="4961228" cy="2740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450" y="3410308"/>
            <a:ext cx="4806711" cy="2703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45" y="4176592"/>
            <a:ext cx="5397689" cy="30362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974" y="4388754"/>
            <a:ext cx="5070901" cy="28523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974" y="4397281"/>
            <a:ext cx="5070901" cy="2852382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Зеленкин</a:t>
            </a:r>
            <a:r>
              <a:rPr lang="ru-RU" dirty="0" smtClean="0"/>
              <a:t> Никита Алексеевич</a:t>
            </a:r>
            <a:endParaRPr dirty="0"/>
          </a:p>
        </p:txBody>
      </p:sp>
      <p:sp>
        <p:nvSpPr>
          <p:cNvPr id="265" name="Google Shape;265;p11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Лидер проекта, техник (СПО), начинающий проектировщик</a:t>
            </a:r>
            <a:endParaRPr dirty="0"/>
          </a:p>
        </p:txBody>
      </p:sp>
      <p:sp>
        <p:nvSpPr>
          <p:cNvPr id="267" name="Google Shape;267;p11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smtClean="0"/>
              <a:t>Комаров Арсений Андреевич</a:t>
            </a:r>
            <a:endParaRPr dirty="0"/>
          </a:p>
        </p:txBody>
      </p:sp>
      <p:sp>
        <p:nvSpPr>
          <p:cNvPr id="268" name="Google Shape;268;p11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Аналитик, сметчик</a:t>
            </a:r>
            <a:endParaRPr dirty="0"/>
          </a:p>
        </p:txBody>
      </p:sp>
      <p:sp>
        <p:nvSpPr>
          <p:cNvPr id="270" name="Google Shape;270;p11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3337436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Красноюрченко</a:t>
            </a:r>
            <a:r>
              <a:rPr lang="ru-RU" dirty="0" smtClean="0"/>
              <a:t> Дарья Александровна</a:t>
            </a:r>
            <a:endParaRPr dirty="0"/>
          </a:p>
        </p:txBody>
      </p:sp>
      <p:sp>
        <p:nvSpPr>
          <p:cNvPr id="271" name="Google Shape;271;p11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Дизайнер, советник</a:t>
            </a:r>
            <a:endParaRPr dirty="0"/>
          </a:p>
        </p:txBody>
      </p:sp>
      <p:sp>
        <p:nvSpPr>
          <p:cNvPr id="273" name="Google Shape;273;p11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308795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Шамонаева</a:t>
            </a:r>
            <a:r>
              <a:rPr lang="ru-RU" dirty="0" smtClean="0"/>
              <a:t> Александра Сергеевна </a:t>
            </a:r>
            <a:endParaRPr dirty="0"/>
          </a:p>
        </p:txBody>
      </p:sp>
      <p:sp>
        <p:nvSpPr>
          <p:cNvPr id="274" name="Google Shape;274;p11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Дизайнер, генератор идей</a:t>
            </a:r>
            <a:endParaRPr dirty="0"/>
          </a:p>
        </p:txBody>
      </p:sp>
      <p:sp>
        <p:nvSpPr>
          <p:cNvPr id="276" name="Google Shape;276;p11"/>
          <p:cNvSpPr txBox="1">
            <a:spLocks noGrp="1"/>
          </p:cNvSpPr>
          <p:nvPr>
            <p:ph type="body" idx="16"/>
          </p:nvPr>
        </p:nvSpPr>
        <p:spPr>
          <a:xfrm>
            <a:off x="4358827" y="5900058"/>
            <a:ext cx="306564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smtClean="0"/>
              <a:t>Мельникова Ольга Геннадиевна</a:t>
            </a:r>
            <a:endParaRPr dirty="0"/>
          </a:p>
        </p:txBody>
      </p:sp>
      <p:sp>
        <p:nvSpPr>
          <p:cNvPr id="277" name="Google Shape;277;p11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indent="0">
              <a:spcBef>
                <a:spcPts val="0"/>
              </a:spcBef>
            </a:pPr>
            <a:r>
              <a:rPr lang="ru-RU" dirty="0" smtClean="0"/>
              <a:t>Наставник, Доцент </a:t>
            </a:r>
            <a:r>
              <a:rPr lang="ru-RU" dirty="0"/>
              <a:t>каф. </a:t>
            </a:r>
            <a:r>
              <a:rPr lang="ru-RU" dirty="0" err="1"/>
              <a:t>АЗиС</a:t>
            </a:r>
            <a:r>
              <a:rPr lang="ru-RU" dirty="0"/>
              <a:t> Института Архитектуры и Строительства </a:t>
            </a:r>
            <a:r>
              <a:rPr lang="ru-RU" dirty="0" err="1"/>
              <a:t>ВолгГТУ</a:t>
            </a:r>
            <a:endParaRPr lang="ru-RU" dirty="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279" name="Google Shape;279;p11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80" name="Google Shape;280;p11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81" name="Google Shape;281;p11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pic>
        <p:nvPicPr>
          <p:cNvPr id="20" name="Рисунок 19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4" b="21914"/>
          <a:stretch>
            <a:fillRect/>
          </a:stretch>
        </p:blipFill>
        <p:spPr>
          <a:xfrm>
            <a:off x="228600" y="661988"/>
            <a:ext cx="1933575" cy="1933575"/>
          </a:xfrm>
        </p:spPr>
      </p:pic>
      <p:pic>
        <p:nvPicPr>
          <p:cNvPr id="21" name="Рисунок 20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4" b="4824"/>
          <a:stretch>
            <a:fillRect/>
          </a:stretch>
        </p:blipFill>
        <p:spPr>
          <a:xfrm>
            <a:off x="4583113" y="661988"/>
            <a:ext cx="1933575" cy="1933575"/>
          </a:xfrm>
        </p:spPr>
      </p:pic>
      <p:pic>
        <p:nvPicPr>
          <p:cNvPr id="22" name="Рисунок 21"/>
          <p:cNvPicPr>
            <a:picLocks noGrp="1" noChangeAspect="1"/>
          </p:cNvPicPr>
          <p:nvPr>
            <p:ph type="pic" idx="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3" b="10023"/>
          <a:stretch>
            <a:fillRect/>
          </a:stretch>
        </p:blipFill>
        <p:spPr>
          <a:xfrm>
            <a:off x="8531225" y="661988"/>
            <a:ext cx="1933575" cy="1933575"/>
          </a:xfrm>
        </p:spPr>
      </p:pic>
      <p:pic>
        <p:nvPicPr>
          <p:cNvPr id="24" name="Рисунок 23"/>
          <p:cNvPicPr>
            <a:picLocks noGrp="1" noChangeAspect="1"/>
          </p:cNvPicPr>
          <p:nvPr>
            <p:ph type="pic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9" b="12469"/>
          <a:stretch>
            <a:fillRect/>
          </a:stretch>
        </p:blipFill>
        <p:spPr>
          <a:xfrm>
            <a:off x="228600" y="3795713"/>
            <a:ext cx="1933575" cy="1935162"/>
          </a:xfrm>
        </p:spPr>
      </p:pic>
      <p:pic>
        <p:nvPicPr>
          <p:cNvPr id="25" name="Рисунок 24"/>
          <p:cNvPicPr>
            <a:picLocks noGrp="1" noChangeAspect="1"/>
          </p:cNvPicPr>
          <p:nvPr>
            <p:ph type="pic" idx="1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r="12531"/>
          <a:stretch>
            <a:fillRect/>
          </a:stretch>
        </p:blipFill>
        <p:spPr>
          <a:xfrm>
            <a:off x="4583113" y="3795713"/>
            <a:ext cx="1933575" cy="193516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r>
              <a:rPr lang="ru-RU" dirty="0" smtClean="0"/>
              <a:t>Создание рабочей </a:t>
            </a:r>
            <a:r>
              <a:rPr lang="en-US" dirty="0" smtClean="0"/>
              <a:t>BIM-</a:t>
            </a:r>
            <a:r>
              <a:rPr lang="ru-RU" dirty="0" smtClean="0"/>
              <a:t>среды проекта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r>
              <a:rPr lang="ru-RU" dirty="0" smtClean="0"/>
              <a:t>Продвижение идеи и поиск партнеров, готовых воплотить идею в рабочий проект.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r>
              <a:rPr lang="ru-RU" dirty="0" smtClean="0"/>
              <a:t>Защита проекта перед администрацией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r>
              <a:rPr lang="ru-RU" dirty="0"/>
              <a:t>П</a:t>
            </a:r>
            <a:r>
              <a:rPr lang="ru-RU" dirty="0" smtClean="0"/>
              <a:t>редставление на общественный суд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r>
              <a:rPr lang="ru-RU" dirty="0" smtClean="0"/>
              <a:t>Начало строительных и демонтажных работ, запуск проекта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60" y="2500699"/>
            <a:ext cx="5208373" cy="3906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1153</Words>
  <Application>Microsoft Office PowerPoint</Application>
  <PresentationFormat>Широкоэкранный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Calibri</vt:lpstr>
      <vt:lpstr>Segoe UI Variable Small Semibol</vt:lpstr>
      <vt:lpstr>Roboto Medium</vt:lpstr>
      <vt:lpstr>Arial</vt:lpstr>
      <vt:lpstr>Arial Rounded MT Bold</vt:lpstr>
      <vt:lpstr>Roboto</vt:lpstr>
      <vt:lpstr>Noto Sans Symbols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Malinor</cp:lastModifiedBy>
  <cp:revision>17</cp:revision>
  <dcterms:created xsi:type="dcterms:W3CDTF">2023-10-17T11:47:57Z</dcterms:created>
  <dcterms:modified xsi:type="dcterms:W3CDTF">2023-12-06T19:09:50Z</dcterms:modified>
</cp:coreProperties>
</file>