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48" r:id="rId2"/>
  </p:sldMasterIdLst>
  <p:sldIdLst>
    <p:sldId id="284" r:id="rId3"/>
    <p:sldId id="266" r:id="rId4"/>
    <p:sldId id="265" r:id="rId5"/>
    <p:sldId id="267" r:id="rId6"/>
    <p:sldId id="258" r:id="rId7"/>
    <p:sldId id="259" r:id="rId8"/>
    <p:sldId id="270" r:id="rId9"/>
    <p:sldId id="269" r:id="rId10"/>
    <p:sldId id="268" r:id="rId11"/>
    <p:sldId id="286" r:id="rId12"/>
    <p:sldId id="272" r:id="rId13"/>
    <p:sldId id="273" r:id="rId14"/>
    <p:sldId id="274" r:id="rId15"/>
    <p:sldId id="275" r:id="rId16"/>
    <p:sldId id="276" r:id="rId17"/>
    <p:sldId id="277" r:id="rId18"/>
    <p:sldId id="278" r:id="rId19"/>
    <p:sldId id="279" r:id="rId20"/>
    <p:sldId id="280" r:id="rId21"/>
    <p:sldId id="281" r:id="rId22"/>
    <p:sldId id="287" r:id="rId23"/>
    <p:sldId id="260" r:id="rId24"/>
    <p:sldId id="261" r:id="rId25"/>
    <p:sldId id="263" r:id="rId26"/>
    <p:sldId id="257" r:id="rId27"/>
    <p:sldId id="262" r:id="rId28"/>
    <p:sldId id="282" r:id="rId29"/>
    <p:sldId id="264"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3036DB-F414-46C3-9566-27C40E7F922F}" v="1984" dt="2023-05-25T20:06:44.153"/>
    <p1510:client id="{1F7B6E1F-C38F-424D-9383-1585735C2607}" v="396" dt="2023-05-18T21:24:13.465"/>
    <p1510:client id="{B5B04788-7838-46B8-8282-6B0FDF1AFD89}" v="1511" dt="2023-05-08T10:02:06.478"/>
    <p1510:client id="{C220AB5F-B74D-4620-A7FC-A210760D7F6F}" v="4312" dt="2023-05-24T18:51:48.496"/>
    <p1510:client id="{E55765CC-2D40-4A24-BF1E-3C185020D598}" v="226" dt="2023-05-22T20:42:37.224"/>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52" d="100"/>
          <a:sy n="52" d="100"/>
        </p:scale>
        <p:origin x="108" y="1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microsoft.com/office/2015/10/relationships/revisionInfo" Target="revisionInfo.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56DB30-0FE7-4226-8704-ABAEA9AA3C0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9567EEC6-B3F2-4CA3-AB53-3F82DE16F635}">
      <dgm:prSet/>
      <dgm:spPr/>
      <dgm:t>
        <a:bodyPr/>
        <a:lstStyle/>
        <a:p>
          <a:r>
            <a:rPr lang="ru-RU" dirty="0"/>
            <a:t>S - получить своё место на рынке, окупиться.</a:t>
          </a:r>
          <a:endParaRPr lang="en-US" dirty="0"/>
        </a:p>
      </dgm:t>
    </dgm:pt>
    <dgm:pt modelId="{81E6A812-4D19-41DE-85BB-9D6271E952D3}" type="parTrans" cxnId="{3879FF81-83EB-4180-A7D6-9B901C810E06}">
      <dgm:prSet/>
      <dgm:spPr/>
      <dgm:t>
        <a:bodyPr/>
        <a:lstStyle/>
        <a:p>
          <a:endParaRPr lang="en-US"/>
        </a:p>
      </dgm:t>
    </dgm:pt>
    <dgm:pt modelId="{E4A95AC9-B284-41C2-A2F4-9B559451A508}" type="sibTrans" cxnId="{3879FF81-83EB-4180-A7D6-9B901C810E06}">
      <dgm:prSet/>
      <dgm:spPr/>
      <dgm:t>
        <a:bodyPr/>
        <a:lstStyle/>
        <a:p>
          <a:endParaRPr lang="en-US"/>
        </a:p>
      </dgm:t>
    </dgm:pt>
    <dgm:pt modelId="{1D213EC0-27CF-4DF4-BA2C-539F87F5C5C0}">
      <dgm:prSet/>
      <dgm:spPr/>
      <dgm:t>
        <a:bodyPr/>
        <a:lstStyle/>
        <a:p>
          <a:r>
            <a:rPr lang="ru-RU" dirty="0"/>
            <a:t>M - продажи окупили продукт и приносят постоянные доходы.</a:t>
          </a:r>
          <a:endParaRPr lang="en-US" dirty="0"/>
        </a:p>
      </dgm:t>
    </dgm:pt>
    <dgm:pt modelId="{A06149BA-4FCB-4860-B010-392E148C0C6A}" type="parTrans" cxnId="{7D43BC62-5A94-4D21-9761-B6F1EE617321}">
      <dgm:prSet/>
      <dgm:spPr/>
      <dgm:t>
        <a:bodyPr/>
        <a:lstStyle/>
        <a:p>
          <a:endParaRPr lang="en-US"/>
        </a:p>
      </dgm:t>
    </dgm:pt>
    <dgm:pt modelId="{D9236E7A-D68E-407E-9E62-509C0EB039CF}" type="sibTrans" cxnId="{7D43BC62-5A94-4D21-9761-B6F1EE617321}">
      <dgm:prSet/>
      <dgm:spPr/>
      <dgm:t>
        <a:bodyPr/>
        <a:lstStyle/>
        <a:p>
          <a:endParaRPr lang="en-US"/>
        </a:p>
      </dgm:t>
    </dgm:pt>
    <dgm:pt modelId="{0F5ABE60-FA1A-48A4-BD07-A145A68BE367}">
      <dgm:prSet/>
      <dgm:spPr/>
      <dgm:t>
        <a:bodyPr/>
        <a:lstStyle/>
        <a:p>
          <a:r>
            <a:rPr lang="ru-RU" dirty="0"/>
            <a:t>A - цель достижима, а её успех целиком зависит от команды.</a:t>
          </a:r>
          <a:endParaRPr lang="en-US" dirty="0"/>
        </a:p>
      </dgm:t>
    </dgm:pt>
    <dgm:pt modelId="{8977B030-B9AE-470E-B97E-9AB85BA35DC7}" type="parTrans" cxnId="{D195B422-C6AA-4288-89E0-268D73F75AB0}">
      <dgm:prSet/>
      <dgm:spPr/>
      <dgm:t>
        <a:bodyPr/>
        <a:lstStyle/>
        <a:p>
          <a:endParaRPr lang="en-US"/>
        </a:p>
      </dgm:t>
    </dgm:pt>
    <dgm:pt modelId="{5A492FE5-1C03-4643-B8B5-FC618AE8DB4F}" type="sibTrans" cxnId="{D195B422-C6AA-4288-89E0-268D73F75AB0}">
      <dgm:prSet/>
      <dgm:spPr/>
      <dgm:t>
        <a:bodyPr/>
        <a:lstStyle/>
        <a:p>
          <a:endParaRPr lang="en-US"/>
        </a:p>
      </dgm:t>
    </dgm:pt>
    <dgm:pt modelId="{E841835F-9EE5-4938-A00D-C32E40D8E2DE}">
      <dgm:prSet/>
      <dgm:spPr/>
      <dgm:t>
        <a:bodyPr/>
        <a:lstStyle/>
        <a:p>
          <a:r>
            <a:rPr lang="ru-RU" dirty="0"/>
            <a:t>R - цель актуальна и является основной целью компании.</a:t>
          </a:r>
          <a:endParaRPr lang="en-US" dirty="0"/>
        </a:p>
      </dgm:t>
    </dgm:pt>
    <dgm:pt modelId="{847A5BBB-28B9-431E-B8E6-7C3349AE529D}" type="parTrans" cxnId="{034E5601-0534-468F-BCD5-7E4DA66B70D0}">
      <dgm:prSet/>
      <dgm:spPr/>
      <dgm:t>
        <a:bodyPr/>
        <a:lstStyle/>
        <a:p>
          <a:endParaRPr lang="en-US"/>
        </a:p>
      </dgm:t>
    </dgm:pt>
    <dgm:pt modelId="{8E78D99E-8A2B-4A8B-A63A-38759A38B687}" type="sibTrans" cxnId="{034E5601-0534-468F-BCD5-7E4DA66B70D0}">
      <dgm:prSet/>
      <dgm:spPr/>
      <dgm:t>
        <a:bodyPr/>
        <a:lstStyle/>
        <a:p>
          <a:endParaRPr lang="en-US"/>
        </a:p>
      </dgm:t>
    </dgm:pt>
    <dgm:pt modelId="{7CCF23AD-A675-4AB2-9FEA-734D1D922DCB}">
      <dgm:prSet/>
      <dgm:spPr/>
      <dgm:t>
        <a:bodyPr/>
        <a:lstStyle/>
        <a:p>
          <a:pPr rtl="0"/>
          <a:r>
            <a:rPr lang="ru-RU" dirty="0"/>
            <a:t>T - к концу </a:t>
          </a:r>
          <a:r>
            <a:rPr lang="ru-RU" dirty="0">
              <a:latin typeface="Calibri Light" panose="020F0302020204030204"/>
            </a:rPr>
            <a:t>2023</a:t>
          </a:r>
          <a:r>
            <a:rPr lang="ru-RU" dirty="0"/>
            <a:t> года</a:t>
          </a:r>
          <a:r>
            <a:rPr lang="ru-RU" dirty="0">
              <a:latin typeface="Calibri Light" panose="020F0302020204030204"/>
            </a:rPr>
            <a:t>, разработать первое приложение и начать продажи, а к концу 2024 года окупиться и занять место на рынке</a:t>
          </a:r>
          <a:endParaRPr lang="en-US" dirty="0"/>
        </a:p>
      </dgm:t>
    </dgm:pt>
    <dgm:pt modelId="{6E96C0D8-3FA0-4DA8-BDA2-8DF84FF3C8C4}" type="parTrans" cxnId="{B2CE7110-3491-4047-915A-6B2723D8E788}">
      <dgm:prSet/>
      <dgm:spPr/>
      <dgm:t>
        <a:bodyPr/>
        <a:lstStyle/>
        <a:p>
          <a:endParaRPr lang="en-US"/>
        </a:p>
      </dgm:t>
    </dgm:pt>
    <dgm:pt modelId="{16E23BA4-BC22-4ABC-89A5-1BF0120560C0}" type="sibTrans" cxnId="{B2CE7110-3491-4047-915A-6B2723D8E788}">
      <dgm:prSet/>
      <dgm:spPr/>
      <dgm:t>
        <a:bodyPr/>
        <a:lstStyle/>
        <a:p>
          <a:endParaRPr lang="en-US"/>
        </a:p>
      </dgm:t>
    </dgm:pt>
    <dgm:pt modelId="{F0BC55C2-2588-4ADF-9FA1-DB7249875769}" type="pres">
      <dgm:prSet presAssocID="{F156DB30-0FE7-4226-8704-ABAEA9AA3C01}" presName="linear" presStyleCnt="0">
        <dgm:presLayoutVars>
          <dgm:animLvl val="lvl"/>
          <dgm:resizeHandles val="exact"/>
        </dgm:presLayoutVars>
      </dgm:prSet>
      <dgm:spPr/>
    </dgm:pt>
    <dgm:pt modelId="{80EB1AB0-D4EC-4A79-8BF3-244890318AAD}" type="pres">
      <dgm:prSet presAssocID="{9567EEC6-B3F2-4CA3-AB53-3F82DE16F635}" presName="parentText" presStyleLbl="node1" presStyleIdx="0" presStyleCnt="5">
        <dgm:presLayoutVars>
          <dgm:chMax val="0"/>
          <dgm:bulletEnabled val="1"/>
        </dgm:presLayoutVars>
      </dgm:prSet>
      <dgm:spPr/>
    </dgm:pt>
    <dgm:pt modelId="{10C022E0-8ABF-4BF4-9995-FFC4FB9C377B}" type="pres">
      <dgm:prSet presAssocID="{E4A95AC9-B284-41C2-A2F4-9B559451A508}" presName="spacer" presStyleCnt="0"/>
      <dgm:spPr/>
    </dgm:pt>
    <dgm:pt modelId="{F16D713E-A52B-49FB-BC08-0E53B8C5FC01}" type="pres">
      <dgm:prSet presAssocID="{1D213EC0-27CF-4DF4-BA2C-539F87F5C5C0}" presName="parentText" presStyleLbl="node1" presStyleIdx="1" presStyleCnt="5">
        <dgm:presLayoutVars>
          <dgm:chMax val="0"/>
          <dgm:bulletEnabled val="1"/>
        </dgm:presLayoutVars>
      </dgm:prSet>
      <dgm:spPr/>
    </dgm:pt>
    <dgm:pt modelId="{C8C87331-7D4C-4B3A-8882-35FB28BD31AD}" type="pres">
      <dgm:prSet presAssocID="{D9236E7A-D68E-407E-9E62-509C0EB039CF}" presName="spacer" presStyleCnt="0"/>
      <dgm:spPr/>
    </dgm:pt>
    <dgm:pt modelId="{18F0D859-B0E9-4834-9396-090D9EF9B417}" type="pres">
      <dgm:prSet presAssocID="{0F5ABE60-FA1A-48A4-BD07-A145A68BE367}" presName="parentText" presStyleLbl="node1" presStyleIdx="2" presStyleCnt="5">
        <dgm:presLayoutVars>
          <dgm:chMax val="0"/>
          <dgm:bulletEnabled val="1"/>
        </dgm:presLayoutVars>
      </dgm:prSet>
      <dgm:spPr/>
    </dgm:pt>
    <dgm:pt modelId="{B60F234F-90A2-40EB-9E75-2A032E40FC54}" type="pres">
      <dgm:prSet presAssocID="{5A492FE5-1C03-4643-B8B5-FC618AE8DB4F}" presName="spacer" presStyleCnt="0"/>
      <dgm:spPr/>
    </dgm:pt>
    <dgm:pt modelId="{2DB54E1C-192B-4238-A763-79A10DD822E2}" type="pres">
      <dgm:prSet presAssocID="{E841835F-9EE5-4938-A00D-C32E40D8E2DE}" presName="parentText" presStyleLbl="node1" presStyleIdx="3" presStyleCnt="5">
        <dgm:presLayoutVars>
          <dgm:chMax val="0"/>
          <dgm:bulletEnabled val="1"/>
        </dgm:presLayoutVars>
      </dgm:prSet>
      <dgm:spPr/>
    </dgm:pt>
    <dgm:pt modelId="{A46C92D3-456A-4A60-A782-A210C60CF423}" type="pres">
      <dgm:prSet presAssocID="{8E78D99E-8A2B-4A8B-A63A-38759A38B687}" presName="spacer" presStyleCnt="0"/>
      <dgm:spPr/>
    </dgm:pt>
    <dgm:pt modelId="{4FD3761F-137F-4F3D-AD7D-BD83D9404954}" type="pres">
      <dgm:prSet presAssocID="{7CCF23AD-A675-4AB2-9FEA-734D1D922DCB}" presName="parentText" presStyleLbl="node1" presStyleIdx="4" presStyleCnt="5">
        <dgm:presLayoutVars>
          <dgm:chMax val="0"/>
          <dgm:bulletEnabled val="1"/>
        </dgm:presLayoutVars>
      </dgm:prSet>
      <dgm:spPr/>
    </dgm:pt>
  </dgm:ptLst>
  <dgm:cxnLst>
    <dgm:cxn modelId="{034E5601-0534-468F-BCD5-7E4DA66B70D0}" srcId="{F156DB30-0FE7-4226-8704-ABAEA9AA3C01}" destId="{E841835F-9EE5-4938-A00D-C32E40D8E2DE}" srcOrd="3" destOrd="0" parTransId="{847A5BBB-28B9-431E-B8E6-7C3349AE529D}" sibTransId="{8E78D99E-8A2B-4A8B-A63A-38759A38B687}"/>
    <dgm:cxn modelId="{0EAAEC04-2D4B-48FD-9A24-AFA4BF9B93F8}" type="presOf" srcId="{9567EEC6-B3F2-4CA3-AB53-3F82DE16F635}" destId="{80EB1AB0-D4EC-4A79-8BF3-244890318AAD}" srcOrd="0" destOrd="0" presId="urn:microsoft.com/office/officeart/2005/8/layout/vList2"/>
    <dgm:cxn modelId="{39295B06-D126-4253-90BF-8932C26679E3}" type="presOf" srcId="{1D213EC0-27CF-4DF4-BA2C-539F87F5C5C0}" destId="{F16D713E-A52B-49FB-BC08-0E53B8C5FC01}" srcOrd="0" destOrd="0" presId="urn:microsoft.com/office/officeart/2005/8/layout/vList2"/>
    <dgm:cxn modelId="{B2CE7110-3491-4047-915A-6B2723D8E788}" srcId="{F156DB30-0FE7-4226-8704-ABAEA9AA3C01}" destId="{7CCF23AD-A675-4AB2-9FEA-734D1D922DCB}" srcOrd="4" destOrd="0" parTransId="{6E96C0D8-3FA0-4DA8-BDA2-8DF84FF3C8C4}" sibTransId="{16E23BA4-BC22-4ABC-89A5-1BF0120560C0}"/>
    <dgm:cxn modelId="{FBE5DF15-EAA8-40F0-B8F6-4C8FEDC17D9F}" type="presOf" srcId="{F156DB30-0FE7-4226-8704-ABAEA9AA3C01}" destId="{F0BC55C2-2588-4ADF-9FA1-DB7249875769}" srcOrd="0" destOrd="0" presId="urn:microsoft.com/office/officeart/2005/8/layout/vList2"/>
    <dgm:cxn modelId="{D195B422-C6AA-4288-89E0-268D73F75AB0}" srcId="{F156DB30-0FE7-4226-8704-ABAEA9AA3C01}" destId="{0F5ABE60-FA1A-48A4-BD07-A145A68BE367}" srcOrd="2" destOrd="0" parTransId="{8977B030-B9AE-470E-B97E-9AB85BA35DC7}" sibTransId="{5A492FE5-1C03-4643-B8B5-FC618AE8DB4F}"/>
    <dgm:cxn modelId="{7D43BC62-5A94-4D21-9761-B6F1EE617321}" srcId="{F156DB30-0FE7-4226-8704-ABAEA9AA3C01}" destId="{1D213EC0-27CF-4DF4-BA2C-539F87F5C5C0}" srcOrd="1" destOrd="0" parTransId="{A06149BA-4FCB-4860-B010-392E148C0C6A}" sibTransId="{D9236E7A-D68E-407E-9E62-509C0EB039CF}"/>
    <dgm:cxn modelId="{3879FF81-83EB-4180-A7D6-9B901C810E06}" srcId="{F156DB30-0FE7-4226-8704-ABAEA9AA3C01}" destId="{9567EEC6-B3F2-4CA3-AB53-3F82DE16F635}" srcOrd="0" destOrd="0" parTransId="{81E6A812-4D19-41DE-85BB-9D6271E952D3}" sibTransId="{E4A95AC9-B284-41C2-A2F4-9B559451A508}"/>
    <dgm:cxn modelId="{367DDA94-2D56-45C6-85FE-AF49DC9BCD02}" type="presOf" srcId="{E841835F-9EE5-4938-A00D-C32E40D8E2DE}" destId="{2DB54E1C-192B-4238-A763-79A10DD822E2}" srcOrd="0" destOrd="0" presId="urn:microsoft.com/office/officeart/2005/8/layout/vList2"/>
    <dgm:cxn modelId="{D93D48A2-34A9-43A0-AFDD-F7386E843F23}" type="presOf" srcId="{0F5ABE60-FA1A-48A4-BD07-A145A68BE367}" destId="{18F0D859-B0E9-4834-9396-090D9EF9B417}" srcOrd="0" destOrd="0" presId="urn:microsoft.com/office/officeart/2005/8/layout/vList2"/>
    <dgm:cxn modelId="{81B2C3E8-8842-462D-86E2-6D6C1E3B4A6A}" type="presOf" srcId="{7CCF23AD-A675-4AB2-9FEA-734D1D922DCB}" destId="{4FD3761F-137F-4F3D-AD7D-BD83D9404954}" srcOrd="0" destOrd="0" presId="urn:microsoft.com/office/officeart/2005/8/layout/vList2"/>
    <dgm:cxn modelId="{D4FF62F7-B30D-48FF-BF72-E2D5F9D30957}" type="presParOf" srcId="{F0BC55C2-2588-4ADF-9FA1-DB7249875769}" destId="{80EB1AB0-D4EC-4A79-8BF3-244890318AAD}" srcOrd="0" destOrd="0" presId="urn:microsoft.com/office/officeart/2005/8/layout/vList2"/>
    <dgm:cxn modelId="{B94F9754-3DF7-40D9-B723-3B7400A3E849}" type="presParOf" srcId="{F0BC55C2-2588-4ADF-9FA1-DB7249875769}" destId="{10C022E0-8ABF-4BF4-9995-FFC4FB9C377B}" srcOrd="1" destOrd="0" presId="urn:microsoft.com/office/officeart/2005/8/layout/vList2"/>
    <dgm:cxn modelId="{CA44B5D3-8A74-4AA3-8784-40810127380C}" type="presParOf" srcId="{F0BC55C2-2588-4ADF-9FA1-DB7249875769}" destId="{F16D713E-A52B-49FB-BC08-0E53B8C5FC01}" srcOrd="2" destOrd="0" presId="urn:microsoft.com/office/officeart/2005/8/layout/vList2"/>
    <dgm:cxn modelId="{501A2E27-F5DE-4693-8532-9CD8C59502CA}" type="presParOf" srcId="{F0BC55C2-2588-4ADF-9FA1-DB7249875769}" destId="{C8C87331-7D4C-4B3A-8882-35FB28BD31AD}" srcOrd="3" destOrd="0" presId="urn:microsoft.com/office/officeart/2005/8/layout/vList2"/>
    <dgm:cxn modelId="{B3F1FB79-29A5-40CA-B09E-B2B27134F138}" type="presParOf" srcId="{F0BC55C2-2588-4ADF-9FA1-DB7249875769}" destId="{18F0D859-B0E9-4834-9396-090D9EF9B417}" srcOrd="4" destOrd="0" presId="urn:microsoft.com/office/officeart/2005/8/layout/vList2"/>
    <dgm:cxn modelId="{152D6DA3-599F-49B5-9167-8AAD09A9B356}" type="presParOf" srcId="{F0BC55C2-2588-4ADF-9FA1-DB7249875769}" destId="{B60F234F-90A2-40EB-9E75-2A032E40FC54}" srcOrd="5" destOrd="0" presId="urn:microsoft.com/office/officeart/2005/8/layout/vList2"/>
    <dgm:cxn modelId="{FC8005D5-E66E-4CFB-88C3-8C6144C76E54}" type="presParOf" srcId="{F0BC55C2-2588-4ADF-9FA1-DB7249875769}" destId="{2DB54E1C-192B-4238-A763-79A10DD822E2}" srcOrd="6" destOrd="0" presId="urn:microsoft.com/office/officeart/2005/8/layout/vList2"/>
    <dgm:cxn modelId="{04F9A88D-F079-4938-93C5-DF0F486A96BF}" type="presParOf" srcId="{F0BC55C2-2588-4ADF-9FA1-DB7249875769}" destId="{A46C92D3-456A-4A60-A782-A210C60CF423}" srcOrd="7" destOrd="0" presId="urn:microsoft.com/office/officeart/2005/8/layout/vList2"/>
    <dgm:cxn modelId="{2B57FD00-D715-40F7-876D-559C7B3867D9}" type="presParOf" srcId="{F0BC55C2-2588-4ADF-9FA1-DB7249875769}" destId="{4FD3761F-137F-4F3D-AD7D-BD83D940495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E30022-6EEA-4C9C-B69C-0C33901BD96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097AEA0F-FAD9-4907-83F6-621E1BE5E4CC}">
      <dgm:prSet/>
      <dgm:spPr/>
      <dgm:t>
        <a:bodyPr/>
        <a:lstStyle/>
        <a:p>
          <a:r>
            <a:rPr lang="ru-RU" dirty="0"/>
            <a:t>Создание приложения – 300 000руб + собственные силы(грант, краудфандинг)</a:t>
          </a:r>
          <a:endParaRPr lang="en-US" dirty="0"/>
        </a:p>
      </dgm:t>
    </dgm:pt>
    <dgm:pt modelId="{5BE8CA57-5C48-4A81-88FC-E1C0C1CBB8FB}" type="parTrans" cxnId="{53A66E92-880B-4482-99E1-6C34A5E91A5F}">
      <dgm:prSet/>
      <dgm:spPr/>
      <dgm:t>
        <a:bodyPr/>
        <a:lstStyle/>
        <a:p>
          <a:endParaRPr lang="en-US"/>
        </a:p>
      </dgm:t>
    </dgm:pt>
    <dgm:pt modelId="{1A3C0147-13C1-448C-B380-B3D8DDB8E433}" type="sibTrans" cxnId="{53A66E92-880B-4482-99E1-6C34A5E91A5F}">
      <dgm:prSet/>
      <dgm:spPr/>
      <dgm:t>
        <a:bodyPr/>
        <a:lstStyle/>
        <a:p>
          <a:endParaRPr lang="en-US"/>
        </a:p>
      </dgm:t>
    </dgm:pt>
    <dgm:pt modelId="{4DB44996-9CE9-42AA-8F96-C2686CD19740}">
      <dgm:prSet/>
      <dgm:spPr/>
      <dgm:t>
        <a:bodyPr/>
        <a:lstStyle/>
        <a:p>
          <a:r>
            <a:rPr lang="ru-RU" dirty="0"/>
            <a:t>Реклама – 50 000руб(грант)</a:t>
          </a:r>
          <a:endParaRPr lang="en-US" dirty="0"/>
        </a:p>
      </dgm:t>
    </dgm:pt>
    <dgm:pt modelId="{8EE8DFF7-4F77-4CDD-BE06-E43ADC9218D4}" type="parTrans" cxnId="{CB15EAAA-678E-4BA4-9C69-03D1A049B123}">
      <dgm:prSet/>
      <dgm:spPr/>
      <dgm:t>
        <a:bodyPr/>
        <a:lstStyle/>
        <a:p>
          <a:endParaRPr lang="en-US"/>
        </a:p>
      </dgm:t>
    </dgm:pt>
    <dgm:pt modelId="{E6FDFE46-98B4-4081-9534-A57C8EEFB5B5}" type="sibTrans" cxnId="{CB15EAAA-678E-4BA4-9C69-03D1A049B123}">
      <dgm:prSet/>
      <dgm:spPr/>
      <dgm:t>
        <a:bodyPr/>
        <a:lstStyle/>
        <a:p>
          <a:endParaRPr lang="en-US"/>
        </a:p>
      </dgm:t>
    </dgm:pt>
    <dgm:pt modelId="{355F4AB2-C883-4BC1-A4FD-1C02546ADC3A}">
      <dgm:prSet/>
      <dgm:spPr/>
      <dgm:t>
        <a:bodyPr/>
        <a:lstStyle/>
        <a:p>
          <a:r>
            <a:rPr lang="ru-RU" dirty="0"/>
            <a:t>Запуск продаж – 30 000 руб. (собственные средства)</a:t>
          </a:r>
          <a:endParaRPr lang="en-US" dirty="0"/>
        </a:p>
      </dgm:t>
    </dgm:pt>
    <dgm:pt modelId="{30E0F6DE-EC06-401B-B1B6-F2064FFE1964}" type="parTrans" cxnId="{A59ADC9E-82E5-4E59-A164-21F75F843F87}">
      <dgm:prSet/>
      <dgm:spPr/>
      <dgm:t>
        <a:bodyPr/>
        <a:lstStyle/>
        <a:p>
          <a:endParaRPr lang="en-US"/>
        </a:p>
      </dgm:t>
    </dgm:pt>
    <dgm:pt modelId="{F100FC8C-EA64-4753-9FA0-36405D459C9F}" type="sibTrans" cxnId="{A59ADC9E-82E5-4E59-A164-21F75F843F87}">
      <dgm:prSet/>
      <dgm:spPr/>
      <dgm:t>
        <a:bodyPr/>
        <a:lstStyle/>
        <a:p>
          <a:endParaRPr lang="en-US"/>
        </a:p>
      </dgm:t>
    </dgm:pt>
    <dgm:pt modelId="{9A4F8C80-1C9A-4548-B2D6-C2F9480A39B4}" type="pres">
      <dgm:prSet presAssocID="{55E30022-6EEA-4C9C-B69C-0C33901BD96C}" presName="diagram" presStyleCnt="0">
        <dgm:presLayoutVars>
          <dgm:chPref val="1"/>
          <dgm:dir/>
          <dgm:animOne val="branch"/>
          <dgm:animLvl val="lvl"/>
          <dgm:resizeHandles/>
        </dgm:presLayoutVars>
      </dgm:prSet>
      <dgm:spPr/>
    </dgm:pt>
    <dgm:pt modelId="{A180789A-CA78-47F5-9716-457E2E1C68E4}" type="pres">
      <dgm:prSet presAssocID="{097AEA0F-FAD9-4907-83F6-621E1BE5E4CC}" presName="root" presStyleCnt="0"/>
      <dgm:spPr/>
    </dgm:pt>
    <dgm:pt modelId="{629DB565-3B4A-41E6-AB42-37D78D1D5D8E}" type="pres">
      <dgm:prSet presAssocID="{097AEA0F-FAD9-4907-83F6-621E1BE5E4CC}" presName="rootComposite" presStyleCnt="0"/>
      <dgm:spPr/>
    </dgm:pt>
    <dgm:pt modelId="{CB145D5F-C792-4D54-AAA5-8687E3DC7843}" type="pres">
      <dgm:prSet presAssocID="{097AEA0F-FAD9-4907-83F6-621E1BE5E4CC}" presName="rootText" presStyleLbl="node1" presStyleIdx="0" presStyleCnt="3"/>
      <dgm:spPr/>
    </dgm:pt>
    <dgm:pt modelId="{057E94C5-3D56-489D-8A07-0804672E1719}" type="pres">
      <dgm:prSet presAssocID="{097AEA0F-FAD9-4907-83F6-621E1BE5E4CC}" presName="rootConnector" presStyleLbl="node1" presStyleIdx="0" presStyleCnt="3"/>
      <dgm:spPr/>
    </dgm:pt>
    <dgm:pt modelId="{AA694730-7E3D-4F5A-8E30-9D5AEE16AA19}" type="pres">
      <dgm:prSet presAssocID="{097AEA0F-FAD9-4907-83F6-621E1BE5E4CC}" presName="childShape" presStyleCnt="0"/>
      <dgm:spPr/>
    </dgm:pt>
    <dgm:pt modelId="{B461DDDF-25A9-43B0-A160-81FFF053A98A}" type="pres">
      <dgm:prSet presAssocID="{4DB44996-9CE9-42AA-8F96-C2686CD19740}" presName="root" presStyleCnt="0"/>
      <dgm:spPr/>
    </dgm:pt>
    <dgm:pt modelId="{E48359F8-1307-46B1-80FF-3A68E4782B59}" type="pres">
      <dgm:prSet presAssocID="{4DB44996-9CE9-42AA-8F96-C2686CD19740}" presName="rootComposite" presStyleCnt="0"/>
      <dgm:spPr/>
    </dgm:pt>
    <dgm:pt modelId="{29F5E8C8-93DA-4C5D-8D44-A94ED028BD7F}" type="pres">
      <dgm:prSet presAssocID="{4DB44996-9CE9-42AA-8F96-C2686CD19740}" presName="rootText" presStyleLbl="node1" presStyleIdx="1" presStyleCnt="3"/>
      <dgm:spPr/>
    </dgm:pt>
    <dgm:pt modelId="{6D1200BD-757E-43BD-BD78-784A4568FA53}" type="pres">
      <dgm:prSet presAssocID="{4DB44996-9CE9-42AA-8F96-C2686CD19740}" presName="rootConnector" presStyleLbl="node1" presStyleIdx="1" presStyleCnt="3"/>
      <dgm:spPr/>
    </dgm:pt>
    <dgm:pt modelId="{19D15267-2FFB-4011-8BC2-C82A3E59B695}" type="pres">
      <dgm:prSet presAssocID="{4DB44996-9CE9-42AA-8F96-C2686CD19740}" presName="childShape" presStyleCnt="0"/>
      <dgm:spPr/>
    </dgm:pt>
    <dgm:pt modelId="{84823003-6D95-4666-9F4D-6F7A965018B9}" type="pres">
      <dgm:prSet presAssocID="{355F4AB2-C883-4BC1-A4FD-1C02546ADC3A}" presName="root" presStyleCnt="0"/>
      <dgm:spPr/>
    </dgm:pt>
    <dgm:pt modelId="{B1F297B1-D2E2-4893-AFBD-74BFF8A53FB4}" type="pres">
      <dgm:prSet presAssocID="{355F4AB2-C883-4BC1-A4FD-1C02546ADC3A}" presName="rootComposite" presStyleCnt="0"/>
      <dgm:spPr/>
    </dgm:pt>
    <dgm:pt modelId="{5FA7C496-02FE-4779-889F-E5719C61F190}" type="pres">
      <dgm:prSet presAssocID="{355F4AB2-C883-4BC1-A4FD-1C02546ADC3A}" presName="rootText" presStyleLbl="node1" presStyleIdx="2" presStyleCnt="3"/>
      <dgm:spPr/>
    </dgm:pt>
    <dgm:pt modelId="{88C7F960-5E95-4DC2-A676-C83EFC8BEF6F}" type="pres">
      <dgm:prSet presAssocID="{355F4AB2-C883-4BC1-A4FD-1C02546ADC3A}" presName="rootConnector" presStyleLbl="node1" presStyleIdx="2" presStyleCnt="3"/>
      <dgm:spPr/>
    </dgm:pt>
    <dgm:pt modelId="{2B4D25EF-D28C-4E93-B445-B52DBC3C5FF6}" type="pres">
      <dgm:prSet presAssocID="{355F4AB2-C883-4BC1-A4FD-1C02546ADC3A}" presName="childShape" presStyleCnt="0"/>
      <dgm:spPr/>
    </dgm:pt>
  </dgm:ptLst>
  <dgm:cxnLst>
    <dgm:cxn modelId="{34F63303-793F-4B38-9043-A1C2C1E443C0}" type="presOf" srcId="{355F4AB2-C883-4BC1-A4FD-1C02546ADC3A}" destId="{88C7F960-5E95-4DC2-A676-C83EFC8BEF6F}" srcOrd="1" destOrd="0" presId="urn:microsoft.com/office/officeart/2005/8/layout/hierarchy3"/>
    <dgm:cxn modelId="{82FAAB17-4F0E-48E8-BB86-10A38F6438D4}" type="presOf" srcId="{4DB44996-9CE9-42AA-8F96-C2686CD19740}" destId="{29F5E8C8-93DA-4C5D-8D44-A94ED028BD7F}" srcOrd="0" destOrd="0" presId="urn:microsoft.com/office/officeart/2005/8/layout/hierarchy3"/>
    <dgm:cxn modelId="{352D8523-D852-4AEF-A86D-44492592BB0F}" type="presOf" srcId="{355F4AB2-C883-4BC1-A4FD-1C02546ADC3A}" destId="{5FA7C496-02FE-4779-889F-E5719C61F190}" srcOrd="0" destOrd="0" presId="urn:microsoft.com/office/officeart/2005/8/layout/hierarchy3"/>
    <dgm:cxn modelId="{01C2D368-75C0-4893-979F-A8631E0EAEE7}" type="presOf" srcId="{097AEA0F-FAD9-4907-83F6-621E1BE5E4CC}" destId="{CB145D5F-C792-4D54-AAA5-8687E3DC7843}" srcOrd="0" destOrd="0" presId="urn:microsoft.com/office/officeart/2005/8/layout/hierarchy3"/>
    <dgm:cxn modelId="{09D41D51-2C40-47DE-B617-2D12E60494A0}" type="presOf" srcId="{4DB44996-9CE9-42AA-8F96-C2686CD19740}" destId="{6D1200BD-757E-43BD-BD78-784A4568FA53}" srcOrd="1" destOrd="0" presId="urn:microsoft.com/office/officeart/2005/8/layout/hierarchy3"/>
    <dgm:cxn modelId="{D5F06385-850C-4CE0-BB2B-CD27975D2891}" type="presOf" srcId="{097AEA0F-FAD9-4907-83F6-621E1BE5E4CC}" destId="{057E94C5-3D56-489D-8A07-0804672E1719}" srcOrd="1" destOrd="0" presId="urn:microsoft.com/office/officeart/2005/8/layout/hierarchy3"/>
    <dgm:cxn modelId="{53A66E92-880B-4482-99E1-6C34A5E91A5F}" srcId="{55E30022-6EEA-4C9C-B69C-0C33901BD96C}" destId="{097AEA0F-FAD9-4907-83F6-621E1BE5E4CC}" srcOrd="0" destOrd="0" parTransId="{5BE8CA57-5C48-4A81-88FC-E1C0C1CBB8FB}" sibTransId="{1A3C0147-13C1-448C-B380-B3D8DDB8E433}"/>
    <dgm:cxn modelId="{A59ADC9E-82E5-4E59-A164-21F75F843F87}" srcId="{55E30022-6EEA-4C9C-B69C-0C33901BD96C}" destId="{355F4AB2-C883-4BC1-A4FD-1C02546ADC3A}" srcOrd="2" destOrd="0" parTransId="{30E0F6DE-EC06-401B-B1B6-F2064FFE1964}" sibTransId="{F100FC8C-EA64-4753-9FA0-36405D459C9F}"/>
    <dgm:cxn modelId="{CB15EAAA-678E-4BA4-9C69-03D1A049B123}" srcId="{55E30022-6EEA-4C9C-B69C-0C33901BD96C}" destId="{4DB44996-9CE9-42AA-8F96-C2686CD19740}" srcOrd="1" destOrd="0" parTransId="{8EE8DFF7-4F77-4CDD-BE06-E43ADC9218D4}" sibTransId="{E6FDFE46-98B4-4081-9534-A57C8EEFB5B5}"/>
    <dgm:cxn modelId="{102D1EED-2D3F-4F44-AD5E-8B7564D1682B}" type="presOf" srcId="{55E30022-6EEA-4C9C-B69C-0C33901BD96C}" destId="{9A4F8C80-1C9A-4548-B2D6-C2F9480A39B4}" srcOrd="0" destOrd="0" presId="urn:microsoft.com/office/officeart/2005/8/layout/hierarchy3"/>
    <dgm:cxn modelId="{EDDE3002-76BB-4AAB-9195-BDADDE77A511}" type="presParOf" srcId="{9A4F8C80-1C9A-4548-B2D6-C2F9480A39B4}" destId="{A180789A-CA78-47F5-9716-457E2E1C68E4}" srcOrd="0" destOrd="0" presId="urn:microsoft.com/office/officeart/2005/8/layout/hierarchy3"/>
    <dgm:cxn modelId="{165AC4F3-A9AB-41F0-A218-4F607E511914}" type="presParOf" srcId="{A180789A-CA78-47F5-9716-457E2E1C68E4}" destId="{629DB565-3B4A-41E6-AB42-37D78D1D5D8E}" srcOrd="0" destOrd="0" presId="urn:microsoft.com/office/officeart/2005/8/layout/hierarchy3"/>
    <dgm:cxn modelId="{AC98DFD3-D6D6-40DB-9DF8-B24B0A7AB2B5}" type="presParOf" srcId="{629DB565-3B4A-41E6-AB42-37D78D1D5D8E}" destId="{CB145D5F-C792-4D54-AAA5-8687E3DC7843}" srcOrd="0" destOrd="0" presId="urn:microsoft.com/office/officeart/2005/8/layout/hierarchy3"/>
    <dgm:cxn modelId="{F938BB74-2ECE-43DA-8A7D-F0C82669982D}" type="presParOf" srcId="{629DB565-3B4A-41E6-AB42-37D78D1D5D8E}" destId="{057E94C5-3D56-489D-8A07-0804672E1719}" srcOrd="1" destOrd="0" presId="urn:microsoft.com/office/officeart/2005/8/layout/hierarchy3"/>
    <dgm:cxn modelId="{6235C4AD-7878-4C11-94EA-AA5A1A723DC9}" type="presParOf" srcId="{A180789A-CA78-47F5-9716-457E2E1C68E4}" destId="{AA694730-7E3D-4F5A-8E30-9D5AEE16AA19}" srcOrd="1" destOrd="0" presId="urn:microsoft.com/office/officeart/2005/8/layout/hierarchy3"/>
    <dgm:cxn modelId="{60EC74E3-257C-4737-B155-CC0366E2846E}" type="presParOf" srcId="{9A4F8C80-1C9A-4548-B2D6-C2F9480A39B4}" destId="{B461DDDF-25A9-43B0-A160-81FFF053A98A}" srcOrd="1" destOrd="0" presId="urn:microsoft.com/office/officeart/2005/8/layout/hierarchy3"/>
    <dgm:cxn modelId="{238F8597-450F-4092-B6FE-B08F79D99608}" type="presParOf" srcId="{B461DDDF-25A9-43B0-A160-81FFF053A98A}" destId="{E48359F8-1307-46B1-80FF-3A68E4782B59}" srcOrd="0" destOrd="0" presId="urn:microsoft.com/office/officeart/2005/8/layout/hierarchy3"/>
    <dgm:cxn modelId="{F7F24625-25C0-451A-BBD2-04254F5C2532}" type="presParOf" srcId="{E48359F8-1307-46B1-80FF-3A68E4782B59}" destId="{29F5E8C8-93DA-4C5D-8D44-A94ED028BD7F}" srcOrd="0" destOrd="0" presId="urn:microsoft.com/office/officeart/2005/8/layout/hierarchy3"/>
    <dgm:cxn modelId="{700261E9-D122-4EE0-A2D6-7E0BE566C81F}" type="presParOf" srcId="{E48359F8-1307-46B1-80FF-3A68E4782B59}" destId="{6D1200BD-757E-43BD-BD78-784A4568FA53}" srcOrd="1" destOrd="0" presId="urn:microsoft.com/office/officeart/2005/8/layout/hierarchy3"/>
    <dgm:cxn modelId="{36861F3C-1F5C-436F-82BA-6396218D4662}" type="presParOf" srcId="{B461DDDF-25A9-43B0-A160-81FFF053A98A}" destId="{19D15267-2FFB-4011-8BC2-C82A3E59B695}" srcOrd="1" destOrd="0" presId="urn:microsoft.com/office/officeart/2005/8/layout/hierarchy3"/>
    <dgm:cxn modelId="{40749DFB-4FC7-42F5-8F56-E7244B20BA94}" type="presParOf" srcId="{9A4F8C80-1C9A-4548-B2D6-C2F9480A39B4}" destId="{84823003-6D95-4666-9F4D-6F7A965018B9}" srcOrd="2" destOrd="0" presId="urn:microsoft.com/office/officeart/2005/8/layout/hierarchy3"/>
    <dgm:cxn modelId="{4E1F012A-34C2-4877-8F40-6D87DBF8BD1B}" type="presParOf" srcId="{84823003-6D95-4666-9F4D-6F7A965018B9}" destId="{B1F297B1-D2E2-4893-AFBD-74BFF8A53FB4}" srcOrd="0" destOrd="0" presId="urn:microsoft.com/office/officeart/2005/8/layout/hierarchy3"/>
    <dgm:cxn modelId="{F18E50CE-DA49-4888-988A-9B303AD2024D}" type="presParOf" srcId="{B1F297B1-D2E2-4893-AFBD-74BFF8A53FB4}" destId="{5FA7C496-02FE-4779-889F-E5719C61F190}" srcOrd="0" destOrd="0" presId="urn:microsoft.com/office/officeart/2005/8/layout/hierarchy3"/>
    <dgm:cxn modelId="{C58B541D-BA9C-41CA-B0C6-C953AA48B57A}" type="presParOf" srcId="{B1F297B1-D2E2-4893-AFBD-74BFF8A53FB4}" destId="{88C7F960-5E95-4DC2-A676-C83EFC8BEF6F}" srcOrd="1" destOrd="0" presId="urn:microsoft.com/office/officeart/2005/8/layout/hierarchy3"/>
    <dgm:cxn modelId="{A21ABF97-73F4-48A1-979B-50A355D2F71B}" type="presParOf" srcId="{84823003-6D95-4666-9F4D-6F7A965018B9}" destId="{2B4D25EF-D28C-4E93-B445-B52DBC3C5FF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1C30A1-5309-49FB-979A-6EB32D07C3E5}"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C67DEFEF-015E-46E0-AD67-2D102F438712}">
      <dgm:prSet/>
      <dgm:spPr/>
      <dgm:t>
        <a:bodyPr/>
        <a:lstStyle/>
        <a:p>
          <a:r>
            <a:rPr lang="ru-RU" dirty="0"/>
            <a:t>Индивидуальное предприятие</a:t>
          </a:r>
          <a:endParaRPr lang="en-US" dirty="0"/>
        </a:p>
      </dgm:t>
    </dgm:pt>
    <dgm:pt modelId="{F2F4E259-95D1-4645-9817-C55AE570F9FA}" type="parTrans" cxnId="{4B8DF299-C847-441B-BFDD-90B58037C235}">
      <dgm:prSet/>
      <dgm:spPr/>
      <dgm:t>
        <a:bodyPr/>
        <a:lstStyle/>
        <a:p>
          <a:endParaRPr lang="en-US"/>
        </a:p>
      </dgm:t>
    </dgm:pt>
    <dgm:pt modelId="{B5509D95-EC57-4845-8E4D-7CB394E67771}" type="sibTrans" cxnId="{4B8DF299-C847-441B-BFDD-90B58037C235}">
      <dgm:prSet/>
      <dgm:spPr/>
      <dgm:t>
        <a:bodyPr/>
        <a:lstStyle/>
        <a:p>
          <a:endParaRPr lang="en-US"/>
        </a:p>
      </dgm:t>
    </dgm:pt>
    <dgm:pt modelId="{DAEFE15D-44B4-4415-966B-112CACCEC49C}">
      <dgm:prSet/>
      <dgm:spPr/>
      <dgm:t>
        <a:bodyPr/>
        <a:lstStyle/>
        <a:p>
          <a:pPr rtl="0"/>
          <a:r>
            <a:rPr lang="ru-RU" dirty="0"/>
            <a:t>Упрощённая система налогообложения</a:t>
          </a:r>
          <a:r>
            <a:rPr lang="ru-RU" dirty="0">
              <a:latin typeface="Calibri Light" panose="020F0302020204030204"/>
            </a:rPr>
            <a:t> (УСН 6%)</a:t>
          </a:r>
          <a:endParaRPr lang="en-US" dirty="0"/>
        </a:p>
      </dgm:t>
    </dgm:pt>
    <dgm:pt modelId="{36E6102E-613B-4D8E-9C2D-265F552ECEDA}" type="parTrans" cxnId="{5B2BF04C-92F9-4F6D-B9E3-CF01FB699C56}">
      <dgm:prSet/>
      <dgm:spPr/>
      <dgm:t>
        <a:bodyPr/>
        <a:lstStyle/>
        <a:p>
          <a:endParaRPr lang="en-US"/>
        </a:p>
      </dgm:t>
    </dgm:pt>
    <dgm:pt modelId="{C3722955-9CB9-456C-BF6F-52F19989633A}" type="sibTrans" cxnId="{5B2BF04C-92F9-4F6D-B9E3-CF01FB699C56}">
      <dgm:prSet/>
      <dgm:spPr/>
      <dgm:t>
        <a:bodyPr/>
        <a:lstStyle/>
        <a:p>
          <a:endParaRPr lang="en-US"/>
        </a:p>
      </dgm:t>
    </dgm:pt>
    <dgm:pt modelId="{E1292199-D04D-4620-A193-ED304C1D86BC}" type="pres">
      <dgm:prSet presAssocID="{381C30A1-5309-49FB-979A-6EB32D07C3E5}" presName="diagram" presStyleCnt="0">
        <dgm:presLayoutVars>
          <dgm:dir/>
          <dgm:resizeHandles val="exact"/>
        </dgm:presLayoutVars>
      </dgm:prSet>
      <dgm:spPr/>
    </dgm:pt>
    <dgm:pt modelId="{418C999C-764D-466B-940F-22EC9899977F}" type="pres">
      <dgm:prSet presAssocID="{C67DEFEF-015E-46E0-AD67-2D102F438712}" presName="node" presStyleLbl="node1" presStyleIdx="0" presStyleCnt="2">
        <dgm:presLayoutVars>
          <dgm:bulletEnabled val="1"/>
        </dgm:presLayoutVars>
      </dgm:prSet>
      <dgm:spPr/>
    </dgm:pt>
    <dgm:pt modelId="{C4DDE88F-C544-4DF8-A4A3-C21DB94B745E}" type="pres">
      <dgm:prSet presAssocID="{B5509D95-EC57-4845-8E4D-7CB394E67771}" presName="sibTrans" presStyleCnt="0"/>
      <dgm:spPr/>
    </dgm:pt>
    <dgm:pt modelId="{73764409-A8D0-400B-9EBB-EFDA5AC4BD21}" type="pres">
      <dgm:prSet presAssocID="{DAEFE15D-44B4-4415-966B-112CACCEC49C}" presName="node" presStyleLbl="node1" presStyleIdx="1" presStyleCnt="2">
        <dgm:presLayoutVars>
          <dgm:bulletEnabled val="1"/>
        </dgm:presLayoutVars>
      </dgm:prSet>
      <dgm:spPr/>
    </dgm:pt>
  </dgm:ptLst>
  <dgm:cxnLst>
    <dgm:cxn modelId="{5B2BF04C-92F9-4F6D-B9E3-CF01FB699C56}" srcId="{381C30A1-5309-49FB-979A-6EB32D07C3E5}" destId="{DAEFE15D-44B4-4415-966B-112CACCEC49C}" srcOrd="1" destOrd="0" parTransId="{36E6102E-613B-4D8E-9C2D-265F552ECEDA}" sibTransId="{C3722955-9CB9-456C-BF6F-52F19989633A}"/>
    <dgm:cxn modelId="{E372E551-72D1-4E4B-A8E6-03EA6F95E3B1}" type="presOf" srcId="{C67DEFEF-015E-46E0-AD67-2D102F438712}" destId="{418C999C-764D-466B-940F-22EC9899977F}" srcOrd="0" destOrd="0" presId="urn:microsoft.com/office/officeart/2005/8/layout/default"/>
    <dgm:cxn modelId="{4B8DF299-C847-441B-BFDD-90B58037C235}" srcId="{381C30A1-5309-49FB-979A-6EB32D07C3E5}" destId="{C67DEFEF-015E-46E0-AD67-2D102F438712}" srcOrd="0" destOrd="0" parTransId="{F2F4E259-95D1-4645-9817-C55AE570F9FA}" sibTransId="{B5509D95-EC57-4845-8E4D-7CB394E67771}"/>
    <dgm:cxn modelId="{EA43ECAD-11B2-4E4D-BE8F-3F578A700F2E}" type="presOf" srcId="{DAEFE15D-44B4-4415-966B-112CACCEC49C}" destId="{73764409-A8D0-400B-9EBB-EFDA5AC4BD21}" srcOrd="0" destOrd="0" presId="urn:microsoft.com/office/officeart/2005/8/layout/default"/>
    <dgm:cxn modelId="{793C30D3-2DB5-4177-8CB8-359880558011}" type="presOf" srcId="{381C30A1-5309-49FB-979A-6EB32D07C3E5}" destId="{E1292199-D04D-4620-A193-ED304C1D86BC}" srcOrd="0" destOrd="0" presId="urn:microsoft.com/office/officeart/2005/8/layout/default"/>
    <dgm:cxn modelId="{37A7FDC9-BC50-49C2-AE91-D49BCAB51036}" type="presParOf" srcId="{E1292199-D04D-4620-A193-ED304C1D86BC}" destId="{418C999C-764D-466B-940F-22EC9899977F}" srcOrd="0" destOrd="0" presId="urn:microsoft.com/office/officeart/2005/8/layout/default"/>
    <dgm:cxn modelId="{AF7A1389-5704-4607-8DE9-DBD111FB6F54}" type="presParOf" srcId="{E1292199-D04D-4620-A193-ED304C1D86BC}" destId="{C4DDE88F-C544-4DF8-A4A3-C21DB94B745E}" srcOrd="1" destOrd="0" presId="urn:microsoft.com/office/officeart/2005/8/layout/default"/>
    <dgm:cxn modelId="{1C3A145E-8131-4980-925B-B7C99E358415}" type="presParOf" srcId="{E1292199-D04D-4620-A193-ED304C1D86BC}" destId="{73764409-A8D0-400B-9EBB-EFDA5AC4BD21}"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B1AB0-D4EC-4A79-8BF3-244890318AAD}">
      <dsp:nvSpPr>
        <dsp:cNvPr id="0" name=""/>
        <dsp:cNvSpPr/>
      </dsp:nvSpPr>
      <dsp:spPr>
        <a:xfrm>
          <a:off x="0" y="59153"/>
          <a:ext cx="10119359" cy="75477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u-RU" sz="1900" kern="1200" dirty="0"/>
            <a:t>S - получить своё место на рынке, окупиться.</a:t>
          </a:r>
          <a:endParaRPr lang="en-US" sz="1900" kern="1200" dirty="0"/>
        </a:p>
      </dsp:txBody>
      <dsp:txXfrm>
        <a:off x="36845" y="95998"/>
        <a:ext cx="10045669" cy="681087"/>
      </dsp:txXfrm>
    </dsp:sp>
    <dsp:sp modelId="{F16D713E-A52B-49FB-BC08-0E53B8C5FC01}">
      <dsp:nvSpPr>
        <dsp:cNvPr id="0" name=""/>
        <dsp:cNvSpPr/>
      </dsp:nvSpPr>
      <dsp:spPr>
        <a:xfrm>
          <a:off x="0" y="868651"/>
          <a:ext cx="10119359" cy="75477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u-RU" sz="1900" kern="1200" dirty="0"/>
            <a:t>M - продажи окупили продукт и приносят постоянные доходы.</a:t>
          </a:r>
          <a:endParaRPr lang="en-US" sz="1900" kern="1200" dirty="0"/>
        </a:p>
      </dsp:txBody>
      <dsp:txXfrm>
        <a:off x="36845" y="905496"/>
        <a:ext cx="10045669" cy="681087"/>
      </dsp:txXfrm>
    </dsp:sp>
    <dsp:sp modelId="{18F0D859-B0E9-4834-9396-090D9EF9B417}">
      <dsp:nvSpPr>
        <dsp:cNvPr id="0" name=""/>
        <dsp:cNvSpPr/>
      </dsp:nvSpPr>
      <dsp:spPr>
        <a:xfrm>
          <a:off x="0" y="1678149"/>
          <a:ext cx="10119359" cy="75477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u-RU" sz="1900" kern="1200" dirty="0"/>
            <a:t>A - цель достижима, а её успех целиком зависит от команды.</a:t>
          </a:r>
          <a:endParaRPr lang="en-US" sz="1900" kern="1200" dirty="0"/>
        </a:p>
      </dsp:txBody>
      <dsp:txXfrm>
        <a:off x="36845" y="1714994"/>
        <a:ext cx="10045669" cy="681087"/>
      </dsp:txXfrm>
    </dsp:sp>
    <dsp:sp modelId="{2DB54E1C-192B-4238-A763-79A10DD822E2}">
      <dsp:nvSpPr>
        <dsp:cNvPr id="0" name=""/>
        <dsp:cNvSpPr/>
      </dsp:nvSpPr>
      <dsp:spPr>
        <a:xfrm>
          <a:off x="0" y="2487647"/>
          <a:ext cx="10119359" cy="7547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u-RU" sz="1900" kern="1200" dirty="0"/>
            <a:t>R - цель актуальна и является основной целью компании.</a:t>
          </a:r>
          <a:endParaRPr lang="en-US" sz="1900" kern="1200" dirty="0"/>
        </a:p>
      </dsp:txBody>
      <dsp:txXfrm>
        <a:off x="36845" y="2524492"/>
        <a:ext cx="10045669" cy="681087"/>
      </dsp:txXfrm>
    </dsp:sp>
    <dsp:sp modelId="{4FD3761F-137F-4F3D-AD7D-BD83D9404954}">
      <dsp:nvSpPr>
        <dsp:cNvPr id="0" name=""/>
        <dsp:cNvSpPr/>
      </dsp:nvSpPr>
      <dsp:spPr>
        <a:xfrm>
          <a:off x="0" y="3297145"/>
          <a:ext cx="10119359" cy="7547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ru-RU" sz="1900" kern="1200" dirty="0"/>
            <a:t>T - к концу </a:t>
          </a:r>
          <a:r>
            <a:rPr lang="ru-RU" sz="1900" kern="1200" dirty="0">
              <a:latin typeface="Calibri Light" panose="020F0302020204030204"/>
            </a:rPr>
            <a:t>2023</a:t>
          </a:r>
          <a:r>
            <a:rPr lang="ru-RU" sz="1900" kern="1200" dirty="0"/>
            <a:t> года</a:t>
          </a:r>
          <a:r>
            <a:rPr lang="ru-RU" sz="1900" kern="1200" dirty="0">
              <a:latin typeface="Calibri Light" panose="020F0302020204030204"/>
            </a:rPr>
            <a:t>, разработать первое приложение и начать продажи, а к концу 2024 года окупиться и занять место на рынке</a:t>
          </a:r>
          <a:endParaRPr lang="en-US" sz="1900" kern="1200" dirty="0"/>
        </a:p>
      </dsp:txBody>
      <dsp:txXfrm>
        <a:off x="36845" y="3333990"/>
        <a:ext cx="10045669" cy="681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45D5F-C792-4D54-AAA5-8687E3DC7843}">
      <dsp:nvSpPr>
        <dsp:cNvPr id="0" name=""/>
        <dsp:cNvSpPr/>
      </dsp:nvSpPr>
      <dsp:spPr>
        <a:xfrm>
          <a:off x="1235" y="1167411"/>
          <a:ext cx="2890539" cy="1445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ru-RU" sz="2000" kern="1200" dirty="0"/>
            <a:t>Создание приложения – 300 000руб + собственные силы(грант, краудфандинг)</a:t>
          </a:r>
          <a:endParaRPr lang="en-US" sz="2000" kern="1200" dirty="0"/>
        </a:p>
      </dsp:txBody>
      <dsp:txXfrm>
        <a:off x="43565" y="1209741"/>
        <a:ext cx="2805879" cy="1360609"/>
      </dsp:txXfrm>
    </dsp:sp>
    <dsp:sp modelId="{29F5E8C8-93DA-4C5D-8D44-A94ED028BD7F}">
      <dsp:nvSpPr>
        <dsp:cNvPr id="0" name=""/>
        <dsp:cNvSpPr/>
      </dsp:nvSpPr>
      <dsp:spPr>
        <a:xfrm>
          <a:off x="3614410" y="1167411"/>
          <a:ext cx="2890539" cy="1445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ru-RU" sz="2000" kern="1200" dirty="0"/>
            <a:t>Реклама – 50 000руб(грант)</a:t>
          </a:r>
          <a:endParaRPr lang="en-US" sz="2000" kern="1200" dirty="0"/>
        </a:p>
      </dsp:txBody>
      <dsp:txXfrm>
        <a:off x="3656740" y="1209741"/>
        <a:ext cx="2805879" cy="1360609"/>
      </dsp:txXfrm>
    </dsp:sp>
    <dsp:sp modelId="{5FA7C496-02FE-4779-889F-E5719C61F190}">
      <dsp:nvSpPr>
        <dsp:cNvPr id="0" name=""/>
        <dsp:cNvSpPr/>
      </dsp:nvSpPr>
      <dsp:spPr>
        <a:xfrm>
          <a:off x="7227584" y="1167411"/>
          <a:ext cx="2890539" cy="1445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ru-RU" sz="2000" kern="1200" dirty="0"/>
            <a:t>Запуск продаж – 30 000 руб. (собственные средства)</a:t>
          </a:r>
          <a:endParaRPr lang="en-US" sz="2000" kern="1200" dirty="0"/>
        </a:p>
      </dsp:txBody>
      <dsp:txXfrm>
        <a:off x="7269914" y="1209741"/>
        <a:ext cx="2805879" cy="1360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C999C-764D-466B-940F-22EC9899977F}">
      <dsp:nvSpPr>
        <dsp:cNvPr id="0" name=""/>
        <dsp:cNvSpPr/>
      </dsp:nvSpPr>
      <dsp:spPr>
        <a:xfrm>
          <a:off x="1235" y="120412"/>
          <a:ext cx="4817566" cy="28905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ru-RU" sz="4500" kern="1200" dirty="0"/>
            <a:t>Индивидуальное предприятие</a:t>
          </a:r>
          <a:endParaRPr lang="en-US" sz="4500" kern="1200" dirty="0"/>
        </a:p>
      </dsp:txBody>
      <dsp:txXfrm>
        <a:off x="1235" y="120412"/>
        <a:ext cx="4817566" cy="2890539"/>
      </dsp:txXfrm>
    </dsp:sp>
    <dsp:sp modelId="{73764409-A8D0-400B-9EBB-EFDA5AC4BD21}">
      <dsp:nvSpPr>
        <dsp:cNvPr id="0" name=""/>
        <dsp:cNvSpPr/>
      </dsp:nvSpPr>
      <dsp:spPr>
        <a:xfrm>
          <a:off x="5300558" y="120412"/>
          <a:ext cx="4817566" cy="289053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0">
            <a:lnSpc>
              <a:spcPct val="90000"/>
            </a:lnSpc>
            <a:spcBef>
              <a:spcPct val="0"/>
            </a:spcBef>
            <a:spcAft>
              <a:spcPct val="35000"/>
            </a:spcAft>
            <a:buNone/>
          </a:pPr>
          <a:r>
            <a:rPr lang="ru-RU" sz="4500" kern="1200" dirty="0"/>
            <a:t>Упрощённая система налогообложения</a:t>
          </a:r>
          <a:r>
            <a:rPr lang="ru-RU" sz="4500" kern="1200" dirty="0">
              <a:latin typeface="Calibri Light" panose="020F0302020204030204"/>
            </a:rPr>
            <a:t> (УСН 6%)</a:t>
          </a:r>
          <a:endParaRPr lang="en-US" sz="4500" kern="1200" dirty="0"/>
        </a:p>
      </dsp:txBody>
      <dsp:txXfrm>
        <a:off x="5300558" y="120412"/>
        <a:ext cx="4817566" cy="28905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2FFB779-270B-4192-84BA-A697F48306DC}" type="datetimeFigureOut">
              <a:rPr lang="ru-RU" smtClean="0"/>
              <a:t>29.07.2023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29.07.2023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2FFB779-270B-4192-84BA-A697F48306DC}" type="datetimeFigureOut">
              <a:rPr lang="ru-RU" smtClean="0"/>
              <a:t>29.07.2023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2FFB779-270B-4192-84BA-A697F48306DC}" type="datetimeFigureOut">
              <a:rPr lang="ru-RU" smtClean="0"/>
              <a:t>29.07.2023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2FFB779-270B-4192-84BA-A697F48306DC}" type="datetimeFigureOut">
              <a:rPr lang="ru-RU" smtClean="0"/>
              <a:t>29.07.2023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2FFB779-270B-4192-84BA-A697F48306DC}" type="datetimeFigureOut">
              <a:rPr lang="ru-RU" smtClean="0"/>
              <a:t>29.07.2023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FFB779-270B-4192-84BA-A697F48306DC}" type="datetimeFigureOut">
              <a:rPr lang="ru-RU" smtClean="0"/>
              <a:t>29.07.2023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29.07.2023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29.07.2023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29.07.2023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29.07.2023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3" name="PlaceHolder 2"/>
          <p:cNvSpPr>
            <a:spLocks noGrp="1"/>
          </p:cNvSpPr>
          <p:nvPr>
            <p:ph type="subTitle"/>
          </p:nvPr>
        </p:nvSpPr>
        <p:spPr>
          <a:xfrm>
            <a:off x="609562" y="1604399"/>
            <a:ext cx="10972120" cy="3977254"/>
          </a:xfrm>
          <a:prstGeom prst="rect">
            <a:avLst/>
          </a:prstGeom>
        </p:spPr>
        <p:txBody>
          <a:bodyPr lIns="0" tIns="0" rIns="0" bIns="0" anchor="ctr">
            <a:noAutofit/>
          </a:bodyPr>
          <a:lstStyle/>
          <a:p>
            <a:pPr algn="ctr"/>
            <a:endParaRPr lang="ru-RU" sz="3870" b="0" strike="noStrike" spc="-1">
              <a:latin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5" name="PlaceHolder 2"/>
          <p:cNvSpPr>
            <a:spLocks noGrp="1"/>
          </p:cNvSpPr>
          <p:nvPr>
            <p:ph type="body"/>
          </p:nvPr>
        </p:nvSpPr>
        <p:spPr>
          <a:xfrm>
            <a:off x="609562" y="1604399"/>
            <a:ext cx="10972120" cy="3977254"/>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7" name="PlaceHolder 2"/>
          <p:cNvSpPr>
            <a:spLocks noGrp="1"/>
          </p:cNvSpPr>
          <p:nvPr>
            <p:ph type="body"/>
          </p:nvPr>
        </p:nvSpPr>
        <p:spPr>
          <a:xfrm>
            <a:off x="609562" y="1604399"/>
            <a:ext cx="5354133" cy="3977254"/>
          </a:xfrm>
          <a:prstGeom prst="rect">
            <a:avLst/>
          </a:prstGeom>
        </p:spPr>
        <p:txBody>
          <a:bodyPr lIns="0" tIns="0" rIns="0" bIns="0">
            <a:normAutofit/>
          </a:bodyPr>
          <a:lstStyle/>
          <a:p>
            <a:endParaRPr lang="ru-RU" sz="3870" b="0" strike="noStrike" spc="-1">
              <a:latin typeface="Arial"/>
            </a:endParaRPr>
          </a:p>
        </p:txBody>
      </p:sp>
      <p:sp>
        <p:nvSpPr>
          <p:cNvPr id="8" name="PlaceHolder 3"/>
          <p:cNvSpPr>
            <a:spLocks noGrp="1"/>
          </p:cNvSpPr>
          <p:nvPr>
            <p:ph type="body"/>
          </p:nvPr>
        </p:nvSpPr>
        <p:spPr>
          <a:xfrm>
            <a:off x="6231903" y="1604399"/>
            <a:ext cx="5354133" cy="3977254"/>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562" y="89690"/>
            <a:ext cx="10971249" cy="7008849"/>
          </a:xfrm>
          <a:prstGeom prst="rect">
            <a:avLst/>
          </a:prstGeom>
        </p:spPr>
        <p:txBody>
          <a:bodyPr lIns="0" tIns="0" rIns="0" bIns="0" anchor="ctr">
            <a:noAutofit/>
          </a:bodyPr>
          <a:lstStyle/>
          <a:p>
            <a:pPr algn="ctr"/>
            <a:endParaRPr lang="ru-RU" sz="387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12" name="PlaceHolder 2"/>
          <p:cNvSpPr>
            <a:spLocks noGrp="1"/>
          </p:cNvSpPr>
          <p:nvPr>
            <p:ph type="body"/>
          </p:nvPr>
        </p:nvSpPr>
        <p:spPr>
          <a:xfrm>
            <a:off x="609562" y="1604399"/>
            <a:ext cx="5354133" cy="1896978"/>
          </a:xfrm>
          <a:prstGeom prst="rect">
            <a:avLst/>
          </a:prstGeom>
        </p:spPr>
        <p:txBody>
          <a:bodyPr lIns="0" tIns="0" rIns="0" bIns="0">
            <a:normAutofit/>
          </a:bodyPr>
          <a:lstStyle/>
          <a:p>
            <a:endParaRPr lang="ru-RU" sz="3870" b="0" strike="noStrike" spc="-1">
              <a:latin typeface="Arial"/>
            </a:endParaRPr>
          </a:p>
        </p:txBody>
      </p:sp>
      <p:sp>
        <p:nvSpPr>
          <p:cNvPr id="13" name="PlaceHolder 3"/>
          <p:cNvSpPr>
            <a:spLocks noGrp="1"/>
          </p:cNvSpPr>
          <p:nvPr>
            <p:ph type="body"/>
          </p:nvPr>
        </p:nvSpPr>
        <p:spPr>
          <a:xfrm>
            <a:off x="6231903" y="1604399"/>
            <a:ext cx="5354133" cy="3977254"/>
          </a:xfrm>
          <a:prstGeom prst="rect">
            <a:avLst/>
          </a:prstGeom>
        </p:spPr>
        <p:txBody>
          <a:bodyPr lIns="0" tIns="0" rIns="0" bIns="0">
            <a:normAutofit/>
          </a:bodyPr>
          <a:lstStyle/>
          <a:p>
            <a:endParaRPr lang="ru-RU" sz="3870" b="0" strike="noStrike" spc="-1">
              <a:latin typeface="Arial"/>
            </a:endParaRPr>
          </a:p>
        </p:txBody>
      </p:sp>
      <p:sp>
        <p:nvSpPr>
          <p:cNvPr id="14" name="PlaceHolder 4"/>
          <p:cNvSpPr>
            <a:spLocks noGrp="1"/>
          </p:cNvSpPr>
          <p:nvPr>
            <p:ph type="body"/>
          </p:nvPr>
        </p:nvSpPr>
        <p:spPr>
          <a:xfrm>
            <a:off x="609562" y="3682062"/>
            <a:ext cx="5354133" cy="1896978"/>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16" name="PlaceHolder 2"/>
          <p:cNvSpPr>
            <a:spLocks noGrp="1"/>
          </p:cNvSpPr>
          <p:nvPr>
            <p:ph type="body"/>
          </p:nvPr>
        </p:nvSpPr>
        <p:spPr>
          <a:xfrm>
            <a:off x="609562" y="1604399"/>
            <a:ext cx="5354133" cy="3977254"/>
          </a:xfrm>
          <a:prstGeom prst="rect">
            <a:avLst/>
          </a:prstGeom>
        </p:spPr>
        <p:txBody>
          <a:bodyPr lIns="0" tIns="0" rIns="0" bIns="0">
            <a:normAutofit/>
          </a:bodyPr>
          <a:lstStyle/>
          <a:p>
            <a:endParaRPr lang="ru-RU" sz="3870" b="0" strike="noStrike" spc="-1">
              <a:latin typeface="Arial"/>
            </a:endParaRPr>
          </a:p>
        </p:txBody>
      </p:sp>
      <p:sp>
        <p:nvSpPr>
          <p:cNvPr id="17" name="PlaceHolder 3"/>
          <p:cNvSpPr>
            <a:spLocks noGrp="1"/>
          </p:cNvSpPr>
          <p:nvPr>
            <p:ph type="body"/>
          </p:nvPr>
        </p:nvSpPr>
        <p:spPr>
          <a:xfrm>
            <a:off x="6231903" y="1604399"/>
            <a:ext cx="5354133" cy="1896978"/>
          </a:xfrm>
          <a:prstGeom prst="rect">
            <a:avLst/>
          </a:prstGeom>
        </p:spPr>
        <p:txBody>
          <a:bodyPr lIns="0" tIns="0" rIns="0" bIns="0">
            <a:normAutofit/>
          </a:bodyPr>
          <a:lstStyle/>
          <a:p>
            <a:endParaRPr lang="ru-RU" sz="3870" b="0" strike="noStrike" spc="-1">
              <a:latin typeface="Arial"/>
            </a:endParaRPr>
          </a:p>
        </p:txBody>
      </p:sp>
      <p:sp>
        <p:nvSpPr>
          <p:cNvPr id="18" name="PlaceHolder 4"/>
          <p:cNvSpPr>
            <a:spLocks noGrp="1"/>
          </p:cNvSpPr>
          <p:nvPr>
            <p:ph type="body"/>
          </p:nvPr>
        </p:nvSpPr>
        <p:spPr>
          <a:xfrm>
            <a:off x="6231903" y="3682062"/>
            <a:ext cx="5354133" cy="1896978"/>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20" name="PlaceHolder 2"/>
          <p:cNvSpPr>
            <a:spLocks noGrp="1"/>
          </p:cNvSpPr>
          <p:nvPr>
            <p:ph type="body"/>
          </p:nvPr>
        </p:nvSpPr>
        <p:spPr>
          <a:xfrm>
            <a:off x="609562" y="1604399"/>
            <a:ext cx="5354133" cy="1896978"/>
          </a:xfrm>
          <a:prstGeom prst="rect">
            <a:avLst/>
          </a:prstGeom>
        </p:spPr>
        <p:txBody>
          <a:bodyPr lIns="0" tIns="0" rIns="0" bIns="0">
            <a:normAutofit/>
          </a:bodyPr>
          <a:lstStyle/>
          <a:p>
            <a:endParaRPr lang="ru-RU" sz="3870" b="0" strike="noStrike" spc="-1">
              <a:latin typeface="Arial"/>
            </a:endParaRPr>
          </a:p>
        </p:txBody>
      </p:sp>
      <p:sp>
        <p:nvSpPr>
          <p:cNvPr id="21" name="PlaceHolder 3"/>
          <p:cNvSpPr>
            <a:spLocks noGrp="1"/>
          </p:cNvSpPr>
          <p:nvPr>
            <p:ph type="body"/>
          </p:nvPr>
        </p:nvSpPr>
        <p:spPr>
          <a:xfrm>
            <a:off x="6231903" y="1604399"/>
            <a:ext cx="5354133" cy="1896978"/>
          </a:xfrm>
          <a:prstGeom prst="rect">
            <a:avLst/>
          </a:prstGeom>
        </p:spPr>
        <p:txBody>
          <a:bodyPr lIns="0" tIns="0" rIns="0" bIns="0">
            <a:normAutofit/>
          </a:bodyPr>
          <a:lstStyle/>
          <a:p>
            <a:endParaRPr lang="ru-RU" sz="3870" b="0" strike="noStrike" spc="-1">
              <a:latin typeface="Arial"/>
            </a:endParaRPr>
          </a:p>
        </p:txBody>
      </p:sp>
      <p:sp>
        <p:nvSpPr>
          <p:cNvPr id="22" name="PlaceHolder 4"/>
          <p:cNvSpPr>
            <a:spLocks noGrp="1"/>
          </p:cNvSpPr>
          <p:nvPr>
            <p:ph type="body"/>
          </p:nvPr>
        </p:nvSpPr>
        <p:spPr>
          <a:xfrm>
            <a:off x="609562" y="3682062"/>
            <a:ext cx="10972120" cy="1896978"/>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24" name="PlaceHolder 2"/>
          <p:cNvSpPr>
            <a:spLocks noGrp="1"/>
          </p:cNvSpPr>
          <p:nvPr>
            <p:ph type="body"/>
          </p:nvPr>
        </p:nvSpPr>
        <p:spPr>
          <a:xfrm>
            <a:off x="609562" y="1604399"/>
            <a:ext cx="10972120" cy="1896978"/>
          </a:xfrm>
          <a:prstGeom prst="rect">
            <a:avLst/>
          </a:prstGeom>
        </p:spPr>
        <p:txBody>
          <a:bodyPr lIns="0" tIns="0" rIns="0" bIns="0">
            <a:normAutofit/>
          </a:bodyPr>
          <a:lstStyle/>
          <a:p>
            <a:endParaRPr lang="ru-RU" sz="3870" b="0" strike="noStrike" spc="-1">
              <a:latin typeface="Arial"/>
            </a:endParaRPr>
          </a:p>
        </p:txBody>
      </p:sp>
      <p:sp>
        <p:nvSpPr>
          <p:cNvPr id="25" name="PlaceHolder 3"/>
          <p:cNvSpPr>
            <a:spLocks noGrp="1"/>
          </p:cNvSpPr>
          <p:nvPr>
            <p:ph type="body"/>
          </p:nvPr>
        </p:nvSpPr>
        <p:spPr>
          <a:xfrm>
            <a:off x="609562" y="3682062"/>
            <a:ext cx="10972120" cy="1896978"/>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27" name="PlaceHolder 2"/>
          <p:cNvSpPr>
            <a:spLocks noGrp="1"/>
          </p:cNvSpPr>
          <p:nvPr>
            <p:ph type="body"/>
          </p:nvPr>
        </p:nvSpPr>
        <p:spPr>
          <a:xfrm>
            <a:off x="609562" y="1604399"/>
            <a:ext cx="5354133" cy="1896978"/>
          </a:xfrm>
          <a:prstGeom prst="rect">
            <a:avLst/>
          </a:prstGeom>
        </p:spPr>
        <p:txBody>
          <a:bodyPr lIns="0" tIns="0" rIns="0" bIns="0">
            <a:normAutofit/>
          </a:bodyPr>
          <a:lstStyle/>
          <a:p>
            <a:endParaRPr lang="ru-RU" sz="3870" b="0" strike="noStrike" spc="-1">
              <a:latin typeface="Arial"/>
            </a:endParaRPr>
          </a:p>
        </p:txBody>
      </p:sp>
      <p:sp>
        <p:nvSpPr>
          <p:cNvPr id="28" name="PlaceHolder 3"/>
          <p:cNvSpPr>
            <a:spLocks noGrp="1"/>
          </p:cNvSpPr>
          <p:nvPr>
            <p:ph type="body"/>
          </p:nvPr>
        </p:nvSpPr>
        <p:spPr>
          <a:xfrm>
            <a:off x="6231903" y="1604399"/>
            <a:ext cx="5354133" cy="1896978"/>
          </a:xfrm>
          <a:prstGeom prst="rect">
            <a:avLst/>
          </a:prstGeom>
        </p:spPr>
        <p:txBody>
          <a:bodyPr lIns="0" tIns="0" rIns="0" bIns="0">
            <a:normAutofit/>
          </a:bodyPr>
          <a:lstStyle/>
          <a:p>
            <a:endParaRPr lang="ru-RU" sz="3870" b="0" strike="noStrike" spc="-1">
              <a:latin typeface="Arial"/>
            </a:endParaRPr>
          </a:p>
        </p:txBody>
      </p:sp>
      <p:sp>
        <p:nvSpPr>
          <p:cNvPr id="29" name="PlaceHolder 4"/>
          <p:cNvSpPr>
            <a:spLocks noGrp="1"/>
          </p:cNvSpPr>
          <p:nvPr>
            <p:ph type="body"/>
          </p:nvPr>
        </p:nvSpPr>
        <p:spPr>
          <a:xfrm>
            <a:off x="609562" y="3682062"/>
            <a:ext cx="5354133" cy="1896978"/>
          </a:xfrm>
          <a:prstGeom prst="rect">
            <a:avLst/>
          </a:prstGeom>
        </p:spPr>
        <p:txBody>
          <a:bodyPr lIns="0" tIns="0" rIns="0" bIns="0">
            <a:normAutofit/>
          </a:bodyPr>
          <a:lstStyle/>
          <a:p>
            <a:endParaRPr lang="ru-RU" sz="3870" b="0" strike="noStrike" spc="-1">
              <a:latin typeface="Arial"/>
            </a:endParaRPr>
          </a:p>
        </p:txBody>
      </p:sp>
      <p:sp>
        <p:nvSpPr>
          <p:cNvPr id="30" name="PlaceHolder 5"/>
          <p:cNvSpPr>
            <a:spLocks noGrp="1"/>
          </p:cNvSpPr>
          <p:nvPr>
            <p:ph type="body"/>
          </p:nvPr>
        </p:nvSpPr>
        <p:spPr>
          <a:xfrm>
            <a:off x="6231903" y="3682062"/>
            <a:ext cx="5354133" cy="1896978"/>
          </a:xfrm>
          <a:prstGeom prst="rect">
            <a:avLst/>
          </a:prstGeom>
        </p:spPr>
        <p:txBody>
          <a:bodyPr lIns="0" tIns="0" rIns="0" bIns="0">
            <a:normAutofit/>
          </a:bodyPr>
          <a:lstStyle/>
          <a:p>
            <a:endParaRPr lang="ru-RU" sz="387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562" y="89689"/>
            <a:ext cx="10971249" cy="1512097"/>
          </a:xfrm>
          <a:prstGeom prst="rect">
            <a:avLst/>
          </a:prstGeom>
        </p:spPr>
        <p:txBody>
          <a:bodyPr lIns="0" tIns="0" rIns="0" bIns="0" anchor="ctr">
            <a:noAutofit/>
          </a:bodyPr>
          <a:lstStyle/>
          <a:p>
            <a:pPr algn="ctr"/>
            <a:endParaRPr lang="ru-RU" sz="5321" b="0" strike="noStrike" spc="-1">
              <a:latin typeface="Arial"/>
            </a:endParaRPr>
          </a:p>
        </p:txBody>
      </p:sp>
      <p:sp>
        <p:nvSpPr>
          <p:cNvPr id="32" name="PlaceHolder 2"/>
          <p:cNvSpPr>
            <a:spLocks noGrp="1"/>
          </p:cNvSpPr>
          <p:nvPr>
            <p:ph type="body"/>
          </p:nvPr>
        </p:nvSpPr>
        <p:spPr>
          <a:xfrm>
            <a:off x="609562" y="1604399"/>
            <a:ext cx="3532848" cy="1896978"/>
          </a:xfrm>
          <a:prstGeom prst="rect">
            <a:avLst/>
          </a:prstGeom>
        </p:spPr>
        <p:txBody>
          <a:bodyPr lIns="0" tIns="0" rIns="0" bIns="0">
            <a:normAutofit fontScale="56000"/>
          </a:bodyPr>
          <a:lstStyle/>
          <a:p>
            <a:endParaRPr lang="ru-RU" sz="3870" b="0" strike="noStrike" spc="-1">
              <a:latin typeface="Arial"/>
            </a:endParaRPr>
          </a:p>
        </p:txBody>
      </p:sp>
      <p:sp>
        <p:nvSpPr>
          <p:cNvPr id="33" name="PlaceHolder 3"/>
          <p:cNvSpPr>
            <a:spLocks noGrp="1"/>
          </p:cNvSpPr>
          <p:nvPr>
            <p:ph type="body"/>
          </p:nvPr>
        </p:nvSpPr>
        <p:spPr>
          <a:xfrm>
            <a:off x="4319619" y="1604399"/>
            <a:ext cx="3532848" cy="1896978"/>
          </a:xfrm>
          <a:prstGeom prst="rect">
            <a:avLst/>
          </a:prstGeom>
        </p:spPr>
        <p:txBody>
          <a:bodyPr lIns="0" tIns="0" rIns="0" bIns="0">
            <a:normAutofit fontScale="56000"/>
          </a:bodyPr>
          <a:lstStyle/>
          <a:p>
            <a:endParaRPr lang="ru-RU" sz="3870" b="0" strike="noStrike" spc="-1">
              <a:latin typeface="Arial"/>
            </a:endParaRPr>
          </a:p>
        </p:txBody>
      </p:sp>
      <p:sp>
        <p:nvSpPr>
          <p:cNvPr id="34" name="PlaceHolder 4"/>
          <p:cNvSpPr>
            <a:spLocks noGrp="1"/>
          </p:cNvSpPr>
          <p:nvPr>
            <p:ph type="body"/>
          </p:nvPr>
        </p:nvSpPr>
        <p:spPr>
          <a:xfrm>
            <a:off x="8029676" y="1604399"/>
            <a:ext cx="3532848" cy="1896978"/>
          </a:xfrm>
          <a:prstGeom prst="rect">
            <a:avLst/>
          </a:prstGeom>
        </p:spPr>
        <p:txBody>
          <a:bodyPr lIns="0" tIns="0" rIns="0" bIns="0">
            <a:normAutofit fontScale="56000"/>
          </a:bodyPr>
          <a:lstStyle/>
          <a:p>
            <a:endParaRPr lang="ru-RU" sz="3870" b="0" strike="noStrike" spc="-1">
              <a:latin typeface="Arial"/>
            </a:endParaRPr>
          </a:p>
        </p:txBody>
      </p:sp>
      <p:sp>
        <p:nvSpPr>
          <p:cNvPr id="35" name="PlaceHolder 5"/>
          <p:cNvSpPr>
            <a:spLocks noGrp="1"/>
          </p:cNvSpPr>
          <p:nvPr>
            <p:ph type="body"/>
          </p:nvPr>
        </p:nvSpPr>
        <p:spPr>
          <a:xfrm>
            <a:off x="609562" y="3682062"/>
            <a:ext cx="3532848" cy="1896978"/>
          </a:xfrm>
          <a:prstGeom prst="rect">
            <a:avLst/>
          </a:prstGeom>
        </p:spPr>
        <p:txBody>
          <a:bodyPr lIns="0" tIns="0" rIns="0" bIns="0">
            <a:normAutofit fontScale="56000"/>
          </a:bodyPr>
          <a:lstStyle/>
          <a:p>
            <a:endParaRPr lang="ru-RU" sz="3870" b="0" strike="noStrike" spc="-1">
              <a:latin typeface="Arial"/>
            </a:endParaRPr>
          </a:p>
        </p:txBody>
      </p:sp>
      <p:sp>
        <p:nvSpPr>
          <p:cNvPr id="36" name="PlaceHolder 6"/>
          <p:cNvSpPr>
            <a:spLocks noGrp="1"/>
          </p:cNvSpPr>
          <p:nvPr>
            <p:ph type="body"/>
          </p:nvPr>
        </p:nvSpPr>
        <p:spPr>
          <a:xfrm>
            <a:off x="4319619" y="3682062"/>
            <a:ext cx="3532848" cy="1896978"/>
          </a:xfrm>
          <a:prstGeom prst="rect">
            <a:avLst/>
          </a:prstGeom>
        </p:spPr>
        <p:txBody>
          <a:bodyPr lIns="0" tIns="0" rIns="0" bIns="0">
            <a:normAutofit fontScale="56000"/>
          </a:bodyPr>
          <a:lstStyle/>
          <a:p>
            <a:endParaRPr lang="ru-RU" sz="3870" b="0" strike="noStrike" spc="-1">
              <a:latin typeface="Arial"/>
            </a:endParaRPr>
          </a:p>
        </p:txBody>
      </p:sp>
      <p:sp>
        <p:nvSpPr>
          <p:cNvPr id="37" name="PlaceHolder 7"/>
          <p:cNvSpPr>
            <a:spLocks noGrp="1"/>
          </p:cNvSpPr>
          <p:nvPr>
            <p:ph type="body"/>
          </p:nvPr>
        </p:nvSpPr>
        <p:spPr>
          <a:xfrm>
            <a:off x="8029676" y="3682062"/>
            <a:ext cx="3532848" cy="1896978"/>
          </a:xfrm>
          <a:prstGeom prst="rect">
            <a:avLst/>
          </a:prstGeom>
        </p:spPr>
        <p:txBody>
          <a:bodyPr lIns="0" tIns="0" rIns="0" bIns="0">
            <a:normAutofit fontScale="56000"/>
          </a:bodyPr>
          <a:lstStyle/>
          <a:p>
            <a:endParaRPr lang="ru-RU" sz="387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B779-270B-4192-84BA-A697F48306DC}" type="datetimeFigureOut">
              <a:rPr lang="ru-RU" smtClean="0"/>
              <a:t>29.07.2023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DC19C-03DA-4066-9FF7-D0BF1BC6D6F6}"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562" y="89690"/>
            <a:ext cx="10971249" cy="1511661"/>
          </a:xfrm>
          <a:prstGeom prst="rect">
            <a:avLst/>
          </a:prstGeom>
        </p:spPr>
        <p:txBody>
          <a:bodyPr lIns="0" tIns="0" rIns="0" bIns="0" anchor="ctr">
            <a:noAutofit/>
          </a:bodyPr>
          <a:lstStyle/>
          <a:p>
            <a:r>
              <a:rPr lang="ru-RU" sz="2177" b="0" strike="noStrike" spc="-1">
                <a:latin typeface="Arial"/>
              </a:rPr>
              <a:t>Для правки текста заглавия щёлкните мышью</a:t>
            </a:r>
          </a:p>
        </p:txBody>
      </p:sp>
      <p:sp>
        <p:nvSpPr>
          <p:cNvPr id="3" name="PlaceHolder 2"/>
          <p:cNvSpPr>
            <a:spLocks noGrp="1"/>
          </p:cNvSpPr>
          <p:nvPr>
            <p:ph type="body"/>
          </p:nvPr>
        </p:nvSpPr>
        <p:spPr>
          <a:xfrm>
            <a:off x="609562" y="1604399"/>
            <a:ext cx="10972120" cy="3977254"/>
          </a:xfrm>
          <a:prstGeom prst="rect">
            <a:avLst/>
          </a:prstGeom>
        </p:spPr>
        <p:txBody>
          <a:bodyPr lIns="0" tIns="0" rIns="0" bIns="0">
            <a:normAutofit/>
          </a:bodyPr>
          <a:lstStyle/>
          <a:p>
            <a:pPr marL="522461" indent="-391846">
              <a:spcBef>
                <a:spcPts val="1714"/>
              </a:spcBef>
              <a:buClr>
                <a:srgbClr val="000000"/>
              </a:buClr>
              <a:buSzPct val="45000"/>
              <a:buFont typeface="Wingdings" charset="2"/>
              <a:buChar char=""/>
            </a:pPr>
            <a:r>
              <a:rPr lang="ru-RU" sz="3870" b="0" strike="noStrike" spc="-1">
                <a:latin typeface="Arial"/>
              </a:rPr>
              <a:t>Для правки структуры щёлкните мышью</a:t>
            </a:r>
          </a:p>
          <a:p>
            <a:pPr marL="1044922" lvl="1" indent="-391846">
              <a:spcBef>
                <a:spcPts val="1371"/>
              </a:spcBef>
              <a:buClr>
                <a:srgbClr val="000000"/>
              </a:buClr>
              <a:buSzPct val="75000"/>
              <a:buFont typeface="Symbol" charset="2"/>
              <a:buChar char=""/>
            </a:pPr>
            <a:r>
              <a:rPr lang="ru-RU" sz="3386" b="0" strike="noStrike" spc="-1">
                <a:latin typeface="Arial"/>
              </a:rPr>
              <a:t>Второй уровень структуры</a:t>
            </a:r>
          </a:p>
          <a:p>
            <a:pPr marL="1567382" lvl="2" indent="-348307">
              <a:spcBef>
                <a:spcPts val="1028"/>
              </a:spcBef>
              <a:buClr>
                <a:srgbClr val="000000"/>
              </a:buClr>
              <a:buSzPct val="45000"/>
              <a:buFont typeface="Wingdings" charset="2"/>
              <a:buChar char=""/>
            </a:pPr>
            <a:r>
              <a:rPr lang="ru-RU" sz="2903" b="0" strike="noStrike" spc="-1">
                <a:latin typeface="Arial"/>
              </a:rPr>
              <a:t>Третий уровень структуры</a:t>
            </a:r>
          </a:p>
          <a:p>
            <a:pPr marL="2089843" lvl="3" indent="-261230">
              <a:spcBef>
                <a:spcPts val="686"/>
              </a:spcBef>
              <a:buClr>
                <a:srgbClr val="000000"/>
              </a:buClr>
              <a:buSzPct val="75000"/>
              <a:buFont typeface="Symbol" charset="2"/>
              <a:buChar char=""/>
            </a:pPr>
            <a:r>
              <a:rPr lang="ru-RU" sz="2419" b="0" strike="noStrike" spc="-1">
                <a:latin typeface="Arial"/>
              </a:rPr>
              <a:t>Четвёртый уровень структуры</a:t>
            </a:r>
          </a:p>
          <a:p>
            <a:pPr marL="2612304" lvl="4" indent="-261230">
              <a:spcBef>
                <a:spcPts val="342"/>
              </a:spcBef>
              <a:buClr>
                <a:srgbClr val="000000"/>
              </a:buClr>
              <a:buSzPct val="45000"/>
              <a:buFont typeface="Wingdings" charset="2"/>
              <a:buChar char=""/>
            </a:pPr>
            <a:r>
              <a:rPr lang="ru-RU" sz="2419" b="0" strike="noStrike" spc="-1">
                <a:latin typeface="Arial"/>
              </a:rPr>
              <a:t>Пятый уровень структуры</a:t>
            </a:r>
          </a:p>
          <a:p>
            <a:pPr marL="3134765" lvl="5" indent="-261230">
              <a:spcBef>
                <a:spcPts val="342"/>
              </a:spcBef>
              <a:buClr>
                <a:srgbClr val="000000"/>
              </a:buClr>
              <a:buSzPct val="45000"/>
              <a:buFont typeface="Wingdings" charset="2"/>
              <a:buChar char=""/>
            </a:pPr>
            <a:r>
              <a:rPr lang="ru-RU" sz="2419" b="0" strike="noStrike" spc="-1">
                <a:latin typeface="Arial"/>
              </a:rPr>
              <a:t>Шестой уровень структуры</a:t>
            </a:r>
          </a:p>
          <a:p>
            <a:pPr marL="3657226" lvl="6" indent="-261230">
              <a:spcBef>
                <a:spcPts val="342"/>
              </a:spcBef>
              <a:buClr>
                <a:srgbClr val="000000"/>
              </a:buClr>
              <a:buSzPct val="45000"/>
              <a:buFont typeface="Wingdings" charset="2"/>
              <a:buChar char=""/>
            </a:pPr>
            <a:r>
              <a:rPr lang="ru-RU" sz="2419"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jpeg"/><Relationship Id="rId2" Type="http://schemas.openxmlformats.org/officeDocument/2006/relationships/video" Target="https://www.youtube.com/embed/u1YBolY8pto?feature=oembed" TargetMode="External"/><Relationship Id="rId1" Type="http://schemas.openxmlformats.org/officeDocument/2006/relationships/video" Target="https://www.youtube.com/embed/Le95jE6xWn0?feature=oembed" TargetMode="External"/><Relationship Id="rId6" Type="http://schemas.openxmlformats.org/officeDocument/2006/relationships/image" Target="../media/image10.jpeg"/><Relationship Id="rId5" Type="http://schemas.openxmlformats.org/officeDocument/2006/relationships/hyperlink" Target="https://www.youtube.com/watch?v=u1YBolY8pto" TargetMode="External"/><Relationship Id="rId4" Type="http://schemas.openxmlformats.org/officeDocument/2006/relationships/hyperlink" Target="https://www.youtube.com/watch?v=Le95jE6xWn0&amp;t=1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Ilayvasev@gmail.co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32" name="Прямоугольник 231"/>
          <p:cNvSpPr/>
          <p:nvPr/>
        </p:nvSpPr>
        <p:spPr>
          <a:xfrm>
            <a:off x="1393305" y="2039809"/>
            <a:ext cx="8140854" cy="228110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r>
              <a:rPr lang="ru-RU" sz="4400" err="1">
                <a:latin typeface="Calibri"/>
                <a:cs typeface="Calibri"/>
              </a:rPr>
              <a:t>VRlearn</a:t>
            </a:r>
            <a:endParaRPr lang="ru-RU" sz="4400">
              <a:latin typeface="Calibri"/>
              <a:cs typeface="Calibri"/>
            </a:endParaRPr>
          </a:p>
          <a:p>
            <a:pPr algn="ctr"/>
            <a:endParaRPr lang="ru-RU" sz="2400" dirty="0">
              <a:latin typeface="Calibri"/>
              <a:cs typeface="Calibri"/>
            </a:endParaRPr>
          </a:p>
          <a:p>
            <a:pPr algn="ctr"/>
            <a:r>
              <a:rPr lang="ru-RU" sz="2400" dirty="0"/>
              <a:t>«</a:t>
            </a:r>
            <a:r>
              <a:rPr lang="ru-RU" sz="2400" dirty="0" err="1"/>
              <a:t>Иммерсивный</a:t>
            </a:r>
            <a:r>
              <a:rPr lang="ru-RU" sz="2400" dirty="0"/>
              <a:t> мир»</a:t>
            </a:r>
            <a:endParaRPr lang="ru-RU" sz="2400" dirty="0">
              <a:cs typeface="Arial"/>
            </a:endParaRPr>
          </a:p>
          <a:p>
            <a:pPr algn="ctr"/>
            <a:endParaRPr lang="ru-RU" sz="3400" dirty="0">
              <a:cs typeface="Arial"/>
            </a:endParaRPr>
          </a:p>
        </p:txBody>
      </p:sp>
      <p:sp>
        <p:nvSpPr>
          <p:cNvPr id="233" name="Прямоугольник 232"/>
          <p:cNvSpPr/>
          <p:nvPr/>
        </p:nvSpPr>
        <p:spPr>
          <a:xfrm>
            <a:off x="609755" y="4571556"/>
            <a:ext cx="6573898" cy="1066697"/>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ru-RU" sz="3024" spc="-1" dirty="0">
              <a:latin typeface="Arial"/>
            </a:endParaRPr>
          </a:p>
        </p:txBody>
      </p:sp>
      <p:sp>
        <p:nvSpPr>
          <p:cNvPr id="4" name="Подзаголовок 6"/>
          <p:cNvSpPr txBox="1">
            <a:spLocks/>
          </p:cNvSpPr>
          <p:nvPr/>
        </p:nvSpPr>
        <p:spPr>
          <a:xfrm>
            <a:off x="3396723" y="4027747"/>
            <a:ext cx="8534102" cy="1752601"/>
          </a:xfrm>
          <a:prstGeom prst="rect">
            <a:avLst/>
          </a:prstGeom>
        </p:spPr>
        <p:txBody>
          <a:bodyPr>
            <a:normAutofit/>
          </a:bodyPr>
          <a:lstStyle/>
          <a:p>
            <a:pPr>
              <a:tabLst>
                <a:tab pos="334067" algn="l"/>
                <a:tab pos="439663" algn="l"/>
                <a:tab pos="879325" algn="l"/>
                <a:tab pos="1318987" algn="l"/>
                <a:tab pos="1758649" algn="l"/>
                <a:tab pos="2198312" algn="l"/>
                <a:tab pos="2639894" algn="l"/>
                <a:tab pos="3079556" algn="l"/>
                <a:tab pos="3519219" algn="l"/>
                <a:tab pos="3958880" algn="l"/>
                <a:tab pos="4398543" algn="l"/>
                <a:tab pos="4838205" algn="l"/>
                <a:tab pos="5279787" algn="l"/>
                <a:tab pos="5719450" algn="l"/>
                <a:tab pos="6159111" algn="l"/>
                <a:tab pos="6598774" algn="l"/>
                <a:tab pos="7040356" algn="l"/>
                <a:tab pos="7480018" algn="l"/>
                <a:tab pos="7919681" algn="l"/>
                <a:tab pos="8359343" algn="l"/>
                <a:tab pos="8799005" algn="l"/>
              </a:tabLst>
              <a:defRPr/>
            </a:pPr>
            <a:endParaRPr lang="ru-RU" sz="5805" b="1" kern="0" dirty="0">
              <a:solidFill>
                <a:sysClr val="windowText" lastClr="000000"/>
              </a:solidFill>
              <a:latin typeface="Sitka Text" pitchFamily="2" charset="0"/>
              <a:ea typeface="MS Gothic" pitchFamily="49" charset="-128"/>
            </a:endParaRPr>
          </a:p>
        </p:txBody>
      </p:sp>
    </p:spTree>
    <p:extLst>
      <p:ext uri="{BB962C8B-B14F-4D97-AF65-F5344CB8AC3E}">
        <p14:creationId xmlns:p14="http://schemas.microsoft.com/office/powerpoint/2010/main" val="377349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440A548-C0D4-4418-940E-EDC2F1D9A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708B267-8CD2-4684-A57B-9F1070769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EC58F0E5-45CA-C6AB-DECE-D7A063561D20}"/>
              </a:ext>
            </a:extLst>
          </p:cNvPr>
          <p:cNvSpPr>
            <a:spLocks noGrp="1"/>
          </p:cNvSpPr>
          <p:nvPr>
            <p:ph type="title"/>
          </p:nvPr>
        </p:nvSpPr>
        <p:spPr>
          <a:xfrm>
            <a:off x="6617740" y="802955"/>
            <a:ext cx="4766330" cy="1454051"/>
          </a:xfrm>
        </p:spPr>
        <p:txBody>
          <a:bodyPr>
            <a:normAutofit/>
          </a:bodyPr>
          <a:lstStyle/>
          <a:p>
            <a:r>
              <a:rPr lang="ru-RU" dirty="0">
                <a:solidFill>
                  <a:schemeClr val="tx2"/>
                </a:solidFill>
                <a:cs typeface="Calibri Light"/>
              </a:rPr>
              <a:t>Команда проекта</a:t>
            </a:r>
            <a:endParaRPr lang="ru-RU" dirty="0">
              <a:solidFill>
                <a:schemeClr val="tx2"/>
              </a:solidFill>
            </a:endParaRPr>
          </a:p>
        </p:txBody>
      </p:sp>
      <p:grpSp>
        <p:nvGrpSpPr>
          <p:cNvPr id="25" name="Group 24">
            <a:extLst>
              <a:ext uri="{FF2B5EF4-FFF2-40B4-BE49-F238E27FC236}">
                <a16:creationId xmlns:a16="http://schemas.microsoft.com/office/drawing/2014/main" id="{41E5AB36-9328-47E9-95AD-E38AC1C0E1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26" name="Freeform: Shape 25">
              <a:extLst>
                <a:ext uri="{FF2B5EF4-FFF2-40B4-BE49-F238E27FC236}">
                  <a16:creationId xmlns:a16="http://schemas.microsoft.com/office/drawing/2014/main" id="{4532450F-A219-4BF5-88FA-A47084237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035AC662-4000-411A-9E33-6A4B6C0FC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01D44A9-1D51-461B-A228-06F6C500B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Рисунок 4" descr="Изображение выглядит как текст, человек, позирование&#10;&#10;Автоматически созданное описание">
            <a:extLst>
              <a:ext uri="{FF2B5EF4-FFF2-40B4-BE49-F238E27FC236}">
                <a16:creationId xmlns:a16="http://schemas.microsoft.com/office/drawing/2014/main" id="{1B30A43B-CEF0-914F-BBE9-15B563DD7C43}"/>
              </a:ext>
            </a:extLst>
          </p:cNvPr>
          <p:cNvPicPr>
            <a:picLocks noChangeAspect="1"/>
          </p:cNvPicPr>
          <p:nvPr/>
        </p:nvPicPr>
        <p:blipFill>
          <a:blip r:embed="rId2"/>
          <a:stretch>
            <a:fillRect/>
          </a:stretch>
        </p:blipFill>
        <p:spPr>
          <a:xfrm>
            <a:off x="1063831" y="1536027"/>
            <a:ext cx="3377529" cy="3775319"/>
          </a:xfrm>
          <a:prstGeom prst="rect">
            <a:avLst/>
          </a:prstGeom>
        </p:spPr>
      </p:pic>
      <p:sp>
        <p:nvSpPr>
          <p:cNvPr id="3" name="Объект 2">
            <a:extLst>
              <a:ext uri="{FF2B5EF4-FFF2-40B4-BE49-F238E27FC236}">
                <a16:creationId xmlns:a16="http://schemas.microsoft.com/office/drawing/2014/main" id="{7E167308-F45F-CCC3-8CAE-F4B0B006D4B2}"/>
              </a:ext>
            </a:extLst>
          </p:cNvPr>
          <p:cNvSpPr>
            <a:spLocks noGrp="1"/>
          </p:cNvSpPr>
          <p:nvPr>
            <p:ph idx="1"/>
          </p:nvPr>
        </p:nvSpPr>
        <p:spPr>
          <a:xfrm>
            <a:off x="6621072" y="2421683"/>
            <a:ext cx="4765949" cy="3353476"/>
          </a:xfrm>
        </p:spPr>
        <p:txBody>
          <a:bodyPr vert="horz" lIns="91440" tIns="45720" rIns="91440" bIns="45720" rtlCol="0" anchor="t">
            <a:normAutofit/>
          </a:bodyPr>
          <a:lstStyle/>
          <a:p>
            <a:pPr marL="0" indent="0">
              <a:buNone/>
            </a:pPr>
            <a:endParaRPr lang="ru-RU" sz="1800" dirty="0">
              <a:solidFill>
                <a:schemeClr val="tx2"/>
              </a:solidFill>
              <a:cs typeface="Calibri"/>
            </a:endParaRPr>
          </a:p>
          <a:p>
            <a:pPr marL="0" indent="0">
              <a:buNone/>
            </a:pPr>
            <a:r>
              <a:rPr lang="ru-RU" sz="2400" dirty="0" err="1">
                <a:solidFill>
                  <a:schemeClr val="tx2"/>
                </a:solidFill>
                <a:cs typeface="Calibri"/>
              </a:rPr>
              <a:t>Васёв</a:t>
            </a:r>
            <a:r>
              <a:rPr lang="ru-RU" sz="2400" dirty="0">
                <a:solidFill>
                  <a:schemeClr val="tx2"/>
                </a:solidFill>
                <a:cs typeface="Calibri"/>
              </a:rPr>
              <a:t> Илья Дмитриевич;</a:t>
            </a:r>
          </a:p>
          <a:p>
            <a:pPr marL="0" indent="0">
              <a:buNone/>
            </a:pPr>
            <a:r>
              <a:rPr lang="ru-RU" sz="2400" dirty="0">
                <a:solidFill>
                  <a:schemeClr val="tx2"/>
                </a:solidFill>
                <a:cs typeface="Calibri"/>
              </a:rPr>
              <a:t>Навыки: базовые знания по созданию приложений;</a:t>
            </a:r>
          </a:p>
          <a:p>
            <a:pPr marL="0" indent="0">
              <a:buNone/>
            </a:pPr>
            <a:r>
              <a:rPr lang="ru-RU" sz="2400" dirty="0">
                <a:solidFill>
                  <a:schemeClr val="tx2"/>
                </a:solidFill>
                <a:cs typeface="Calibri"/>
              </a:rPr>
              <a:t>Роль: создатель проекта.</a:t>
            </a:r>
          </a:p>
        </p:txBody>
      </p:sp>
    </p:spTree>
    <p:extLst>
      <p:ext uri="{BB962C8B-B14F-4D97-AF65-F5344CB8AC3E}">
        <p14:creationId xmlns:p14="http://schemas.microsoft.com/office/powerpoint/2010/main" val="372481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5B34D073-ACB6-29E8-2B71-730CEAC32454}"/>
              </a:ext>
            </a:extLst>
          </p:cNvPr>
          <p:cNvSpPr>
            <a:spLocks noGrp="1"/>
          </p:cNvSpPr>
          <p:nvPr>
            <p:ph type="title"/>
          </p:nvPr>
        </p:nvSpPr>
        <p:spPr>
          <a:xfrm>
            <a:off x="1179226" y="1280679"/>
            <a:ext cx="9833548" cy="1335860"/>
          </a:xfrm>
        </p:spPr>
        <p:txBody>
          <a:bodyPr anchor="b">
            <a:normAutofit/>
          </a:bodyPr>
          <a:lstStyle/>
          <a:p>
            <a:pPr algn="ctr"/>
            <a:r>
              <a:rPr lang="ru-RU" dirty="0">
                <a:solidFill>
                  <a:schemeClr val="tx2"/>
                </a:solidFill>
                <a:ea typeface="Calibri Light"/>
                <a:cs typeface="Calibri Light"/>
              </a:rPr>
              <a:t>Что такое </a:t>
            </a:r>
            <a:r>
              <a:rPr lang="ru-RU" err="1">
                <a:solidFill>
                  <a:schemeClr val="tx2"/>
                </a:solidFill>
                <a:ea typeface="Calibri Light"/>
                <a:cs typeface="Calibri Light"/>
              </a:rPr>
              <a:t>VRlearn</a:t>
            </a:r>
            <a:endParaRPr lang="ru-RU" err="1">
              <a:solidFill>
                <a:schemeClr val="tx2"/>
              </a:solidFill>
            </a:endParaRP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56BD8D43-02A4-71C4-10A4-F2E2498B667C}"/>
              </a:ext>
            </a:extLst>
          </p:cNvPr>
          <p:cNvSpPr>
            <a:spLocks noGrp="1"/>
          </p:cNvSpPr>
          <p:nvPr>
            <p:ph idx="1"/>
          </p:nvPr>
        </p:nvSpPr>
        <p:spPr>
          <a:xfrm>
            <a:off x="1179226" y="2911573"/>
            <a:ext cx="9833548" cy="2673382"/>
          </a:xfrm>
        </p:spPr>
        <p:txBody>
          <a:bodyPr vert="horz" lIns="91440" tIns="45720" rIns="91440" bIns="45720" rtlCol="0" anchor="t">
            <a:normAutofit/>
          </a:bodyPr>
          <a:lstStyle/>
          <a:p>
            <a:pPr marL="0" indent="0">
              <a:buNone/>
            </a:pPr>
            <a:r>
              <a:rPr lang="ru-RU" sz="2400" dirty="0" err="1">
                <a:solidFill>
                  <a:schemeClr val="tx2"/>
                </a:solidFill>
                <a:ea typeface="Calibri"/>
                <a:cs typeface="Calibri"/>
              </a:rPr>
              <a:t>VRlearn</a:t>
            </a:r>
            <a:r>
              <a:rPr lang="ru-RU" sz="2400" dirty="0">
                <a:solidFill>
                  <a:schemeClr val="tx2"/>
                </a:solidFill>
                <a:ea typeface="Calibri"/>
                <a:cs typeface="Calibri"/>
              </a:rPr>
              <a:t> - это проект по созданию приложений для </a:t>
            </a:r>
            <a:r>
              <a:rPr lang="ru-RU" sz="2400" dirty="0" err="1">
                <a:solidFill>
                  <a:schemeClr val="tx2"/>
                </a:solidFill>
                <a:ea typeface="Calibri"/>
                <a:cs typeface="Calibri"/>
              </a:rPr>
              <a:t>иммерсивного</a:t>
            </a:r>
            <a:r>
              <a:rPr lang="ru-RU" sz="2400" dirty="0">
                <a:solidFill>
                  <a:schemeClr val="tx2"/>
                </a:solidFill>
                <a:ea typeface="Calibri"/>
                <a:cs typeface="Calibri"/>
              </a:rPr>
              <a:t> обучения с использованием виртуальной реальности.</a:t>
            </a:r>
            <a:endParaRPr lang="ru-RU" sz="2400" dirty="0">
              <a:solidFill>
                <a:schemeClr val="tx2"/>
              </a:solidFill>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8473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4D6CAE1B-7C07-CEF3-FE03-A0E5CC55052F}"/>
              </a:ext>
            </a:extLst>
          </p:cNvPr>
          <p:cNvSpPr>
            <a:spLocks noGrp="1"/>
          </p:cNvSpPr>
          <p:nvPr>
            <p:ph type="title"/>
          </p:nvPr>
        </p:nvSpPr>
        <p:spPr>
          <a:xfrm>
            <a:off x="650213" y="1401859"/>
            <a:ext cx="10905805" cy="1140147"/>
          </a:xfrm>
        </p:spPr>
        <p:txBody>
          <a:bodyPr>
            <a:normAutofit/>
          </a:bodyPr>
          <a:lstStyle/>
          <a:p>
            <a:pPr algn="ctr"/>
            <a:r>
              <a:rPr lang="ru-RU" dirty="0">
                <a:solidFill>
                  <a:schemeClr val="tx2"/>
                </a:solidFill>
                <a:cs typeface="Calibri Light"/>
              </a:rPr>
              <a:t>Проблема</a:t>
            </a:r>
            <a:endParaRPr lang="ru-RU" dirty="0">
              <a:solidFill>
                <a:schemeClr val="tx2"/>
              </a:solidFill>
            </a:endParaRPr>
          </a:p>
        </p:txBody>
      </p:sp>
      <p:grpSp>
        <p:nvGrpSpPr>
          <p:cNvPr id="12" name="Group 11">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839"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E44438B8-DDA4-2B97-BB8D-D0E2EB62118F}"/>
              </a:ext>
            </a:extLst>
          </p:cNvPr>
          <p:cNvSpPr>
            <a:spLocks noGrp="1"/>
          </p:cNvSpPr>
          <p:nvPr>
            <p:ph idx="1"/>
          </p:nvPr>
        </p:nvSpPr>
        <p:spPr>
          <a:xfrm>
            <a:off x="809368" y="1398676"/>
            <a:ext cx="10576971" cy="3906190"/>
          </a:xfrm>
        </p:spPr>
        <p:txBody>
          <a:bodyPr vert="horz" lIns="91440" tIns="45720" rIns="91440" bIns="45720" rtlCol="0" anchor="ctr">
            <a:normAutofit/>
          </a:bodyPr>
          <a:lstStyle/>
          <a:p>
            <a:pPr marL="0" indent="0">
              <a:buNone/>
            </a:pPr>
            <a:r>
              <a:rPr lang="ru-RU" sz="2400" dirty="0">
                <a:solidFill>
                  <a:schemeClr val="tx2"/>
                </a:solidFill>
                <a:cs typeface="Calibri"/>
              </a:rPr>
              <a:t>Нехватка рабочих мест для проведения практических занятий студентов или для обучения профессиональных кадров, а также недостаточная степень подготовленности учащихся к практическому применению навыков.</a:t>
            </a:r>
          </a:p>
        </p:txBody>
      </p:sp>
      <p:grpSp>
        <p:nvGrpSpPr>
          <p:cNvPr id="18" name="Group 17">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535970" y="4114799"/>
            <a:ext cx="3655725" cy="2743201"/>
            <a:chOff x="-305" y="-1"/>
            <a:chExt cx="3832880" cy="2876136"/>
          </a:xfrm>
        </p:grpSpPr>
        <p:sp>
          <p:nvSpPr>
            <p:cNvPr id="19" name="Freeform: Shape 18">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3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A1B61881-E6CE-A164-C9C2-5C7F2A6B6968}"/>
              </a:ext>
            </a:extLst>
          </p:cNvPr>
          <p:cNvSpPr>
            <a:spLocks noGrp="1"/>
          </p:cNvSpPr>
          <p:nvPr>
            <p:ph type="title"/>
          </p:nvPr>
        </p:nvSpPr>
        <p:spPr>
          <a:xfrm>
            <a:off x="1143519" y="991261"/>
            <a:ext cx="10563533" cy="1837349"/>
          </a:xfrm>
        </p:spPr>
        <p:txBody>
          <a:bodyPr>
            <a:normAutofit/>
          </a:bodyPr>
          <a:lstStyle/>
          <a:p>
            <a:pPr algn="ctr"/>
            <a:r>
              <a:rPr lang="ru-RU" dirty="0">
                <a:solidFill>
                  <a:schemeClr val="tx2"/>
                </a:solidFill>
                <a:ea typeface="Calibri Light"/>
                <a:cs typeface="Calibri Light"/>
              </a:rPr>
              <a:t>Цель</a:t>
            </a:r>
          </a:p>
        </p:txBody>
      </p:sp>
      <p:grpSp>
        <p:nvGrpSpPr>
          <p:cNvPr id="10" name="Group 9">
            <a:extLst>
              <a:ext uri="{FF2B5EF4-FFF2-40B4-BE49-F238E27FC236}">
                <a16:creationId xmlns:a16="http://schemas.microsoft.com/office/drawing/2014/main" id="{05545017-2445-4AB3-95A6-48F17C802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1" name="Freeform: Shape 10">
              <a:extLst>
                <a:ext uri="{FF2B5EF4-FFF2-40B4-BE49-F238E27FC236}">
                  <a16:creationId xmlns:a16="http://schemas.microsoft.com/office/drawing/2014/main" id="{F3B5D580-007D-4215-A10B-C8CF12EE0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4228C19-035F-4E8E-BAFD-56EC684B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10D7C81-A1BE-4720-A66D-AEF9A11A5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BF18FEE-BE44-4F4A-AA4E-EC795CB0B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76DAA8D1-A41C-3256-E42A-3C41DA21F8C1}"/>
              </a:ext>
            </a:extLst>
          </p:cNvPr>
          <p:cNvSpPr>
            <a:spLocks noGrp="1"/>
          </p:cNvSpPr>
          <p:nvPr>
            <p:ph idx="1"/>
          </p:nvPr>
        </p:nvSpPr>
        <p:spPr>
          <a:xfrm>
            <a:off x="1768610" y="3014812"/>
            <a:ext cx="10518557" cy="2575025"/>
          </a:xfrm>
        </p:spPr>
        <p:txBody>
          <a:bodyPr vert="horz" lIns="91440" tIns="45720" rIns="91440" bIns="45720" rtlCol="0" anchor="t">
            <a:normAutofit/>
          </a:bodyPr>
          <a:lstStyle/>
          <a:p>
            <a:pPr marL="0" indent="0">
              <a:buNone/>
            </a:pPr>
            <a:r>
              <a:rPr lang="ru-RU" sz="2400" dirty="0">
                <a:solidFill>
                  <a:schemeClr val="tx2"/>
                </a:solidFill>
                <a:ea typeface="Calibri"/>
                <a:cs typeface="Calibri"/>
              </a:rPr>
              <a:t>Разработать приложение, которое может использоваться для обучения профессиональных кадров или студентов в учебных заведениях, заменяя при этом им практические занятия или же давая более приближенный к реальности опыт.</a:t>
            </a:r>
          </a:p>
        </p:txBody>
      </p:sp>
      <p:grpSp>
        <p:nvGrpSpPr>
          <p:cNvPr id="16" name="Group 15">
            <a:extLst>
              <a:ext uri="{FF2B5EF4-FFF2-40B4-BE49-F238E27FC236}">
                <a16:creationId xmlns:a16="http://schemas.microsoft.com/office/drawing/2014/main" id="{06B7259D-F2AD-42FE-B984-6D1D74321C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4" y="3658536"/>
            <a:ext cx="3655725" cy="2743201"/>
            <a:chOff x="-305" y="-1"/>
            <a:chExt cx="3832880" cy="2876136"/>
          </a:xfrm>
        </p:grpSpPr>
        <p:sp>
          <p:nvSpPr>
            <p:cNvPr id="17" name="Freeform: Shape 16">
              <a:extLst>
                <a:ext uri="{FF2B5EF4-FFF2-40B4-BE49-F238E27FC236}">
                  <a16:creationId xmlns:a16="http://schemas.microsoft.com/office/drawing/2014/main" id="{9E5C38C6-2516-45D1-ADFC-3F59F8E34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C274C95-E7A7-401D-A8F5-FFF5EB92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1D598C3-55D0-44FB-8766-A89B34B317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9EBC5C7-E54F-42F3-93F0-75AAC99FF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115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866E74CA-3D68-1E3D-05A8-4EC785A2D372}"/>
              </a:ext>
            </a:extLst>
          </p:cNvPr>
          <p:cNvSpPr>
            <a:spLocks noGrp="1"/>
          </p:cNvSpPr>
          <p:nvPr>
            <p:ph type="title"/>
          </p:nvPr>
        </p:nvSpPr>
        <p:spPr>
          <a:xfrm>
            <a:off x="1179226" y="1755073"/>
            <a:ext cx="9833548" cy="644613"/>
          </a:xfrm>
        </p:spPr>
        <p:txBody>
          <a:bodyPr anchor="b">
            <a:normAutofit fontScale="90000"/>
          </a:bodyPr>
          <a:lstStyle/>
          <a:p>
            <a:r>
              <a:rPr lang="ru-RU" dirty="0">
                <a:solidFill>
                  <a:schemeClr val="tx2"/>
                </a:solidFill>
                <a:ea typeface="Calibri Light"/>
                <a:cs typeface="Calibri Light"/>
              </a:rPr>
              <a:t>Задачи</a:t>
            </a:r>
          </a:p>
        </p:txBody>
      </p:sp>
      <p:grpSp>
        <p:nvGrpSpPr>
          <p:cNvPr id="12" name="Group 11">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B0651E3A-7CBF-8661-360D-4CAF9C88CA00}"/>
              </a:ext>
            </a:extLst>
          </p:cNvPr>
          <p:cNvSpPr>
            <a:spLocks noGrp="1"/>
          </p:cNvSpPr>
          <p:nvPr>
            <p:ph idx="1"/>
          </p:nvPr>
        </p:nvSpPr>
        <p:spPr>
          <a:xfrm>
            <a:off x="1179226" y="3049325"/>
            <a:ext cx="9833548" cy="2945574"/>
          </a:xfrm>
        </p:spPr>
        <p:txBody>
          <a:bodyPr vert="horz" lIns="91440" tIns="45720" rIns="91440" bIns="45720" rtlCol="0" anchor="ctr">
            <a:normAutofit/>
          </a:bodyPr>
          <a:lstStyle/>
          <a:p>
            <a:pPr marL="514350" indent="-514350">
              <a:buAutoNum type="arabicPeriod"/>
            </a:pPr>
            <a:r>
              <a:rPr lang="ru-RU" sz="2400" dirty="0">
                <a:solidFill>
                  <a:schemeClr val="tx2"/>
                </a:solidFill>
                <a:ea typeface="Calibri" panose="020F0502020204030204"/>
                <a:cs typeface="Calibri" panose="020F0502020204030204"/>
              </a:rPr>
              <a:t>Планирование проекта</a:t>
            </a:r>
          </a:p>
          <a:p>
            <a:pPr marL="514350" indent="-514350">
              <a:buAutoNum type="arabicPeriod"/>
            </a:pPr>
            <a:r>
              <a:rPr lang="ru-RU" sz="2400" dirty="0">
                <a:solidFill>
                  <a:schemeClr val="tx2"/>
                </a:solidFill>
                <a:ea typeface="Calibri" panose="020F0502020204030204"/>
                <a:cs typeface="Calibri" panose="020F0502020204030204"/>
              </a:rPr>
              <a:t>Разработка приложения</a:t>
            </a:r>
          </a:p>
          <a:p>
            <a:pPr marL="514350" indent="-514350">
              <a:buAutoNum type="arabicPeriod"/>
            </a:pPr>
            <a:r>
              <a:rPr lang="ru-RU" sz="2400" dirty="0">
                <a:solidFill>
                  <a:schemeClr val="tx2"/>
                </a:solidFill>
                <a:ea typeface="Calibri" panose="020F0502020204030204"/>
                <a:cs typeface="Calibri" panose="020F0502020204030204"/>
              </a:rPr>
              <a:t>Тестирование и обучение</a:t>
            </a:r>
          </a:p>
          <a:p>
            <a:pPr marL="514350" indent="-514350">
              <a:buAutoNum type="arabicPeriod"/>
            </a:pPr>
            <a:r>
              <a:rPr lang="ru-RU" sz="2400" dirty="0">
                <a:solidFill>
                  <a:schemeClr val="tx2"/>
                </a:solidFill>
                <a:ea typeface="Calibri" panose="020F0502020204030204"/>
                <a:cs typeface="Calibri" panose="020F0502020204030204"/>
              </a:rPr>
              <a:t>Сбор отзывов, аналитика</a:t>
            </a:r>
          </a:p>
          <a:p>
            <a:pPr marL="514350" indent="-514350">
              <a:buAutoNum type="arabicPeriod"/>
            </a:pPr>
            <a:r>
              <a:rPr lang="ru-RU" sz="2400" dirty="0">
                <a:solidFill>
                  <a:schemeClr val="tx2"/>
                </a:solidFill>
                <a:ea typeface="Calibri" panose="020F0502020204030204"/>
                <a:cs typeface="Calibri" panose="020F0502020204030204"/>
              </a:rPr>
              <a:t>Закрытие проекта</a:t>
            </a:r>
          </a:p>
          <a:p>
            <a:pPr marL="514350" indent="-514350">
              <a:buAutoNum type="arabicPeriod"/>
            </a:pPr>
            <a:r>
              <a:rPr lang="ru-RU" sz="2400" dirty="0">
                <a:solidFill>
                  <a:schemeClr val="tx2"/>
                </a:solidFill>
                <a:ea typeface="Calibri" panose="020F0502020204030204"/>
                <a:cs typeface="Calibri" panose="020F0502020204030204"/>
              </a:rPr>
              <a:t>Возможно, краткосрочная техническая поддержка</a:t>
            </a:r>
          </a:p>
          <a:p>
            <a:pPr marL="514350" indent="-514350">
              <a:buAutoNum type="arabicPeriod"/>
            </a:pPr>
            <a:endParaRPr lang="ru-RU" sz="1800" dirty="0">
              <a:solidFill>
                <a:schemeClr val="tx2"/>
              </a:solidFill>
              <a:ea typeface="Calibri" panose="020F0502020204030204"/>
              <a:cs typeface="Calibri" panose="020F0502020204030204"/>
            </a:endParaRPr>
          </a:p>
          <a:p>
            <a:pPr marL="0" indent="0">
              <a:buNone/>
            </a:pPr>
            <a:endParaRPr lang="ru-RU" sz="1800" dirty="0">
              <a:solidFill>
                <a:schemeClr val="tx2"/>
              </a:solidFill>
              <a:ea typeface="Calibri" panose="020F0502020204030204"/>
              <a:cs typeface="Calibri" panose="020F0502020204030204"/>
            </a:endParaRPr>
          </a:p>
        </p:txBody>
      </p:sp>
    </p:spTree>
    <p:extLst>
      <p:ext uri="{BB962C8B-B14F-4D97-AF65-F5344CB8AC3E}">
        <p14:creationId xmlns:p14="http://schemas.microsoft.com/office/powerpoint/2010/main" val="7890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68D49CCE-96C6-D006-8195-94B4B48A6ACB}"/>
              </a:ext>
            </a:extLst>
          </p:cNvPr>
          <p:cNvSpPr>
            <a:spLocks noGrp="1"/>
          </p:cNvSpPr>
          <p:nvPr>
            <p:ph type="title"/>
          </p:nvPr>
        </p:nvSpPr>
        <p:spPr>
          <a:xfrm>
            <a:off x="6657715" y="467271"/>
            <a:ext cx="4195674" cy="2052522"/>
          </a:xfrm>
        </p:spPr>
        <p:txBody>
          <a:bodyPr anchor="b">
            <a:normAutofit/>
          </a:bodyPr>
          <a:lstStyle/>
          <a:p>
            <a:r>
              <a:rPr lang="ru-RU" sz="4000" dirty="0">
                <a:ea typeface="Calibri Light"/>
                <a:cs typeface="Calibri Light"/>
              </a:rPr>
              <a:t>О проекте. Что есть сейчас.</a:t>
            </a: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4" descr="Изображение выглядит как в помещении&#10;&#10;Автоматически созданное описание">
            <a:extLst>
              <a:ext uri="{FF2B5EF4-FFF2-40B4-BE49-F238E27FC236}">
                <a16:creationId xmlns:a16="http://schemas.microsoft.com/office/drawing/2014/main" id="{964A79CF-9A7D-DEA4-5F0C-129220EB6EAE}"/>
              </a:ext>
            </a:extLst>
          </p:cNvPr>
          <p:cNvPicPr>
            <a:picLocks noChangeAspect="1"/>
          </p:cNvPicPr>
          <p:nvPr/>
        </p:nvPicPr>
        <p:blipFill rotWithShape="1">
          <a:blip r:embed="rId2"/>
          <a:srcRect l="10469" r="1428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Объект 2">
            <a:extLst>
              <a:ext uri="{FF2B5EF4-FFF2-40B4-BE49-F238E27FC236}">
                <a16:creationId xmlns:a16="http://schemas.microsoft.com/office/drawing/2014/main" id="{481F8B99-1BEB-A434-03F1-BC320A37DBEE}"/>
              </a:ext>
            </a:extLst>
          </p:cNvPr>
          <p:cNvSpPr>
            <a:spLocks noGrp="1"/>
          </p:cNvSpPr>
          <p:nvPr>
            <p:ph idx="1"/>
          </p:nvPr>
        </p:nvSpPr>
        <p:spPr>
          <a:xfrm>
            <a:off x="6657715" y="2723088"/>
            <a:ext cx="4195673" cy="3161008"/>
          </a:xfrm>
        </p:spPr>
        <p:txBody>
          <a:bodyPr vert="horz" lIns="91440" tIns="45720" rIns="91440" bIns="45720" rtlCol="0" anchor="t">
            <a:noAutofit/>
          </a:bodyPr>
          <a:lstStyle/>
          <a:p>
            <a:pPr marL="0" indent="0">
              <a:buNone/>
            </a:pPr>
            <a:r>
              <a:rPr lang="ru-RU" sz="2400" dirty="0">
                <a:solidFill>
                  <a:schemeClr val="tx1">
                    <a:alpha val="80000"/>
                  </a:schemeClr>
                </a:solidFill>
                <a:ea typeface="Calibri"/>
                <a:cs typeface="Calibri"/>
              </a:rPr>
              <a:t>На данный момент идёт работа над созданием уровней на движке </a:t>
            </a:r>
            <a:r>
              <a:rPr lang="ru-RU" sz="2400" dirty="0" err="1">
                <a:solidFill>
                  <a:schemeClr val="tx1">
                    <a:alpha val="80000"/>
                  </a:schemeClr>
                </a:solidFill>
                <a:ea typeface="Calibri"/>
                <a:cs typeface="Calibri"/>
              </a:rPr>
              <a:t>unity</a:t>
            </a:r>
            <a:r>
              <a:rPr lang="ru-RU" sz="2400" dirty="0">
                <a:solidFill>
                  <a:schemeClr val="tx1">
                    <a:alpha val="80000"/>
                  </a:schemeClr>
                </a:solidFill>
                <a:ea typeface="Calibri"/>
                <a:cs typeface="Calibri"/>
              </a:rPr>
              <a:t>, а также их адаптация под VR очки. Помимо этого проходят активные практические проверки </a:t>
            </a:r>
            <a:r>
              <a:rPr lang="ru-RU" sz="2400" dirty="0" err="1">
                <a:solidFill>
                  <a:schemeClr val="tx1">
                    <a:alpha val="80000"/>
                  </a:schemeClr>
                </a:solidFill>
                <a:ea typeface="Calibri"/>
                <a:cs typeface="Calibri"/>
              </a:rPr>
              <a:t>билда</a:t>
            </a:r>
            <a:r>
              <a:rPr lang="ru-RU" sz="2400" dirty="0">
                <a:solidFill>
                  <a:schemeClr val="tx1">
                    <a:alpha val="80000"/>
                  </a:schemeClr>
                </a:solidFill>
                <a:ea typeface="Calibri"/>
                <a:cs typeface="Calibri"/>
              </a:rPr>
              <a:t> приложения. Само приложение нацелено на обучение по дисциплине БЖД - дорожное движение.</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209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4">
            <a:extLst>
              <a:ext uri="{FF2B5EF4-FFF2-40B4-BE49-F238E27FC236}">
                <a16:creationId xmlns:a16="http://schemas.microsoft.com/office/drawing/2014/main" id="{F897F74B-7E62-18CD-3F89-B4972C63844F}"/>
              </a:ext>
            </a:extLst>
          </p:cNvPr>
          <p:cNvPicPr>
            <a:picLocks noGrp="1" noChangeAspect="1"/>
          </p:cNvPicPr>
          <p:nvPr>
            <p:ph idx="1"/>
          </p:nvPr>
        </p:nvPicPr>
        <p:blipFill rotWithShape="1">
          <a:blip r:embed="rId2"/>
          <a:srcRect r="2" b="966"/>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6" name="Рисунок 6" descr="Изображение выглядит как в помещении&#10;&#10;Автоматически созданное описание">
            <a:extLst>
              <a:ext uri="{FF2B5EF4-FFF2-40B4-BE49-F238E27FC236}">
                <a16:creationId xmlns:a16="http://schemas.microsoft.com/office/drawing/2014/main" id="{C562DC69-714B-5266-72E6-22C27FC1FA92}"/>
              </a:ext>
            </a:extLst>
          </p:cNvPr>
          <p:cNvPicPr>
            <a:picLocks noChangeAspect="1"/>
          </p:cNvPicPr>
          <p:nvPr/>
        </p:nvPicPr>
        <p:blipFill rotWithShape="1">
          <a:blip r:embed="rId3"/>
          <a:srcRect l="15523" r="16880" b="2"/>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5" name="Рисунок 5" descr="Изображение выглядит как текст, снимок экрана, электроника, компьютер&#10;&#10;Автоматически созданное описание">
            <a:extLst>
              <a:ext uri="{FF2B5EF4-FFF2-40B4-BE49-F238E27FC236}">
                <a16:creationId xmlns:a16="http://schemas.microsoft.com/office/drawing/2014/main" id="{49114EDB-DB19-6A1D-1C7E-67DCA5BC4A29}"/>
              </a:ext>
            </a:extLst>
          </p:cNvPr>
          <p:cNvPicPr>
            <a:picLocks noChangeAspect="1"/>
          </p:cNvPicPr>
          <p:nvPr/>
        </p:nvPicPr>
        <p:blipFill rotWithShape="1">
          <a:blip r:embed="rId4"/>
          <a:srcRect t="33779" r="-1" b="128"/>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Заголовок 1">
            <a:extLst>
              <a:ext uri="{FF2B5EF4-FFF2-40B4-BE49-F238E27FC236}">
                <a16:creationId xmlns:a16="http://schemas.microsoft.com/office/drawing/2014/main" id="{CA59D103-7357-ED62-C5FA-92AF59CFC884}"/>
              </a:ext>
            </a:extLst>
          </p:cNvPr>
          <p:cNvSpPr>
            <a:spLocks noGrp="1"/>
          </p:cNvSpPr>
          <p:nvPr>
            <p:ph type="title"/>
          </p:nvPr>
        </p:nvSpPr>
        <p:spPr>
          <a:xfrm>
            <a:off x="6343650" y="3996130"/>
            <a:ext cx="5505814" cy="1576910"/>
          </a:xfrm>
        </p:spPr>
        <p:txBody>
          <a:bodyPr vert="horz" lIns="91440" tIns="45720" rIns="91440" bIns="45720" rtlCol="0" anchor="b">
            <a:normAutofit/>
          </a:bodyPr>
          <a:lstStyle/>
          <a:p>
            <a:r>
              <a:rPr lang="en-US" sz="4000" kern="1200" dirty="0">
                <a:latin typeface="+mj-lt"/>
                <a:ea typeface="+mj-ea"/>
                <a:cs typeface="+mj-cs"/>
              </a:rPr>
              <a:t>О </a:t>
            </a:r>
            <a:r>
              <a:rPr lang="en-US" sz="4000" kern="1200" err="1">
                <a:latin typeface="+mj-lt"/>
                <a:ea typeface="+mj-ea"/>
                <a:cs typeface="+mj-cs"/>
              </a:rPr>
              <a:t>проекте</a:t>
            </a:r>
            <a:r>
              <a:rPr lang="en-US" sz="4000" kern="1200" dirty="0">
                <a:latin typeface="+mj-lt"/>
                <a:ea typeface="+mj-ea"/>
                <a:cs typeface="+mj-cs"/>
              </a:rPr>
              <a:t>. </a:t>
            </a:r>
            <a:r>
              <a:rPr lang="en-US" sz="4000" kern="1200" err="1">
                <a:latin typeface="+mj-lt"/>
                <a:ea typeface="+mj-ea"/>
                <a:cs typeface="+mj-cs"/>
              </a:rPr>
              <a:t>Что</a:t>
            </a:r>
            <a:r>
              <a:rPr lang="en-US" sz="4000" kern="1200" dirty="0">
                <a:latin typeface="+mj-lt"/>
                <a:ea typeface="+mj-ea"/>
                <a:cs typeface="+mj-cs"/>
              </a:rPr>
              <a:t> </a:t>
            </a:r>
            <a:r>
              <a:rPr lang="en-US" sz="4000" kern="1200" err="1">
                <a:latin typeface="+mj-lt"/>
                <a:ea typeface="+mj-ea"/>
                <a:cs typeface="+mj-cs"/>
              </a:rPr>
              <a:t>есть</a:t>
            </a:r>
            <a:r>
              <a:rPr lang="en-US" sz="4000" kern="1200" dirty="0">
                <a:latin typeface="+mj-lt"/>
                <a:ea typeface="+mj-ea"/>
                <a:cs typeface="+mj-cs"/>
              </a:rPr>
              <a:t> </a:t>
            </a:r>
            <a:r>
              <a:rPr lang="en-US" sz="4000" kern="1200" err="1">
                <a:latin typeface="+mj-lt"/>
                <a:ea typeface="+mj-ea"/>
                <a:cs typeface="+mj-cs"/>
              </a:rPr>
              <a:t>сейчас</a:t>
            </a:r>
            <a:r>
              <a:rPr lang="en-US" sz="4000" kern="1200" dirty="0">
                <a:latin typeface="+mj-lt"/>
                <a:ea typeface="+mj-ea"/>
                <a:cs typeface="+mj-cs"/>
              </a:rPr>
              <a:t>.</a:t>
            </a:r>
          </a:p>
        </p:txBody>
      </p:sp>
    </p:spTree>
    <p:extLst>
      <p:ext uri="{BB962C8B-B14F-4D97-AF65-F5344CB8AC3E}">
        <p14:creationId xmlns:p14="http://schemas.microsoft.com/office/powerpoint/2010/main" val="59177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AC52D661-29F6-F532-91C9-C354FF913FFE}"/>
              </a:ext>
            </a:extLst>
          </p:cNvPr>
          <p:cNvSpPr>
            <a:spLocks noGrp="1"/>
          </p:cNvSpPr>
          <p:nvPr>
            <p:ph type="title"/>
          </p:nvPr>
        </p:nvSpPr>
        <p:spPr>
          <a:xfrm>
            <a:off x="3048518" y="630856"/>
            <a:ext cx="5734102" cy="2568456"/>
          </a:xfrm>
        </p:spPr>
        <p:txBody>
          <a:bodyPr vert="horz" lIns="91440" tIns="45720" rIns="91440" bIns="45720" rtlCol="0" anchor="ctr">
            <a:noAutofit/>
          </a:bodyPr>
          <a:lstStyle/>
          <a:p>
            <a:pPr algn="ctr"/>
            <a:r>
              <a:rPr lang="ru-RU" dirty="0">
                <a:solidFill>
                  <a:schemeClr val="tx2"/>
                </a:solidFill>
                <a:latin typeface="Calibri Light"/>
                <a:cs typeface="Calibri"/>
              </a:rPr>
              <a:t>Роль проекта в обеспечении </a:t>
            </a:r>
            <a:br>
              <a:rPr lang="ru-RU" dirty="0">
                <a:latin typeface="Calibri Light"/>
                <a:cs typeface="Calibri"/>
              </a:rPr>
            </a:br>
            <a:r>
              <a:rPr lang="ru-RU" dirty="0">
                <a:solidFill>
                  <a:schemeClr val="tx2"/>
                </a:solidFill>
                <a:latin typeface="Calibri Light"/>
                <a:cs typeface="Calibri"/>
              </a:rPr>
              <a:t>технологического суверенитета страны</a:t>
            </a:r>
            <a:endParaRPr lang="ru-RU" dirty="0">
              <a:solidFill>
                <a:schemeClr val="tx2"/>
              </a:solidFill>
              <a:latin typeface="Calibri Light"/>
              <a:cs typeface="Calibri Light" panose="020F0302020204030204"/>
            </a:endParaRPr>
          </a:p>
        </p:txBody>
      </p:sp>
      <p:grpSp>
        <p:nvGrpSpPr>
          <p:cNvPr id="10" name="Group 9">
            <a:extLst>
              <a:ext uri="{FF2B5EF4-FFF2-40B4-BE49-F238E27FC236}">
                <a16:creationId xmlns:a16="http://schemas.microsoft.com/office/drawing/2014/main" id="{05545017-2445-4AB3-95A6-48F17C802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1" name="Freeform: Shape 10">
              <a:extLst>
                <a:ext uri="{FF2B5EF4-FFF2-40B4-BE49-F238E27FC236}">
                  <a16:creationId xmlns:a16="http://schemas.microsoft.com/office/drawing/2014/main" id="{F3B5D580-007D-4215-A10B-C8CF12EE0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4228C19-035F-4E8E-BAFD-56EC684B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10D7C81-A1BE-4720-A66D-AEF9A11A5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BF18FEE-BE44-4F4A-AA4E-EC795CB0B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57AC46B4-7B8C-7DF2-00CE-68B37333E98C}"/>
              </a:ext>
            </a:extLst>
          </p:cNvPr>
          <p:cNvSpPr>
            <a:spLocks noGrp="1"/>
          </p:cNvSpPr>
          <p:nvPr>
            <p:ph idx="1"/>
          </p:nvPr>
        </p:nvSpPr>
        <p:spPr>
          <a:xfrm>
            <a:off x="3050412" y="3494200"/>
            <a:ext cx="5730315" cy="2791270"/>
          </a:xfrm>
        </p:spPr>
        <p:txBody>
          <a:bodyPr vert="horz" lIns="91440" tIns="45720" rIns="91440" bIns="45720" rtlCol="0" anchor="t">
            <a:normAutofit/>
          </a:bodyPr>
          <a:lstStyle/>
          <a:p>
            <a:pPr marL="0" indent="0">
              <a:buNone/>
            </a:pPr>
            <a:r>
              <a:rPr lang="ru-RU" sz="2400" dirty="0" err="1">
                <a:solidFill>
                  <a:schemeClr val="tx2"/>
                </a:solidFill>
                <a:cs typeface="Calibri"/>
              </a:rPr>
              <a:t>Иновационность</a:t>
            </a:r>
            <a:r>
              <a:rPr lang="ru-RU" sz="2400" dirty="0">
                <a:solidFill>
                  <a:schemeClr val="tx2"/>
                </a:solidFill>
                <a:cs typeface="Calibri"/>
              </a:rPr>
              <a:t>: Россия</a:t>
            </a:r>
            <a:endParaRPr lang="ru-RU" dirty="0">
              <a:solidFill>
                <a:schemeClr val="tx2"/>
              </a:solidFill>
              <a:cs typeface="Calibri" panose="020F0502020204030204"/>
            </a:endParaRPr>
          </a:p>
          <a:p>
            <a:pPr marL="0" indent="0">
              <a:buNone/>
            </a:pPr>
            <a:r>
              <a:rPr lang="ru-RU" sz="2400" dirty="0">
                <a:solidFill>
                  <a:schemeClr val="tx2"/>
                </a:solidFill>
                <a:cs typeface="Calibri"/>
              </a:rPr>
              <a:t>Рынок НТИ: </a:t>
            </a:r>
            <a:r>
              <a:rPr lang="ru-RU" sz="2400" dirty="0" err="1">
                <a:solidFill>
                  <a:schemeClr val="tx2"/>
                </a:solidFill>
                <a:cs typeface="Calibri"/>
              </a:rPr>
              <a:t>TechNet</a:t>
            </a:r>
            <a:endParaRPr lang="ru-RU" sz="2400" dirty="0">
              <a:solidFill>
                <a:schemeClr val="tx2"/>
              </a:solidFill>
              <a:cs typeface="Calibri"/>
            </a:endParaRPr>
          </a:p>
          <a:p>
            <a:pPr marL="0" indent="0">
              <a:buNone/>
            </a:pPr>
            <a:r>
              <a:rPr lang="ru-RU" sz="2400" dirty="0">
                <a:solidFill>
                  <a:schemeClr val="tx2"/>
                </a:solidFill>
                <a:cs typeface="Calibri"/>
              </a:rPr>
              <a:t>Сквозные технологии: цифровые технологии виртуальной и дополненной реальности</a:t>
            </a:r>
          </a:p>
        </p:txBody>
      </p:sp>
      <p:grpSp>
        <p:nvGrpSpPr>
          <p:cNvPr id="16" name="Group 15">
            <a:extLst>
              <a:ext uri="{FF2B5EF4-FFF2-40B4-BE49-F238E27FC236}">
                <a16:creationId xmlns:a16="http://schemas.microsoft.com/office/drawing/2014/main" id="{06B7259D-F2AD-42FE-B984-6D1D74321C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4" y="3658536"/>
            <a:ext cx="3655725" cy="2743201"/>
            <a:chOff x="-305" y="-1"/>
            <a:chExt cx="3832880" cy="2876136"/>
          </a:xfrm>
        </p:grpSpPr>
        <p:sp>
          <p:nvSpPr>
            <p:cNvPr id="17" name="Freeform: Shape 16">
              <a:extLst>
                <a:ext uri="{FF2B5EF4-FFF2-40B4-BE49-F238E27FC236}">
                  <a16:creationId xmlns:a16="http://schemas.microsoft.com/office/drawing/2014/main" id="{9E5C38C6-2516-45D1-ADFC-3F59F8E34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C274C95-E7A7-401D-A8F5-FFF5EB92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1D598C3-55D0-44FB-8766-A89B34B317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9EBC5C7-E54F-42F3-93F0-75AAC99FF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9086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9B9F33B-F0CC-4410-85D0-1B957DF4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D72097B5-C55B-B30A-2BE9-65878F660FF4}"/>
              </a:ext>
            </a:extLst>
          </p:cNvPr>
          <p:cNvSpPr>
            <a:spLocks noGrp="1"/>
          </p:cNvSpPr>
          <p:nvPr>
            <p:ph type="title"/>
          </p:nvPr>
        </p:nvSpPr>
        <p:spPr>
          <a:xfrm>
            <a:off x="838201" y="365125"/>
            <a:ext cx="5393360" cy="1325563"/>
          </a:xfrm>
        </p:spPr>
        <p:txBody>
          <a:bodyPr>
            <a:normAutofit/>
          </a:bodyPr>
          <a:lstStyle/>
          <a:p>
            <a:r>
              <a:rPr lang="ru-RU">
                <a:ea typeface="Calibri Light"/>
                <a:cs typeface="Calibri Light"/>
              </a:rPr>
              <a:t>Целевая аудитория проекта</a:t>
            </a:r>
            <a:endParaRPr lang="ru-RU"/>
          </a:p>
        </p:txBody>
      </p:sp>
      <p:sp>
        <p:nvSpPr>
          <p:cNvPr id="23" name="Freeform: Shape 22">
            <a:extLst>
              <a:ext uri="{FF2B5EF4-FFF2-40B4-BE49-F238E27FC236}">
                <a16:creationId xmlns:a16="http://schemas.microsoft.com/office/drawing/2014/main" id="{55CB1B7E-4B0B-4E99-9560-9667270DA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Объект 2">
            <a:extLst>
              <a:ext uri="{FF2B5EF4-FFF2-40B4-BE49-F238E27FC236}">
                <a16:creationId xmlns:a16="http://schemas.microsoft.com/office/drawing/2014/main" id="{E2BDB556-40F0-2743-6D0B-C5ED9F35FBCF}"/>
              </a:ext>
            </a:extLst>
          </p:cNvPr>
          <p:cNvSpPr>
            <a:spLocks noGrp="1"/>
          </p:cNvSpPr>
          <p:nvPr>
            <p:ph idx="1"/>
          </p:nvPr>
        </p:nvSpPr>
        <p:spPr>
          <a:xfrm>
            <a:off x="179173" y="1825625"/>
            <a:ext cx="6309820" cy="4351338"/>
          </a:xfrm>
        </p:spPr>
        <p:txBody>
          <a:bodyPr vert="horz" lIns="91440" tIns="45720" rIns="91440" bIns="45720" rtlCol="0" anchor="t">
            <a:noAutofit/>
          </a:bodyPr>
          <a:lstStyle/>
          <a:p>
            <a:pPr marL="0" indent="0">
              <a:buNone/>
            </a:pPr>
            <a:r>
              <a:rPr lang="ru-RU" sz="2400" dirty="0">
                <a:ea typeface="Calibri" panose="020F0502020204030204"/>
                <a:cs typeface="Calibri" panose="020F0502020204030204"/>
              </a:rPr>
              <a:t>Данный проект нацелен на студентов старших курсов и начинающих специалистов которым необходимы практические навыки. </a:t>
            </a:r>
          </a:p>
          <a:p>
            <a:pPr marL="0" indent="0">
              <a:buNone/>
            </a:pPr>
            <a:r>
              <a:rPr lang="ru-RU" sz="2400" dirty="0">
                <a:ea typeface="Calibri" panose="020F0502020204030204"/>
                <a:cs typeface="Calibri" panose="020F0502020204030204"/>
              </a:rPr>
              <a:t>Портрет потребителя:</a:t>
            </a:r>
          </a:p>
          <a:p>
            <a:r>
              <a:rPr lang="ru-RU" sz="2400" dirty="0">
                <a:ea typeface="Calibri" panose="020F0502020204030204"/>
                <a:cs typeface="Calibri" panose="020F0502020204030204"/>
              </a:rPr>
              <a:t>Студент(начинающий специалист)</a:t>
            </a:r>
          </a:p>
          <a:p>
            <a:r>
              <a:rPr lang="ru-RU" sz="2400" dirty="0">
                <a:ea typeface="Calibri" panose="020F0502020204030204"/>
                <a:cs typeface="Calibri" panose="020F0502020204030204"/>
              </a:rPr>
              <a:t>Возраст 19-24 года</a:t>
            </a:r>
          </a:p>
          <a:p>
            <a:r>
              <a:rPr lang="ru-RU" sz="2400" dirty="0">
                <a:ea typeface="Calibri" panose="020F0502020204030204"/>
                <a:cs typeface="Calibri" panose="020F0502020204030204"/>
              </a:rPr>
              <a:t>Ценности - учёба, знания, желание получить практический опыт в какой-либо сфере</a:t>
            </a:r>
          </a:p>
          <a:p>
            <a:r>
              <a:rPr lang="ru-RU" sz="2400" dirty="0">
                <a:ea typeface="Calibri" panose="020F0502020204030204"/>
                <a:cs typeface="Calibri" panose="020F0502020204030204"/>
              </a:rPr>
              <a:t>Нет психических расстройств и проблем с сердцем, хороший вестибулярный аппарат</a:t>
            </a:r>
          </a:p>
          <a:p>
            <a:r>
              <a:rPr lang="ru-RU" sz="2400" dirty="0">
                <a:ea typeface="Calibri" panose="020F0502020204030204"/>
                <a:cs typeface="Calibri" panose="020F0502020204030204"/>
              </a:rPr>
              <a:t>Ещё не трудоустроен(возможно нехватка рабочих мест для прохождения практики)</a:t>
            </a:r>
          </a:p>
          <a:p>
            <a:endParaRPr lang="ru-RU" sz="2000" dirty="0">
              <a:ea typeface="Calibri" panose="020F0502020204030204"/>
              <a:cs typeface="Calibri" panose="020F0502020204030204"/>
            </a:endParaRPr>
          </a:p>
          <a:p>
            <a:endParaRPr lang="ru-RU" sz="2000" dirty="0">
              <a:ea typeface="Calibri" panose="020F0502020204030204"/>
              <a:cs typeface="Calibri" panose="020F0502020204030204"/>
            </a:endParaRPr>
          </a:p>
          <a:p>
            <a:endParaRPr lang="ru-RU" sz="2000" dirty="0">
              <a:ea typeface="Calibri" panose="020F0502020204030204"/>
              <a:cs typeface="Calibri" panose="020F0502020204030204"/>
            </a:endParaRPr>
          </a:p>
        </p:txBody>
      </p:sp>
      <p:sp>
        <p:nvSpPr>
          <p:cNvPr id="25" name="Oval 2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631" y="2700688"/>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5" descr="Изображение выглядит как человек&#10;&#10;Автоматически созданное описание">
            <a:extLst>
              <a:ext uri="{FF2B5EF4-FFF2-40B4-BE49-F238E27FC236}">
                <a16:creationId xmlns:a16="http://schemas.microsoft.com/office/drawing/2014/main" id="{73C231C0-89EA-2AC9-78CF-4A01F6EEF6B1}"/>
              </a:ext>
            </a:extLst>
          </p:cNvPr>
          <p:cNvPicPr>
            <a:picLocks noChangeAspect="1"/>
          </p:cNvPicPr>
          <p:nvPr/>
        </p:nvPicPr>
        <p:blipFill rotWithShape="1">
          <a:blip r:embed="rId2"/>
          <a:srcRect l="24811" r="8442" b="4"/>
          <a:stretch/>
        </p:blipFill>
        <p:spPr>
          <a:xfrm>
            <a:off x="7879748" y="471373"/>
            <a:ext cx="3910292" cy="3766130"/>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7" name="Freeform: Shape 26">
            <a:extLst>
              <a:ext uri="{FF2B5EF4-FFF2-40B4-BE49-F238E27FC236}">
                <a16:creationId xmlns:a16="http://schemas.microsoft.com/office/drawing/2014/main" id="{196DE3D2-178D-4017-842D-87C88CE92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3881"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9" name="Straight Connector 28">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55865" y="1026771"/>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pic>
        <p:nvPicPr>
          <p:cNvPr id="4" name="Рисунок 4" descr="Изображение выглядит как человек, в помещении, устройство&#10;&#10;Автоматически созданное описание">
            <a:extLst>
              <a:ext uri="{FF2B5EF4-FFF2-40B4-BE49-F238E27FC236}">
                <a16:creationId xmlns:a16="http://schemas.microsoft.com/office/drawing/2014/main" id="{DF129D81-B902-3E0A-B200-DFD3E5B37F8D}"/>
              </a:ext>
            </a:extLst>
          </p:cNvPr>
          <p:cNvPicPr>
            <a:picLocks noChangeAspect="1"/>
          </p:cNvPicPr>
          <p:nvPr/>
        </p:nvPicPr>
        <p:blipFill rotWithShape="1">
          <a:blip r:embed="rId3"/>
          <a:srcRect l="1629" r="22256" b="5"/>
          <a:stretch/>
        </p:blipFill>
        <p:spPr>
          <a:xfrm>
            <a:off x="6373773" y="4427768"/>
            <a:ext cx="3258903" cy="2430233"/>
          </a:xfrm>
          <a:custGeom>
            <a:avLst/>
            <a:gdLst/>
            <a:ahLst/>
            <a:cxnLst/>
            <a:rect l="l" t="t" r="r" b="b"/>
            <a:pathLst>
              <a:path w="2733741" h="2172801">
                <a:moveTo>
                  <a:pt x="1366871" y="0"/>
                </a:moveTo>
                <a:cubicBezTo>
                  <a:pt x="2121772" y="0"/>
                  <a:pt x="2733741" y="595368"/>
                  <a:pt x="2733741" y="1329791"/>
                </a:cubicBezTo>
                <a:cubicBezTo>
                  <a:pt x="2733741" y="1605200"/>
                  <a:pt x="2647683" y="1861054"/>
                  <a:pt x="2500301" y="2073290"/>
                </a:cubicBezTo>
                <a:lnTo>
                  <a:pt x="2423813" y="2172801"/>
                </a:lnTo>
                <a:lnTo>
                  <a:pt x="309928" y="2172801"/>
                </a:lnTo>
                <a:lnTo>
                  <a:pt x="233440" y="2073290"/>
                </a:lnTo>
                <a:cubicBezTo>
                  <a:pt x="86058" y="1861054"/>
                  <a:pt x="0" y="1605200"/>
                  <a:pt x="0" y="1329791"/>
                </a:cubicBezTo>
                <a:cubicBezTo>
                  <a:pt x="0" y="595368"/>
                  <a:pt x="611969" y="0"/>
                  <a:pt x="1366871" y="0"/>
                </a:cubicBezTo>
                <a:close/>
              </a:path>
            </a:pathLst>
          </a:custGeom>
        </p:spPr>
      </p:pic>
      <p:sp>
        <p:nvSpPr>
          <p:cNvPr id="31" name="Arc 30">
            <a:extLst>
              <a:ext uri="{FF2B5EF4-FFF2-40B4-BE49-F238E27FC236}">
                <a16:creationId xmlns:a16="http://schemas.microsoft.com/office/drawing/2014/main" id="{034ACCCC-54D4-4F78-9B85-4A34FEBAA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54998">
            <a:off x="6055857" y="4209253"/>
            <a:ext cx="3868217" cy="3868217"/>
          </a:xfrm>
          <a:prstGeom prst="arc">
            <a:avLst>
              <a:gd name="adj1" fmla="val 16200000"/>
              <a:gd name="adj2" fmla="val 20479261"/>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72413CFE-8B8A-45C9-B7BA-CF49986D4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84359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Заголовок 1">
            <a:extLst>
              <a:ext uri="{FF2B5EF4-FFF2-40B4-BE49-F238E27FC236}">
                <a16:creationId xmlns:a16="http://schemas.microsoft.com/office/drawing/2014/main" id="{99B7452C-1255-2943-B5FD-15E1EF622A54}"/>
              </a:ext>
            </a:extLst>
          </p:cNvPr>
          <p:cNvSpPr>
            <a:spLocks noGrp="1"/>
          </p:cNvSpPr>
          <p:nvPr>
            <p:ph type="title"/>
          </p:nvPr>
        </p:nvSpPr>
        <p:spPr>
          <a:xfrm>
            <a:off x="597762" y="2721"/>
            <a:ext cx="10996020" cy="2135970"/>
          </a:xfrm>
        </p:spPr>
        <p:txBody>
          <a:bodyPr>
            <a:normAutofit/>
          </a:bodyPr>
          <a:lstStyle/>
          <a:p>
            <a:pPr algn="ctr"/>
            <a:r>
              <a:rPr lang="ru-RU" dirty="0">
                <a:solidFill>
                  <a:schemeClr val="tx2"/>
                </a:solidFill>
                <a:ea typeface="Calibri Light"/>
                <a:cs typeface="Calibri Light"/>
              </a:rPr>
              <a:t>Потенциальный объём рынка</a:t>
            </a:r>
            <a:endParaRPr lang="ru-RU" dirty="0">
              <a:solidFill>
                <a:schemeClr val="tx2"/>
              </a:solidFill>
            </a:endParaRPr>
          </a:p>
        </p:txBody>
      </p:sp>
      <p:sp>
        <p:nvSpPr>
          <p:cNvPr id="3" name="Объект 2">
            <a:extLst>
              <a:ext uri="{FF2B5EF4-FFF2-40B4-BE49-F238E27FC236}">
                <a16:creationId xmlns:a16="http://schemas.microsoft.com/office/drawing/2014/main" id="{436CDECE-E960-2ECC-E3DE-D00DF66BC310}"/>
              </a:ext>
            </a:extLst>
          </p:cNvPr>
          <p:cNvSpPr>
            <a:spLocks noGrp="1"/>
          </p:cNvSpPr>
          <p:nvPr>
            <p:ph idx="1"/>
          </p:nvPr>
        </p:nvSpPr>
        <p:spPr>
          <a:xfrm>
            <a:off x="599656" y="2145255"/>
            <a:ext cx="10992233" cy="3264945"/>
          </a:xfrm>
        </p:spPr>
        <p:txBody>
          <a:bodyPr vert="horz" lIns="91440" tIns="45720" rIns="91440" bIns="45720" rtlCol="0" anchor="t">
            <a:noAutofit/>
          </a:bodyPr>
          <a:lstStyle/>
          <a:p>
            <a:pPr marL="0" indent="0">
              <a:buNone/>
            </a:pPr>
            <a:r>
              <a:rPr lang="ru-RU" sz="2400" dirty="0">
                <a:solidFill>
                  <a:schemeClr val="tx2"/>
                </a:solidFill>
                <a:ea typeface="Calibri"/>
                <a:cs typeface="Calibri"/>
              </a:rPr>
              <a:t>Потенциально рынок может охватить всю территорию РФ, включая все ВУЗы страны(497 государственных и 213 негосударственных), предположительно за 3-5 лет, при этом будет продано около 1млн приложений, в два раза больше может оказаться количество платных подписок на наши приложения. Также останется возможность перевода приложений на английский и другие языки, что существенно увеличит охват аудитории. Основными ограничениями могут выступить нехватка оборудования и индивидуальные особенности потребителей.</a:t>
            </a:r>
          </a:p>
        </p:txBody>
      </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8310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Заголовок 1">
            <a:extLst>
              <a:ext uri="{FF2B5EF4-FFF2-40B4-BE49-F238E27FC236}">
                <a16:creationId xmlns:a16="http://schemas.microsoft.com/office/drawing/2014/main" id="{3D7B6FE7-E868-790E-FBC6-B195A5DBF98F}"/>
              </a:ext>
            </a:extLst>
          </p:cNvPr>
          <p:cNvSpPr>
            <a:spLocks noGrp="1"/>
          </p:cNvSpPr>
          <p:nvPr>
            <p:ph type="title"/>
          </p:nvPr>
        </p:nvSpPr>
        <p:spPr>
          <a:xfrm>
            <a:off x="566870" y="991261"/>
            <a:ext cx="11140182" cy="1837349"/>
          </a:xfrm>
        </p:spPr>
        <p:txBody>
          <a:bodyPr>
            <a:normAutofit/>
          </a:bodyPr>
          <a:lstStyle/>
          <a:p>
            <a:pPr algn="ctr"/>
            <a:r>
              <a:rPr lang="ru-RU" dirty="0">
                <a:solidFill>
                  <a:schemeClr val="tx2"/>
                </a:solidFill>
                <a:ea typeface="Calibri Light"/>
                <a:cs typeface="Calibri Light"/>
              </a:rPr>
              <a:t>Потенциальный объём рынка</a:t>
            </a:r>
            <a:endParaRPr lang="ru-RU" dirty="0">
              <a:solidFill>
                <a:schemeClr val="tx2"/>
              </a:solidFill>
            </a:endParaRPr>
          </a:p>
        </p:txBody>
      </p:sp>
      <p:sp>
        <p:nvSpPr>
          <p:cNvPr id="3" name="Объект 2">
            <a:extLst>
              <a:ext uri="{FF2B5EF4-FFF2-40B4-BE49-F238E27FC236}">
                <a16:creationId xmlns:a16="http://schemas.microsoft.com/office/drawing/2014/main" id="{529DF4EF-9ABC-D8EA-4703-8D1BFEC1F9CE}"/>
              </a:ext>
            </a:extLst>
          </p:cNvPr>
          <p:cNvSpPr>
            <a:spLocks noGrp="1"/>
          </p:cNvSpPr>
          <p:nvPr>
            <p:ph idx="1"/>
          </p:nvPr>
        </p:nvSpPr>
        <p:spPr>
          <a:xfrm>
            <a:off x="568764" y="2979336"/>
            <a:ext cx="11136395" cy="2430864"/>
          </a:xfrm>
        </p:spPr>
        <p:txBody>
          <a:bodyPr vert="horz" lIns="91440" tIns="45720" rIns="91440" bIns="45720" rtlCol="0" anchor="t">
            <a:noAutofit/>
          </a:bodyPr>
          <a:lstStyle/>
          <a:p>
            <a:pPr marL="0" indent="0">
              <a:buNone/>
            </a:pPr>
            <a:r>
              <a:rPr lang="ru-RU" sz="2400" dirty="0">
                <a:solidFill>
                  <a:schemeClr val="tx2"/>
                </a:solidFill>
                <a:ea typeface="Calibri"/>
                <a:cs typeface="Calibri"/>
              </a:rPr>
              <a:t>TAM – 5 миллионов студентов и нуждающихся в получении практических навыков начинающих специалистов.</a:t>
            </a:r>
          </a:p>
          <a:p>
            <a:pPr marL="0" indent="0">
              <a:buNone/>
            </a:pPr>
            <a:r>
              <a:rPr lang="ru-RU" sz="2400" dirty="0">
                <a:solidFill>
                  <a:schemeClr val="tx2"/>
                </a:solidFill>
                <a:ea typeface="Calibri"/>
                <a:cs typeface="Calibri"/>
              </a:rPr>
              <a:t>SAM - мы не единственные кто создаёт подобные приложения (На данный момент посредством VR обучается около 5 млн человек).</a:t>
            </a:r>
          </a:p>
          <a:p>
            <a:pPr marL="0" indent="0">
              <a:buNone/>
            </a:pPr>
            <a:r>
              <a:rPr lang="ru-RU" sz="2400" dirty="0">
                <a:solidFill>
                  <a:schemeClr val="tx2"/>
                </a:solidFill>
                <a:ea typeface="Calibri"/>
                <a:cs typeface="Calibri"/>
              </a:rPr>
              <a:t>SOM- но уверен, что мы способны забрать себе долю на рынке потребителей (~1000 пользователей на старте)</a:t>
            </a:r>
          </a:p>
          <a:p>
            <a:pPr marL="0" indent="0">
              <a:buNone/>
            </a:pPr>
            <a:endParaRPr lang="ru-RU" sz="1700" dirty="0">
              <a:solidFill>
                <a:schemeClr val="tx2"/>
              </a:solidFill>
              <a:ea typeface="Calibri"/>
              <a:cs typeface="Calibri"/>
            </a:endParaRPr>
          </a:p>
        </p:txBody>
      </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82885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Заголовок 1">
            <a:extLst>
              <a:ext uri="{FF2B5EF4-FFF2-40B4-BE49-F238E27FC236}">
                <a16:creationId xmlns:a16="http://schemas.microsoft.com/office/drawing/2014/main" id="{7AF6371A-B38E-77FE-5171-714EEDF9C253}"/>
              </a:ext>
            </a:extLst>
          </p:cNvPr>
          <p:cNvSpPr>
            <a:spLocks noGrp="1"/>
          </p:cNvSpPr>
          <p:nvPr>
            <p:ph type="title"/>
          </p:nvPr>
        </p:nvSpPr>
        <p:spPr>
          <a:xfrm>
            <a:off x="640080" y="1243013"/>
            <a:ext cx="3855720" cy="4371974"/>
          </a:xfrm>
        </p:spPr>
        <p:txBody>
          <a:bodyPr>
            <a:normAutofit/>
          </a:bodyPr>
          <a:lstStyle/>
          <a:p>
            <a:r>
              <a:rPr lang="ru-RU" dirty="0">
                <a:solidFill>
                  <a:schemeClr val="tx2"/>
                </a:solidFill>
                <a:ea typeface="Calibri Light"/>
                <a:cs typeface="Calibri Light"/>
              </a:rPr>
              <a:t>Анализ конкурентов</a:t>
            </a:r>
            <a:endParaRPr lang="ru-RU" dirty="0">
              <a:solidFill>
                <a:schemeClr val="tx2"/>
              </a:solidFill>
            </a:endParaRPr>
          </a:p>
        </p:txBody>
      </p:sp>
      <p:sp>
        <p:nvSpPr>
          <p:cNvPr id="3" name="Объект 2">
            <a:extLst>
              <a:ext uri="{FF2B5EF4-FFF2-40B4-BE49-F238E27FC236}">
                <a16:creationId xmlns:a16="http://schemas.microsoft.com/office/drawing/2014/main" id="{E0D90233-01D3-6EE3-C4AA-DF779D71DBEC}"/>
              </a:ext>
            </a:extLst>
          </p:cNvPr>
          <p:cNvSpPr>
            <a:spLocks noGrp="1"/>
          </p:cNvSpPr>
          <p:nvPr>
            <p:ph idx="1"/>
          </p:nvPr>
        </p:nvSpPr>
        <p:spPr>
          <a:xfrm>
            <a:off x="5215811" y="508838"/>
            <a:ext cx="6631952" cy="5535346"/>
          </a:xfrm>
        </p:spPr>
        <p:txBody>
          <a:bodyPr vert="horz" lIns="91440" tIns="45720" rIns="91440" bIns="45720" rtlCol="0" anchor="ctr">
            <a:noAutofit/>
          </a:bodyPr>
          <a:lstStyle/>
          <a:p>
            <a:pPr marL="0" indent="0">
              <a:buNone/>
            </a:pPr>
            <a:r>
              <a:rPr lang="ru-RU" sz="2400" dirty="0">
                <a:solidFill>
                  <a:schemeClr val="tx2"/>
                </a:solidFill>
                <a:ea typeface="Calibri"/>
                <a:cs typeface="Calibri"/>
              </a:rPr>
              <a:t>Продукты/услуги конкурентов - MEL Science: продукт(MEL </a:t>
            </a:r>
            <a:r>
              <a:rPr lang="ru-RU" sz="2400" dirty="0" err="1">
                <a:solidFill>
                  <a:schemeClr val="tx2"/>
                </a:solidFill>
                <a:ea typeface="Calibri"/>
                <a:cs typeface="Calibri"/>
              </a:rPr>
              <a:t>Chemistry</a:t>
            </a:r>
            <a:r>
              <a:rPr lang="ru-RU" sz="2400" dirty="0">
                <a:solidFill>
                  <a:schemeClr val="tx2"/>
                </a:solidFill>
                <a:ea typeface="Calibri"/>
                <a:cs typeface="Calibri"/>
              </a:rPr>
              <a:t>)система уроков VR которые позволяют визуализировать сложный материал по различным темам. </a:t>
            </a:r>
            <a:r>
              <a:rPr lang="ru-RU" sz="2400" dirty="0" err="1">
                <a:solidFill>
                  <a:schemeClr val="tx2"/>
                </a:solidFill>
                <a:ea typeface="Calibri"/>
                <a:cs typeface="Calibri"/>
              </a:rPr>
              <a:t>Rubius</a:t>
            </a:r>
            <a:r>
              <a:rPr lang="ru-RU" sz="2400" dirty="0">
                <a:solidFill>
                  <a:schemeClr val="tx2"/>
                </a:solidFill>
                <a:ea typeface="Calibri"/>
                <a:cs typeface="Calibri"/>
              </a:rPr>
              <a:t>(виртуальный класс по ОБЖ)изучение ОБЖ через проведение практических занятий в VR.</a:t>
            </a:r>
          </a:p>
          <a:p>
            <a:pPr marL="0" indent="0">
              <a:buNone/>
            </a:pPr>
            <a:r>
              <a:rPr lang="ru-RU" sz="2400" dirty="0">
                <a:solidFill>
                  <a:schemeClr val="tx2"/>
                </a:solidFill>
                <a:ea typeface="Calibri"/>
                <a:cs typeface="Calibri"/>
              </a:rPr>
              <a:t>Фирмы конкуренты - </a:t>
            </a:r>
            <a:r>
              <a:rPr lang="ru-RU" sz="2400" dirty="0" err="1">
                <a:solidFill>
                  <a:schemeClr val="tx2"/>
                </a:solidFill>
                <a:ea typeface="Calibri"/>
                <a:cs typeface="Calibri"/>
              </a:rPr>
              <a:t>VRdigest</a:t>
            </a:r>
            <a:r>
              <a:rPr lang="ru-RU" sz="2400" dirty="0">
                <a:solidFill>
                  <a:schemeClr val="tx2"/>
                </a:solidFill>
                <a:ea typeface="Calibri"/>
                <a:cs typeface="Calibri"/>
              </a:rPr>
              <a:t> компания по созданию VR  приложений.</a:t>
            </a:r>
          </a:p>
          <a:p>
            <a:pPr marL="0" indent="0">
              <a:buNone/>
            </a:pPr>
            <a:r>
              <a:rPr lang="ru-RU" sz="2400" dirty="0">
                <a:solidFill>
                  <a:schemeClr val="tx2"/>
                </a:solidFill>
                <a:ea typeface="Calibri"/>
                <a:cs typeface="Calibri"/>
              </a:rPr>
              <a:t>Наши преимущества - так как это стартап проект, то явно у нас будет низкая цена, а также предусмотрена возможность оснащать некоторые ВУЗы нашим приложением, а  анализируя рынок можно сказать, что в РФ довольно мало обучающих VR приложений и открыто много дисциплин(тем) на которые можно разработать приложение.</a:t>
            </a:r>
          </a:p>
        </p:txBody>
      </p:sp>
    </p:spTree>
    <p:extLst>
      <p:ext uri="{BB962C8B-B14F-4D97-AF65-F5344CB8AC3E}">
        <p14:creationId xmlns:p14="http://schemas.microsoft.com/office/powerpoint/2010/main" val="259582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D2F5602-6586-46E4-8645-2CDA442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434B85-DB0D-4010-A6A1-147F28D47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82F8F1F3-4467-97B9-8BD1-B3DDA8E781EE}"/>
              </a:ext>
            </a:extLst>
          </p:cNvPr>
          <p:cNvSpPr>
            <a:spLocks noGrp="1"/>
          </p:cNvSpPr>
          <p:nvPr>
            <p:ph type="title"/>
          </p:nvPr>
        </p:nvSpPr>
        <p:spPr>
          <a:xfrm>
            <a:off x="1179226" y="39017"/>
            <a:ext cx="9833548" cy="944563"/>
          </a:xfrm>
        </p:spPr>
        <p:txBody>
          <a:bodyPr>
            <a:normAutofit/>
          </a:bodyPr>
          <a:lstStyle/>
          <a:p>
            <a:pPr algn="ctr"/>
            <a:r>
              <a:rPr lang="ru-RU" dirty="0">
                <a:solidFill>
                  <a:schemeClr val="tx2"/>
                </a:solidFill>
                <a:ea typeface="Calibri Light"/>
                <a:cs typeface="Calibri Light"/>
              </a:rPr>
              <a:t>Бизнес - модель</a:t>
            </a:r>
            <a:endParaRPr lang="ru-RU" dirty="0">
              <a:solidFill>
                <a:schemeClr val="tx2"/>
              </a:solidFill>
            </a:endParaRPr>
          </a:p>
        </p:txBody>
      </p:sp>
      <p:grpSp>
        <p:nvGrpSpPr>
          <p:cNvPr id="14" name="Group 13">
            <a:extLst>
              <a:ext uri="{FF2B5EF4-FFF2-40B4-BE49-F238E27FC236}">
                <a16:creationId xmlns:a16="http://schemas.microsoft.com/office/drawing/2014/main" id="{F2E5F4F0-80C0-49F3-84A2-453DE42F20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915607" cy="2187829"/>
            <a:chOff x="-305" y="-1"/>
            <a:chExt cx="3832880" cy="2876136"/>
          </a:xfrm>
        </p:grpSpPr>
        <p:sp>
          <p:nvSpPr>
            <p:cNvPr id="15" name="Freeform: Shape 14">
              <a:extLst>
                <a:ext uri="{FF2B5EF4-FFF2-40B4-BE49-F238E27FC236}">
                  <a16:creationId xmlns:a16="http://schemas.microsoft.com/office/drawing/2014/main" id="{342FEDB6-5432-4162-8648-3827572AF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9FE345E-092D-4A20-A43A-0F9258D96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7A313FCF-0EE7-4C6B-BAB3-EFC9451D3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B9ECD02-BE1B-4347-8C2E-EEA690082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Объект 4">
            <a:extLst>
              <a:ext uri="{FF2B5EF4-FFF2-40B4-BE49-F238E27FC236}">
                <a16:creationId xmlns:a16="http://schemas.microsoft.com/office/drawing/2014/main" id="{AF5A64C4-9A06-FA1B-20CE-83B95E8B0030}"/>
              </a:ext>
            </a:extLst>
          </p:cNvPr>
          <p:cNvGraphicFramePr>
            <a:graphicFrameLocks noGrp="1"/>
          </p:cNvGraphicFramePr>
          <p:nvPr>
            <p:ph idx="1"/>
            <p:extLst>
              <p:ext uri="{D42A27DB-BD31-4B8C-83A1-F6EECF244321}">
                <p14:modId xmlns:p14="http://schemas.microsoft.com/office/powerpoint/2010/main" val="3237487584"/>
              </p:ext>
            </p:extLst>
          </p:nvPr>
        </p:nvGraphicFramePr>
        <p:xfrm>
          <a:off x="380999" y="970642"/>
          <a:ext cx="11426591" cy="5777601"/>
        </p:xfrm>
        <a:graphic>
          <a:graphicData uri="http://schemas.openxmlformats.org/drawingml/2006/table">
            <a:tbl>
              <a:tblPr firstRow="1" bandRow="1">
                <a:tableStyleId>{5C22544A-7EE6-4342-B048-85BDC9FD1C3A}</a:tableStyleId>
              </a:tblPr>
              <a:tblGrid>
                <a:gridCol w="2115152">
                  <a:extLst>
                    <a:ext uri="{9D8B030D-6E8A-4147-A177-3AD203B41FA5}">
                      <a16:colId xmlns:a16="http://schemas.microsoft.com/office/drawing/2014/main" val="3140301241"/>
                    </a:ext>
                  </a:extLst>
                </a:gridCol>
                <a:gridCol w="2026210">
                  <a:extLst>
                    <a:ext uri="{9D8B030D-6E8A-4147-A177-3AD203B41FA5}">
                      <a16:colId xmlns:a16="http://schemas.microsoft.com/office/drawing/2014/main" val="4100286817"/>
                    </a:ext>
                  </a:extLst>
                </a:gridCol>
                <a:gridCol w="2098425">
                  <a:extLst>
                    <a:ext uri="{9D8B030D-6E8A-4147-A177-3AD203B41FA5}">
                      <a16:colId xmlns:a16="http://schemas.microsoft.com/office/drawing/2014/main" val="3910546462"/>
                    </a:ext>
                  </a:extLst>
                </a:gridCol>
                <a:gridCol w="525210">
                  <a:extLst>
                    <a:ext uri="{9D8B030D-6E8A-4147-A177-3AD203B41FA5}">
                      <a16:colId xmlns:a16="http://schemas.microsoft.com/office/drawing/2014/main" val="1449822937"/>
                    </a:ext>
                  </a:extLst>
                </a:gridCol>
                <a:gridCol w="1937268">
                  <a:extLst>
                    <a:ext uri="{9D8B030D-6E8A-4147-A177-3AD203B41FA5}">
                      <a16:colId xmlns:a16="http://schemas.microsoft.com/office/drawing/2014/main" val="3553820483"/>
                    </a:ext>
                  </a:extLst>
                </a:gridCol>
                <a:gridCol w="2724326">
                  <a:extLst>
                    <a:ext uri="{9D8B030D-6E8A-4147-A177-3AD203B41FA5}">
                      <a16:colId xmlns:a16="http://schemas.microsoft.com/office/drawing/2014/main" val="4146713504"/>
                    </a:ext>
                  </a:extLst>
                </a:gridCol>
              </a:tblGrid>
              <a:tr h="2087706">
                <a:tc rowSpan="2">
                  <a:txBody>
                    <a:bodyPr/>
                    <a:lstStyle/>
                    <a:p>
                      <a:pPr algn="l" fontAlgn="base"/>
                      <a:r>
                        <a:rPr lang="ru-RU" sz="1300" dirty="0">
                          <a:effectLst/>
                        </a:rPr>
                        <a:t>Ключевые партнёры​</a:t>
                      </a:r>
                    </a:p>
                    <a:p>
                      <a:pPr lvl="0" algn="l">
                        <a:buNone/>
                      </a:pPr>
                      <a:endParaRPr lang="ru-RU" sz="1300" dirty="0">
                        <a:effectLst/>
                      </a:endParaRPr>
                    </a:p>
                    <a:p>
                      <a:pPr lvl="0" algn="l">
                        <a:buNone/>
                      </a:pPr>
                      <a:r>
                        <a:rPr lang="ru-RU" sz="1300" dirty="0">
                          <a:effectLst/>
                        </a:rPr>
                        <a:t>ВУЗы РФ;</a:t>
                      </a:r>
                    </a:p>
                    <a:p>
                      <a:pPr lvl="0" algn="l">
                        <a:buNone/>
                      </a:pPr>
                      <a:r>
                        <a:rPr lang="ru-RU" sz="1300" dirty="0">
                          <a:effectLst/>
                        </a:rPr>
                        <a:t>Площадки по продаже приложений.</a:t>
                      </a:r>
                    </a:p>
                  </a:txBody>
                  <a:tcPr marL="85604" marR="85604" marT="42802" marB="42802"/>
                </a:tc>
                <a:tc>
                  <a:txBody>
                    <a:bodyPr/>
                    <a:lstStyle/>
                    <a:p>
                      <a:pPr algn="l" fontAlgn="base"/>
                      <a:r>
                        <a:rPr lang="ru-RU" sz="1300" dirty="0">
                          <a:effectLst/>
                        </a:rPr>
                        <a:t>Ключевые виды деятельности​</a:t>
                      </a:r>
                    </a:p>
                    <a:p>
                      <a:pPr lvl="0" algn="l">
                        <a:buNone/>
                      </a:pPr>
                      <a:endParaRPr lang="ru-RU" sz="1300" dirty="0">
                        <a:effectLst/>
                      </a:endParaRPr>
                    </a:p>
                    <a:p>
                      <a:pPr lvl="0" algn="l">
                        <a:buNone/>
                      </a:pPr>
                      <a:r>
                        <a:rPr lang="ru-RU" sz="1300" dirty="0">
                          <a:effectLst/>
                        </a:rPr>
                        <a:t>Создание образовательных приложений.</a:t>
                      </a:r>
                    </a:p>
                  </a:txBody>
                  <a:tcPr marL="85604" marR="85604" marT="42802" marB="42802"/>
                </a:tc>
                <a:tc rowSpan="2" gridSpan="2">
                  <a:txBody>
                    <a:bodyPr/>
                    <a:lstStyle/>
                    <a:p>
                      <a:pPr algn="l" fontAlgn="base"/>
                      <a:r>
                        <a:rPr lang="ru-RU" sz="1300" dirty="0">
                          <a:effectLst/>
                        </a:rPr>
                        <a:t>Ценностные предложения​</a:t>
                      </a:r>
                    </a:p>
                    <a:p>
                      <a:pPr lvl="0" algn="l">
                        <a:buNone/>
                      </a:pPr>
                      <a:endParaRPr lang="ru-RU" sz="1300" dirty="0">
                        <a:effectLst/>
                      </a:endParaRPr>
                    </a:p>
                    <a:p>
                      <a:pPr lvl="0" algn="l">
                        <a:buNone/>
                      </a:pPr>
                      <a:r>
                        <a:rPr lang="ru-RU" sz="1300" dirty="0">
                          <a:effectLst/>
                        </a:rPr>
                        <a:t>Низкая цена;</a:t>
                      </a:r>
                    </a:p>
                    <a:p>
                      <a:pPr lvl="0" algn="l">
                        <a:buNone/>
                      </a:pPr>
                      <a:r>
                        <a:rPr lang="ru-RU" sz="1300" dirty="0">
                          <a:effectLst/>
                        </a:rPr>
                        <a:t>Изготовление на заказ;</a:t>
                      </a:r>
                    </a:p>
                    <a:p>
                      <a:pPr lvl="0" algn="l">
                        <a:buNone/>
                      </a:pPr>
                      <a:r>
                        <a:rPr lang="ru-RU" sz="1300" dirty="0">
                          <a:effectLst/>
                        </a:rPr>
                        <a:t>Скорость обучения с помощью приложений;</a:t>
                      </a:r>
                    </a:p>
                    <a:p>
                      <a:pPr lvl="0" algn="l">
                        <a:buNone/>
                      </a:pPr>
                      <a:r>
                        <a:rPr lang="ru-RU" sz="1300" dirty="0">
                          <a:effectLst/>
                        </a:rPr>
                        <a:t>Высокая доступность приложений.</a:t>
                      </a:r>
                    </a:p>
                  </a:txBody>
                  <a:tcPr marL="85604" marR="85604" marT="42802" marB="42802"/>
                </a:tc>
                <a:tc rowSpan="2" hMerge="1">
                  <a:txBody>
                    <a:bodyPr/>
                    <a:lstStyle/>
                    <a:p>
                      <a:endParaRPr lang="ru-RU"/>
                    </a:p>
                  </a:txBody>
                  <a:tcPr/>
                </a:tc>
                <a:tc>
                  <a:txBody>
                    <a:bodyPr/>
                    <a:lstStyle/>
                    <a:p>
                      <a:pPr algn="l" fontAlgn="base"/>
                      <a:r>
                        <a:rPr lang="ru-RU" sz="1300" dirty="0">
                          <a:effectLst/>
                        </a:rPr>
                        <a:t>Взаимоотношения с клиентами​</a:t>
                      </a:r>
                    </a:p>
                    <a:p>
                      <a:pPr lvl="0" algn="l">
                        <a:buNone/>
                      </a:pPr>
                      <a:endParaRPr lang="ru-RU" sz="1300" dirty="0">
                        <a:effectLst/>
                      </a:endParaRPr>
                    </a:p>
                    <a:p>
                      <a:pPr lvl="0" algn="l">
                        <a:buNone/>
                      </a:pPr>
                      <a:r>
                        <a:rPr lang="ru-RU" sz="1300" dirty="0">
                          <a:effectLst/>
                        </a:rPr>
                        <a:t>Самообслуживание - клиенты дистанционно приобретают доступ к приложению, после чего пользуются им.</a:t>
                      </a:r>
                    </a:p>
                    <a:p>
                      <a:pPr lvl="0" algn="l">
                        <a:buNone/>
                      </a:pPr>
                      <a:endParaRPr lang="ru-RU" sz="1300" dirty="0">
                        <a:effectLst/>
                      </a:endParaRPr>
                    </a:p>
                  </a:txBody>
                  <a:tcPr marL="85604" marR="85604" marT="42802" marB="42802"/>
                </a:tc>
                <a:tc rowSpan="2">
                  <a:txBody>
                    <a:bodyPr/>
                    <a:lstStyle/>
                    <a:p>
                      <a:pPr algn="l" fontAlgn="base"/>
                      <a:r>
                        <a:rPr lang="ru-RU" sz="1300" dirty="0">
                          <a:effectLst/>
                        </a:rPr>
                        <a:t>Потребительские сегменты​</a:t>
                      </a:r>
                    </a:p>
                    <a:p>
                      <a:pPr lvl="0" algn="l">
                        <a:buNone/>
                      </a:pPr>
                      <a:endParaRPr lang="ru-RU" sz="1300" dirty="0">
                        <a:effectLst/>
                      </a:endParaRPr>
                    </a:p>
                    <a:p>
                      <a:pPr lvl="0" algn="l">
                        <a:buNone/>
                      </a:pPr>
                      <a:r>
                        <a:rPr lang="ru-RU" sz="1300" dirty="0">
                          <a:effectLst/>
                        </a:rPr>
                        <a:t>Студенты старших курсов, проживающие в РФ от 19 лет, со средним доходом, желающие получить практические знания в какой-либо образовательной сфере.</a:t>
                      </a:r>
                    </a:p>
                    <a:p>
                      <a:pPr lvl="0" algn="l">
                        <a:buNone/>
                      </a:pPr>
                      <a:endParaRPr lang="ru-RU" sz="1300" dirty="0">
                        <a:effectLst/>
                      </a:endParaRPr>
                    </a:p>
                    <a:p>
                      <a:pPr lvl="0" algn="l">
                        <a:buNone/>
                      </a:pPr>
                      <a:r>
                        <a:rPr lang="ru-RU" sz="1300" dirty="0">
                          <a:effectLst/>
                        </a:rPr>
                        <a:t>Будущие потенциальные профессиональные кадры, проживающие в РФ, от 22 до 24 лет, у которых нехватка практического опыта в той, или иной сфере деятельности.</a:t>
                      </a:r>
                    </a:p>
                  </a:txBody>
                  <a:tcPr marL="85604" marR="85604" marT="42802" marB="42802"/>
                </a:tc>
                <a:extLst>
                  <a:ext uri="{0D108BD9-81ED-4DB2-BD59-A6C34878D82A}">
                    <a16:rowId xmlns:a16="http://schemas.microsoft.com/office/drawing/2014/main" val="446975391"/>
                  </a:ext>
                </a:extLst>
              </a:tr>
              <a:tr h="2155680">
                <a:tc vMerge="1">
                  <a:txBody>
                    <a:bodyPr/>
                    <a:lstStyle/>
                    <a:p>
                      <a:endParaRPr lang="ru-RU"/>
                    </a:p>
                  </a:txBody>
                  <a:tcPr/>
                </a:tc>
                <a:tc>
                  <a:txBody>
                    <a:bodyPr/>
                    <a:lstStyle/>
                    <a:p>
                      <a:pPr algn="l" fontAlgn="base"/>
                      <a:r>
                        <a:rPr lang="ru-RU" sz="1300" dirty="0">
                          <a:effectLst/>
                        </a:rPr>
                        <a:t>Ключевые ресурсы​</a:t>
                      </a:r>
                    </a:p>
                    <a:p>
                      <a:pPr lvl="0" algn="l">
                        <a:buNone/>
                      </a:pPr>
                      <a:endParaRPr lang="ru-RU" sz="1300" dirty="0">
                        <a:effectLst/>
                      </a:endParaRPr>
                    </a:p>
                    <a:p>
                      <a:pPr lvl="0" algn="l">
                        <a:buNone/>
                      </a:pPr>
                      <a:r>
                        <a:rPr lang="ru-RU" sz="1300" dirty="0">
                          <a:effectLst/>
                        </a:rPr>
                        <a:t>Финансы;</a:t>
                      </a:r>
                    </a:p>
                    <a:p>
                      <a:pPr lvl="0" algn="l">
                        <a:buNone/>
                      </a:pPr>
                      <a:r>
                        <a:rPr lang="ru-RU" sz="1300" dirty="0">
                          <a:effectLst/>
                        </a:rPr>
                        <a:t>Интеллектуальные ресурсы;</a:t>
                      </a:r>
                    </a:p>
                  </a:txBody>
                  <a:tcPr marL="85604" marR="85604" marT="42802" marB="42802"/>
                </a:tc>
                <a:tc gridSpan="2" vMerge="1">
                  <a:txBody>
                    <a:bodyPr/>
                    <a:lstStyle/>
                    <a:p>
                      <a:endParaRPr lang="ru-RU"/>
                    </a:p>
                  </a:txBody>
                  <a:tcPr/>
                </a:tc>
                <a:tc hMerge="1" vMerge="1">
                  <a:txBody>
                    <a:bodyPr/>
                    <a:lstStyle/>
                    <a:p>
                      <a:endParaRPr lang="ru-RU"/>
                    </a:p>
                  </a:txBody>
                  <a:tcPr/>
                </a:tc>
                <a:tc>
                  <a:txBody>
                    <a:bodyPr/>
                    <a:lstStyle/>
                    <a:p>
                      <a:pPr algn="l" fontAlgn="base"/>
                      <a:r>
                        <a:rPr lang="ru-RU" sz="1300" dirty="0">
                          <a:effectLst/>
                        </a:rPr>
                        <a:t>Каналы сбыта​</a:t>
                      </a:r>
                    </a:p>
                    <a:p>
                      <a:pPr lvl="0" algn="l">
                        <a:buNone/>
                      </a:pPr>
                      <a:endParaRPr lang="ru-RU" sz="1300" dirty="0">
                        <a:effectLst/>
                      </a:endParaRPr>
                    </a:p>
                    <a:p>
                      <a:pPr lvl="0" algn="l">
                        <a:buNone/>
                      </a:pPr>
                      <a:r>
                        <a:rPr lang="ru-RU" sz="1300" dirty="0">
                          <a:effectLst/>
                        </a:rPr>
                        <a:t>Продажи через интернет, на специализированных сайтах по продаже приложений;</a:t>
                      </a:r>
                    </a:p>
                    <a:p>
                      <a:pPr lvl="0" algn="l">
                        <a:buNone/>
                      </a:pPr>
                      <a:r>
                        <a:rPr lang="ru-RU" sz="1300" dirty="0">
                          <a:effectLst/>
                        </a:rPr>
                        <a:t>Возможно создание своей группы в соц. Сетях.</a:t>
                      </a:r>
                    </a:p>
                  </a:txBody>
                  <a:tcPr marL="85604" marR="85604" marT="42802" marB="42802"/>
                </a:tc>
                <a:tc vMerge="1">
                  <a:txBody>
                    <a:bodyPr/>
                    <a:lstStyle/>
                    <a:p>
                      <a:endParaRPr lang="ru-RU"/>
                    </a:p>
                  </a:txBody>
                  <a:tcPr/>
                </a:tc>
                <a:extLst>
                  <a:ext uri="{0D108BD9-81ED-4DB2-BD59-A6C34878D82A}">
                    <a16:rowId xmlns:a16="http://schemas.microsoft.com/office/drawing/2014/main" val="3777486199"/>
                  </a:ext>
                </a:extLst>
              </a:tr>
              <a:tr h="1534215">
                <a:tc gridSpan="3">
                  <a:txBody>
                    <a:bodyPr/>
                    <a:lstStyle/>
                    <a:p>
                      <a:pPr algn="l" fontAlgn="base"/>
                      <a:r>
                        <a:rPr lang="ru-RU" sz="1300" dirty="0">
                          <a:effectLst/>
                        </a:rPr>
                        <a:t>Структура издержек​</a:t>
                      </a:r>
                    </a:p>
                    <a:p>
                      <a:pPr lvl="0" algn="l">
                        <a:buNone/>
                      </a:pPr>
                      <a:endParaRPr lang="ru-RU" sz="1300" dirty="0">
                        <a:effectLst/>
                      </a:endParaRPr>
                    </a:p>
                    <a:p>
                      <a:pPr lvl="0" algn="l">
                        <a:buNone/>
                      </a:pPr>
                      <a:r>
                        <a:rPr lang="ru-RU" sz="1300" dirty="0">
                          <a:effectLst/>
                        </a:rPr>
                        <a:t>Оплата площадке на которой осуществляется продажа приложений;</a:t>
                      </a:r>
                    </a:p>
                    <a:p>
                      <a:pPr lvl="0" algn="l">
                        <a:buNone/>
                      </a:pPr>
                      <a:r>
                        <a:rPr lang="ru-RU" sz="1300" dirty="0">
                          <a:effectLst/>
                        </a:rPr>
                        <a:t>Разработка приложения, оплата разработчикам;</a:t>
                      </a:r>
                    </a:p>
                    <a:p>
                      <a:pPr lvl="0" algn="l">
                        <a:buNone/>
                      </a:pPr>
                      <a:r>
                        <a:rPr lang="ru-RU" sz="1300" dirty="0">
                          <a:effectLst/>
                        </a:rPr>
                        <a:t>Оплата рекламы;</a:t>
                      </a:r>
                    </a:p>
                    <a:p>
                      <a:pPr lvl="0" algn="l">
                        <a:buNone/>
                      </a:pPr>
                      <a:r>
                        <a:rPr lang="ru-RU" sz="1300" dirty="0">
                          <a:effectLst/>
                        </a:rPr>
                        <a:t>Налоги.</a:t>
                      </a:r>
                    </a:p>
                    <a:p>
                      <a:pPr lvl="0" algn="l">
                        <a:buNone/>
                      </a:pPr>
                      <a:endParaRPr lang="ru-RU" sz="1300" dirty="0">
                        <a:effectLst/>
                      </a:endParaRPr>
                    </a:p>
                  </a:txBody>
                  <a:tcPr marL="85604" marR="85604" marT="42802" marB="42802"/>
                </a:tc>
                <a:tc hMerge="1">
                  <a:txBody>
                    <a:bodyPr/>
                    <a:lstStyle/>
                    <a:p>
                      <a:endParaRPr lang="ru-RU"/>
                    </a:p>
                  </a:txBody>
                  <a:tcPr/>
                </a:tc>
                <a:tc hMerge="1">
                  <a:txBody>
                    <a:bodyPr/>
                    <a:lstStyle/>
                    <a:p>
                      <a:endParaRPr lang="ru-RU"/>
                    </a:p>
                  </a:txBody>
                  <a:tcPr/>
                </a:tc>
                <a:tc gridSpan="3">
                  <a:txBody>
                    <a:bodyPr/>
                    <a:lstStyle/>
                    <a:p>
                      <a:pPr algn="l" fontAlgn="base"/>
                      <a:r>
                        <a:rPr lang="ru-RU" sz="1300" dirty="0">
                          <a:effectLst/>
                        </a:rPr>
                        <a:t>Потоки поступления доходов​</a:t>
                      </a:r>
                    </a:p>
                    <a:p>
                      <a:pPr lvl="0" algn="l">
                        <a:buNone/>
                      </a:pPr>
                      <a:endParaRPr lang="ru-RU" sz="1300" dirty="0">
                        <a:effectLst/>
                      </a:endParaRPr>
                    </a:p>
                    <a:p>
                      <a:pPr lvl="0" algn="l">
                        <a:buNone/>
                      </a:pPr>
                      <a:r>
                        <a:rPr lang="ru-RU" sz="1300" dirty="0">
                          <a:effectLst/>
                        </a:rPr>
                        <a:t>Продажа копий приложений(права остаются за издателем);</a:t>
                      </a:r>
                    </a:p>
                    <a:p>
                      <a:pPr lvl="0" algn="l">
                        <a:buNone/>
                      </a:pPr>
                      <a:r>
                        <a:rPr lang="ru-RU" sz="1300" dirty="0">
                          <a:effectLst/>
                        </a:rPr>
                        <a:t>Плата за использование приложений(платная подписка).</a:t>
                      </a:r>
                    </a:p>
                  </a:txBody>
                  <a:tcPr marL="85604" marR="85604" marT="42802" marB="42802"/>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828547"/>
                  </a:ext>
                </a:extLst>
              </a:tr>
            </a:tbl>
          </a:graphicData>
        </a:graphic>
      </p:graphicFrame>
    </p:spTree>
    <p:extLst>
      <p:ext uri="{BB962C8B-B14F-4D97-AF65-F5344CB8AC3E}">
        <p14:creationId xmlns:p14="http://schemas.microsoft.com/office/powerpoint/2010/main" val="24477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2F5602-6586-46E4-8645-2CDA442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9434B85-DB0D-4010-A6A1-147F28D47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90794C31-408C-A59F-A858-27B8C1EA4C7C}"/>
              </a:ext>
            </a:extLst>
          </p:cNvPr>
          <p:cNvSpPr>
            <a:spLocks noGrp="1"/>
          </p:cNvSpPr>
          <p:nvPr>
            <p:ph type="title"/>
          </p:nvPr>
        </p:nvSpPr>
        <p:spPr>
          <a:xfrm>
            <a:off x="1179226" y="320231"/>
            <a:ext cx="9833548" cy="2581833"/>
          </a:xfrm>
        </p:spPr>
        <p:txBody>
          <a:bodyPr>
            <a:normAutofit/>
          </a:bodyPr>
          <a:lstStyle/>
          <a:p>
            <a:pPr algn="ctr"/>
            <a:r>
              <a:rPr lang="ru-RU" dirty="0">
                <a:solidFill>
                  <a:schemeClr val="tx2"/>
                </a:solidFill>
                <a:ea typeface="Calibri Light"/>
                <a:cs typeface="Calibri Light"/>
              </a:rPr>
              <a:t>Цель проекта по SMART</a:t>
            </a:r>
            <a:endParaRPr lang="ru-RU" dirty="0">
              <a:solidFill>
                <a:schemeClr val="tx2"/>
              </a:solidFill>
            </a:endParaRPr>
          </a:p>
        </p:txBody>
      </p:sp>
      <p:grpSp>
        <p:nvGrpSpPr>
          <p:cNvPr id="13" name="Group 12">
            <a:extLst>
              <a:ext uri="{FF2B5EF4-FFF2-40B4-BE49-F238E27FC236}">
                <a16:creationId xmlns:a16="http://schemas.microsoft.com/office/drawing/2014/main" id="{F2E5F4F0-80C0-49F3-84A2-453DE42F20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915607" cy="2187829"/>
            <a:chOff x="-305" y="-1"/>
            <a:chExt cx="3832880" cy="2876136"/>
          </a:xfrm>
        </p:grpSpPr>
        <p:sp>
          <p:nvSpPr>
            <p:cNvPr id="14" name="Freeform: Shape 13">
              <a:extLst>
                <a:ext uri="{FF2B5EF4-FFF2-40B4-BE49-F238E27FC236}">
                  <a16:creationId xmlns:a16="http://schemas.microsoft.com/office/drawing/2014/main" id="{342FEDB6-5432-4162-8648-3827572AF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9FE345E-092D-4A20-A43A-0F9258D96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A313FCF-0EE7-4C6B-BAB3-EFC9451D3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B9ECD02-BE1B-4347-8C2E-EEA690082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Объект 2">
            <a:extLst>
              <a:ext uri="{FF2B5EF4-FFF2-40B4-BE49-F238E27FC236}">
                <a16:creationId xmlns:a16="http://schemas.microsoft.com/office/drawing/2014/main" id="{0D89032E-0ACC-2028-2A04-741C7473BA10}"/>
              </a:ext>
            </a:extLst>
          </p:cNvPr>
          <p:cNvGraphicFramePr>
            <a:graphicFrameLocks noGrp="1"/>
          </p:cNvGraphicFramePr>
          <p:nvPr>
            <p:ph idx="1"/>
            <p:extLst>
              <p:ext uri="{D42A27DB-BD31-4B8C-83A1-F6EECF244321}">
                <p14:modId xmlns:p14="http://schemas.microsoft.com/office/powerpoint/2010/main" val="486746477"/>
              </p:ext>
            </p:extLst>
          </p:nvPr>
        </p:nvGraphicFramePr>
        <p:xfrm>
          <a:off x="1036320" y="2192385"/>
          <a:ext cx="10119360" cy="4111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218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2F5602-6586-46E4-8645-2CDA442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9434B85-DB0D-4010-A6A1-147F28D47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EF0EE8E3-F5E2-3F33-1EF7-FE36CB33FD03}"/>
              </a:ext>
            </a:extLst>
          </p:cNvPr>
          <p:cNvSpPr>
            <a:spLocks noGrp="1"/>
          </p:cNvSpPr>
          <p:nvPr>
            <p:ph type="title"/>
          </p:nvPr>
        </p:nvSpPr>
        <p:spPr>
          <a:xfrm>
            <a:off x="1179226" y="320231"/>
            <a:ext cx="9833548" cy="1562400"/>
          </a:xfrm>
        </p:spPr>
        <p:txBody>
          <a:bodyPr>
            <a:normAutofit/>
          </a:bodyPr>
          <a:lstStyle/>
          <a:p>
            <a:pPr algn="ctr"/>
            <a:r>
              <a:rPr lang="ru-RU" dirty="0">
                <a:solidFill>
                  <a:schemeClr val="tx2"/>
                </a:solidFill>
                <a:ea typeface="Calibri Light"/>
                <a:cs typeface="Calibri Light"/>
              </a:rPr>
              <a:t>Стартовые инвестиции</a:t>
            </a:r>
            <a:endParaRPr lang="ru-RU" dirty="0">
              <a:solidFill>
                <a:schemeClr val="tx2"/>
              </a:solidFill>
            </a:endParaRPr>
          </a:p>
        </p:txBody>
      </p:sp>
      <p:grpSp>
        <p:nvGrpSpPr>
          <p:cNvPr id="13" name="Group 12">
            <a:extLst>
              <a:ext uri="{FF2B5EF4-FFF2-40B4-BE49-F238E27FC236}">
                <a16:creationId xmlns:a16="http://schemas.microsoft.com/office/drawing/2014/main" id="{F2E5F4F0-80C0-49F3-84A2-453DE42F20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915607" cy="2187829"/>
            <a:chOff x="-305" y="-1"/>
            <a:chExt cx="3832880" cy="2876136"/>
          </a:xfrm>
        </p:grpSpPr>
        <p:sp>
          <p:nvSpPr>
            <p:cNvPr id="14" name="Freeform: Shape 13">
              <a:extLst>
                <a:ext uri="{FF2B5EF4-FFF2-40B4-BE49-F238E27FC236}">
                  <a16:creationId xmlns:a16="http://schemas.microsoft.com/office/drawing/2014/main" id="{342FEDB6-5432-4162-8648-3827572AF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9FE345E-092D-4A20-A43A-0F9258D96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A313FCF-0EE7-4C6B-BAB3-EFC9451D3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B9ECD02-BE1B-4347-8C2E-EEA690082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Объект 2">
            <a:extLst>
              <a:ext uri="{FF2B5EF4-FFF2-40B4-BE49-F238E27FC236}">
                <a16:creationId xmlns:a16="http://schemas.microsoft.com/office/drawing/2014/main" id="{23E2FD10-4602-A654-BC90-AA76AF8BF06F}"/>
              </a:ext>
            </a:extLst>
          </p:cNvPr>
          <p:cNvGraphicFramePr>
            <a:graphicFrameLocks noGrp="1"/>
          </p:cNvGraphicFramePr>
          <p:nvPr>
            <p:ph idx="1"/>
            <p:extLst>
              <p:ext uri="{D42A27DB-BD31-4B8C-83A1-F6EECF244321}">
                <p14:modId xmlns:p14="http://schemas.microsoft.com/office/powerpoint/2010/main" val="4069147280"/>
              </p:ext>
            </p:extLst>
          </p:nvPr>
        </p:nvGraphicFramePr>
        <p:xfrm>
          <a:off x="1036320" y="2251227"/>
          <a:ext cx="10119360" cy="3780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608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2F5602-6586-46E4-8645-2CDA442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9434B85-DB0D-4010-A6A1-147F28D47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E6667632-B5E9-F483-F58D-3CA78F85575C}"/>
              </a:ext>
            </a:extLst>
          </p:cNvPr>
          <p:cNvSpPr>
            <a:spLocks noGrp="1"/>
          </p:cNvSpPr>
          <p:nvPr>
            <p:ph type="title"/>
          </p:nvPr>
        </p:nvSpPr>
        <p:spPr>
          <a:xfrm>
            <a:off x="1179226" y="320231"/>
            <a:ext cx="9833548" cy="1325563"/>
          </a:xfrm>
        </p:spPr>
        <p:txBody>
          <a:bodyPr>
            <a:normAutofit/>
          </a:bodyPr>
          <a:lstStyle/>
          <a:p>
            <a:pPr algn="ctr"/>
            <a:r>
              <a:rPr lang="ru-RU" dirty="0">
                <a:solidFill>
                  <a:schemeClr val="tx2"/>
                </a:solidFill>
                <a:ea typeface="Calibri Light"/>
                <a:cs typeface="Calibri Light"/>
              </a:rPr>
              <a:t>Организационный план</a:t>
            </a:r>
            <a:endParaRPr lang="ru-RU" dirty="0">
              <a:solidFill>
                <a:schemeClr val="tx2"/>
              </a:solidFill>
            </a:endParaRPr>
          </a:p>
        </p:txBody>
      </p:sp>
      <p:grpSp>
        <p:nvGrpSpPr>
          <p:cNvPr id="13" name="Group 12">
            <a:extLst>
              <a:ext uri="{FF2B5EF4-FFF2-40B4-BE49-F238E27FC236}">
                <a16:creationId xmlns:a16="http://schemas.microsoft.com/office/drawing/2014/main" id="{F2E5F4F0-80C0-49F3-84A2-453DE42F20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915607" cy="2187829"/>
            <a:chOff x="-305" y="-1"/>
            <a:chExt cx="3832880" cy="2876136"/>
          </a:xfrm>
        </p:grpSpPr>
        <p:sp>
          <p:nvSpPr>
            <p:cNvPr id="14" name="Freeform: Shape 13">
              <a:extLst>
                <a:ext uri="{FF2B5EF4-FFF2-40B4-BE49-F238E27FC236}">
                  <a16:creationId xmlns:a16="http://schemas.microsoft.com/office/drawing/2014/main" id="{342FEDB6-5432-4162-8648-3827572AF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9FE345E-092D-4A20-A43A-0F9258D96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A313FCF-0EE7-4C6B-BAB3-EFC9451D3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B9ECD02-BE1B-4347-8C2E-EEA690082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Объект 2">
            <a:extLst>
              <a:ext uri="{FF2B5EF4-FFF2-40B4-BE49-F238E27FC236}">
                <a16:creationId xmlns:a16="http://schemas.microsoft.com/office/drawing/2014/main" id="{3A12485C-8C5A-C31B-7A00-8A5804108E68}"/>
              </a:ext>
            </a:extLst>
          </p:cNvPr>
          <p:cNvGraphicFramePr>
            <a:graphicFrameLocks noGrp="1"/>
          </p:cNvGraphicFramePr>
          <p:nvPr>
            <p:ph idx="1"/>
            <p:extLst>
              <p:ext uri="{D42A27DB-BD31-4B8C-83A1-F6EECF244321}">
                <p14:modId xmlns:p14="http://schemas.microsoft.com/office/powerpoint/2010/main" val="2251797404"/>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863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D2F5602-6586-46E4-8645-2CDA442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9434B85-DB0D-4010-A6A1-147F28D47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83E3203B-7E5F-DD79-448E-F50320C7519B}"/>
              </a:ext>
            </a:extLst>
          </p:cNvPr>
          <p:cNvSpPr>
            <a:spLocks noGrp="1"/>
          </p:cNvSpPr>
          <p:nvPr>
            <p:ph type="title"/>
          </p:nvPr>
        </p:nvSpPr>
        <p:spPr>
          <a:xfrm>
            <a:off x="1179226" y="1"/>
            <a:ext cx="9736424" cy="765810"/>
          </a:xfrm>
        </p:spPr>
        <p:txBody>
          <a:bodyPr>
            <a:normAutofit/>
          </a:bodyPr>
          <a:lstStyle/>
          <a:p>
            <a:pPr algn="ctr"/>
            <a:r>
              <a:rPr lang="ru-RU" sz="4000" dirty="0">
                <a:solidFill>
                  <a:schemeClr val="tx2"/>
                </a:solidFill>
                <a:ea typeface="Calibri Light"/>
                <a:cs typeface="Calibri Light"/>
              </a:rPr>
              <a:t>Финансовый план</a:t>
            </a:r>
            <a:endParaRPr lang="ru-RU" sz="4000" dirty="0">
              <a:solidFill>
                <a:schemeClr val="tx2"/>
              </a:solidFill>
            </a:endParaRPr>
          </a:p>
        </p:txBody>
      </p:sp>
      <p:grpSp>
        <p:nvGrpSpPr>
          <p:cNvPr id="18" name="Group 17">
            <a:extLst>
              <a:ext uri="{FF2B5EF4-FFF2-40B4-BE49-F238E27FC236}">
                <a16:creationId xmlns:a16="http://schemas.microsoft.com/office/drawing/2014/main" id="{F2E5F4F0-80C0-49F3-84A2-453DE42F20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915607" cy="2187829"/>
            <a:chOff x="-305" y="-1"/>
            <a:chExt cx="3832880" cy="2876136"/>
          </a:xfrm>
        </p:grpSpPr>
        <p:sp>
          <p:nvSpPr>
            <p:cNvPr id="19" name="Freeform: Shape 18">
              <a:extLst>
                <a:ext uri="{FF2B5EF4-FFF2-40B4-BE49-F238E27FC236}">
                  <a16:creationId xmlns:a16="http://schemas.microsoft.com/office/drawing/2014/main" id="{342FEDB6-5432-4162-8648-3827572AF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9FE345E-092D-4A20-A43A-0F9258D96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7A313FCF-0EE7-4C6B-BAB3-EFC9451D3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B9ECD02-BE1B-4347-8C2E-EEA690082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Объект 8">
            <a:extLst>
              <a:ext uri="{FF2B5EF4-FFF2-40B4-BE49-F238E27FC236}">
                <a16:creationId xmlns:a16="http://schemas.microsoft.com/office/drawing/2014/main" id="{B63089D5-7DF3-452B-148E-E8973624FEE7}"/>
              </a:ext>
            </a:extLst>
          </p:cNvPr>
          <p:cNvGraphicFramePr>
            <a:graphicFrameLocks noGrp="1"/>
          </p:cNvGraphicFramePr>
          <p:nvPr>
            <p:ph idx="1"/>
            <p:extLst>
              <p:ext uri="{D42A27DB-BD31-4B8C-83A1-F6EECF244321}">
                <p14:modId xmlns:p14="http://schemas.microsoft.com/office/powerpoint/2010/main" val="1431916830"/>
              </p:ext>
            </p:extLst>
          </p:nvPr>
        </p:nvGraphicFramePr>
        <p:xfrm>
          <a:off x="226540" y="617221"/>
          <a:ext cx="11832114" cy="6627571"/>
        </p:xfrm>
        <a:graphic>
          <a:graphicData uri="http://schemas.openxmlformats.org/drawingml/2006/table">
            <a:tbl>
              <a:tblPr firstRow="1" bandRow="1">
                <a:tableStyleId>{5C22544A-7EE6-4342-B048-85BDC9FD1C3A}</a:tableStyleId>
              </a:tblPr>
              <a:tblGrid>
                <a:gridCol w="735512">
                  <a:extLst>
                    <a:ext uri="{9D8B030D-6E8A-4147-A177-3AD203B41FA5}">
                      <a16:colId xmlns:a16="http://schemas.microsoft.com/office/drawing/2014/main" val="1388549677"/>
                    </a:ext>
                  </a:extLst>
                </a:gridCol>
                <a:gridCol w="2238348">
                  <a:extLst>
                    <a:ext uri="{9D8B030D-6E8A-4147-A177-3AD203B41FA5}">
                      <a16:colId xmlns:a16="http://schemas.microsoft.com/office/drawing/2014/main" val="1012925277"/>
                    </a:ext>
                  </a:extLst>
                </a:gridCol>
                <a:gridCol w="910524">
                  <a:extLst>
                    <a:ext uri="{9D8B030D-6E8A-4147-A177-3AD203B41FA5}">
                      <a16:colId xmlns:a16="http://schemas.microsoft.com/office/drawing/2014/main" val="2708620754"/>
                    </a:ext>
                  </a:extLst>
                </a:gridCol>
                <a:gridCol w="712536">
                  <a:extLst>
                    <a:ext uri="{9D8B030D-6E8A-4147-A177-3AD203B41FA5}">
                      <a16:colId xmlns:a16="http://schemas.microsoft.com/office/drawing/2014/main" val="885666576"/>
                    </a:ext>
                  </a:extLst>
                </a:gridCol>
                <a:gridCol w="868680">
                  <a:extLst>
                    <a:ext uri="{9D8B030D-6E8A-4147-A177-3AD203B41FA5}">
                      <a16:colId xmlns:a16="http://schemas.microsoft.com/office/drawing/2014/main" val="3439673364"/>
                    </a:ext>
                  </a:extLst>
                </a:gridCol>
                <a:gridCol w="698051">
                  <a:extLst>
                    <a:ext uri="{9D8B030D-6E8A-4147-A177-3AD203B41FA5}">
                      <a16:colId xmlns:a16="http://schemas.microsoft.com/office/drawing/2014/main" val="349641587"/>
                    </a:ext>
                  </a:extLst>
                </a:gridCol>
                <a:gridCol w="461751">
                  <a:extLst>
                    <a:ext uri="{9D8B030D-6E8A-4147-A177-3AD203B41FA5}">
                      <a16:colId xmlns:a16="http://schemas.microsoft.com/office/drawing/2014/main" val="2954683461"/>
                    </a:ext>
                  </a:extLst>
                </a:gridCol>
                <a:gridCol w="461751">
                  <a:extLst>
                    <a:ext uri="{9D8B030D-6E8A-4147-A177-3AD203B41FA5}">
                      <a16:colId xmlns:a16="http://schemas.microsoft.com/office/drawing/2014/main" val="4239613994"/>
                    </a:ext>
                  </a:extLst>
                </a:gridCol>
                <a:gridCol w="461751">
                  <a:extLst>
                    <a:ext uri="{9D8B030D-6E8A-4147-A177-3AD203B41FA5}">
                      <a16:colId xmlns:a16="http://schemas.microsoft.com/office/drawing/2014/main" val="2899363237"/>
                    </a:ext>
                  </a:extLst>
                </a:gridCol>
                <a:gridCol w="461751">
                  <a:extLst>
                    <a:ext uri="{9D8B030D-6E8A-4147-A177-3AD203B41FA5}">
                      <a16:colId xmlns:a16="http://schemas.microsoft.com/office/drawing/2014/main" val="3116693451"/>
                    </a:ext>
                  </a:extLst>
                </a:gridCol>
                <a:gridCol w="461751">
                  <a:extLst>
                    <a:ext uri="{9D8B030D-6E8A-4147-A177-3AD203B41FA5}">
                      <a16:colId xmlns:a16="http://schemas.microsoft.com/office/drawing/2014/main" val="3628090205"/>
                    </a:ext>
                  </a:extLst>
                </a:gridCol>
                <a:gridCol w="461751">
                  <a:extLst>
                    <a:ext uri="{9D8B030D-6E8A-4147-A177-3AD203B41FA5}">
                      <a16:colId xmlns:a16="http://schemas.microsoft.com/office/drawing/2014/main" val="3145845586"/>
                    </a:ext>
                  </a:extLst>
                </a:gridCol>
                <a:gridCol w="540141">
                  <a:extLst>
                    <a:ext uri="{9D8B030D-6E8A-4147-A177-3AD203B41FA5}">
                      <a16:colId xmlns:a16="http://schemas.microsoft.com/office/drawing/2014/main" val="2547387193"/>
                    </a:ext>
                  </a:extLst>
                </a:gridCol>
                <a:gridCol w="540141">
                  <a:extLst>
                    <a:ext uri="{9D8B030D-6E8A-4147-A177-3AD203B41FA5}">
                      <a16:colId xmlns:a16="http://schemas.microsoft.com/office/drawing/2014/main" val="1509475024"/>
                    </a:ext>
                  </a:extLst>
                </a:gridCol>
                <a:gridCol w="846121">
                  <a:extLst>
                    <a:ext uri="{9D8B030D-6E8A-4147-A177-3AD203B41FA5}">
                      <a16:colId xmlns:a16="http://schemas.microsoft.com/office/drawing/2014/main" val="2071363699"/>
                    </a:ext>
                  </a:extLst>
                </a:gridCol>
                <a:gridCol w="971554">
                  <a:extLst>
                    <a:ext uri="{9D8B030D-6E8A-4147-A177-3AD203B41FA5}">
                      <a16:colId xmlns:a16="http://schemas.microsoft.com/office/drawing/2014/main" val="3307631975"/>
                    </a:ext>
                  </a:extLst>
                </a:gridCol>
              </a:tblGrid>
              <a:tr h="328510">
                <a:tc rowSpan="2">
                  <a:txBody>
                    <a:bodyPr/>
                    <a:lstStyle/>
                    <a:p>
                      <a:pPr algn="ctr" fontAlgn="base"/>
                      <a:r>
                        <a:rPr lang="ru-RU" sz="1400" dirty="0">
                          <a:effectLst/>
                        </a:rPr>
                        <a:t>№​</a:t>
                      </a:r>
                      <a:endParaRPr lang="ru-RU" sz="1400" b="1" dirty="0">
                        <a:solidFill>
                          <a:srgbClr val="FFFFFF"/>
                        </a:solidFill>
                        <a:effectLst/>
                      </a:endParaRPr>
                    </a:p>
                  </a:txBody>
                  <a:tcPr marL="50929" marR="50929" marT="25465" marB="25465" anchor="ctr"/>
                </a:tc>
                <a:tc rowSpan="2">
                  <a:txBody>
                    <a:bodyPr/>
                    <a:lstStyle/>
                    <a:p>
                      <a:pPr algn="ctr" fontAlgn="base"/>
                      <a:r>
                        <a:rPr lang="ru-RU" sz="1400" dirty="0">
                          <a:effectLst/>
                        </a:rPr>
                        <a:t>Статья​</a:t>
                      </a:r>
                      <a:endParaRPr lang="ru-RU" sz="1400" b="1" dirty="0">
                        <a:solidFill>
                          <a:srgbClr val="FFFFFF"/>
                        </a:solidFill>
                        <a:effectLst/>
                      </a:endParaRPr>
                    </a:p>
                  </a:txBody>
                  <a:tcPr marL="50929" marR="50929" marT="25465" marB="25465" anchor="ctr"/>
                </a:tc>
                <a:tc rowSpan="2">
                  <a:txBody>
                    <a:bodyPr/>
                    <a:lstStyle/>
                    <a:p>
                      <a:pPr algn="ctr" fontAlgn="base"/>
                      <a:r>
                        <a:rPr lang="ru-RU" sz="1400" dirty="0">
                          <a:effectLst/>
                        </a:rPr>
                        <a:t>Ед. изм​</a:t>
                      </a:r>
                      <a:endParaRPr lang="ru-RU" sz="1400" b="1" dirty="0">
                        <a:solidFill>
                          <a:srgbClr val="FFFFFF"/>
                        </a:solidFill>
                        <a:effectLst/>
                      </a:endParaRPr>
                    </a:p>
                  </a:txBody>
                  <a:tcPr marL="50929" marR="50929" marT="25465" marB="25465" anchor="ctr"/>
                </a:tc>
                <a:tc gridSpan="12">
                  <a:txBody>
                    <a:bodyPr/>
                    <a:lstStyle/>
                    <a:p>
                      <a:pPr algn="ctr" fontAlgn="base"/>
                      <a:r>
                        <a:rPr lang="ru-RU" sz="1400">
                          <a:effectLst/>
                        </a:rPr>
                        <a:t>Месяц (за 1 год/либо до срока окупаемости)​</a:t>
                      </a:r>
                      <a:endParaRPr lang="ru-RU" sz="1000" b="1" dirty="0">
                        <a:solidFill>
                          <a:srgbClr val="FFFFFF"/>
                        </a:solidFill>
                        <a:effectLst/>
                      </a:endParaRPr>
                    </a:p>
                  </a:txBody>
                  <a:tcPr marL="50929" marR="50929" marT="25465" marB="25465"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fontAlgn="base"/>
                      <a:r>
                        <a:rPr lang="ru-RU" sz="1400" dirty="0">
                          <a:effectLst/>
                        </a:rPr>
                        <a:t>ИТОГО​</a:t>
                      </a:r>
                      <a:endParaRPr lang="ru-RU" sz="1400" b="1" dirty="0">
                        <a:solidFill>
                          <a:srgbClr val="FFFFFF"/>
                        </a:solidFill>
                        <a:effectLst/>
                      </a:endParaRPr>
                    </a:p>
                  </a:txBody>
                  <a:tcPr marL="50929" marR="50929" marT="25465" marB="25465" anchor="ctr"/>
                </a:tc>
                <a:extLst>
                  <a:ext uri="{0D108BD9-81ED-4DB2-BD59-A6C34878D82A}">
                    <a16:rowId xmlns:a16="http://schemas.microsoft.com/office/drawing/2014/main" val="517436362"/>
                  </a:ext>
                </a:extLst>
              </a:tr>
              <a:tr h="32851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400" dirty="0">
                          <a:effectLst/>
                        </a:rPr>
                        <a:t>1​</a:t>
                      </a:r>
                      <a:endParaRPr lang="ru-RU" dirty="0"/>
                    </a:p>
                  </a:txBody>
                  <a:tcPr marL="50929" marR="50929" marT="25465" marB="25465" anchor="ctr"/>
                </a:tc>
                <a:tc>
                  <a:txBody>
                    <a:bodyPr/>
                    <a:lstStyle/>
                    <a:p>
                      <a:r>
                        <a:rPr lang="ru-RU" sz="1400" dirty="0">
                          <a:effectLst/>
                        </a:rPr>
                        <a:t>2​</a:t>
                      </a:r>
                      <a:endParaRPr lang="ru-RU" dirty="0"/>
                    </a:p>
                  </a:txBody>
                  <a:tcPr marL="50929" marR="50929" marT="25465" marB="25465" anchor="ctr"/>
                </a:tc>
                <a:tc>
                  <a:txBody>
                    <a:bodyPr/>
                    <a:lstStyle/>
                    <a:p>
                      <a:pPr fontAlgn="base"/>
                      <a:r>
                        <a:rPr lang="ru-RU" sz="1400" dirty="0">
                          <a:effectLst/>
                        </a:rPr>
                        <a:t>3​</a:t>
                      </a:r>
                      <a:endParaRPr lang="ru-RU" sz="1000" dirty="0">
                        <a:effectLst/>
                      </a:endParaRPr>
                    </a:p>
                  </a:txBody>
                  <a:tcPr marL="50929" marR="50929" marT="25465" marB="25465" anchor="ctr"/>
                </a:tc>
                <a:tc>
                  <a:txBody>
                    <a:bodyPr/>
                    <a:lstStyle/>
                    <a:p>
                      <a:pPr algn="ctr" fontAlgn="base"/>
                      <a:r>
                        <a:rPr lang="ru-RU" sz="1400" dirty="0">
                          <a:effectLst/>
                        </a:rPr>
                        <a:t>4​</a:t>
                      </a:r>
                    </a:p>
                  </a:txBody>
                  <a:tcPr marL="50929" marR="50929" marT="25465" marB="25465" anchor="ctr"/>
                </a:tc>
                <a:tc>
                  <a:txBody>
                    <a:bodyPr/>
                    <a:lstStyle/>
                    <a:p>
                      <a:pPr algn="ctr" fontAlgn="base"/>
                      <a:r>
                        <a:rPr lang="ru-RU" sz="1400" dirty="0">
                          <a:effectLst/>
                        </a:rPr>
                        <a:t>5​</a:t>
                      </a:r>
                    </a:p>
                  </a:txBody>
                  <a:tcPr marL="50929" marR="50929" marT="25465" marB="25465" anchor="ctr"/>
                </a:tc>
                <a:tc>
                  <a:txBody>
                    <a:bodyPr/>
                    <a:lstStyle/>
                    <a:p>
                      <a:pPr algn="ctr" fontAlgn="base"/>
                      <a:r>
                        <a:rPr lang="ru-RU" sz="1400" dirty="0">
                          <a:effectLst/>
                        </a:rPr>
                        <a:t>6​</a:t>
                      </a:r>
                    </a:p>
                  </a:txBody>
                  <a:tcPr marL="50929" marR="50929" marT="25465" marB="25465" anchor="ctr"/>
                </a:tc>
                <a:tc>
                  <a:txBody>
                    <a:bodyPr/>
                    <a:lstStyle/>
                    <a:p>
                      <a:pPr algn="ctr" fontAlgn="base"/>
                      <a:r>
                        <a:rPr lang="ru-RU" sz="1400" dirty="0">
                          <a:effectLst/>
                        </a:rPr>
                        <a:t>7​</a:t>
                      </a:r>
                    </a:p>
                  </a:txBody>
                  <a:tcPr marL="50929" marR="50929" marT="25465" marB="25465" anchor="ctr"/>
                </a:tc>
                <a:tc>
                  <a:txBody>
                    <a:bodyPr/>
                    <a:lstStyle/>
                    <a:p>
                      <a:pPr algn="ctr" fontAlgn="base"/>
                      <a:r>
                        <a:rPr lang="ru-RU" sz="1400" dirty="0">
                          <a:effectLst/>
                        </a:rPr>
                        <a:t>8​</a:t>
                      </a:r>
                    </a:p>
                  </a:txBody>
                  <a:tcPr marL="50929" marR="50929" marT="25465" marB="25465" anchor="ctr"/>
                </a:tc>
                <a:tc>
                  <a:txBody>
                    <a:bodyPr/>
                    <a:lstStyle/>
                    <a:p>
                      <a:pPr algn="ctr" fontAlgn="base"/>
                      <a:r>
                        <a:rPr lang="ru-RU" sz="1400" dirty="0">
                          <a:effectLst/>
                        </a:rPr>
                        <a:t>9​</a:t>
                      </a:r>
                    </a:p>
                  </a:txBody>
                  <a:tcPr marL="50929" marR="50929" marT="25465" marB="25465" anchor="ctr"/>
                </a:tc>
                <a:tc>
                  <a:txBody>
                    <a:bodyPr/>
                    <a:lstStyle/>
                    <a:p>
                      <a:pPr algn="ctr" fontAlgn="base"/>
                      <a:r>
                        <a:rPr lang="ru-RU" sz="1400" dirty="0">
                          <a:effectLst/>
                        </a:rPr>
                        <a:t>10​</a:t>
                      </a:r>
                    </a:p>
                  </a:txBody>
                  <a:tcPr marL="50929" marR="50929" marT="25465" marB="25465" anchor="ctr"/>
                </a:tc>
                <a:tc>
                  <a:txBody>
                    <a:bodyPr/>
                    <a:lstStyle/>
                    <a:p>
                      <a:pPr algn="ctr" fontAlgn="base"/>
                      <a:r>
                        <a:rPr lang="ru-RU" sz="1400" dirty="0">
                          <a:effectLst/>
                        </a:rPr>
                        <a:t>11​</a:t>
                      </a:r>
                    </a:p>
                  </a:txBody>
                  <a:tcPr marL="50929" marR="50929" marT="25465" marB="25465" anchor="ctr"/>
                </a:tc>
                <a:tc>
                  <a:txBody>
                    <a:bodyPr/>
                    <a:lstStyle/>
                    <a:p>
                      <a:pPr algn="ctr" fontAlgn="base"/>
                      <a:r>
                        <a:rPr lang="ru-RU" sz="1400" dirty="0">
                          <a:effectLst/>
                        </a:rPr>
                        <a:t>12​</a:t>
                      </a:r>
                    </a:p>
                  </a:txBody>
                  <a:tcPr marL="50929" marR="50929" marT="25465" marB="25465" anchor="ctr"/>
                </a:tc>
                <a:tc vMerge="1">
                  <a:txBody>
                    <a:bodyPr/>
                    <a:lstStyle/>
                    <a:p>
                      <a:endParaRPr lang="ru-RU"/>
                    </a:p>
                  </a:txBody>
                  <a:tcPr/>
                </a:tc>
                <a:extLst>
                  <a:ext uri="{0D108BD9-81ED-4DB2-BD59-A6C34878D82A}">
                    <a16:rowId xmlns:a16="http://schemas.microsoft.com/office/drawing/2014/main" val="3121124983"/>
                  </a:ext>
                </a:extLst>
              </a:tr>
              <a:tr h="328510">
                <a:tc gridSpan="16">
                  <a:txBody>
                    <a:bodyPr/>
                    <a:lstStyle/>
                    <a:p>
                      <a:pPr algn="ctr" fontAlgn="base"/>
                      <a:r>
                        <a:rPr lang="ru-RU" sz="800" dirty="0">
                          <a:effectLst/>
                        </a:rPr>
                        <a:t>БЮДЖЕТ ОПЕРАЦИОННОЙ ДЕЯТЕЛЬНОСТИ​</a:t>
                      </a:r>
                      <a:endParaRPr lang="ru-RU" sz="1000" dirty="0">
                        <a:effectLst/>
                      </a:endParaRPr>
                    </a:p>
                  </a:txBody>
                  <a:tcPr marL="50929" marR="50929" marT="25465" marB="25465"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base"/>
                      <a:endParaRPr lang="ru-RU" sz="1000" dirty="0">
                        <a:effectLst/>
                      </a:endParaRPr>
                    </a:p>
                  </a:txBody>
                  <a:tcPr marL="50929" marR="50929" marT="25465" marB="25465" anchor="ctr"/>
                </a:tc>
                <a:extLst>
                  <a:ext uri="{0D108BD9-81ED-4DB2-BD59-A6C34878D82A}">
                    <a16:rowId xmlns:a16="http://schemas.microsoft.com/office/drawing/2014/main" val="234599296"/>
                  </a:ext>
                </a:extLst>
              </a:tr>
              <a:tr h="596293">
                <a:tc>
                  <a:txBody>
                    <a:bodyPr/>
                    <a:lstStyle/>
                    <a:p>
                      <a:pPr fontAlgn="base"/>
                      <a:r>
                        <a:rPr lang="ru-RU" sz="800" dirty="0">
                          <a:effectLst/>
                          <a:latin typeface="Times New Roman" panose="02020603050405020304" pitchFamily="18" charset="0"/>
                          <a:cs typeface="Times New Roman" panose="02020603050405020304" pitchFamily="18" charset="0"/>
                        </a:rPr>
                        <a:t> 1​</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ДОХОДЫ​</a:t>
                      </a:r>
                    </a:p>
                  </a:txBody>
                  <a:tcPr marL="50929" marR="50929" marT="25465" marB="25465" anchor="ctr"/>
                </a:tc>
                <a:tc>
                  <a:txBody>
                    <a:bodyPr/>
                    <a:lstStyle/>
                    <a:p>
                      <a:pPr fontAlgn="base"/>
                      <a:r>
                        <a:rPr lang="ru-RU" sz="1600" dirty="0" err="1">
                          <a:effectLst/>
                          <a:latin typeface="Times New Roman" panose="02020603050405020304" pitchFamily="18" charset="0"/>
                          <a:cs typeface="Times New Roman" panose="02020603050405020304" pitchFamily="18" charset="0"/>
                        </a:rPr>
                        <a:t>тыс.руб</a:t>
                      </a:r>
                      <a:r>
                        <a:rPr lang="ru-RU" sz="1600" dirty="0">
                          <a:effectLst/>
                          <a:latin typeface="Times New Roman" panose="02020603050405020304" pitchFamily="18" charset="0"/>
                          <a:cs typeface="Times New Roman" panose="02020603050405020304" pitchFamily="18" charset="0"/>
                        </a:rPr>
                        <a:t>.​</a:t>
                      </a:r>
                    </a:p>
                  </a:txBody>
                  <a:tcPr marL="50929" marR="50929" marT="25465" marB="25465" anchor="ctr"/>
                </a:tc>
                <a:tc>
                  <a:txBody>
                    <a:bodyPr/>
                    <a:lstStyle/>
                    <a:p>
                      <a:pPr fontAlgn="base"/>
                      <a:r>
                        <a:rPr lang="ru-RU" sz="1600" dirty="0">
                          <a:effectLst/>
                          <a:latin typeface="Times New Roman" panose="02020603050405020304" pitchFamily="18" charset="0"/>
                          <a:cs typeface="Times New Roman" panose="02020603050405020304" pitchFamily="18" charset="0"/>
                        </a:rPr>
                        <a:t> ​5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​40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​40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​60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​65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​95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​120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​615</a:t>
                      </a:r>
                    </a:p>
                  </a:txBody>
                  <a:tcPr marL="50929" marR="50929" marT="25465" marB="25465"/>
                </a:tc>
                <a:extLst>
                  <a:ext uri="{0D108BD9-81ED-4DB2-BD59-A6C34878D82A}">
                    <a16:rowId xmlns:a16="http://schemas.microsoft.com/office/drawing/2014/main" val="2347791981"/>
                  </a:ext>
                </a:extLst>
              </a:tr>
              <a:tr h="596293">
                <a:tc>
                  <a:txBody>
                    <a:bodyPr/>
                    <a:lstStyle/>
                    <a:p>
                      <a:pPr fontAlgn="base"/>
                      <a:r>
                        <a:rPr lang="ru-RU" sz="800" dirty="0">
                          <a:effectLst/>
                          <a:latin typeface="Times New Roman" panose="02020603050405020304" pitchFamily="18" charset="0"/>
                          <a:cs typeface="Times New Roman" panose="02020603050405020304" pitchFamily="18" charset="0"/>
                        </a:rPr>
                        <a:t> 2​</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РАСХОДЫ​</a:t>
                      </a:r>
                    </a:p>
                  </a:txBody>
                  <a:tcPr marL="50929" marR="50929" marT="25465" marB="25465" anchor="ctr"/>
                </a:tc>
                <a:tc>
                  <a:txBody>
                    <a:bodyPr/>
                    <a:lstStyle/>
                    <a:p>
                      <a:pPr fontAlgn="base"/>
                      <a:r>
                        <a:rPr kumimoji="0" lang="ru-RU"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тыс.руб</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nchor="ctr"/>
                </a:tc>
                <a:tc>
                  <a:txBody>
                    <a:bodyPr/>
                    <a:lstStyle/>
                    <a:p>
                      <a:pPr fontAlgn="base"/>
                      <a:r>
                        <a:rPr lang="ru-RU" sz="1600" dirty="0">
                          <a:effectLst/>
                          <a:latin typeface="Times New Roman" panose="02020603050405020304" pitchFamily="18" charset="0"/>
                          <a:cs typeface="Times New Roman" panose="02020603050405020304" pitchFamily="18" charset="0"/>
                        </a:rPr>
                        <a:t>380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r>
                        <a:rPr lang="ru-RU" sz="1600" b="0" i="0" u="none" strike="noStrike" noProof="0" dirty="0">
                          <a:solidFill>
                            <a:srgbClr val="000000"/>
                          </a:solidFill>
                          <a:effectLst/>
                          <a:latin typeface="Times New Roman" panose="02020603050405020304" pitchFamily="18" charset="0"/>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​360</a:t>
                      </a:r>
                    </a:p>
                  </a:txBody>
                  <a:tcPr marL="50929" marR="50929" marT="25465" marB="25465"/>
                </a:tc>
                <a:extLst>
                  <a:ext uri="{0D108BD9-81ED-4DB2-BD59-A6C34878D82A}">
                    <a16:rowId xmlns:a16="http://schemas.microsoft.com/office/drawing/2014/main" val="2624182792"/>
                  </a:ext>
                </a:extLst>
              </a:tr>
              <a:tr h="596293">
                <a:tc>
                  <a:txBody>
                    <a:bodyPr/>
                    <a:lstStyle/>
                    <a:p>
                      <a:pPr fontAlgn="base"/>
                      <a:r>
                        <a:rPr lang="ru-RU" sz="800" dirty="0">
                          <a:effectLst/>
                          <a:latin typeface="Times New Roman" panose="02020603050405020304" pitchFamily="18" charset="0"/>
                          <a:cs typeface="Times New Roman" panose="02020603050405020304" pitchFamily="18" charset="0"/>
                        </a:rPr>
                        <a:t> 2.1​</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Постоянные расходы​</a:t>
                      </a:r>
                    </a:p>
                  </a:txBody>
                  <a:tcPr marL="50929" marR="50929" marT="25465" marB="25465" anchor="ctr"/>
                </a:tc>
                <a:tc>
                  <a:txBody>
                    <a:bodyPr/>
                    <a:lstStyle/>
                    <a:p>
                      <a:pPr fontAlgn="base"/>
                      <a:r>
                        <a:rPr kumimoji="0" lang="ru-RU"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тыс.руб</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​240</a:t>
                      </a:r>
                    </a:p>
                  </a:txBody>
                  <a:tcPr marL="50929" marR="50929" marT="25465" marB="25465"/>
                </a:tc>
                <a:extLst>
                  <a:ext uri="{0D108BD9-81ED-4DB2-BD59-A6C34878D82A}">
                    <a16:rowId xmlns:a16="http://schemas.microsoft.com/office/drawing/2014/main" val="4091387396"/>
                  </a:ext>
                </a:extLst>
              </a:tr>
              <a:tr h="596293">
                <a:tc>
                  <a:txBody>
                    <a:bodyPr/>
                    <a:lstStyle/>
                    <a:p>
                      <a:pPr fontAlgn="base"/>
                      <a:r>
                        <a:rPr lang="ru-RU" sz="800" dirty="0">
                          <a:effectLst/>
                          <a:latin typeface="Times New Roman" panose="02020603050405020304" pitchFamily="18" charset="0"/>
                          <a:cs typeface="Times New Roman" panose="02020603050405020304" pitchFamily="18" charset="0"/>
                        </a:rPr>
                        <a:t> 2.2​</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Переменные расходы​</a:t>
                      </a:r>
                    </a:p>
                  </a:txBody>
                  <a:tcPr marL="50929" marR="50929" marT="25465" marB="25465" anchor="ctr"/>
                </a:tc>
                <a:tc>
                  <a:txBody>
                    <a:bodyPr/>
                    <a:lstStyle/>
                    <a:p>
                      <a:pPr fontAlgn="base"/>
                      <a:r>
                        <a:rPr kumimoji="0" lang="ru-RU"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тыс.руб</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nchor="ctr"/>
                </a:tc>
                <a:tc>
                  <a:txBody>
                    <a:bodyPr/>
                    <a:lstStyle/>
                    <a:p>
                      <a:pPr fontAlgn="base"/>
                      <a:r>
                        <a:rPr lang="ru-RU" sz="1600" dirty="0">
                          <a:effectLst/>
                          <a:latin typeface="Times New Roman" panose="02020603050405020304" pitchFamily="18" charset="0"/>
                          <a:cs typeface="Times New Roman" panose="02020603050405020304" pitchFamily="18" charset="0"/>
                        </a:rPr>
                        <a:t> ​10</a:t>
                      </a: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​120</a:t>
                      </a:r>
                    </a:p>
                  </a:txBody>
                  <a:tcPr marL="50929" marR="50929" marT="25465" marB="25465"/>
                </a:tc>
                <a:extLst>
                  <a:ext uri="{0D108BD9-81ED-4DB2-BD59-A6C34878D82A}">
                    <a16:rowId xmlns:a16="http://schemas.microsoft.com/office/drawing/2014/main" val="3279822548"/>
                  </a:ext>
                </a:extLst>
              </a:tr>
              <a:tr h="866248">
                <a:tc>
                  <a:txBody>
                    <a:bodyPr/>
                    <a:lstStyle/>
                    <a:p>
                      <a:pPr fontAlgn="base"/>
                      <a:r>
                        <a:rPr lang="ru-RU" sz="800" dirty="0">
                          <a:effectLst/>
                          <a:latin typeface="Times New Roman" panose="02020603050405020304" pitchFamily="18" charset="0"/>
                          <a:cs typeface="Times New Roman" panose="02020603050405020304" pitchFamily="18" charset="0"/>
                        </a:rPr>
                        <a:t> 3​</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ПРИБЫЛЬ ДО НАЛОГООБЛОЖЕНИ​</a:t>
                      </a:r>
                    </a:p>
                  </a:txBody>
                  <a:tcPr marL="50929" marR="50929" marT="25465" marB="25465" anchor="ctr"/>
                </a:tc>
                <a:tc>
                  <a:txBody>
                    <a:bodyPr/>
                    <a:lstStyle/>
                    <a:p>
                      <a:pPr fontAlgn="base"/>
                      <a:r>
                        <a:rPr kumimoji="0" lang="ru-RU"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тыс.руб</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​-375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​-40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​85</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​90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​110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255</a:t>
                      </a:r>
                    </a:p>
                  </a:txBody>
                  <a:tcPr marL="50929" marR="50929" marT="25465" marB="25465"/>
                </a:tc>
                <a:extLst>
                  <a:ext uri="{0D108BD9-81ED-4DB2-BD59-A6C34878D82A}">
                    <a16:rowId xmlns:a16="http://schemas.microsoft.com/office/drawing/2014/main" val="4157155650"/>
                  </a:ext>
                </a:extLst>
              </a:tr>
              <a:tr h="596293">
                <a:tc>
                  <a:txBody>
                    <a:bodyPr/>
                    <a:lstStyle/>
                    <a:p>
                      <a:pPr fontAlgn="base"/>
                      <a:r>
                        <a:rPr lang="ru-RU" sz="800" dirty="0">
                          <a:effectLst/>
                          <a:latin typeface="Times New Roman" panose="02020603050405020304" pitchFamily="18" charset="0"/>
                          <a:cs typeface="Times New Roman" panose="02020603050405020304" pitchFamily="18" charset="0"/>
                        </a:rPr>
                        <a:t> 4​</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НАЛОГИ​</a:t>
                      </a:r>
                    </a:p>
                  </a:txBody>
                  <a:tcPr marL="50929" marR="50929" marT="25465" marB="25465" anchor="ctr"/>
                </a:tc>
                <a:tc>
                  <a:txBody>
                    <a:bodyPr/>
                    <a:lstStyle/>
                    <a:p>
                      <a:pPr fontAlgn="base"/>
                      <a:r>
                        <a:rPr kumimoji="0" lang="ru-RU"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тыс.руб</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​0,3</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​0,6</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0,​9</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​1,8</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​2,1</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​2,4</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​2,4</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​3,6</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​3,0</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​5,7</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​6</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​7,2</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​36,9</a:t>
                      </a:r>
                    </a:p>
                  </a:txBody>
                  <a:tcPr marL="50929" marR="50929" marT="25465" marB="25465"/>
                </a:tc>
                <a:extLst>
                  <a:ext uri="{0D108BD9-81ED-4DB2-BD59-A6C34878D82A}">
                    <a16:rowId xmlns:a16="http://schemas.microsoft.com/office/drawing/2014/main" val="1408426134"/>
                  </a:ext>
                </a:extLst>
              </a:tr>
              <a:tr h="866248">
                <a:tc>
                  <a:txBody>
                    <a:bodyPr/>
                    <a:lstStyle/>
                    <a:p>
                      <a:pPr fontAlgn="base"/>
                      <a:r>
                        <a:rPr lang="ru-RU" sz="800" dirty="0">
                          <a:effectLst/>
                          <a:latin typeface="Times New Roman" panose="02020603050405020304" pitchFamily="18" charset="0"/>
                          <a:cs typeface="Times New Roman" panose="02020603050405020304" pitchFamily="18" charset="0"/>
                        </a:rPr>
                        <a:t> 5​</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ЧИСТАЯ ПРИБЫЛЬ​</a:t>
                      </a:r>
                    </a:p>
                  </a:txBody>
                  <a:tcPr marL="50929" marR="50929" marT="25465" marB="25465" anchor="ctr"/>
                </a:tc>
                <a:tc>
                  <a:txBody>
                    <a:bodyPr/>
                    <a:lstStyle/>
                    <a:p>
                      <a:pPr fontAlgn="base"/>
                      <a:r>
                        <a:rPr kumimoji="0" lang="ru-RU"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..руб.</a:t>
                      </a:r>
                      <a:endParaRPr lang="ru-RU" sz="16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​-375,3</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​-40,6</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​-35,9</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​18,2</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​22,9</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​27,6</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​27,6</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​46,4</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​51,1</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​79,3</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​84</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​102,8</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21​8,1</a:t>
                      </a:r>
                    </a:p>
                  </a:txBody>
                  <a:tcPr marL="50929" marR="50929" marT="25465" marB="25465"/>
                </a:tc>
                <a:extLst>
                  <a:ext uri="{0D108BD9-81ED-4DB2-BD59-A6C34878D82A}">
                    <a16:rowId xmlns:a16="http://schemas.microsoft.com/office/drawing/2014/main" val="150315739"/>
                  </a:ext>
                </a:extLst>
              </a:tr>
              <a:tr h="328510">
                <a:tc gridSpan="16">
                  <a:txBody>
                    <a:bodyPr/>
                    <a:lstStyle/>
                    <a:p>
                      <a:pPr algn="ctr" fontAlgn="base"/>
                      <a:r>
                        <a:rPr lang="ru-RU" sz="1600" dirty="0">
                          <a:effectLst/>
                          <a:latin typeface="Times New Roman" panose="02020603050405020304" pitchFamily="18" charset="0"/>
                          <a:cs typeface="Times New Roman" panose="02020603050405020304" pitchFamily="18" charset="0"/>
                        </a:rPr>
                        <a:t>БЮДЖЕТ ИНВЕСТИЦИОННОЙ ДЕЯТЕЛЬНОСТИ​</a:t>
                      </a:r>
                    </a:p>
                  </a:txBody>
                  <a:tcPr marL="50929" marR="50929" marT="25465" marB="25465"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base"/>
                      <a:endParaRPr lang="ru-RU" sz="1600" dirty="0">
                        <a:effectLst/>
                        <a:latin typeface="Times New Roman" panose="02020603050405020304" pitchFamily="18" charset="0"/>
                        <a:cs typeface="Times New Roman" panose="02020603050405020304" pitchFamily="18" charset="0"/>
                      </a:endParaRPr>
                    </a:p>
                  </a:txBody>
                  <a:tcPr marL="50929" marR="50929" marT="25465" marB="25465" anchor="ctr"/>
                </a:tc>
                <a:extLst>
                  <a:ext uri="{0D108BD9-81ED-4DB2-BD59-A6C34878D82A}">
                    <a16:rowId xmlns:a16="http://schemas.microsoft.com/office/drawing/2014/main" val="1406072577"/>
                  </a:ext>
                </a:extLst>
              </a:tr>
              <a:tr h="328510">
                <a:tc>
                  <a:txBody>
                    <a:bodyPr/>
                    <a:lstStyle/>
                    <a:p>
                      <a:pPr fontAlgn="base"/>
                      <a:r>
                        <a:rPr lang="ru-RU" sz="800" dirty="0">
                          <a:effectLst/>
                          <a:latin typeface="Times New Roman" panose="02020603050405020304" pitchFamily="18" charset="0"/>
                          <a:cs typeface="Times New Roman" panose="02020603050405020304" pitchFamily="18" charset="0"/>
                        </a:rPr>
                        <a:t> 6​</a:t>
                      </a:r>
                      <a:endParaRPr lang="ru-RU" sz="1000" dirty="0">
                        <a:effectLst/>
                        <a:latin typeface="Times New Roman" panose="02020603050405020304" pitchFamily="18" charset="0"/>
                        <a:cs typeface="Times New Roman" panose="02020603050405020304" pitchFamily="18" charset="0"/>
                      </a:endParaRP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Стартовые инвестиции​</a:t>
                      </a:r>
                    </a:p>
                  </a:txBody>
                  <a:tcPr marL="50929" marR="50929" marT="25465" marB="2546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effectLst/>
                          <a:latin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тыс.руб</a:t>
                      </a:r>
                      <a:endParaRPr lang="ru-RU" sz="1800" dirty="0">
                        <a:effectLst/>
                        <a:latin typeface="Times New Roman" panose="02020603050405020304" pitchFamily="18" charset="0"/>
                        <a:cs typeface="Times New Roman" panose="02020603050405020304" pitchFamily="18" charset="0"/>
                      </a:endParaRPr>
                    </a:p>
                    <a:p>
                      <a:endParaRPr lang="ru-RU" dirty="0"/>
                    </a:p>
                  </a:txBody>
                  <a:tcPr marL="50929" marR="50929" marT="25465" marB="25465" anchor="ctr"/>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a:t>
                      </a:r>
                    </a:p>
                  </a:txBody>
                  <a:tcPr marL="50929" marR="50929" marT="25465" marB="25465"/>
                </a:tc>
                <a:tc>
                  <a:txBody>
                    <a:bodyPr/>
                    <a:lstStyle/>
                    <a:p>
                      <a:pPr fontAlgn="base"/>
                      <a:r>
                        <a:rPr lang="ru-RU" sz="1600" dirty="0">
                          <a:effectLst/>
                          <a:latin typeface="Times New Roman" panose="02020603050405020304" pitchFamily="18" charset="0"/>
                          <a:cs typeface="Times New Roman" panose="02020603050405020304" pitchFamily="18" charset="0"/>
                        </a:rPr>
                        <a:t> 380</a:t>
                      </a:r>
                    </a:p>
                  </a:txBody>
                  <a:tcPr marL="50929" marR="50929" marT="25465" marB="25465"/>
                </a:tc>
                <a:extLst>
                  <a:ext uri="{0D108BD9-81ED-4DB2-BD59-A6C34878D82A}">
                    <a16:rowId xmlns:a16="http://schemas.microsoft.com/office/drawing/2014/main" val="843240443"/>
                  </a:ext>
                </a:extLst>
              </a:tr>
            </a:tbl>
          </a:graphicData>
        </a:graphic>
      </p:graphicFrame>
    </p:spTree>
    <p:extLst>
      <p:ext uri="{BB962C8B-B14F-4D97-AF65-F5344CB8AC3E}">
        <p14:creationId xmlns:p14="http://schemas.microsoft.com/office/powerpoint/2010/main" val="141799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D2F5602-6586-46E4-8645-2CDA442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434B85-DB0D-4010-A6A1-147F28D47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6C9C36B2-143F-DA10-E306-D1A9102527CB}"/>
              </a:ext>
            </a:extLst>
          </p:cNvPr>
          <p:cNvSpPr>
            <a:spLocks noGrp="1"/>
          </p:cNvSpPr>
          <p:nvPr>
            <p:ph type="title"/>
          </p:nvPr>
        </p:nvSpPr>
        <p:spPr>
          <a:xfrm>
            <a:off x="1179226" y="320231"/>
            <a:ext cx="9833548" cy="1325563"/>
          </a:xfrm>
        </p:spPr>
        <p:txBody>
          <a:bodyPr>
            <a:normAutofit/>
          </a:bodyPr>
          <a:lstStyle/>
          <a:p>
            <a:pPr algn="ctr"/>
            <a:r>
              <a:rPr lang="ru-RU" dirty="0">
                <a:solidFill>
                  <a:schemeClr val="tx2"/>
                </a:solidFill>
                <a:ea typeface="Calibri Light"/>
                <a:cs typeface="Calibri Light"/>
              </a:rPr>
              <a:t>Экономика проекта</a:t>
            </a:r>
            <a:endParaRPr lang="ru-RU" dirty="0">
              <a:solidFill>
                <a:schemeClr val="tx2"/>
              </a:solidFill>
            </a:endParaRPr>
          </a:p>
        </p:txBody>
      </p:sp>
      <p:grpSp>
        <p:nvGrpSpPr>
          <p:cNvPr id="14" name="Group 13">
            <a:extLst>
              <a:ext uri="{FF2B5EF4-FFF2-40B4-BE49-F238E27FC236}">
                <a16:creationId xmlns:a16="http://schemas.microsoft.com/office/drawing/2014/main" id="{F2E5F4F0-80C0-49F3-84A2-453DE42F20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915607" cy="2187829"/>
            <a:chOff x="-305" y="-1"/>
            <a:chExt cx="3832880" cy="2876136"/>
          </a:xfrm>
        </p:grpSpPr>
        <p:sp>
          <p:nvSpPr>
            <p:cNvPr id="15" name="Freeform: Shape 14">
              <a:extLst>
                <a:ext uri="{FF2B5EF4-FFF2-40B4-BE49-F238E27FC236}">
                  <a16:creationId xmlns:a16="http://schemas.microsoft.com/office/drawing/2014/main" id="{342FEDB6-5432-4162-8648-3827572AF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9FE345E-092D-4A20-A43A-0F9258D96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7A313FCF-0EE7-4C6B-BAB3-EFC9451D3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B9ECD02-BE1B-4347-8C2E-EEA690082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Объект 4">
            <a:extLst>
              <a:ext uri="{FF2B5EF4-FFF2-40B4-BE49-F238E27FC236}">
                <a16:creationId xmlns:a16="http://schemas.microsoft.com/office/drawing/2014/main" id="{18DEED47-1AA7-9DBA-5B56-2B926E6C121E}"/>
              </a:ext>
            </a:extLst>
          </p:cNvPr>
          <p:cNvGraphicFramePr>
            <a:graphicFrameLocks noGrp="1"/>
          </p:cNvGraphicFramePr>
          <p:nvPr>
            <p:ph idx="1"/>
            <p:extLst>
              <p:ext uri="{D42A27DB-BD31-4B8C-83A1-F6EECF244321}">
                <p14:modId xmlns:p14="http://schemas.microsoft.com/office/powerpoint/2010/main" val="2793480324"/>
              </p:ext>
            </p:extLst>
          </p:nvPr>
        </p:nvGraphicFramePr>
        <p:xfrm>
          <a:off x="823783" y="1688756"/>
          <a:ext cx="10510985" cy="4346236"/>
        </p:xfrm>
        <a:graphic>
          <a:graphicData uri="http://schemas.openxmlformats.org/drawingml/2006/table">
            <a:tbl>
              <a:tblPr firstRow="1" bandRow="1">
                <a:tableStyleId>{5C22544A-7EE6-4342-B048-85BDC9FD1C3A}</a:tableStyleId>
              </a:tblPr>
              <a:tblGrid>
                <a:gridCol w="717195">
                  <a:extLst>
                    <a:ext uri="{9D8B030D-6E8A-4147-A177-3AD203B41FA5}">
                      <a16:colId xmlns:a16="http://schemas.microsoft.com/office/drawing/2014/main" val="3440330289"/>
                    </a:ext>
                  </a:extLst>
                </a:gridCol>
                <a:gridCol w="6208446">
                  <a:extLst>
                    <a:ext uri="{9D8B030D-6E8A-4147-A177-3AD203B41FA5}">
                      <a16:colId xmlns:a16="http://schemas.microsoft.com/office/drawing/2014/main" val="3561129029"/>
                    </a:ext>
                  </a:extLst>
                </a:gridCol>
                <a:gridCol w="1825370">
                  <a:extLst>
                    <a:ext uri="{9D8B030D-6E8A-4147-A177-3AD203B41FA5}">
                      <a16:colId xmlns:a16="http://schemas.microsoft.com/office/drawing/2014/main" val="2474332616"/>
                    </a:ext>
                  </a:extLst>
                </a:gridCol>
                <a:gridCol w="1759974">
                  <a:extLst>
                    <a:ext uri="{9D8B030D-6E8A-4147-A177-3AD203B41FA5}">
                      <a16:colId xmlns:a16="http://schemas.microsoft.com/office/drawing/2014/main" val="2019915720"/>
                    </a:ext>
                  </a:extLst>
                </a:gridCol>
              </a:tblGrid>
              <a:tr h="355742">
                <a:tc>
                  <a:txBody>
                    <a:bodyPr/>
                    <a:lstStyle/>
                    <a:p>
                      <a:pPr algn="ctr" fontAlgn="base"/>
                      <a:r>
                        <a:rPr lang="ru-RU" sz="1000" u="none" strike="noStrike" dirty="0">
                          <a:effectLst/>
                        </a:rPr>
                        <a:t>№</a:t>
                      </a:r>
                      <a:r>
                        <a:rPr lang="ru-RU" sz="1000" dirty="0">
                          <a:effectLst/>
                        </a:rPr>
                        <a:t>​</a:t>
                      </a:r>
                      <a:endParaRPr lang="ru-RU" sz="1300" b="0" i="0" dirty="0">
                        <a:solidFill>
                          <a:srgbClr val="000000"/>
                        </a:solidFill>
                        <a:effectLst/>
                      </a:endParaRPr>
                    </a:p>
                  </a:txBody>
                  <a:tcPr marL="68470" marR="68470" marT="34235" marB="34235" anchor="ctr"/>
                </a:tc>
                <a:tc>
                  <a:txBody>
                    <a:bodyPr/>
                    <a:lstStyle/>
                    <a:p>
                      <a:pPr algn="ctr" fontAlgn="base"/>
                      <a:r>
                        <a:rPr lang="ru-RU" sz="1000" u="none" strike="noStrike" dirty="0">
                          <a:effectLst/>
                        </a:rPr>
                        <a:t>Показатель</a:t>
                      </a:r>
                      <a:r>
                        <a:rPr lang="ru-RU" sz="1000" dirty="0">
                          <a:effectLst/>
                        </a:rPr>
                        <a:t>​</a:t>
                      </a:r>
                      <a:endParaRPr lang="ru-RU" sz="1300" b="0" i="0" dirty="0">
                        <a:solidFill>
                          <a:srgbClr val="000000"/>
                        </a:solidFill>
                        <a:effectLst/>
                      </a:endParaRPr>
                    </a:p>
                  </a:txBody>
                  <a:tcPr marL="68470" marR="68470" marT="34235" marB="34235" anchor="ctr"/>
                </a:tc>
                <a:tc>
                  <a:txBody>
                    <a:bodyPr/>
                    <a:lstStyle/>
                    <a:p>
                      <a:pPr algn="ctr" fontAlgn="base"/>
                      <a:r>
                        <a:rPr lang="ru-RU" sz="1000" u="none" strike="noStrike" dirty="0" err="1">
                          <a:effectLst/>
                        </a:rPr>
                        <a:t>Ед.изм</a:t>
                      </a:r>
                      <a:r>
                        <a:rPr lang="ru-RU" sz="1000" u="none" strike="noStrike" dirty="0">
                          <a:effectLst/>
                        </a:rPr>
                        <a:t>.</a:t>
                      </a:r>
                      <a:r>
                        <a:rPr lang="ru-RU" sz="1000" dirty="0">
                          <a:effectLst/>
                        </a:rPr>
                        <a:t>​</a:t>
                      </a:r>
                      <a:endParaRPr lang="ru-RU" sz="1300" b="0" i="0" dirty="0">
                        <a:solidFill>
                          <a:srgbClr val="000000"/>
                        </a:solidFill>
                        <a:effectLst/>
                      </a:endParaRPr>
                    </a:p>
                  </a:txBody>
                  <a:tcPr marL="68470" marR="68470" marT="34235" marB="34235" anchor="ctr"/>
                </a:tc>
                <a:tc>
                  <a:txBody>
                    <a:bodyPr/>
                    <a:lstStyle/>
                    <a:p>
                      <a:pPr algn="ctr" fontAlgn="base"/>
                      <a:r>
                        <a:rPr lang="ru-RU" sz="1000" u="none" strike="noStrike" dirty="0">
                          <a:effectLst/>
                        </a:rPr>
                        <a:t>ИТОГО </a:t>
                      </a:r>
                      <a:r>
                        <a:rPr lang="ru-RU" sz="1000" dirty="0">
                          <a:effectLst/>
                        </a:rPr>
                        <a:t>​</a:t>
                      </a:r>
                      <a:endParaRPr lang="ru-RU" sz="1300" b="0" i="0" dirty="0">
                        <a:solidFill>
                          <a:srgbClr val="000000"/>
                        </a:solidFill>
                        <a:effectLst/>
                      </a:endParaRPr>
                    </a:p>
                  </a:txBody>
                  <a:tcPr marL="68470" marR="68470" marT="34235" marB="34235" anchor="ctr"/>
                </a:tc>
                <a:extLst>
                  <a:ext uri="{0D108BD9-81ED-4DB2-BD59-A6C34878D82A}">
                    <a16:rowId xmlns:a16="http://schemas.microsoft.com/office/drawing/2014/main" val="2863796758"/>
                  </a:ext>
                </a:extLst>
              </a:tr>
              <a:tr h="355742">
                <a:tc>
                  <a:txBody>
                    <a:bodyPr/>
                    <a:lstStyle/>
                    <a:p>
                      <a:pPr algn="ctr" fontAlgn="base"/>
                      <a:r>
                        <a:rPr lang="ru-RU" sz="1000" u="none" strike="noStrike" dirty="0">
                          <a:effectLst/>
                        </a:rPr>
                        <a:t>1</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 Объем продаж</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шт.</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​6150</a:t>
                      </a:r>
                      <a:endParaRPr lang="ru-RU" sz="1400" b="1"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2046184410"/>
                  </a:ext>
                </a:extLst>
              </a:tr>
              <a:tr h="355742">
                <a:tc>
                  <a:txBody>
                    <a:bodyPr/>
                    <a:lstStyle/>
                    <a:p>
                      <a:pPr algn="ctr" fontAlgn="base"/>
                      <a:r>
                        <a:rPr lang="ru-RU" sz="1000" u="none" strike="noStrike" dirty="0">
                          <a:effectLst/>
                        </a:rPr>
                        <a:t>2</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Доходы от операционной деятельности</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руб.</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​615 000</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2078327985"/>
                  </a:ext>
                </a:extLst>
              </a:tr>
              <a:tr h="572279">
                <a:tc>
                  <a:txBody>
                    <a:bodyPr/>
                    <a:lstStyle/>
                    <a:p>
                      <a:pPr algn="ctr" fontAlgn="base"/>
                      <a:r>
                        <a:rPr lang="ru-RU" sz="1000" u="none" strike="noStrike" dirty="0">
                          <a:effectLst/>
                        </a:rPr>
                        <a:t>3</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Расходы от операционной деятельности</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руб.</a:t>
                      </a:r>
                      <a:r>
                        <a:rPr lang="ru-RU" sz="1400" dirty="0">
                          <a:effectLst/>
                        </a:rPr>
                        <a:t>​</a:t>
                      </a:r>
                    </a:p>
                    <a:p>
                      <a:pPr algn="ctr" fontAlgn="base"/>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360 000</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197082330"/>
                  </a:ext>
                </a:extLst>
              </a:tr>
              <a:tr h="572279">
                <a:tc>
                  <a:txBody>
                    <a:bodyPr/>
                    <a:lstStyle/>
                    <a:p>
                      <a:pPr algn="ctr" fontAlgn="base"/>
                      <a:r>
                        <a:rPr lang="ru-RU" sz="1000" u="none" strike="noStrike" dirty="0">
                          <a:effectLst/>
                        </a:rPr>
                        <a:t>4</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Прибыль (после налогообложения)</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руб.</a:t>
                      </a:r>
                      <a:r>
                        <a:rPr lang="ru-RU" sz="1400" dirty="0">
                          <a:effectLst/>
                        </a:rPr>
                        <a:t>​</a:t>
                      </a:r>
                    </a:p>
                    <a:p>
                      <a:pPr algn="ctr" fontAlgn="base"/>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21​8 100</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2341301367"/>
                  </a:ext>
                </a:extLst>
              </a:tr>
              <a:tr h="355742">
                <a:tc>
                  <a:txBody>
                    <a:bodyPr/>
                    <a:lstStyle/>
                    <a:p>
                      <a:pPr algn="ctr" fontAlgn="base"/>
                      <a:r>
                        <a:rPr lang="ru-RU" sz="1000" u="none" strike="noStrike" dirty="0">
                          <a:effectLst/>
                        </a:rPr>
                        <a:t>5</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Точка безубыточности</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шт.</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​5750</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3554611548"/>
                  </a:ext>
                </a:extLst>
              </a:tr>
              <a:tr h="355742">
                <a:tc>
                  <a:txBody>
                    <a:bodyPr/>
                    <a:lstStyle/>
                    <a:p>
                      <a:pPr algn="ctr" fontAlgn="base"/>
                      <a:r>
                        <a:rPr lang="ru-RU" sz="1000" u="none" strike="noStrike" dirty="0">
                          <a:effectLst/>
                        </a:rPr>
                        <a:t>6</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Точка безубыточности</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руб.</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​455 000</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1759768767"/>
                  </a:ext>
                </a:extLst>
              </a:tr>
              <a:tr h="355742">
                <a:tc>
                  <a:txBody>
                    <a:bodyPr/>
                    <a:lstStyle/>
                    <a:p>
                      <a:pPr algn="ctr" fontAlgn="base"/>
                      <a:r>
                        <a:rPr lang="ru-RU" sz="1000" u="none" strike="noStrike" dirty="0">
                          <a:effectLst/>
                        </a:rPr>
                        <a:t>7</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Срок окупаемости</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​мес.</a:t>
                      </a:r>
                      <a:endParaRPr lang="ru-RU" sz="1400" b="0" i="0" u="none" strike="noStrike" dirty="0">
                        <a:solidFill>
                          <a:srgbClr val="000000"/>
                        </a:solidFill>
                        <a:effectLst/>
                        <a:latin typeface="Arial" panose="020B0604020202020204" pitchFamily="34" charset="0"/>
                      </a:endParaRPr>
                    </a:p>
                  </a:txBody>
                  <a:tcPr marL="68470" marR="68470" marT="34235" marB="34235" anchor="ctr"/>
                </a:tc>
                <a:tc>
                  <a:txBody>
                    <a:bodyPr/>
                    <a:lstStyle/>
                    <a:p>
                      <a:pPr algn="ctr" fontAlgn="auto"/>
                      <a:r>
                        <a:rPr lang="ru-RU" sz="1400" u="none" strike="noStrike" dirty="0">
                          <a:effectLst/>
                        </a:rPr>
                        <a:t>​12</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3627709422"/>
                  </a:ext>
                </a:extLst>
              </a:tr>
              <a:tr h="355742">
                <a:tc>
                  <a:txBody>
                    <a:bodyPr/>
                    <a:lstStyle/>
                    <a:p>
                      <a:pPr algn="ctr" fontAlgn="base"/>
                      <a:r>
                        <a:rPr lang="ru-RU" sz="1000" u="none" strike="noStrike" dirty="0">
                          <a:effectLst/>
                        </a:rPr>
                        <a:t> 8</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Стартовые инвестиции</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руб.</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​380 000</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2716762129"/>
                  </a:ext>
                </a:extLst>
              </a:tr>
              <a:tr h="355742">
                <a:tc>
                  <a:txBody>
                    <a:bodyPr/>
                    <a:lstStyle/>
                    <a:p>
                      <a:pPr algn="ctr" fontAlgn="base"/>
                      <a:r>
                        <a:rPr lang="ru-RU" sz="1000" u="none" strike="noStrike" dirty="0">
                          <a:effectLst/>
                        </a:rPr>
                        <a:t>9</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Рентабельность стартовых инвестиций </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57,4%</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1109629527"/>
                  </a:ext>
                </a:extLst>
              </a:tr>
              <a:tr h="355742">
                <a:tc>
                  <a:txBody>
                    <a:bodyPr/>
                    <a:lstStyle/>
                    <a:p>
                      <a:pPr algn="ctr" fontAlgn="base"/>
                      <a:r>
                        <a:rPr lang="ru-RU" sz="1000" u="none" strike="noStrike" dirty="0">
                          <a:effectLst/>
                        </a:rPr>
                        <a:t>10</a:t>
                      </a:r>
                      <a:r>
                        <a:rPr lang="ru-RU" sz="1000" dirty="0">
                          <a:effectLst/>
                        </a:rPr>
                        <a:t>​</a:t>
                      </a:r>
                      <a:endParaRPr lang="ru-RU" sz="1300" b="0" i="0" dirty="0">
                        <a:solidFill>
                          <a:srgbClr val="000000"/>
                        </a:solidFill>
                        <a:effectLst/>
                      </a:endParaRPr>
                    </a:p>
                  </a:txBody>
                  <a:tcPr marL="68470" marR="68470" marT="34235" marB="34235" anchor="ctr"/>
                </a:tc>
                <a:tc>
                  <a:txBody>
                    <a:bodyPr/>
                    <a:lstStyle/>
                    <a:p>
                      <a:pPr algn="l" fontAlgn="base"/>
                      <a:r>
                        <a:rPr lang="ru-RU" sz="1400" u="none" strike="noStrike" dirty="0">
                          <a:effectLst/>
                        </a:rPr>
                        <a:t>Рентабельность затрат</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base"/>
                      <a:r>
                        <a:rPr lang="ru-RU" sz="1400" u="none" strike="noStrike" dirty="0">
                          <a:effectLst/>
                        </a:rPr>
                        <a:t>%</a:t>
                      </a:r>
                      <a:r>
                        <a:rPr lang="ru-RU" sz="1400" dirty="0">
                          <a:effectLst/>
                        </a:rPr>
                        <a:t>​</a:t>
                      </a:r>
                      <a:endParaRPr lang="ru-RU" sz="1400" b="0" i="0" dirty="0">
                        <a:solidFill>
                          <a:srgbClr val="000000"/>
                        </a:solidFill>
                        <a:effectLst/>
                      </a:endParaRPr>
                    </a:p>
                  </a:txBody>
                  <a:tcPr marL="68470" marR="68470" marT="34235" marB="34235" anchor="ctr"/>
                </a:tc>
                <a:tc>
                  <a:txBody>
                    <a:bodyPr/>
                    <a:lstStyle/>
                    <a:p>
                      <a:pPr algn="ctr" fontAlgn="auto"/>
                      <a:r>
                        <a:rPr lang="ru-RU" sz="1400" u="none" strike="noStrike" dirty="0">
                          <a:effectLst/>
                        </a:rPr>
                        <a:t>​60,6%</a:t>
                      </a:r>
                      <a:endParaRPr lang="ru-RU" sz="1400" b="0" i="0" u="none" strike="noStrike" dirty="0">
                        <a:solidFill>
                          <a:srgbClr val="000000"/>
                        </a:solidFill>
                        <a:effectLst/>
                        <a:latin typeface="Arial" panose="020B0604020202020204" pitchFamily="34" charset="0"/>
                      </a:endParaRPr>
                    </a:p>
                  </a:txBody>
                  <a:tcPr marL="68470" marR="68470" marT="34235" marB="34235" anchor="ctr"/>
                </a:tc>
                <a:extLst>
                  <a:ext uri="{0D108BD9-81ED-4DB2-BD59-A6C34878D82A}">
                    <a16:rowId xmlns:a16="http://schemas.microsoft.com/office/drawing/2014/main" val="2495778286"/>
                  </a:ext>
                </a:extLst>
              </a:tr>
            </a:tbl>
          </a:graphicData>
        </a:graphic>
      </p:graphicFrame>
    </p:spTree>
    <p:extLst>
      <p:ext uri="{BB962C8B-B14F-4D97-AF65-F5344CB8AC3E}">
        <p14:creationId xmlns:p14="http://schemas.microsoft.com/office/powerpoint/2010/main" val="1319075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4D5E03-BBD5-87EB-74AE-D512B987CAA1}"/>
              </a:ext>
            </a:extLst>
          </p:cNvPr>
          <p:cNvSpPr>
            <a:spLocks noGrp="1"/>
          </p:cNvSpPr>
          <p:nvPr>
            <p:ph type="title"/>
          </p:nvPr>
        </p:nvSpPr>
        <p:spPr/>
        <p:txBody>
          <a:bodyPr/>
          <a:lstStyle/>
          <a:p>
            <a:pPr algn="ctr"/>
            <a:r>
              <a:rPr lang="ru-RU" dirty="0">
                <a:ea typeface="Calibri Light"/>
                <a:cs typeface="Calibri Light"/>
              </a:rPr>
              <a:t>План реализации проекта</a:t>
            </a:r>
          </a:p>
        </p:txBody>
      </p:sp>
      <p:graphicFrame>
        <p:nvGraphicFramePr>
          <p:cNvPr id="5" name="Объект 4">
            <a:extLst>
              <a:ext uri="{FF2B5EF4-FFF2-40B4-BE49-F238E27FC236}">
                <a16:creationId xmlns:a16="http://schemas.microsoft.com/office/drawing/2014/main" id="{A561EEE5-2A5A-3431-6D68-5DCCC9461237}"/>
              </a:ext>
            </a:extLst>
          </p:cNvPr>
          <p:cNvGraphicFramePr>
            <a:graphicFrameLocks noGrp="1"/>
          </p:cNvGraphicFramePr>
          <p:nvPr>
            <p:ph idx="1"/>
            <p:extLst>
              <p:ext uri="{D42A27DB-BD31-4B8C-83A1-F6EECF244321}">
                <p14:modId xmlns:p14="http://schemas.microsoft.com/office/powerpoint/2010/main" val="4200812598"/>
              </p:ext>
            </p:extLst>
          </p:nvPr>
        </p:nvGraphicFramePr>
        <p:xfrm>
          <a:off x="434340" y="1822621"/>
          <a:ext cx="11298503" cy="4693920"/>
        </p:xfrm>
        <a:graphic>
          <a:graphicData uri="http://schemas.openxmlformats.org/drawingml/2006/table">
            <a:tbl>
              <a:tblPr firstRow="1" bandRow="1">
                <a:tableStyleId>{5C22544A-7EE6-4342-B048-85BDC9FD1C3A}</a:tableStyleId>
              </a:tblPr>
              <a:tblGrid>
                <a:gridCol w="1492992">
                  <a:extLst>
                    <a:ext uri="{9D8B030D-6E8A-4147-A177-3AD203B41FA5}">
                      <a16:colId xmlns:a16="http://schemas.microsoft.com/office/drawing/2014/main" val="513335651"/>
                    </a:ext>
                  </a:extLst>
                </a:gridCol>
                <a:gridCol w="1412468">
                  <a:extLst>
                    <a:ext uri="{9D8B030D-6E8A-4147-A177-3AD203B41FA5}">
                      <a16:colId xmlns:a16="http://schemas.microsoft.com/office/drawing/2014/main" val="4210620436"/>
                    </a:ext>
                  </a:extLst>
                </a:gridCol>
                <a:gridCol w="1412468">
                  <a:extLst>
                    <a:ext uri="{9D8B030D-6E8A-4147-A177-3AD203B41FA5}">
                      <a16:colId xmlns:a16="http://schemas.microsoft.com/office/drawing/2014/main" val="2869082854"/>
                    </a:ext>
                  </a:extLst>
                </a:gridCol>
                <a:gridCol w="1787932">
                  <a:extLst>
                    <a:ext uri="{9D8B030D-6E8A-4147-A177-3AD203B41FA5}">
                      <a16:colId xmlns:a16="http://schemas.microsoft.com/office/drawing/2014/main" val="1411914533"/>
                    </a:ext>
                  </a:extLst>
                </a:gridCol>
                <a:gridCol w="1787932">
                  <a:extLst>
                    <a:ext uri="{9D8B030D-6E8A-4147-A177-3AD203B41FA5}">
                      <a16:colId xmlns:a16="http://schemas.microsoft.com/office/drawing/2014/main" val="1576936929"/>
                    </a:ext>
                  </a:extLst>
                </a:gridCol>
                <a:gridCol w="2574628">
                  <a:extLst>
                    <a:ext uri="{9D8B030D-6E8A-4147-A177-3AD203B41FA5}">
                      <a16:colId xmlns:a16="http://schemas.microsoft.com/office/drawing/2014/main" val="1656775666"/>
                    </a:ext>
                  </a:extLst>
                </a:gridCol>
                <a:gridCol w="830083">
                  <a:extLst>
                    <a:ext uri="{9D8B030D-6E8A-4147-A177-3AD203B41FA5}">
                      <a16:colId xmlns:a16="http://schemas.microsoft.com/office/drawing/2014/main" val="742165728"/>
                    </a:ext>
                  </a:extLst>
                </a:gridCol>
              </a:tblGrid>
              <a:tr h="389781">
                <a:tc>
                  <a:txBody>
                    <a:bodyPr/>
                    <a:lstStyle/>
                    <a:p>
                      <a:pPr fontAlgn="b"/>
                      <a:endParaRPr lang="ru-RU">
                        <a:effectLst/>
                      </a:endParaRPr>
                    </a:p>
                    <a:p>
                      <a:pPr algn="l" rtl="0" fontAlgn="base"/>
                      <a:r>
                        <a:rPr lang="ru-RU" sz="1100" dirty="0">
                          <a:effectLst/>
                        </a:rPr>
                        <a:t>Этап </a:t>
                      </a:r>
                      <a:endParaRPr lang="ru-RU" b="0" i="0" dirty="0">
                        <a:effectLst/>
                      </a:endParaRPr>
                    </a:p>
                  </a:txBody>
                  <a:tcPr anchor="b"/>
                </a:tc>
                <a:tc>
                  <a:txBody>
                    <a:bodyPr/>
                    <a:lstStyle/>
                    <a:p>
                      <a:pPr algn="ctr" fontAlgn="b"/>
                      <a:endParaRPr lang="ru-RU">
                        <a:effectLst/>
                      </a:endParaRPr>
                    </a:p>
                    <a:p>
                      <a:pPr algn="l" rtl="0" fontAlgn="base"/>
                      <a:endParaRPr lang="ru-RU" b="0" i="0" dirty="0">
                        <a:effectLst/>
                      </a:endParaRPr>
                    </a:p>
                  </a:txBody>
                  <a:tcPr anchor="b"/>
                </a:tc>
                <a:tc>
                  <a:txBody>
                    <a:bodyPr/>
                    <a:lstStyle/>
                    <a:p>
                      <a:pPr algn="ctr" fontAlgn="b"/>
                      <a:endParaRPr lang="ru-RU">
                        <a:effectLst/>
                      </a:endParaRPr>
                    </a:p>
                    <a:p>
                      <a:pPr algn="l" rtl="0" fontAlgn="base"/>
                      <a:endParaRPr lang="ru-RU" b="0" i="0" dirty="0">
                        <a:effectLst/>
                      </a:endParaRPr>
                    </a:p>
                  </a:txBody>
                  <a:tcPr anchor="b"/>
                </a:tc>
                <a:tc>
                  <a:txBody>
                    <a:bodyPr/>
                    <a:lstStyle/>
                    <a:p>
                      <a:pPr algn="ctr" fontAlgn="b"/>
                      <a:endParaRPr lang="ru-RU">
                        <a:effectLst/>
                      </a:endParaRPr>
                    </a:p>
                    <a:p>
                      <a:pPr algn="l" rtl="0" fontAlgn="base"/>
                      <a:r>
                        <a:rPr lang="ru-RU" sz="1100" dirty="0">
                          <a:effectLst/>
                        </a:rPr>
                        <a:t>Начало </a:t>
                      </a:r>
                      <a:endParaRPr lang="ru-RU" b="0" i="0" dirty="0">
                        <a:effectLst/>
                      </a:endParaRPr>
                    </a:p>
                  </a:txBody>
                  <a:tcPr anchor="b"/>
                </a:tc>
                <a:tc>
                  <a:txBody>
                    <a:bodyPr/>
                    <a:lstStyle/>
                    <a:p>
                      <a:pPr algn="ctr" fontAlgn="b"/>
                      <a:endParaRPr lang="ru-RU">
                        <a:effectLst/>
                      </a:endParaRPr>
                    </a:p>
                    <a:p>
                      <a:pPr algn="l" rtl="0" fontAlgn="base"/>
                      <a:r>
                        <a:rPr lang="ru-RU" sz="1100" dirty="0">
                          <a:effectLst/>
                        </a:rPr>
                        <a:t>Конец </a:t>
                      </a:r>
                      <a:endParaRPr lang="ru-RU" b="0" i="0" dirty="0">
                        <a:effectLst/>
                      </a:endParaRPr>
                    </a:p>
                  </a:txBody>
                  <a:tcPr anchor="b"/>
                </a:tc>
                <a:tc gridSpan="2">
                  <a:txBody>
                    <a:bodyPr/>
                    <a:lstStyle/>
                    <a:p>
                      <a:pPr algn="ctr" fontAlgn="b"/>
                      <a:endParaRPr lang="ru-RU">
                        <a:effectLst/>
                      </a:endParaRPr>
                    </a:p>
                    <a:p>
                      <a:pPr algn="l" rtl="0" fontAlgn="base"/>
                      <a:r>
                        <a:rPr lang="ru-RU" sz="1100" dirty="0">
                          <a:effectLst/>
                        </a:rPr>
                        <a:t>Длительность (дней)</a:t>
                      </a:r>
                      <a:endParaRPr lang="ru-RU" b="0" i="0" dirty="0">
                        <a:effectLst/>
                      </a:endParaRPr>
                    </a:p>
                  </a:txBody>
                  <a:tcPr anchor="b"/>
                </a:tc>
                <a:tc hMerge="1">
                  <a:txBody>
                    <a:bodyPr/>
                    <a:lstStyle/>
                    <a:p>
                      <a:endParaRPr lang="ru-RU"/>
                    </a:p>
                  </a:txBody>
                  <a:tcPr/>
                </a:tc>
                <a:extLst>
                  <a:ext uri="{0D108BD9-81ED-4DB2-BD59-A6C34878D82A}">
                    <a16:rowId xmlns:a16="http://schemas.microsoft.com/office/drawing/2014/main" val="509184714"/>
                  </a:ext>
                </a:extLst>
              </a:tr>
              <a:tr h="389781">
                <a:tc gridSpan="2">
                  <a:txBody>
                    <a:bodyPr/>
                    <a:lstStyle/>
                    <a:p>
                      <a:pPr fontAlgn="b"/>
                      <a:endParaRPr lang="ru-RU">
                        <a:effectLst/>
                      </a:endParaRPr>
                    </a:p>
                    <a:p>
                      <a:pPr algn="l" rtl="0" fontAlgn="base"/>
                      <a:r>
                        <a:rPr lang="ru-RU" sz="1100" dirty="0">
                          <a:effectLst/>
                        </a:rPr>
                        <a:t>Планирование </a:t>
                      </a:r>
                      <a:endParaRPr lang="ru-RU" b="0" i="0" dirty="0">
                        <a:effectLst/>
                      </a:endParaRPr>
                    </a:p>
                  </a:txBody>
                  <a:tcPr anchor="b"/>
                </a:tc>
                <a:tc hMerge="1">
                  <a:txBody>
                    <a:bodyPr/>
                    <a:lstStyle/>
                    <a:p>
                      <a:endParaRPr lang="ru-RU"/>
                    </a:p>
                  </a:txBody>
                  <a:tcPr/>
                </a:tc>
                <a:tc>
                  <a:txBody>
                    <a:bodyPr/>
                    <a:lstStyle/>
                    <a:p>
                      <a:pPr fontAlgn="b"/>
                      <a:endParaRPr lang="ru-RU">
                        <a:effectLst/>
                      </a:endParaRPr>
                    </a:p>
                    <a:p>
                      <a:pPr algn="l" rtl="0" fontAlgn="base"/>
                      <a:endParaRPr lang="ru-RU" b="0" i="0" dirty="0">
                        <a:effectLst/>
                      </a:endParaRPr>
                    </a:p>
                  </a:txBody>
                  <a:tcPr anchor="b"/>
                </a:tc>
                <a:tc>
                  <a:txBody>
                    <a:bodyPr/>
                    <a:lstStyle/>
                    <a:p>
                      <a:pPr fontAlgn="b"/>
                      <a:endParaRPr lang="ru-RU">
                        <a:effectLst/>
                      </a:endParaRPr>
                    </a:p>
                    <a:p>
                      <a:pPr algn="r" rtl="0" fontAlgn="base"/>
                      <a:r>
                        <a:rPr lang="ru-RU" sz="1100" dirty="0">
                          <a:effectLst/>
                        </a:rPr>
                        <a:t>01.06.2023 </a:t>
                      </a:r>
                      <a:endParaRPr lang="ru-RU" b="0" i="0" dirty="0">
                        <a:effectLst/>
                      </a:endParaRPr>
                    </a:p>
                  </a:txBody>
                  <a:tcPr anchor="b"/>
                </a:tc>
                <a:tc>
                  <a:txBody>
                    <a:bodyPr/>
                    <a:lstStyle/>
                    <a:p>
                      <a:pPr fontAlgn="b"/>
                      <a:endParaRPr lang="ru-RU">
                        <a:effectLst/>
                      </a:endParaRPr>
                    </a:p>
                    <a:p>
                      <a:pPr algn="r" rtl="0" fontAlgn="base"/>
                      <a:r>
                        <a:rPr lang="ru-RU" sz="1100" dirty="0">
                          <a:effectLst/>
                        </a:rPr>
                        <a:t>09.06.2023 </a:t>
                      </a:r>
                      <a:endParaRPr lang="ru-RU" b="0" i="0" dirty="0">
                        <a:effectLst/>
                      </a:endParaRPr>
                    </a:p>
                  </a:txBody>
                  <a:tcPr anchor="b"/>
                </a:tc>
                <a:tc>
                  <a:txBody>
                    <a:bodyPr/>
                    <a:lstStyle/>
                    <a:p>
                      <a:pPr fontAlgn="b"/>
                      <a:endParaRPr lang="ru-RU">
                        <a:effectLst/>
                      </a:endParaRPr>
                    </a:p>
                    <a:p>
                      <a:pPr algn="r" rtl="0" fontAlgn="base"/>
                      <a:r>
                        <a:rPr lang="ru-RU" sz="1100" b="0" i="0" dirty="0">
                          <a:effectLst/>
                        </a:rPr>
                        <a:t>8</a:t>
                      </a:r>
                    </a:p>
                  </a:txBody>
                  <a:tcPr anchor="b"/>
                </a:tc>
                <a:tc>
                  <a:txBody>
                    <a:bodyPr/>
                    <a:lstStyle/>
                    <a:p>
                      <a:endParaRPr lang="ru-RU"/>
                    </a:p>
                  </a:txBody>
                  <a:tcPr/>
                </a:tc>
                <a:extLst>
                  <a:ext uri="{0D108BD9-81ED-4DB2-BD59-A6C34878D82A}">
                    <a16:rowId xmlns:a16="http://schemas.microsoft.com/office/drawing/2014/main" val="3501540180"/>
                  </a:ext>
                </a:extLst>
              </a:tr>
              <a:tr h="327137">
                <a:tc gridSpan="3">
                  <a:txBody>
                    <a:bodyPr/>
                    <a:lstStyle/>
                    <a:p>
                      <a:pPr fontAlgn="b"/>
                      <a:endParaRPr lang="ru-RU" dirty="0">
                        <a:effectLst/>
                      </a:endParaRPr>
                    </a:p>
                    <a:p>
                      <a:pPr algn="l" rtl="0" fontAlgn="base"/>
                      <a:r>
                        <a:rPr lang="ru-RU" sz="1100" dirty="0">
                          <a:effectLst/>
                        </a:rPr>
                        <a:t>Разработка(дизайна) </a:t>
                      </a:r>
                      <a:endParaRPr lang="ru-RU" b="0" i="0" dirty="0">
                        <a:effectLst/>
                      </a:endParaRPr>
                    </a:p>
                  </a:txBody>
                  <a:tcPr anchor="b"/>
                </a:tc>
                <a:tc hMerge="1">
                  <a:txBody>
                    <a:bodyPr/>
                    <a:lstStyle/>
                    <a:p>
                      <a:endParaRPr lang="ru-RU"/>
                    </a:p>
                  </a:txBody>
                  <a:tcPr/>
                </a:tc>
                <a:tc hMerge="1">
                  <a:txBody>
                    <a:bodyPr/>
                    <a:lstStyle/>
                    <a:p>
                      <a:endParaRPr lang="ru-RU"/>
                    </a:p>
                  </a:txBody>
                  <a:tcPr/>
                </a:tc>
                <a:tc>
                  <a:txBody>
                    <a:bodyPr/>
                    <a:lstStyle/>
                    <a:p>
                      <a:pPr fontAlgn="b"/>
                      <a:endParaRPr lang="ru-RU">
                        <a:effectLst/>
                      </a:endParaRPr>
                    </a:p>
                    <a:p>
                      <a:pPr algn="r" rtl="0" fontAlgn="base"/>
                      <a:r>
                        <a:rPr lang="ru-RU" sz="1100" dirty="0">
                          <a:effectLst/>
                        </a:rPr>
                        <a:t>10.06.2023 </a:t>
                      </a:r>
                      <a:endParaRPr lang="ru-RU" b="0" i="0" dirty="0">
                        <a:effectLst/>
                      </a:endParaRPr>
                    </a:p>
                  </a:txBody>
                  <a:tcPr anchor="b"/>
                </a:tc>
                <a:tc>
                  <a:txBody>
                    <a:bodyPr/>
                    <a:lstStyle/>
                    <a:p>
                      <a:pPr fontAlgn="b"/>
                      <a:endParaRPr lang="ru-RU">
                        <a:effectLst/>
                      </a:endParaRPr>
                    </a:p>
                    <a:p>
                      <a:pPr algn="r" rtl="0" fontAlgn="base"/>
                      <a:r>
                        <a:rPr lang="ru-RU" sz="1100" dirty="0">
                          <a:effectLst/>
                        </a:rPr>
                        <a:t>20.07.2023 </a:t>
                      </a:r>
                      <a:endParaRPr lang="ru-RU" b="0" i="0" dirty="0">
                        <a:effectLst/>
                      </a:endParaRPr>
                    </a:p>
                  </a:txBody>
                  <a:tcPr anchor="b"/>
                </a:tc>
                <a:tc>
                  <a:txBody>
                    <a:bodyPr/>
                    <a:lstStyle/>
                    <a:p>
                      <a:pPr fontAlgn="b"/>
                      <a:endParaRPr lang="ru-RU">
                        <a:effectLst/>
                      </a:endParaRPr>
                    </a:p>
                    <a:p>
                      <a:pPr algn="r" rtl="0" fontAlgn="base"/>
                      <a:r>
                        <a:rPr lang="ru-RU" sz="1100" b="0" i="0" dirty="0">
                          <a:effectLst/>
                        </a:rPr>
                        <a:t>40</a:t>
                      </a:r>
                    </a:p>
                  </a:txBody>
                  <a:tcPr anchor="b"/>
                </a:tc>
                <a:tc>
                  <a:txBody>
                    <a:bodyPr/>
                    <a:lstStyle/>
                    <a:p>
                      <a:endParaRPr lang="ru-RU"/>
                    </a:p>
                  </a:txBody>
                  <a:tcPr/>
                </a:tc>
                <a:extLst>
                  <a:ext uri="{0D108BD9-81ED-4DB2-BD59-A6C34878D82A}">
                    <a16:rowId xmlns:a16="http://schemas.microsoft.com/office/drawing/2014/main" val="371991851"/>
                  </a:ext>
                </a:extLst>
              </a:tr>
              <a:tr h="327137">
                <a:tc gridSpan="3">
                  <a:txBody>
                    <a:bodyPr/>
                    <a:lstStyle/>
                    <a:p>
                      <a:pPr fontAlgn="b"/>
                      <a:endParaRPr lang="ru-RU" dirty="0">
                        <a:effectLst/>
                      </a:endParaRPr>
                    </a:p>
                    <a:p>
                      <a:pPr algn="l" rtl="0" fontAlgn="base"/>
                      <a:r>
                        <a:rPr lang="ru-RU" sz="1100" dirty="0">
                          <a:effectLst/>
                        </a:rPr>
                        <a:t>Разработка(интерфейса) </a:t>
                      </a:r>
                      <a:endParaRPr lang="ru-RU" b="0" i="0" dirty="0">
                        <a:effectLst/>
                      </a:endParaRPr>
                    </a:p>
                  </a:txBody>
                  <a:tcPr anchor="b"/>
                </a:tc>
                <a:tc hMerge="1">
                  <a:txBody>
                    <a:bodyPr/>
                    <a:lstStyle/>
                    <a:p>
                      <a:endParaRPr lang="ru-RU"/>
                    </a:p>
                  </a:txBody>
                  <a:tcPr/>
                </a:tc>
                <a:tc hMerge="1">
                  <a:txBody>
                    <a:bodyPr/>
                    <a:lstStyle/>
                    <a:p>
                      <a:endParaRPr lang="ru-RU"/>
                    </a:p>
                  </a:txBody>
                  <a:tcPr/>
                </a:tc>
                <a:tc>
                  <a:txBody>
                    <a:bodyPr/>
                    <a:lstStyle/>
                    <a:p>
                      <a:pPr fontAlgn="b"/>
                      <a:endParaRPr lang="ru-RU">
                        <a:effectLst/>
                      </a:endParaRPr>
                    </a:p>
                    <a:p>
                      <a:pPr algn="r" rtl="0" fontAlgn="base"/>
                      <a:r>
                        <a:rPr lang="ru-RU" sz="1100" dirty="0">
                          <a:effectLst/>
                        </a:rPr>
                        <a:t>20.07.2023 </a:t>
                      </a:r>
                      <a:endParaRPr lang="ru-RU" b="0" i="0" dirty="0">
                        <a:effectLst/>
                      </a:endParaRPr>
                    </a:p>
                  </a:txBody>
                  <a:tcPr anchor="b"/>
                </a:tc>
                <a:tc>
                  <a:txBody>
                    <a:bodyPr/>
                    <a:lstStyle/>
                    <a:p>
                      <a:pPr fontAlgn="b"/>
                      <a:endParaRPr lang="ru-RU">
                        <a:effectLst/>
                      </a:endParaRPr>
                    </a:p>
                    <a:p>
                      <a:pPr algn="r" rtl="0" fontAlgn="base"/>
                      <a:r>
                        <a:rPr lang="ru-RU" sz="1100" dirty="0">
                          <a:effectLst/>
                        </a:rPr>
                        <a:t>30.08.2023 </a:t>
                      </a:r>
                      <a:endParaRPr lang="ru-RU" b="0" i="0" dirty="0">
                        <a:effectLst/>
                      </a:endParaRPr>
                    </a:p>
                  </a:txBody>
                  <a:tcPr anchor="b"/>
                </a:tc>
                <a:tc>
                  <a:txBody>
                    <a:bodyPr/>
                    <a:lstStyle/>
                    <a:p>
                      <a:pPr fontAlgn="b"/>
                      <a:endParaRPr lang="ru-RU">
                        <a:effectLst/>
                      </a:endParaRPr>
                    </a:p>
                    <a:p>
                      <a:pPr algn="r" rtl="0" fontAlgn="base"/>
                      <a:r>
                        <a:rPr lang="ru-RU" sz="1100" dirty="0">
                          <a:effectLst/>
                        </a:rPr>
                        <a:t>41</a:t>
                      </a:r>
                    </a:p>
                  </a:txBody>
                  <a:tcPr anchor="b"/>
                </a:tc>
                <a:tc>
                  <a:txBody>
                    <a:bodyPr/>
                    <a:lstStyle/>
                    <a:p>
                      <a:endParaRPr lang="ru-RU"/>
                    </a:p>
                  </a:txBody>
                  <a:tcPr/>
                </a:tc>
                <a:extLst>
                  <a:ext uri="{0D108BD9-81ED-4DB2-BD59-A6C34878D82A}">
                    <a16:rowId xmlns:a16="http://schemas.microsoft.com/office/drawing/2014/main" val="856259083"/>
                  </a:ext>
                </a:extLst>
              </a:tr>
              <a:tr h="327137">
                <a:tc gridSpan="3">
                  <a:txBody>
                    <a:bodyPr/>
                    <a:lstStyle/>
                    <a:p>
                      <a:pPr fontAlgn="b"/>
                      <a:endParaRPr lang="ru-RU" dirty="0">
                        <a:effectLst/>
                      </a:endParaRPr>
                    </a:p>
                    <a:p>
                      <a:pPr algn="l" rtl="0" fontAlgn="base"/>
                      <a:r>
                        <a:rPr lang="ru-RU" sz="1100" dirty="0">
                          <a:effectLst/>
                        </a:rPr>
                        <a:t>Оптимизация(</a:t>
                      </a:r>
                      <a:r>
                        <a:rPr lang="af-ZA" sz="1100" dirty="0" err="1">
                          <a:effectLst/>
                        </a:rPr>
                        <a:t>back</a:t>
                      </a:r>
                      <a:r>
                        <a:rPr lang="af-ZA" sz="1100" dirty="0">
                          <a:effectLst/>
                        </a:rPr>
                        <a:t> end) </a:t>
                      </a:r>
                      <a:endParaRPr lang="af-ZA" b="0" i="0" dirty="0">
                        <a:effectLst/>
                      </a:endParaRPr>
                    </a:p>
                  </a:txBody>
                  <a:tcPr anchor="b"/>
                </a:tc>
                <a:tc hMerge="1">
                  <a:txBody>
                    <a:bodyPr/>
                    <a:lstStyle/>
                    <a:p>
                      <a:endParaRPr lang="ru-RU"/>
                    </a:p>
                  </a:txBody>
                  <a:tcPr/>
                </a:tc>
                <a:tc hMerge="1">
                  <a:txBody>
                    <a:bodyPr/>
                    <a:lstStyle/>
                    <a:p>
                      <a:endParaRPr lang="ru-RU"/>
                    </a:p>
                  </a:txBody>
                  <a:tcPr/>
                </a:tc>
                <a:tc>
                  <a:txBody>
                    <a:bodyPr/>
                    <a:lstStyle/>
                    <a:p>
                      <a:pPr fontAlgn="b"/>
                      <a:endParaRPr lang="ru-RU">
                        <a:effectLst/>
                      </a:endParaRPr>
                    </a:p>
                    <a:p>
                      <a:pPr algn="r" rtl="0" fontAlgn="base"/>
                      <a:r>
                        <a:rPr lang="ru-RU" sz="1100" dirty="0">
                          <a:effectLst/>
                        </a:rPr>
                        <a:t>30.08.2023 </a:t>
                      </a:r>
                      <a:endParaRPr lang="ru-RU" b="0" i="0" dirty="0">
                        <a:effectLst/>
                      </a:endParaRPr>
                    </a:p>
                  </a:txBody>
                  <a:tcPr anchor="b"/>
                </a:tc>
                <a:tc>
                  <a:txBody>
                    <a:bodyPr/>
                    <a:lstStyle/>
                    <a:p>
                      <a:pPr fontAlgn="b"/>
                      <a:endParaRPr lang="ru-RU">
                        <a:effectLst/>
                      </a:endParaRPr>
                    </a:p>
                    <a:p>
                      <a:pPr algn="r" rtl="0" fontAlgn="base"/>
                      <a:r>
                        <a:rPr lang="ru-RU" sz="1100" dirty="0">
                          <a:effectLst/>
                        </a:rPr>
                        <a:t>09.09.2023 </a:t>
                      </a:r>
                      <a:endParaRPr lang="ru-RU" b="0" i="0" dirty="0">
                        <a:effectLst/>
                      </a:endParaRPr>
                    </a:p>
                  </a:txBody>
                  <a:tcPr anchor="b"/>
                </a:tc>
                <a:tc>
                  <a:txBody>
                    <a:bodyPr/>
                    <a:lstStyle/>
                    <a:p>
                      <a:pPr fontAlgn="b"/>
                      <a:endParaRPr lang="ru-RU">
                        <a:effectLst/>
                      </a:endParaRPr>
                    </a:p>
                    <a:p>
                      <a:pPr algn="r" rtl="0" fontAlgn="base"/>
                      <a:r>
                        <a:rPr lang="ru-RU" sz="1100" dirty="0">
                          <a:effectLst/>
                        </a:rPr>
                        <a:t>10 </a:t>
                      </a:r>
                      <a:endParaRPr lang="ru-RU" b="0" i="0" dirty="0">
                        <a:effectLst/>
                      </a:endParaRPr>
                    </a:p>
                  </a:txBody>
                  <a:tcPr anchor="b"/>
                </a:tc>
                <a:tc>
                  <a:txBody>
                    <a:bodyPr/>
                    <a:lstStyle/>
                    <a:p>
                      <a:endParaRPr lang="ru-RU"/>
                    </a:p>
                  </a:txBody>
                  <a:tcPr/>
                </a:tc>
                <a:extLst>
                  <a:ext uri="{0D108BD9-81ED-4DB2-BD59-A6C34878D82A}">
                    <a16:rowId xmlns:a16="http://schemas.microsoft.com/office/drawing/2014/main" val="1148841522"/>
                  </a:ext>
                </a:extLst>
              </a:tr>
              <a:tr h="389781">
                <a:tc gridSpan="2">
                  <a:txBody>
                    <a:bodyPr/>
                    <a:lstStyle/>
                    <a:p>
                      <a:pPr fontAlgn="b"/>
                      <a:endParaRPr lang="ru-RU">
                        <a:effectLst/>
                      </a:endParaRPr>
                    </a:p>
                    <a:p>
                      <a:pPr algn="l" rtl="0" fontAlgn="base"/>
                      <a:r>
                        <a:rPr lang="ru-RU" sz="1100" dirty="0">
                          <a:effectLst/>
                        </a:rPr>
                        <a:t>Тестирование </a:t>
                      </a:r>
                      <a:endParaRPr lang="ru-RU" b="0" i="0" dirty="0">
                        <a:effectLst/>
                      </a:endParaRPr>
                    </a:p>
                  </a:txBody>
                  <a:tcPr anchor="b"/>
                </a:tc>
                <a:tc hMerge="1">
                  <a:txBody>
                    <a:bodyPr/>
                    <a:lstStyle/>
                    <a:p>
                      <a:endParaRPr lang="ru-RU"/>
                    </a:p>
                  </a:txBody>
                  <a:tcPr/>
                </a:tc>
                <a:tc>
                  <a:txBody>
                    <a:bodyPr/>
                    <a:lstStyle/>
                    <a:p>
                      <a:pPr fontAlgn="b"/>
                      <a:endParaRPr lang="ru-RU">
                        <a:effectLst/>
                      </a:endParaRPr>
                    </a:p>
                    <a:p>
                      <a:pPr algn="l" rtl="0" fontAlgn="base"/>
                      <a:endParaRPr lang="ru-RU" b="0" i="0" dirty="0">
                        <a:effectLst/>
                      </a:endParaRPr>
                    </a:p>
                  </a:txBody>
                  <a:tcPr anchor="b"/>
                </a:tc>
                <a:tc>
                  <a:txBody>
                    <a:bodyPr/>
                    <a:lstStyle/>
                    <a:p>
                      <a:pPr fontAlgn="b"/>
                      <a:endParaRPr lang="ru-RU">
                        <a:effectLst/>
                      </a:endParaRPr>
                    </a:p>
                    <a:p>
                      <a:pPr algn="r" rtl="0" fontAlgn="base"/>
                      <a:r>
                        <a:rPr lang="ru-RU" sz="1100" dirty="0">
                          <a:effectLst/>
                        </a:rPr>
                        <a:t>10.09.2023 </a:t>
                      </a:r>
                      <a:endParaRPr lang="ru-RU" b="0" i="0" dirty="0">
                        <a:effectLst/>
                      </a:endParaRPr>
                    </a:p>
                  </a:txBody>
                  <a:tcPr anchor="b"/>
                </a:tc>
                <a:tc>
                  <a:txBody>
                    <a:bodyPr/>
                    <a:lstStyle/>
                    <a:p>
                      <a:pPr fontAlgn="b"/>
                      <a:endParaRPr lang="ru-RU">
                        <a:effectLst/>
                      </a:endParaRPr>
                    </a:p>
                    <a:p>
                      <a:pPr algn="r" rtl="0" fontAlgn="base"/>
                      <a:r>
                        <a:rPr lang="ru-RU" sz="1100" dirty="0">
                          <a:effectLst/>
                        </a:rPr>
                        <a:t>25.10.2023 </a:t>
                      </a:r>
                      <a:endParaRPr lang="ru-RU" b="0" i="0" dirty="0">
                        <a:effectLst/>
                      </a:endParaRPr>
                    </a:p>
                  </a:txBody>
                  <a:tcPr anchor="b"/>
                </a:tc>
                <a:tc>
                  <a:txBody>
                    <a:bodyPr/>
                    <a:lstStyle/>
                    <a:p>
                      <a:pPr fontAlgn="b"/>
                      <a:endParaRPr lang="ru-RU">
                        <a:effectLst/>
                      </a:endParaRPr>
                    </a:p>
                    <a:p>
                      <a:pPr algn="r" rtl="0" fontAlgn="base"/>
                      <a:r>
                        <a:rPr lang="ru-RU" sz="1100" dirty="0">
                          <a:effectLst/>
                        </a:rPr>
                        <a:t>45</a:t>
                      </a:r>
                      <a:endParaRPr lang="ru-RU" b="0" i="0" dirty="0">
                        <a:effectLst/>
                      </a:endParaRPr>
                    </a:p>
                  </a:txBody>
                  <a:tcPr anchor="b"/>
                </a:tc>
                <a:tc>
                  <a:txBody>
                    <a:bodyPr/>
                    <a:lstStyle/>
                    <a:p>
                      <a:endParaRPr lang="ru-RU"/>
                    </a:p>
                  </a:txBody>
                  <a:tcPr/>
                </a:tc>
                <a:extLst>
                  <a:ext uri="{0D108BD9-81ED-4DB2-BD59-A6C34878D82A}">
                    <a16:rowId xmlns:a16="http://schemas.microsoft.com/office/drawing/2014/main" val="210403808"/>
                  </a:ext>
                </a:extLst>
              </a:tr>
              <a:tr h="389781">
                <a:tc gridSpan="2">
                  <a:txBody>
                    <a:bodyPr/>
                    <a:lstStyle/>
                    <a:p>
                      <a:pPr fontAlgn="b"/>
                      <a:endParaRPr lang="ru-RU">
                        <a:effectLst/>
                      </a:endParaRPr>
                    </a:p>
                    <a:p>
                      <a:pPr algn="l" rtl="0" fontAlgn="base"/>
                      <a:r>
                        <a:rPr lang="ru-RU" sz="1100" dirty="0">
                          <a:effectLst/>
                        </a:rPr>
                        <a:t>Выпуск продукта </a:t>
                      </a:r>
                      <a:endParaRPr lang="ru-RU" b="0" i="0" dirty="0">
                        <a:effectLst/>
                      </a:endParaRPr>
                    </a:p>
                  </a:txBody>
                  <a:tcPr anchor="b"/>
                </a:tc>
                <a:tc hMerge="1">
                  <a:txBody>
                    <a:bodyPr/>
                    <a:lstStyle/>
                    <a:p>
                      <a:endParaRPr lang="ru-RU"/>
                    </a:p>
                  </a:txBody>
                  <a:tcPr/>
                </a:tc>
                <a:tc>
                  <a:txBody>
                    <a:bodyPr/>
                    <a:lstStyle/>
                    <a:p>
                      <a:pPr fontAlgn="b"/>
                      <a:endParaRPr lang="ru-RU">
                        <a:effectLst/>
                      </a:endParaRPr>
                    </a:p>
                    <a:p>
                      <a:pPr algn="l" rtl="0" fontAlgn="base"/>
                      <a:endParaRPr lang="ru-RU" b="0" i="0" dirty="0">
                        <a:effectLst/>
                      </a:endParaRPr>
                    </a:p>
                  </a:txBody>
                  <a:tcPr anchor="b"/>
                </a:tc>
                <a:tc>
                  <a:txBody>
                    <a:bodyPr/>
                    <a:lstStyle/>
                    <a:p>
                      <a:pPr fontAlgn="b"/>
                      <a:endParaRPr lang="ru-RU">
                        <a:effectLst/>
                      </a:endParaRPr>
                    </a:p>
                    <a:p>
                      <a:pPr algn="r" rtl="0" fontAlgn="base"/>
                      <a:r>
                        <a:rPr lang="ru-RU" sz="1100" dirty="0">
                          <a:effectLst/>
                        </a:rPr>
                        <a:t>01.11.2023 </a:t>
                      </a:r>
                      <a:endParaRPr lang="ru-RU" b="0" i="0" dirty="0">
                        <a:effectLst/>
                      </a:endParaRPr>
                    </a:p>
                  </a:txBody>
                  <a:tcPr anchor="b"/>
                </a:tc>
                <a:tc>
                  <a:txBody>
                    <a:bodyPr/>
                    <a:lstStyle/>
                    <a:p>
                      <a:pPr fontAlgn="b"/>
                      <a:endParaRPr lang="ru-RU">
                        <a:effectLst/>
                      </a:endParaRPr>
                    </a:p>
                    <a:p>
                      <a:pPr algn="r" rtl="0" fontAlgn="base"/>
                      <a:r>
                        <a:rPr lang="ru-RU" sz="1100" dirty="0">
                          <a:effectLst/>
                        </a:rPr>
                        <a:t>01.12.2023 </a:t>
                      </a:r>
                      <a:endParaRPr lang="ru-RU" b="0" i="0" dirty="0">
                        <a:effectLst/>
                      </a:endParaRPr>
                    </a:p>
                  </a:txBody>
                  <a:tcPr anchor="b"/>
                </a:tc>
                <a:tc>
                  <a:txBody>
                    <a:bodyPr/>
                    <a:lstStyle/>
                    <a:p>
                      <a:pPr fontAlgn="b"/>
                      <a:endParaRPr lang="ru-RU">
                        <a:effectLst/>
                      </a:endParaRPr>
                    </a:p>
                    <a:p>
                      <a:pPr algn="r" rtl="0" fontAlgn="base"/>
                      <a:r>
                        <a:rPr lang="ru-RU" sz="1100" dirty="0">
                          <a:effectLst/>
                        </a:rPr>
                        <a:t>30 </a:t>
                      </a:r>
                      <a:endParaRPr lang="ru-RU" b="0" i="0" dirty="0">
                        <a:effectLst/>
                      </a:endParaRPr>
                    </a:p>
                  </a:txBody>
                  <a:tcPr anchor="b"/>
                </a:tc>
                <a:tc>
                  <a:txBody>
                    <a:bodyPr/>
                    <a:lstStyle/>
                    <a:p>
                      <a:endParaRPr lang="ru-RU"/>
                    </a:p>
                  </a:txBody>
                  <a:tcPr/>
                </a:tc>
                <a:extLst>
                  <a:ext uri="{0D108BD9-81ED-4DB2-BD59-A6C34878D82A}">
                    <a16:rowId xmlns:a16="http://schemas.microsoft.com/office/drawing/2014/main" val="2067601149"/>
                  </a:ext>
                </a:extLst>
              </a:tr>
              <a:tr h="327137">
                <a:tc gridSpan="3">
                  <a:txBody>
                    <a:bodyPr/>
                    <a:lstStyle/>
                    <a:p>
                      <a:pPr fontAlgn="b"/>
                      <a:endParaRPr lang="ru-RU">
                        <a:effectLst/>
                      </a:endParaRPr>
                    </a:p>
                    <a:p>
                      <a:pPr algn="l" rtl="0" fontAlgn="base"/>
                      <a:r>
                        <a:rPr lang="ru-RU" sz="1100" dirty="0">
                          <a:effectLst/>
                        </a:rPr>
                        <a:t>Поддержка приложения </a:t>
                      </a:r>
                      <a:endParaRPr lang="ru-RU" b="0" i="0" dirty="0">
                        <a:effectLst/>
                      </a:endParaRPr>
                    </a:p>
                  </a:txBody>
                  <a:tcPr anchor="b"/>
                </a:tc>
                <a:tc hMerge="1">
                  <a:txBody>
                    <a:bodyPr/>
                    <a:lstStyle/>
                    <a:p>
                      <a:endParaRPr lang="ru-RU"/>
                    </a:p>
                  </a:txBody>
                  <a:tcPr/>
                </a:tc>
                <a:tc hMerge="1">
                  <a:txBody>
                    <a:bodyPr/>
                    <a:lstStyle/>
                    <a:p>
                      <a:endParaRPr lang="ru-RU"/>
                    </a:p>
                  </a:txBody>
                  <a:tcPr/>
                </a:tc>
                <a:tc>
                  <a:txBody>
                    <a:bodyPr/>
                    <a:lstStyle/>
                    <a:p>
                      <a:pPr fontAlgn="b"/>
                      <a:endParaRPr lang="ru-RU">
                        <a:effectLst/>
                      </a:endParaRPr>
                    </a:p>
                    <a:p>
                      <a:pPr algn="r" rtl="0" fontAlgn="base"/>
                      <a:r>
                        <a:rPr lang="ru-RU" sz="1100" dirty="0">
                          <a:effectLst/>
                        </a:rPr>
                        <a:t>02.12.2023 </a:t>
                      </a:r>
                      <a:endParaRPr lang="ru-RU" b="0" i="0" dirty="0">
                        <a:effectLst/>
                      </a:endParaRPr>
                    </a:p>
                  </a:txBody>
                  <a:tcPr anchor="b"/>
                </a:tc>
                <a:tc>
                  <a:txBody>
                    <a:bodyPr/>
                    <a:lstStyle/>
                    <a:p>
                      <a:pPr fontAlgn="b"/>
                      <a:endParaRPr lang="ru-RU">
                        <a:effectLst/>
                      </a:endParaRPr>
                    </a:p>
                    <a:p>
                      <a:pPr algn="r" rtl="0" fontAlgn="base"/>
                      <a:r>
                        <a:rPr lang="ru-RU" sz="1100" dirty="0">
                          <a:effectLst/>
                        </a:rPr>
                        <a:t>01.01.2024 </a:t>
                      </a:r>
                      <a:endParaRPr lang="ru-RU" b="0" i="0" dirty="0">
                        <a:effectLst/>
                      </a:endParaRPr>
                    </a:p>
                  </a:txBody>
                  <a:tcPr anchor="b"/>
                </a:tc>
                <a:tc>
                  <a:txBody>
                    <a:bodyPr/>
                    <a:lstStyle/>
                    <a:p>
                      <a:pPr fontAlgn="b"/>
                      <a:endParaRPr lang="ru-RU">
                        <a:effectLst/>
                      </a:endParaRPr>
                    </a:p>
                    <a:p>
                      <a:pPr algn="r" rtl="0" fontAlgn="base"/>
                      <a:r>
                        <a:rPr lang="ru-RU" sz="1100" dirty="0">
                          <a:effectLst/>
                        </a:rPr>
                        <a:t>30</a:t>
                      </a:r>
                    </a:p>
                  </a:txBody>
                  <a:tcPr anchor="b"/>
                </a:tc>
                <a:tc>
                  <a:txBody>
                    <a:bodyPr/>
                    <a:lstStyle/>
                    <a:p>
                      <a:endParaRPr lang="ru-RU" dirty="0"/>
                    </a:p>
                  </a:txBody>
                  <a:tcPr/>
                </a:tc>
                <a:extLst>
                  <a:ext uri="{0D108BD9-81ED-4DB2-BD59-A6C34878D82A}">
                    <a16:rowId xmlns:a16="http://schemas.microsoft.com/office/drawing/2014/main" val="4069677794"/>
                  </a:ext>
                </a:extLst>
              </a:tr>
            </a:tbl>
          </a:graphicData>
        </a:graphic>
      </p:graphicFrame>
    </p:spTree>
    <p:extLst>
      <p:ext uri="{BB962C8B-B14F-4D97-AF65-F5344CB8AC3E}">
        <p14:creationId xmlns:p14="http://schemas.microsoft.com/office/powerpoint/2010/main" val="143124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A71C55AF-3CF7-F4E9-C278-5FF78430E29A}"/>
              </a:ext>
            </a:extLst>
          </p:cNvPr>
          <p:cNvSpPr>
            <a:spLocks noGrp="1"/>
          </p:cNvSpPr>
          <p:nvPr>
            <p:ph type="title"/>
          </p:nvPr>
        </p:nvSpPr>
        <p:spPr>
          <a:xfrm>
            <a:off x="333714" y="547418"/>
            <a:ext cx="11516024" cy="775845"/>
          </a:xfrm>
        </p:spPr>
        <p:txBody>
          <a:bodyPr vert="horz" lIns="91440" tIns="45720" rIns="91440" bIns="45720" rtlCol="0" anchor="b">
            <a:normAutofit/>
          </a:bodyPr>
          <a:lstStyle/>
          <a:p>
            <a:pPr algn="ctr"/>
            <a:r>
              <a:rPr lang="en-US" sz="4000" kern="1200">
                <a:solidFill>
                  <a:schemeClr val="tx2"/>
                </a:solidFill>
                <a:latin typeface="+mj-lt"/>
                <a:ea typeface="+mj-ea"/>
                <a:cs typeface="+mj-cs"/>
              </a:rPr>
              <a:t>План реализации проекта</a:t>
            </a:r>
          </a:p>
        </p:txBody>
      </p:sp>
      <p:grpSp>
        <p:nvGrpSpPr>
          <p:cNvPr id="17" name="Group 16">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8" name="Freeform: Shape 17">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1" name="Freeform: Shape 20">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Рисунок 3" descr="Изображение выглядит как диаграмма">
            <a:extLst>
              <a:ext uri="{FF2B5EF4-FFF2-40B4-BE49-F238E27FC236}">
                <a16:creationId xmlns:a16="http://schemas.microsoft.com/office/drawing/2014/main" id="{F5B8F64A-076C-1F47-7774-993496C09A25}"/>
              </a:ext>
            </a:extLst>
          </p:cNvPr>
          <p:cNvPicPr>
            <a:picLocks noChangeAspect="1"/>
          </p:cNvPicPr>
          <p:nvPr/>
        </p:nvPicPr>
        <p:blipFill>
          <a:blip r:embed="rId2"/>
          <a:stretch>
            <a:fillRect/>
          </a:stretch>
        </p:blipFill>
        <p:spPr>
          <a:xfrm>
            <a:off x="333234" y="1660958"/>
            <a:ext cx="11515567" cy="4274033"/>
          </a:xfrm>
          <a:prstGeom prst="rect">
            <a:avLst/>
          </a:prstGeom>
        </p:spPr>
      </p:pic>
      <p:grpSp>
        <p:nvGrpSpPr>
          <p:cNvPr id="23" name="Group 22">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4" name="Freeform: Shape 23">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4250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4832AB22-97CE-9F56-2A0E-47E15BC49AA0}"/>
              </a:ext>
            </a:extLst>
          </p:cNvPr>
          <p:cNvSpPr>
            <a:spLocks noGrp="1"/>
          </p:cNvSpPr>
          <p:nvPr>
            <p:ph type="title"/>
          </p:nvPr>
        </p:nvSpPr>
        <p:spPr>
          <a:xfrm>
            <a:off x="1179226" y="334046"/>
            <a:ext cx="9833548" cy="1272748"/>
          </a:xfrm>
        </p:spPr>
        <p:txBody>
          <a:bodyPr vert="horz" lIns="91440" tIns="45720" rIns="91440" bIns="45720" rtlCol="0" anchor="b">
            <a:noAutofit/>
          </a:bodyPr>
          <a:lstStyle/>
          <a:p>
            <a:r>
              <a:rPr lang="ru-RU" dirty="0">
                <a:solidFill>
                  <a:schemeClr val="tx2"/>
                </a:solidFill>
                <a:ea typeface="Calibri Light"/>
                <a:cs typeface="Calibri Light"/>
              </a:rPr>
              <a:t>Про </a:t>
            </a:r>
            <a:r>
              <a:rPr lang="ru-RU" err="1">
                <a:solidFill>
                  <a:schemeClr val="tx2"/>
                </a:solidFill>
                <a:ea typeface="Calibri Light"/>
                <a:cs typeface="Calibri Light"/>
              </a:rPr>
              <a:t>иммерсивные</a:t>
            </a:r>
            <a:r>
              <a:rPr lang="ru-RU" dirty="0">
                <a:solidFill>
                  <a:schemeClr val="tx2"/>
                </a:solidFill>
                <a:ea typeface="Calibri Light"/>
                <a:cs typeface="Calibri Light"/>
              </a:rPr>
              <a:t> технологии и зачем мы их используем в обучении</a:t>
            </a:r>
          </a:p>
        </p:txBody>
      </p:sp>
      <p:grpSp>
        <p:nvGrpSpPr>
          <p:cNvPr id="12" name="Group 11">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CC4858F8-1F2C-E50E-BD72-A24AB4CEA420}"/>
              </a:ext>
            </a:extLst>
          </p:cNvPr>
          <p:cNvSpPr>
            <a:spLocks noGrp="1"/>
          </p:cNvSpPr>
          <p:nvPr>
            <p:ph idx="1"/>
          </p:nvPr>
        </p:nvSpPr>
        <p:spPr>
          <a:xfrm>
            <a:off x="1179226" y="1607704"/>
            <a:ext cx="9833548" cy="4387195"/>
          </a:xfrm>
        </p:spPr>
        <p:txBody>
          <a:bodyPr vert="horz" lIns="91440" tIns="45720" rIns="91440" bIns="45720" rtlCol="0" anchor="ctr">
            <a:noAutofit/>
          </a:bodyPr>
          <a:lstStyle/>
          <a:p>
            <a:pPr marL="0" indent="0">
              <a:buNone/>
            </a:pPr>
            <a:r>
              <a:rPr lang="ru-RU" sz="2400" dirty="0" err="1">
                <a:solidFill>
                  <a:schemeClr val="tx2"/>
                </a:solidFill>
                <a:ea typeface="+mn-lt"/>
                <a:cs typeface="+mn-lt"/>
              </a:rPr>
              <a:t>Иммерсивность</a:t>
            </a:r>
            <a:r>
              <a:rPr lang="ru-RU" sz="2400" dirty="0">
                <a:solidFill>
                  <a:schemeClr val="tx2"/>
                </a:solidFill>
                <a:ea typeface="+mn-lt"/>
                <a:cs typeface="+mn-lt"/>
              </a:rPr>
              <a:t> предполагает погружение обучающегося в виртуальную среду с целью получения предметного, социального и коммуникативного опыта. </a:t>
            </a:r>
            <a:endParaRPr lang="ru-RU" sz="2400" dirty="0">
              <a:solidFill>
                <a:schemeClr val="tx2"/>
              </a:solidFill>
              <a:ea typeface="Calibri"/>
              <a:cs typeface="Calibri"/>
            </a:endParaRPr>
          </a:p>
          <a:p>
            <a:pPr marL="0" indent="0">
              <a:buNone/>
            </a:pPr>
            <a:r>
              <a:rPr lang="ru-RU" sz="2400" dirty="0">
                <a:solidFill>
                  <a:schemeClr val="tx2"/>
                </a:solidFill>
                <a:ea typeface="+mn-lt"/>
                <a:cs typeface="+mn-lt"/>
              </a:rPr>
              <a:t>Все больше образовательных учреждений в России и за рубежом используют так называемые </a:t>
            </a:r>
            <a:r>
              <a:rPr lang="ru-RU" sz="2400" dirty="0" err="1">
                <a:solidFill>
                  <a:schemeClr val="tx2"/>
                </a:solidFill>
                <a:ea typeface="+mn-lt"/>
                <a:cs typeface="+mn-lt"/>
              </a:rPr>
              <a:t>иммерсивные</a:t>
            </a:r>
            <a:r>
              <a:rPr lang="ru-RU" sz="2400" dirty="0">
                <a:solidFill>
                  <a:schemeClr val="tx2"/>
                </a:solidFill>
                <a:ea typeface="+mn-lt"/>
                <a:cs typeface="+mn-lt"/>
              </a:rPr>
              <a:t> технологии. Словарь трактует </a:t>
            </a:r>
            <a:r>
              <a:rPr lang="ru-RU" sz="2400" dirty="0" err="1">
                <a:solidFill>
                  <a:schemeClr val="tx2"/>
                </a:solidFill>
                <a:ea typeface="+mn-lt"/>
                <a:cs typeface="+mn-lt"/>
              </a:rPr>
              <a:t>иммерсивность</a:t>
            </a:r>
            <a:r>
              <a:rPr lang="ru-RU" sz="2400" dirty="0">
                <a:solidFill>
                  <a:schemeClr val="tx2"/>
                </a:solidFill>
                <a:ea typeface="+mn-lt"/>
                <a:cs typeface="+mn-lt"/>
              </a:rPr>
              <a:t> как целостное сочетание ощущений человека, присутствующего в искусственно созданном трехмерном мире, в котором можно выполнять всевозможные манипуляции: менять точку обзора, приближать и удалять объекты, уменьшать и увеличивать их размеры, вращать в пространстве, изменять освещенность сцены и т. д. В общем это очень удобно и несопоставимо с классическими формами обучения.</a:t>
            </a:r>
            <a:endParaRPr lang="ru-RU" sz="2400" dirty="0">
              <a:solidFill>
                <a:schemeClr val="tx2"/>
              </a:solidFill>
              <a:ea typeface="Calibri" panose="020F0502020204030204"/>
              <a:cs typeface="Calibri" panose="020F0502020204030204"/>
            </a:endParaRPr>
          </a:p>
        </p:txBody>
      </p:sp>
    </p:spTree>
    <p:extLst>
      <p:ext uri="{BB962C8B-B14F-4D97-AF65-F5344CB8AC3E}">
        <p14:creationId xmlns:p14="http://schemas.microsoft.com/office/powerpoint/2010/main" val="10648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89C5E17-24D0-4696-A3C5-A2261FB4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929B58F-2358-44CC-ACE5-EF1BD3C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54178D24-E332-8D79-8E30-612686446EFB}"/>
              </a:ext>
            </a:extLst>
          </p:cNvPr>
          <p:cNvSpPr>
            <a:spLocks noGrp="1"/>
          </p:cNvSpPr>
          <p:nvPr>
            <p:ph type="title"/>
          </p:nvPr>
        </p:nvSpPr>
        <p:spPr>
          <a:xfrm>
            <a:off x="310402" y="1243013"/>
            <a:ext cx="3917505" cy="4371974"/>
          </a:xfrm>
        </p:spPr>
        <p:txBody>
          <a:bodyPr>
            <a:normAutofit/>
          </a:bodyPr>
          <a:lstStyle/>
          <a:p>
            <a:r>
              <a:rPr lang="ru-RU" dirty="0">
                <a:solidFill>
                  <a:schemeClr val="tx2"/>
                </a:solidFill>
                <a:ea typeface="Calibri Light"/>
                <a:cs typeface="Calibri Light"/>
              </a:rPr>
              <a:t>Формы </a:t>
            </a:r>
            <a:r>
              <a:rPr lang="ru-RU" dirty="0" err="1">
                <a:solidFill>
                  <a:schemeClr val="tx2"/>
                </a:solidFill>
                <a:ea typeface="Calibri Light"/>
                <a:cs typeface="Calibri Light"/>
              </a:rPr>
              <a:t>иммерсивного</a:t>
            </a:r>
            <a:r>
              <a:rPr lang="ru-RU" dirty="0">
                <a:solidFill>
                  <a:schemeClr val="tx2"/>
                </a:solidFill>
                <a:ea typeface="Calibri Light"/>
                <a:cs typeface="Calibri Light"/>
              </a:rPr>
              <a:t> обучения</a:t>
            </a:r>
          </a:p>
        </p:txBody>
      </p:sp>
      <p:grpSp>
        <p:nvGrpSpPr>
          <p:cNvPr id="12" name="Group 11">
            <a:extLst>
              <a:ext uri="{FF2B5EF4-FFF2-40B4-BE49-F238E27FC236}">
                <a16:creationId xmlns:a16="http://schemas.microsoft.com/office/drawing/2014/main" id="{09DA5303-A1AF-4830-806C-51FCD9618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7348" y="5285"/>
            <a:ext cx="7294653" cy="6858000"/>
            <a:chOff x="4897348" y="-5799"/>
            <a:chExt cx="7294653" cy="6858000"/>
          </a:xfrm>
        </p:grpSpPr>
        <p:sp>
          <p:nvSpPr>
            <p:cNvPr id="13" name="Freeform: Shape 12">
              <a:extLst>
                <a:ext uri="{FF2B5EF4-FFF2-40B4-BE49-F238E27FC236}">
                  <a16:creationId xmlns:a16="http://schemas.microsoft.com/office/drawing/2014/main" id="{4FAAA8C8-4EB7-45F1-BF24-3EF0F4DC4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77FC097-E4F2-4A45-82E8-3808FA553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0DF88B0-FA8A-47F5-8EAC-1880B1A51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Объект 2">
            <a:extLst>
              <a:ext uri="{FF2B5EF4-FFF2-40B4-BE49-F238E27FC236}">
                <a16:creationId xmlns:a16="http://schemas.microsoft.com/office/drawing/2014/main" id="{AA8A4CE0-C769-E331-3FB2-6475C0F09925}"/>
              </a:ext>
            </a:extLst>
          </p:cNvPr>
          <p:cNvSpPr>
            <a:spLocks noGrp="1"/>
          </p:cNvSpPr>
          <p:nvPr>
            <p:ph idx="1"/>
          </p:nvPr>
        </p:nvSpPr>
        <p:spPr>
          <a:xfrm>
            <a:off x="3986408" y="1032987"/>
            <a:ext cx="8203944" cy="4792027"/>
          </a:xfrm>
        </p:spPr>
        <p:txBody>
          <a:bodyPr vert="horz" lIns="91440" tIns="45720" rIns="91440" bIns="45720" rtlCol="0" anchor="ctr">
            <a:noAutofit/>
          </a:bodyPr>
          <a:lstStyle/>
          <a:p>
            <a:pPr marL="0" indent="0">
              <a:buNone/>
            </a:pPr>
            <a:r>
              <a:rPr lang="ru-RU" sz="2400" dirty="0">
                <a:solidFill>
                  <a:schemeClr val="tx2"/>
                </a:solidFill>
                <a:ea typeface="+mn-lt"/>
                <a:cs typeface="+mn-lt"/>
              </a:rPr>
              <a:t>Виртуальная реальность — это интерактивная среда, в которой пользователь испытывает ее всеобъемлющее влияние, взаимодействует с разнообразной информацией, получаемой через каналы восприятия.</a:t>
            </a:r>
          </a:p>
          <a:p>
            <a:pPr marL="0" indent="0">
              <a:buNone/>
            </a:pPr>
            <a:r>
              <a:rPr lang="ru-RU" sz="2400" dirty="0">
                <a:solidFill>
                  <a:schemeClr val="tx2"/>
                </a:solidFill>
                <a:ea typeface="+mn-lt"/>
                <a:cs typeface="+mn-lt"/>
              </a:rPr>
              <a:t>Дополненная виртуальность — это симбиоз реальных и виртуальных объектов. Она, по сути, представляет виртуальное пространство, в которое могут быть помещены не только физические объекты, но и сами пользователи, осуществляющие контакт с виртуальным миром в реальном времени</a:t>
            </a:r>
          </a:p>
          <a:p>
            <a:pPr marL="0" indent="0">
              <a:buNone/>
            </a:pPr>
            <a:r>
              <a:rPr lang="ru-RU" sz="2400" dirty="0">
                <a:solidFill>
                  <a:schemeClr val="tx2"/>
                </a:solidFill>
                <a:ea typeface="+mn-lt"/>
                <a:cs typeface="+mn-lt"/>
              </a:rPr>
              <a:t>В смешанной реальности виртуальные объекты не только помещаются в реальную среду, но непосредственно взаимодействуют с ней.</a:t>
            </a:r>
          </a:p>
          <a:p>
            <a:pPr marL="0" indent="0">
              <a:buNone/>
            </a:pPr>
            <a:r>
              <a:rPr lang="ru-RU" sz="2400" dirty="0">
                <a:solidFill>
                  <a:schemeClr val="tx2"/>
                </a:solidFill>
                <a:ea typeface="Calibri"/>
                <a:cs typeface="Calibri"/>
              </a:rPr>
              <a:t>Мы остановимся на виртуальной реальности и будем использовать её для создания приложений, так как она лучше всего подходит для обучения не выходя из учебного помещения.</a:t>
            </a:r>
          </a:p>
        </p:txBody>
      </p:sp>
    </p:spTree>
    <p:extLst>
      <p:ext uri="{BB962C8B-B14F-4D97-AF65-F5344CB8AC3E}">
        <p14:creationId xmlns:p14="http://schemas.microsoft.com/office/powerpoint/2010/main" val="128720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768DCF53-B4DD-D12C-83A4-839D796992CB}"/>
              </a:ext>
            </a:extLst>
          </p:cNvPr>
          <p:cNvSpPr>
            <a:spLocks noGrp="1"/>
          </p:cNvSpPr>
          <p:nvPr>
            <p:ph type="title"/>
          </p:nvPr>
        </p:nvSpPr>
        <p:spPr>
          <a:xfrm>
            <a:off x="1133221" y="991261"/>
            <a:ext cx="10347290" cy="1837349"/>
          </a:xfrm>
        </p:spPr>
        <p:txBody>
          <a:bodyPr>
            <a:normAutofit/>
          </a:bodyPr>
          <a:lstStyle/>
          <a:p>
            <a:pPr algn="ctr"/>
            <a:r>
              <a:rPr lang="ru-RU" dirty="0">
                <a:solidFill>
                  <a:schemeClr val="tx2"/>
                </a:solidFill>
                <a:ea typeface="Calibri Light"/>
                <a:cs typeface="Calibri Light"/>
              </a:rPr>
              <a:t>Для чего будут нужны наши приложения</a:t>
            </a:r>
          </a:p>
        </p:txBody>
      </p:sp>
      <p:grpSp>
        <p:nvGrpSpPr>
          <p:cNvPr id="10" name="Group 9">
            <a:extLst>
              <a:ext uri="{FF2B5EF4-FFF2-40B4-BE49-F238E27FC236}">
                <a16:creationId xmlns:a16="http://schemas.microsoft.com/office/drawing/2014/main" id="{05545017-2445-4AB3-95A6-48F17C802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1" name="Freeform: Shape 10">
              <a:extLst>
                <a:ext uri="{FF2B5EF4-FFF2-40B4-BE49-F238E27FC236}">
                  <a16:creationId xmlns:a16="http://schemas.microsoft.com/office/drawing/2014/main" id="{F3B5D580-007D-4215-A10B-C8CF12EE0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4228C19-035F-4E8E-BAFD-56EC684B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10D7C81-A1BE-4720-A66D-AEF9A11A5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BF18FEE-BE44-4F4A-AA4E-EC795CB0B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9B05644D-8C6E-E6B8-469C-6621B92EFF5A}"/>
              </a:ext>
            </a:extLst>
          </p:cNvPr>
          <p:cNvSpPr>
            <a:spLocks noGrp="1"/>
          </p:cNvSpPr>
          <p:nvPr>
            <p:ph idx="1"/>
          </p:nvPr>
        </p:nvSpPr>
        <p:spPr>
          <a:xfrm>
            <a:off x="1135115" y="2979336"/>
            <a:ext cx="10343504" cy="2430864"/>
          </a:xfrm>
        </p:spPr>
        <p:txBody>
          <a:bodyPr vert="horz" lIns="91440" tIns="45720" rIns="91440" bIns="45720" rtlCol="0" anchor="t">
            <a:noAutofit/>
          </a:bodyPr>
          <a:lstStyle/>
          <a:p>
            <a:pPr marL="0" indent="0">
              <a:buNone/>
            </a:pPr>
            <a:r>
              <a:rPr lang="ru-RU" sz="2400" dirty="0">
                <a:solidFill>
                  <a:schemeClr val="tx2"/>
                </a:solidFill>
                <a:ea typeface="Calibri"/>
                <a:cs typeface="Calibri"/>
              </a:rPr>
              <a:t>Приложение позволит студентам старших курсов или людям желающим получить профессиональное образование, не проходя практику ощутить все тонкости будущей специальности прямо из учебного кабинета, где преподаватель сможет сразу на месте всё объяснять, а вы закреплять знания на виртуальной практике!</a:t>
            </a:r>
            <a:endParaRPr lang="ru-RU" sz="2400" dirty="0">
              <a:solidFill>
                <a:schemeClr val="tx2"/>
              </a:solidFill>
            </a:endParaRPr>
          </a:p>
        </p:txBody>
      </p:sp>
      <p:grpSp>
        <p:nvGrpSpPr>
          <p:cNvPr id="16" name="Group 15">
            <a:extLst>
              <a:ext uri="{FF2B5EF4-FFF2-40B4-BE49-F238E27FC236}">
                <a16:creationId xmlns:a16="http://schemas.microsoft.com/office/drawing/2014/main" id="{06B7259D-F2AD-42FE-B984-6D1D74321C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4" y="3658536"/>
            <a:ext cx="3655725" cy="2743201"/>
            <a:chOff x="-305" y="-1"/>
            <a:chExt cx="3832880" cy="2876136"/>
          </a:xfrm>
        </p:grpSpPr>
        <p:sp>
          <p:nvSpPr>
            <p:cNvPr id="17" name="Freeform: Shape 16">
              <a:extLst>
                <a:ext uri="{FF2B5EF4-FFF2-40B4-BE49-F238E27FC236}">
                  <a16:creationId xmlns:a16="http://schemas.microsoft.com/office/drawing/2014/main" id="{9E5C38C6-2516-45D1-ADFC-3F59F8E34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C274C95-E7A7-401D-A8F5-FFF5EB92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1D598C3-55D0-44FB-8766-A89B34B317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9EBC5C7-E54F-42F3-93F0-75AAC99FF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4523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Заголовок 1">
            <a:extLst>
              <a:ext uri="{FF2B5EF4-FFF2-40B4-BE49-F238E27FC236}">
                <a16:creationId xmlns:a16="http://schemas.microsoft.com/office/drawing/2014/main" id="{5E0A2941-8CF1-DAF0-0C1E-C940AE5ACE2A}"/>
              </a:ext>
            </a:extLst>
          </p:cNvPr>
          <p:cNvSpPr>
            <a:spLocks noGrp="1"/>
          </p:cNvSpPr>
          <p:nvPr>
            <p:ph type="title"/>
          </p:nvPr>
        </p:nvSpPr>
        <p:spPr>
          <a:xfrm>
            <a:off x="1179226" y="1755073"/>
            <a:ext cx="9833548" cy="1066802"/>
          </a:xfrm>
        </p:spPr>
        <p:txBody>
          <a:bodyPr anchor="b">
            <a:noAutofit/>
          </a:bodyPr>
          <a:lstStyle/>
          <a:p>
            <a:r>
              <a:rPr lang="ru-RU" dirty="0">
                <a:solidFill>
                  <a:schemeClr val="tx2"/>
                </a:solidFill>
                <a:ea typeface="Calibri Light"/>
                <a:cs typeface="Calibri Light"/>
              </a:rPr>
              <a:t>Области для которых будем создавать приложения</a:t>
            </a:r>
            <a:endParaRPr lang="ru-RU" dirty="0">
              <a:solidFill>
                <a:schemeClr val="tx2"/>
              </a:solidFill>
            </a:endParaRPr>
          </a:p>
        </p:txBody>
      </p:sp>
      <p:grpSp>
        <p:nvGrpSpPr>
          <p:cNvPr id="12" name="Group 11">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Объект 2">
            <a:extLst>
              <a:ext uri="{FF2B5EF4-FFF2-40B4-BE49-F238E27FC236}">
                <a16:creationId xmlns:a16="http://schemas.microsoft.com/office/drawing/2014/main" id="{3BA0617D-B7CB-DBA0-7738-4C8BF6A7A5F3}"/>
              </a:ext>
            </a:extLst>
          </p:cNvPr>
          <p:cNvSpPr>
            <a:spLocks noGrp="1"/>
          </p:cNvSpPr>
          <p:nvPr>
            <p:ph idx="1"/>
          </p:nvPr>
        </p:nvSpPr>
        <p:spPr>
          <a:xfrm>
            <a:off x="1179226" y="3049325"/>
            <a:ext cx="9833548" cy="2945574"/>
          </a:xfrm>
        </p:spPr>
        <p:txBody>
          <a:bodyPr vert="horz" lIns="91440" tIns="45720" rIns="91440" bIns="45720" rtlCol="0" anchor="ctr">
            <a:normAutofit/>
          </a:bodyPr>
          <a:lstStyle/>
          <a:p>
            <a:pPr marL="0" indent="0">
              <a:buNone/>
            </a:pPr>
            <a:r>
              <a:rPr lang="ru-RU" sz="2400" dirty="0">
                <a:solidFill>
                  <a:schemeClr val="tx2"/>
                </a:solidFill>
                <a:ea typeface="Calibri"/>
                <a:cs typeface="Calibri"/>
              </a:rPr>
              <a:t>Если брать 3D-визуализацию то:</a:t>
            </a:r>
            <a:r>
              <a:rPr lang="ru-RU" sz="2400" dirty="0">
                <a:solidFill>
                  <a:schemeClr val="tx2"/>
                </a:solidFill>
                <a:ea typeface="+mn-lt"/>
                <a:cs typeface="+mn-lt"/>
              </a:rPr>
              <a:t>  конструирование новых изделий, строительство, дизайн, кино и телевидение, компьютерные игры — примеры областей, в которых моделирование играет важную роль.</a:t>
            </a:r>
            <a:endParaRPr lang="ru-RU" sz="2400" dirty="0">
              <a:solidFill>
                <a:schemeClr val="tx2"/>
              </a:solidFill>
              <a:ea typeface="Calibri"/>
              <a:cs typeface="Calibri"/>
            </a:endParaRPr>
          </a:p>
          <a:p>
            <a:pPr marL="0" indent="0">
              <a:buNone/>
            </a:pPr>
            <a:r>
              <a:rPr lang="ru-RU" sz="2400" dirty="0">
                <a:solidFill>
                  <a:schemeClr val="tx2"/>
                </a:solidFill>
                <a:ea typeface="Calibri"/>
                <a:cs typeface="Calibri"/>
              </a:rPr>
              <a:t>Если рассматривать менее профильный уклон то: ОБЖ, математика, история - это примеры учебных предметов, в которых можно успешно применять </a:t>
            </a:r>
            <a:r>
              <a:rPr lang="ru-RU" sz="2400" dirty="0" err="1">
                <a:solidFill>
                  <a:schemeClr val="tx2"/>
                </a:solidFill>
                <a:ea typeface="Calibri"/>
                <a:cs typeface="Calibri"/>
              </a:rPr>
              <a:t>иммерсивные</a:t>
            </a:r>
            <a:r>
              <a:rPr lang="ru-RU" sz="2400" dirty="0">
                <a:solidFill>
                  <a:schemeClr val="tx2"/>
                </a:solidFill>
                <a:ea typeface="Calibri"/>
                <a:cs typeface="Calibri"/>
              </a:rPr>
              <a:t> технологии.</a:t>
            </a:r>
          </a:p>
        </p:txBody>
      </p:sp>
    </p:spTree>
    <p:extLst>
      <p:ext uri="{BB962C8B-B14F-4D97-AF65-F5344CB8AC3E}">
        <p14:creationId xmlns:p14="http://schemas.microsoft.com/office/powerpoint/2010/main" val="333288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A2DD517-0F6D-1F32-E306-473A7F066E61}"/>
              </a:ext>
            </a:extLst>
          </p:cNvPr>
          <p:cNvSpPr>
            <a:spLocks noGrp="1"/>
          </p:cNvSpPr>
          <p:nvPr>
            <p:ph type="title"/>
          </p:nvPr>
        </p:nvSpPr>
        <p:spPr>
          <a:xfrm>
            <a:off x="948834" y="177027"/>
            <a:ext cx="10738762" cy="2079979"/>
          </a:xfrm>
        </p:spPr>
        <p:txBody>
          <a:bodyPr>
            <a:normAutofit fontScale="90000"/>
          </a:bodyPr>
          <a:lstStyle/>
          <a:p>
            <a:br>
              <a:rPr lang="ru-RU" sz="1700" dirty="0">
                <a:ea typeface="+mj-lt"/>
                <a:cs typeface="+mj-lt"/>
              </a:rPr>
            </a:br>
            <a:r>
              <a:rPr lang="ru-RU" dirty="0">
                <a:solidFill>
                  <a:schemeClr val="tx2"/>
                </a:solidFill>
                <a:ea typeface="+mj-lt"/>
                <a:cs typeface="+mj-lt"/>
              </a:rPr>
              <a:t>Плюсы занятий отмечают ученики и преподаватели школ</a:t>
            </a:r>
            <a:br>
              <a:rPr lang="ru-RU" dirty="0">
                <a:solidFill>
                  <a:schemeClr val="tx2"/>
                </a:solidFill>
                <a:ea typeface="+mj-lt"/>
                <a:cs typeface="+mj-lt"/>
              </a:rPr>
            </a:br>
            <a:r>
              <a:rPr lang="ru-RU" sz="2400" dirty="0">
                <a:ea typeface="+mj-lt"/>
                <a:cs typeface="+mj-lt"/>
                <a:hlinkClick r:id="rId4"/>
              </a:rPr>
              <a:t>(278) Отзыв Эдуарда - учителя Уйской СОШ - YouTube</a:t>
            </a:r>
            <a:br>
              <a:rPr lang="ru-RU" sz="2400" dirty="0">
                <a:ea typeface="+mj-lt"/>
                <a:cs typeface="+mj-lt"/>
              </a:rPr>
            </a:br>
            <a:r>
              <a:rPr lang="ru-RU" sz="2400" dirty="0">
                <a:ea typeface="+mj-lt"/>
                <a:cs typeface="+mj-lt"/>
                <a:hlinkClick r:id="rId5"/>
              </a:rPr>
              <a:t>(278) Буджак Николай о проекте VRОБЖ | Обзор сценария "Безопасность на дороге" - YouTube</a:t>
            </a:r>
            <a:br>
              <a:rPr lang="ru-RU" sz="1700" dirty="0">
                <a:ea typeface="+mj-lt"/>
                <a:cs typeface="+mj-lt"/>
              </a:rPr>
            </a:br>
            <a:br>
              <a:rPr lang="ru-RU" sz="1700" dirty="0">
                <a:ea typeface="+mj-lt"/>
                <a:cs typeface="+mj-lt"/>
              </a:rPr>
            </a:br>
            <a:endParaRPr lang="ru-RU" sz="1700">
              <a:solidFill>
                <a:schemeClr val="tx2"/>
              </a:solidFill>
              <a:ea typeface="Calibri Light"/>
              <a:cs typeface="Calibri Light"/>
            </a:endParaRPr>
          </a:p>
        </p:txBody>
      </p:sp>
      <p:pic>
        <p:nvPicPr>
          <p:cNvPr id="5" name="Мультимедиа в Интернете 4" title="Отзыв Эдуарда - учителя Уйской СОШ">
            <a:hlinkClick r:id="" action="ppaction://media"/>
            <a:extLst>
              <a:ext uri="{FF2B5EF4-FFF2-40B4-BE49-F238E27FC236}">
                <a16:creationId xmlns:a16="http://schemas.microsoft.com/office/drawing/2014/main" id="{4991A812-A3E2-240E-6B6A-E10E2F03809F}"/>
              </a:ext>
            </a:extLst>
          </p:cNvPr>
          <p:cNvPicPr>
            <a:picLocks noGrp="1" noRot="1" noChangeAspect="1"/>
          </p:cNvPicPr>
          <p:nvPr>
            <p:ph idx="1"/>
            <a:videoFile r:link="rId1"/>
          </p:nvPr>
        </p:nvPicPr>
        <p:blipFill>
          <a:blip r:embed="rId6"/>
          <a:stretch>
            <a:fillRect/>
          </a:stretch>
        </p:blipFill>
        <p:spPr>
          <a:xfrm>
            <a:off x="951442" y="2328263"/>
            <a:ext cx="4287165" cy="3086657"/>
          </a:xfrm>
        </p:spPr>
      </p:pic>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Мультимедиа в Интернете 3" title="Буджак Николай о проекте VRОБЖ | Обзор сценария &quot;Безопасность на дороге&quot;">
            <a:hlinkClick r:id="" action="ppaction://media"/>
            <a:extLst>
              <a:ext uri="{FF2B5EF4-FFF2-40B4-BE49-F238E27FC236}">
                <a16:creationId xmlns:a16="http://schemas.microsoft.com/office/drawing/2014/main" id="{B596FEC0-406E-2BD4-81FD-003F347272F8}"/>
              </a:ext>
            </a:extLst>
          </p:cNvPr>
          <p:cNvPicPr>
            <a:picLocks noRot="1" noChangeAspect="1"/>
          </p:cNvPicPr>
          <p:nvPr>
            <a:videoFile r:link="rId2"/>
          </p:nvPr>
        </p:nvPicPr>
        <p:blipFill>
          <a:blip r:embed="rId7"/>
          <a:stretch>
            <a:fillRect/>
          </a:stretch>
        </p:blipFill>
        <p:spPr>
          <a:xfrm>
            <a:off x="7553933" y="2285948"/>
            <a:ext cx="4142232" cy="3147864"/>
          </a:xfrm>
          <a:prstGeom prst="rect">
            <a:avLst/>
          </a:prstGeom>
        </p:spPr>
      </p:pic>
    </p:spTree>
    <p:extLst>
      <p:ext uri="{BB962C8B-B14F-4D97-AF65-F5344CB8AC3E}">
        <p14:creationId xmlns:p14="http://schemas.microsoft.com/office/powerpoint/2010/main" val="264584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AC5D1AF-8ABB-F958-D84E-93ACB01EC20E}"/>
              </a:ext>
            </a:extLst>
          </p:cNvPr>
          <p:cNvSpPr>
            <a:spLocks noGrp="1"/>
          </p:cNvSpPr>
          <p:nvPr>
            <p:ph type="title"/>
          </p:nvPr>
        </p:nvSpPr>
        <p:spPr>
          <a:xfrm>
            <a:off x="804672" y="802955"/>
            <a:ext cx="4977976" cy="1454051"/>
          </a:xfrm>
        </p:spPr>
        <p:txBody>
          <a:bodyPr>
            <a:normAutofit/>
          </a:bodyPr>
          <a:lstStyle/>
          <a:p>
            <a:r>
              <a:rPr lang="ru-RU" dirty="0">
                <a:solidFill>
                  <a:schemeClr val="tx2"/>
                </a:solidFill>
                <a:ea typeface="Calibri Light"/>
                <a:cs typeface="Calibri Light"/>
              </a:rPr>
              <a:t>Координаты команды проекта</a:t>
            </a:r>
          </a:p>
        </p:txBody>
      </p:sp>
      <p:sp>
        <p:nvSpPr>
          <p:cNvPr id="3" name="Объект 2">
            <a:extLst>
              <a:ext uri="{FF2B5EF4-FFF2-40B4-BE49-F238E27FC236}">
                <a16:creationId xmlns:a16="http://schemas.microsoft.com/office/drawing/2014/main" id="{CA2E9DCE-DF12-4ACF-3DD6-55A9498B7D2A}"/>
              </a:ext>
            </a:extLst>
          </p:cNvPr>
          <p:cNvSpPr>
            <a:spLocks noGrp="1"/>
          </p:cNvSpPr>
          <p:nvPr>
            <p:ph idx="1"/>
          </p:nvPr>
        </p:nvSpPr>
        <p:spPr>
          <a:xfrm>
            <a:off x="804672" y="2421682"/>
            <a:ext cx="4977578" cy="3639289"/>
          </a:xfrm>
        </p:spPr>
        <p:txBody>
          <a:bodyPr vert="horz" lIns="91440" tIns="45720" rIns="91440" bIns="45720" rtlCol="0" anchor="ctr">
            <a:normAutofit/>
          </a:bodyPr>
          <a:lstStyle/>
          <a:p>
            <a:pPr marL="0" indent="0">
              <a:buNone/>
            </a:pPr>
            <a:r>
              <a:rPr lang="ru-RU" sz="2400" dirty="0">
                <a:solidFill>
                  <a:schemeClr val="tx2"/>
                </a:solidFill>
                <a:ea typeface="Calibri"/>
                <a:cs typeface="Calibri"/>
              </a:rPr>
              <a:t>Илья </a:t>
            </a:r>
            <a:r>
              <a:rPr lang="ru-RU" sz="2400" dirty="0" err="1">
                <a:solidFill>
                  <a:schemeClr val="tx2"/>
                </a:solidFill>
                <a:ea typeface="Calibri"/>
                <a:cs typeface="Calibri"/>
              </a:rPr>
              <a:t>Васёв</a:t>
            </a:r>
            <a:r>
              <a:rPr lang="ru-RU" sz="2400" dirty="0">
                <a:solidFill>
                  <a:schemeClr val="tx2"/>
                </a:solidFill>
                <a:ea typeface="Calibri"/>
                <a:cs typeface="Calibri"/>
              </a:rPr>
              <a:t> </a:t>
            </a:r>
          </a:p>
          <a:p>
            <a:pPr marL="0" indent="0">
              <a:buNone/>
            </a:pPr>
            <a:r>
              <a:rPr lang="ru-RU" sz="2400" dirty="0">
                <a:solidFill>
                  <a:schemeClr val="tx2"/>
                </a:solidFill>
                <a:ea typeface="Calibri"/>
                <a:cs typeface="Calibri"/>
              </a:rPr>
              <a:t>89501654569</a:t>
            </a:r>
          </a:p>
          <a:p>
            <a:pPr marL="0" indent="0">
              <a:buNone/>
            </a:pPr>
            <a:r>
              <a:rPr lang="ru-RU" sz="2400" dirty="0">
                <a:solidFill>
                  <a:schemeClr val="tx2"/>
                </a:solidFill>
                <a:ea typeface="Calibri"/>
                <a:cs typeface="Calibri"/>
                <a:hlinkClick r:id="rId2">
                  <a:extLst>
                    <a:ext uri="{A12FA001-AC4F-418D-AE19-62706E023703}">
                      <ahyp:hlinkClr xmlns:ahyp="http://schemas.microsoft.com/office/drawing/2018/hyperlinkcolor" val="tx"/>
                    </a:ext>
                  </a:extLst>
                </a:hlinkClick>
              </a:rPr>
              <a:t>Ilayvasev@gmail.com</a:t>
            </a:r>
          </a:p>
          <a:p>
            <a:pPr marL="0" indent="0">
              <a:buNone/>
            </a:pPr>
            <a:r>
              <a:rPr lang="ru-RU" sz="2400" dirty="0">
                <a:ea typeface="+mn-lt"/>
                <a:cs typeface="+mn-lt"/>
              </a:rPr>
              <a:t>https://vk.com/im?sel=c48</a:t>
            </a:r>
            <a:endParaRPr lang="ru-RU" dirty="0"/>
          </a:p>
        </p:txBody>
      </p:sp>
      <p:grpSp>
        <p:nvGrpSpPr>
          <p:cNvPr id="25" name="Group 24">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26" name="Freeform: Shape 25">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Рисунок 4" descr="Изображение выглядит как текст, человек, позирование&#10;&#10;Автоматически созданное описание">
            <a:extLst>
              <a:ext uri="{FF2B5EF4-FFF2-40B4-BE49-F238E27FC236}">
                <a16:creationId xmlns:a16="http://schemas.microsoft.com/office/drawing/2014/main" id="{9F8B8FA3-0314-261B-06BE-1575A7C00E85}"/>
              </a:ext>
            </a:extLst>
          </p:cNvPr>
          <p:cNvPicPr>
            <a:picLocks noChangeAspect="1"/>
          </p:cNvPicPr>
          <p:nvPr/>
        </p:nvPicPr>
        <p:blipFill>
          <a:blip r:embed="rId3"/>
          <a:stretch>
            <a:fillRect/>
          </a:stretch>
        </p:blipFill>
        <p:spPr>
          <a:xfrm>
            <a:off x="8118942" y="1526116"/>
            <a:ext cx="3244588" cy="3620021"/>
          </a:xfrm>
          <a:prstGeom prst="rect">
            <a:avLst/>
          </a:prstGeom>
        </p:spPr>
      </p:pic>
    </p:spTree>
    <p:extLst>
      <p:ext uri="{BB962C8B-B14F-4D97-AF65-F5344CB8AC3E}">
        <p14:creationId xmlns:p14="http://schemas.microsoft.com/office/powerpoint/2010/main" val="293609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1" name="Group 10">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2" name="Freeform: Shape 11">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18" name="Freeform: Shape 17">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Заголовок 1">
            <a:extLst>
              <a:ext uri="{FF2B5EF4-FFF2-40B4-BE49-F238E27FC236}">
                <a16:creationId xmlns:a16="http://schemas.microsoft.com/office/drawing/2014/main" id="{7CDBDA9F-898B-16D2-6DA2-CCBF7BB6DF69}"/>
              </a:ext>
            </a:extLst>
          </p:cNvPr>
          <p:cNvSpPr>
            <a:spLocks noGrp="1"/>
          </p:cNvSpPr>
          <p:nvPr>
            <p:ph type="title"/>
          </p:nvPr>
        </p:nvSpPr>
        <p:spPr>
          <a:xfrm>
            <a:off x="1483" y="2651178"/>
            <a:ext cx="12186231" cy="1545346"/>
          </a:xfrm>
        </p:spPr>
        <p:txBody>
          <a:bodyPr vert="horz" lIns="91440" tIns="45720" rIns="91440" bIns="45720" rtlCol="0" anchor="ctr">
            <a:normAutofit/>
          </a:bodyPr>
          <a:lstStyle/>
          <a:p>
            <a:pPr algn="ctr"/>
            <a:r>
              <a:rPr lang="en-US" kern="1200" err="1">
                <a:solidFill>
                  <a:schemeClr val="tx2"/>
                </a:solidFill>
                <a:latin typeface="+mj-lt"/>
                <a:ea typeface="+mj-ea"/>
                <a:cs typeface="+mj-cs"/>
              </a:rPr>
              <a:t>Спасибо</a:t>
            </a:r>
            <a:r>
              <a:rPr lang="en-US" kern="1200" dirty="0">
                <a:solidFill>
                  <a:schemeClr val="tx2"/>
                </a:solidFill>
                <a:latin typeface="+mj-lt"/>
                <a:ea typeface="+mj-ea"/>
                <a:cs typeface="+mj-cs"/>
              </a:rPr>
              <a:t> </a:t>
            </a:r>
            <a:r>
              <a:rPr lang="en-US" kern="1200" err="1">
                <a:solidFill>
                  <a:schemeClr val="tx2"/>
                </a:solidFill>
                <a:latin typeface="+mj-lt"/>
                <a:ea typeface="+mj-ea"/>
                <a:cs typeface="+mj-cs"/>
              </a:rPr>
              <a:t>за</a:t>
            </a:r>
            <a:r>
              <a:rPr lang="en-US" kern="1200" dirty="0">
                <a:solidFill>
                  <a:schemeClr val="tx2"/>
                </a:solidFill>
                <a:latin typeface="+mj-lt"/>
                <a:ea typeface="+mj-ea"/>
                <a:cs typeface="+mj-cs"/>
              </a:rPr>
              <a:t> </a:t>
            </a:r>
            <a:r>
              <a:rPr lang="en-US" kern="1200" err="1">
                <a:solidFill>
                  <a:schemeClr val="tx2"/>
                </a:solidFill>
                <a:latin typeface="+mj-lt"/>
                <a:ea typeface="+mj-ea"/>
                <a:cs typeface="+mj-cs"/>
              </a:rPr>
              <a:t>внимание</a:t>
            </a:r>
            <a:endParaRPr lang="en-US" kern="1200" err="1">
              <a:solidFill>
                <a:schemeClr val="tx2"/>
              </a:solidFill>
              <a:latin typeface="+mj-lt"/>
              <a:cs typeface="Calibri Light"/>
            </a:endParaRPr>
          </a:p>
        </p:txBody>
      </p:sp>
    </p:spTree>
    <p:extLst>
      <p:ext uri="{BB962C8B-B14F-4D97-AF65-F5344CB8AC3E}">
        <p14:creationId xmlns:p14="http://schemas.microsoft.com/office/powerpoint/2010/main" val="84150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1802</Words>
  <Application>Microsoft Office PowerPoint</Application>
  <PresentationFormat>Широкоэкранный</PresentationFormat>
  <Paragraphs>381</Paragraphs>
  <Slides>28</Slides>
  <Notes>0</Notes>
  <HiddenSlides>0</HiddenSlides>
  <MMClips>2</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28</vt:i4>
      </vt:variant>
    </vt:vector>
  </HeadingPairs>
  <TitlesOfParts>
    <vt:vector size="37" baseType="lpstr">
      <vt:lpstr>Arial</vt:lpstr>
      <vt:lpstr>Calibri</vt:lpstr>
      <vt:lpstr>Calibri Light</vt:lpstr>
      <vt:lpstr>Sitka Text</vt:lpstr>
      <vt:lpstr>Symbol</vt:lpstr>
      <vt:lpstr>Times New Roman</vt:lpstr>
      <vt:lpstr>Wingdings</vt:lpstr>
      <vt:lpstr>Тема Office</vt:lpstr>
      <vt:lpstr>Office Theme</vt:lpstr>
      <vt:lpstr>Презентация PowerPoint</vt:lpstr>
      <vt:lpstr>Команда проекта</vt:lpstr>
      <vt:lpstr>Что такое VRlearn</vt:lpstr>
      <vt:lpstr>Проблема</vt:lpstr>
      <vt:lpstr>Цель</vt:lpstr>
      <vt:lpstr>Задачи</vt:lpstr>
      <vt:lpstr>О проекте. Что есть сейчас.</vt:lpstr>
      <vt:lpstr>О проекте. Что есть сейчас.</vt:lpstr>
      <vt:lpstr>Роль проекта в обеспечении  технологического суверенитета страны</vt:lpstr>
      <vt:lpstr>Целевая аудитория проекта</vt:lpstr>
      <vt:lpstr>Потенциальный объём рынка</vt:lpstr>
      <vt:lpstr>Потенциальный объём рынка</vt:lpstr>
      <vt:lpstr>Анализ конкурентов</vt:lpstr>
      <vt:lpstr>Бизнес - модель</vt:lpstr>
      <vt:lpstr>Цель проекта по SMART</vt:lpstr>
      <vt:lpstr>Стартовые инвестиции</vt:lpstr>
      <vt:lpstr>Организационный план</vt:lpstr>
      <vt:lpstr>Финансовый план</vt:lpstr>
      <vt:lpstr>Экономика проекта</vt:lpstr>
      <vt:lpstr>План реализации проекта</vt:lpstr>
      <vt:lpstr>План реализации проекта</vt:lpstr>
      <vt:lpstr>Про иммерсивные технологии и зачем мы их используем в обучении</vt:lpstr>
      <vt:lpstr>Формы иммерсивного обучения</vt:lpstr>
      <vt:lpstr>Для чего будут нужны наши приложения</vt:lpstr>
      <vt:lpstr>Области для которых будем создавать приложения</vt:lpstr>
      <vt:lpstr> Плюсы занятий отмечают ученики и преподаватели школ (278) Отзыв Эдуарда - учителя Уйской СОШ - YouTube (278) Буджак Николай о проекте VRОБЖ | Обзор сценария "Безопасность на дороге" - YouTube  </vt:lpstr>
      <vt:lpstr>Координаты команды проекта</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 Семенов</dc:creator>
  <cp:lastModifiedBy>Александр Семенов</cp:lastModifiedBy>
  <cp:revision>1391</cp:revision>
  <dcterms:created xsi:type="dcterms:W3CDTF">2023-05-08T08:43:12Z</dcterms:created>
  <dcterms:modified xsi:type="dcterms:W3CDTF">2023-07-29T10:49:34Z</dcterms:modified>
</cp:coreProperties>
</file>