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bookmarkIdSeed="2">
  <p:sldMasterIdLst>
    <p:sldMasterId id="2147483708" r:id="rId1"/>
  </p:sldMasterIdLst>
  <p:notesMasterIdLst>
    <p:notesMasterId r:id="rId9"/>
  </p:notesMasterIdLst>
  <p:sldIdLst>
    <p:sldId id="508" r:id="rId2"/>
    <p:sldId id="517" r:id="rId3"/>
    <p:sldId id="513" r:id="rId4"/>
    <p:sldId id="515" r:id="rId5"/>
    <p:sldId id="527" r:id="rId6"/>
    <p:sldId id="520" r:id="rId7"/>
    <p:sldId id="516" r:id="rId8"/>
  </p:sldIdLst>
  <p:sldSz cx="12192000" cy="6858000"/>
  <p:notesSz cx="6797675" cy="9926638"/>
  <p:embeddedFontLst>
    <p:embeddedFont>
      <p:font typeface="Bookman Old Style" panose="02050604050505020204" pitchFamily="18" charset="0"/>
      <p:regular r:id="rId10"/>
      <p:bold r:id="rId11"/>
      <p:italic r:id="rId12"/>
      <p:boldItalic r:id="rId13"/>
    </p:embeddedFont>
    <p:embeddedFont>
      <p:font typeface="Lucida Sans" panose="020B0602030504020204" pitchFamily="34" charset="0"/>
      <p:regular r:id="rId14"/>
      <p:bold r:id="rId15"/>
      <p:italic r:id="rId16"/>
      <p:boldItalic r:id="rId17"/>
    </p:embeddedFont>
    <p:embeddedFont>
      <p:font typeface="Book Antiqua" panose="02040602050305030304" pitchFamily="18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" initials="Д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1E4E6"/>
    <a:srgbClr val="E3E6E8"/>
    <a:srgbClr val="E5E8EA"/>
    <a:srgbClr val="F8F8F8"/>
    <a:srgbClr val="FDFDFD"/>
    <a:srgbClr val="E8EBEE"/>
    <a:srgbClr val="006600"/>
    <a:srgbClr val="FF996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8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D38C0-FAA5-48BC-988D-95E722F6AA28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398AA-44DF-4D9F-B952-AB03A4C76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58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398AA-44DF-4D9F-B952-AB03A4C7621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4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398AA-44DF-4D9F-B952-AB03A4C7621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6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398AA-44DF-4D9F-B952-AB03A4C7621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268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398AA-44DF-4D9F-B952-AB03A4C7621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741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398AA-44DF-4D9F-B952-AB03A4C7621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35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41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30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92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  <a:prstGeom prst="rect">
            <a:avLst/>
          </a:prstGeo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5F6D7A3-7DCF-4120-A0BC-456E8A4EF696}" type="datetime1">
              <a:rPr lang="en-US" smtClean="0"/>
              <a:t>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75233" y="6372808"/>
            <a:ext cx="416767" cy="485192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8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н_для през-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8316" y="-10360025"/>
            <a:ext cx="1235049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фон_для през-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9" y="1089082"/>
            <a:ext cx="12197868" cy="50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microsoft.com/office/2007/relationships/hdphoto" Target="../media/hdphoto1.wdp"/><Relationship Id="rId9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0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59588" y="5818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Группа 1"/>
          <p:cNvGrpSpPr>
            <a:grpSpLocks noChangeAspect="1"/>
          </p:cNvGrpSpPr>
          <p:nvPr/>
        </p:nvGrpSpPr>
        <p:grpSpPr>
          <a:xfrm>
            <a:off x="-10993" y="-11072"/>
            <a:ext cx="9574093" cy="6816043"/>
            <a:chOff x="-10993" y="-11072"/>
            <a:chExt cx="10080002" cy="7176213"/>
          </a:xfrm>
        </p:grpSpPr>
        <p:sp>
          <p:nvSpPr>
            <p:cNvPr id="12" name="object 2"/>
            <p:cNvSpPr/>
            <p:nvPr/>
          </p:nvSpPr>
          <p:spPr>
            <a:xfrm>
              <a:off x="-10993" y="-11072"/>
              <a:ext cx="10080002" cy="1804911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3"/>
            <p:cNvSpPr/>
            <p:nvPr/>
          </p:nvSpPr>
          <p:spPr>
            <a:xfrm>
              <a:off x="322670" y="233273"/>
              <a:ext cx="5235458" cy="693186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27"/>
          <p:cNvSpPr txBox="1"/>
          <p:nvPr/>
        </p:nvSpPr>
        <p:spPr>
          <a:xfrm>
            <a:off x="2670722" y="2148090"/>
            <a:ext cx="8860332" cy="2487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Получение альтернативного связующего методом термического растворения углей</a:t>
            </a:r>
          </a:p>
          <a:p>
            <a:pPr marL="12700">
              <a:spcBef>
                <a:spcPts val="100"/>
              </a:spcBef>
            </a:pPr>
            <a:endParaRPr sz="4000" b="1" dirty="0">
              <a:solidFill>
                <a:srgbClr val="000026"/>
              </a:solidFill>
              <a:latin typeface="RF Sans"/>
            </a:endParaRPr>
          </a:p>
        </p:txBody>
      </p:sp>
      <p:sp>
        <p:nvSpPr>
          <p:cNvPr id="18" name="object 3"/>
          <p:cNvSpPr/>
          <p:nvPr/>
        </p:nvSpPr>
        <p:spPr>
          <a:xfrm>
            <a:off x="127385" y="221248"/>
            <a:ext cx="836905" cy="83690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4"/>
          <p:cNvSpPr/>
          <p:nvPr/>
        </p:nvSpPr>
        <p:spPr>
          <a:xfrm>
            <a:off x="283866" y="291441"/>
            <a:ext cx="131345" cy="9726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/>
          <p:cNvSpPr/>
          <p:nvPr/>
        </p:nvSpPr>
        <p:spPr>
          <a:xfrm>
            <a:off x="380230" y="290349"/>
            <a:ext cx="34925" cy="17145"/>
          </a:xfrm>
          <a:custGeom>
            <a:avLst/>
            <a:gdLst/>
            <a:ahLst/>
            <a:cxnLst/>
            <a:rect l="l" t="t" r="r" b="b"/>
            <a:pathLst>
              <a:path w="34925" h="17145">
                <a:moveTo>
                  <a:pt x="10821" y="0"/>
                </a:moveTo>
                <a:lnTo>
                  <a:pt x="6699" y="8585"/>
                </a:lnTo>
                <a:lnTo>
                  <a:pt x="1332" y="12191"/>
                </a:lnTo>
                <a:lnTo>
                  <a:pt x="1612" y="13525"/>
                </a:lnTo>
                <a:lnTo>
                  <a:pt x="770" y="15392"/>
                </a:lnTo>
                <a:lnTo>
                  <a:pt x="0" y="16675"/>
                </a:lnTo>
                <a:lnTo>
                  <a:pt x="4792" y="13828"/>
                </a:lnTo>
                <a:lnTo>
                  <a:pt x="9265" y="9436"/>
                </a:lnTo>
                <a:lnTo>
                  <a:pt x="14169" y="5920"/>
                </a:lnTo>
                <a:lnTo>
                  <a:pt x="19806" y="5718"/>
                </a:lnTo>
                <a:lnTo>
                  <a:pt x="18713" y="2539"/>
                </a:lnTo>
                <a:lnTo>
                  <a:pt x="10821" y="0"/>
                </a:lnTo>
                <a:close/>
              </a:path>
              <a:path w="34925" h="17145">
                <a:moveTo>
                  <a:pt x="30892" y="4254"/>
                </a:moveTo>
                <a:lnTo>
                  <a:pt x="26529" y="4254"/>
                </a:lnTo>
                <a:lnTo>
                  <a:pt x="31493" y="6921"/>
                </a:lnTo>
                <a:lnTo>
                  <a:pt x="33400" y="8585"/>
                </a:lnTo>
                <a:lnTo>
                  <a:pt x="34696" y="10464"/>
                </a:lnTo>
                <a:lnTo>
                  <a:pt x="33822" y="7327"/>
                </a:lnTo>
                <a:lnTo>
                  <a:pt x="31010" y="4317"/>
                </a:lnTo>
                <a:close/>
              </a:path>
              <a:path w="34925" h="17145">
                <a:moveTo>
                  <a:pt x="24991" y="1092"/>
                </a:moveTo>
                <a:lnTo>
                  <a:pt x="20599" y="6709"/>
                </a:lnTo>
                <a:lnTo>
                  <a:pt x="21823" y="10274"/>
                </a:lnTo>
                <a:lnTo>
                  <a:pt x="26529" y="4254"/>
                </a:lnTo>
                <a:lnTo>
                  <a:pt x="30892" y="4254"/>
                </a:lnTo>
                <a:lnTo>
                  <a:pt x="24991" y="1092"/>
                </a:lnTo>
                <a:close/>
              </a:path>
              <a:path w="34925" h="17145">
                <a:moveTo>
                  <a:pt x="20253" y="5702"/>
                </a:moveTo>
                <a:lnTo>
                  <a:pt x="19806" y="5718"/>
                </a:lnTo>
                <a:lnTo>
                  <a:pt x="20285" y="7111"/>
                </a:lnTo>
                <a:lnTo>
                  <a:pt x="20599" y="6709"/>
                </a:lnTo>
                <a:lnTo>
                  <a:pt x="20253" y="57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6"/>
          <p:cNvSpPr/>
          <p:nvPr/>
        </p:nvSpPr>
        <p:spPr>
          <a:xfrm>
            <a:off x="344280" y="303760"/>
            <a:ext cx="67310" cy="33655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67276" y="0"/>
                </a:moveTo>
                <a:lnTo>
                  <a:pt x="23166" y="16497"/>
                </a:lnTo>
                <a:lnTo>
                  <a:pt x="20693" y="18249"/>
                </a:lnTo>
                <a:lnTo>
                  <a:pt x="15782" y="21259"/>
                </a:lnTo>
                <a:lnTo>
                  <a:pt x="11253" y="24244"/>
                </a:lnTo>
                <a:lnTo>
                  <a:pt x="9047" y="25996"/>
                </a:lnTo>
                <a:lnTo>
                  <a:pt x="6703" y="27635"/>
                </a:lnTo>
                <a:lnTo>
                  <a:pt x="4284" y="29171"/>
                </a:lnTo>
                <a:lnTo>
                  <a:pt x="1173" y="31648"/>
                </a:lnTo>
                <a:lnTo>
                  <a:pt x="0" y="33375"/>
                </a:lnTo>
                <a:lnTo>
                  <a:pt x="4093" y="33020"/>
                </a:lnTo>
                <a:lnTo>
                  <a:pt x="5234" y="32804"/>
                </a:lnTo>
                <a:lnTo>
                  <a:pt x="10599" y="28308"/>
                </a:lnTo>
                <a:lnTo>
                  <a:pt x="23558" y="20815"/>
                </a:lnTo>
                <a:lnTo>
                  <a:pt x="25946" y="18707"/>
                </a:lnTo>
                <a:lnTo>
                  <a:pt x="35727" y="12940"/>
                </a:lnTo>
                <a:lnTo>
                  <a:pt x="45921" y="7715"/>
                </a:lnTo>
                <a:lnTo>
                  <a:pt x="56460" y="3308"/>
                </a:lnTo>
                <a:lnTo>
                  <a:pt x="672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7"/>
          <p:cNvSpPr/>
          <p:nvPr/>
        </p:nvSpPr>
        <p:spPr>
          <a:xfrm>
            <a:off x="378531" y="312117"/>
            <a:ext cx="31750" cy="10795"/>
          </a:xfrm>
          <a:custGeom>
            <a:avLst/>
            <a:gdLst/>
            <a:ahLst/>
            <a:cxnLst/>
            <a:rect l="l" t="t" r="r" b="b"/>
            <a:pathLst>
              <a:path w="31750" h="10795">
                <a:moveTo>
                  <a:pt x="20005" y="4140"/>
                </a:moveTo>
                <a:lnTo>
                  <a:pt x="9838" y="4140"/>
                </a:lnTo>
                <a:lnTo>
                  <a:pt x="18658" y="4406"/>
                </a:lnTo>
                <a:lnTo>
                  <a:pt x="24898" y="10668"/>
                </a:lnTo>
                <a:lnTo>
                  <a:pt x="27961" y="7505"/>
                </a:lnTo>
                <a:lnTo>
                  <a:pt x="23360" y="7505"/>
                </a:lnTo>
                <a:lnTo>
                  <a:pt x="20005" y="4140"/>
                </a:lnTo>
                <a:close/>
              </a:path>
              <a:path w="31750" h="10795">
                <a:moveTo>
                  <a:pt x="6563" y="927"/>
                </a:moveTo>
                <a:lnTo>
                  <a:pt x="0" y="6946"/>
                </a:lnTo>
                <a:lnTo>
                  <a:pt x="5356" y="8102"/>
                </a:lnTo>
                <a:lnTo>
                  <a:pt x="6573" y="6172"/>
                </a:lnTo>
                <a:lnTo>
                  <a:pt x="9838" y="4140"/>
                </a:lnTo>
                <a:lnTo>
                  <a:pt x="20005" y="4140"/>
                </a:lnTo>
                <a:lnTo>
                  <a:pt x="17118" y="1244"/>
                </a:lnTo>
                <a:lnTo>
                  <a:pt x="6563" y="927"/>
                </a:lnTo>
                <a:close/>
              </a:path>
              <a:path w="31750" h="10795">
                <a:moveTo>
                  <a:pt x="29166" y="0"/>
                </a:moveTo>
                <a:lnTo>
                  <a:pt x="29209" y="1460"/>
                </a:lnTo>
                <a:lnTo>
                  <a:pt x="23360" y="7505"/>
                </a:lnTo>
                <a:lnTo>
                  <a:pt x="27961" y="7505"/>
                </a:lnTo>
                <a:lnTo>
                  <a:pt x="31626" y="3721"/>
                </a:lnTo>
                <a:lnTo>
                  <a:pt x="30192" y="1892"/>
                </a:lnTo>
                <a:lnTo>
                  <a:pt x="29166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8"/>
          <p:cNvSpPr/>
          <p:nvPr/>
        </p:nvSpPr>
        <p:spPr>
          <a:xfrm>
            <a:off x="342488" y="297436"/>
            <a:ext cx="66040" cy="34925"/>
          </a:xfrm>
          <a:custGeom>
            <a:avLst/>
            <a:gdLst/>
            <a:ahLst/>
            <a:cxnLst/>
            <a:rect l="l" t="t" r="r" b="b"/>
            <a:pathLst>
              <a:path w="66040" h="34925">
                <a:moveTo>
                  <a:pt x="65991" y="0"/>
                </a:moveTo>
                <a:lnTo>
                  <a:pt x="23172" y="15751"/>
                </a:lnTo>
                <a:lnTo>
                  <a:pt x="8639" y="25501"/>
                </a:lnTo>
                <a:lnTo>
                  <a:pt x="4464" y="28397"/>
                </a:lnTo>
                <a:lnTo>
                  <a:pt x="118" y="30924"/>
                </a:lnTo>
                <a:lnTo>
                  <a:pt x="0" y="34391"/>
                </a:lnTo>
                <a:lnTo>
                  <a:pt x="525" y="34734"/>
                </a:lnTo>
                <a:lnTo>
                  <a:pt x="1878" y="33972"/>
                </a:lnTo>
                <a:lnTo>
                  <a:pt x="4538" y="32334"/>
                </a:lnTo>
                <a:lnTo>
                  <a:pt x="6371" y="30873"/>
                </a:lnTo>
                <a:lnTo>
                  <a:pt x="8873" y="29146"/>
                </a:lnTo>
                <a:lnTo>
                  <a:pt x="11508" y="27419"/>
                </a:lnTo>
                <a:lnTo>
                  <a:pt x="12322" y="26771"/>
                </a:lnTo>
                <a:lnTo>
                  <a:pt x="13881" y="25450"/>
                </a:lnTo>
                <a:lnTo>
                  <a:pt x="19396" y="22034"/>
                </a:lnTo>
                <a:lnTo>
                  <a:pt x="23421" y="19659"/>
                </a:lnTo>
                <a:lnTo>
                  <a:pt x="24382" y="18961"/>
                </a:lnTo>
                <a:lnTo>
                  <a:pt x="24663" y="18719"/>
                </a:lnTo>
                <a:lnTo>
                  <a:pt x="34442" y="12946"/>
                </a:lnTo>
                <a:lnTo>
                  <a:pt x="44636" y="7716"/>
                </a:lnTo>
                <a:lnTo>
                  <a:pt x="55175" y="3308"/>
                </a:lnTo>
                <a:lnTo>
                  <a:pt x="65991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9"/>
          <p:cNvSpPr/>
          <p:nvPr/>
        </p:nvSpPr>
        <p:spPr>
          <a:xfrm>
            <a:off x="143879" y="347855"/>
            <a:ext cx="173779" cy="451485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10"/>
          <p:cNvSpPr/>
          <p:nvPr/>
        </p:nvSpPr>
        <p:spPr>
          <a:xfrm>
            <a:off x="144168" y="297377"/>
            <a:ext cx="260499" cy="50196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1"/>
          <p:cNvSpPr/>
          <p:nvPr/>
        </p:nvSpPr>
        <p:spPr>
          <a:xfrm>
            <a:off x="194517" y="770701"/>
            <a:ext cx="102243" cy="132003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/>
          <p:cNvSpPr/>
          <p:nvPr/>
        </p:nvSpPr>
        <p:spPr>
          <a:xfrm>
            <a:off x="677184" y="291441"/>
            <a:ext cx="131359" cy="97269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3"/>
          <p:cNvSpPr/>
          <p:nvPr/>
        </p:nvSpPr>
        <p:spPr>
          <a:xfrm>
            <a:off x="677465" y="290349"/>
            <a:ext cx="34925" cy="17145"/>
          </a:xfrm>
          <a:custGeom>
            <a:avLst/>
            <a:gdLst/>
            <a:ahLst/>
            <a:cxnLst/>
            <a:rect l="l" t="t" r="r" b="b"/>
            <a:pathLst>
              <a:path w="34925" h="17145">
                <a:moveTo>
                  <a:pt x="23878" y="0"/>
                </a:moveTo>
                <a:lnTo>
                  <a:pt x="15986" y="2552"/>
                </a:lnTo>
                <a:lnTo>
                  <a:pt x="14890" y="5730"/>
                </a:lnTo>
                <a:lnTo>
                  <a:pt x="20530" y="5932"/>
                </a:lnTo>
                <a:lnTo>
                  <a:pt x="25434" y="9448"/>
                </a:lnTo>
                <a:lnTo>
                  <a:pt x="29907" y="13841"/>
                </a:lnTo>
                <a:lnTo>
                  <a:pt x="34700" y="16687"/>
                </a:lnTo>
                <a:lnTo>
                  <a:pt x="33929" y="15392"/>
                </a:lnTo>
                <a:lnTo>
                  <a:pt x="33087" y="13538"/>
                </a:lnTo>
                <a:lnTo>
                  <a:pt x="33364" y="12191"/>
                </a:lnTo>
                <a:lnTo>
                  <a:pt x="27993" y="8572"/>
                </a:lnTo>
                <a:lnTo>
                  <a:pt x="23878" y="0"/>
                </a:lnTo>
                <a:close/>
              </a:path>
              <a:path w="34925" h="17145">
                <a:moveTo>
                  <a:pt x="9709" y="1092"/>
                </a:moveTo>
                <a:lnTo>
                  <a:pt x="3689" y="4330"/>
                </a:lnTo>
                <a:lnTo>
                  <a:pt x="877" y="7327"/>
                </a:lnTo>
                <a:lnTo>
                  <a:pt x="0" y="10464"/>
                </a:lnTo>
                <a:lnTo>
                  <a:pt x="1316" y="8572"/>
                </a:lnTo>
                <a:lnTo>
                  <a:pt x="3202" y="6921"/>
                </a:lnTo>
                <a:lnTo>
                  <a:pt x="8171" y="4254"/>
                </a:lnTo>
                <a:lnTo>
                  <a:pt x="12180" y="4254"/>
                </a:lnTo>
                <a:lnTo>
                  <a:pt x="9709" y="1092"/>
                </a:lnTo>
                <a:close/>
              </a:path>
              <a:path w="34925" h="17145">
                <a:moveTo>
                  <a:pt x="12180" y="4254"/>
                </a:moveTo>
                <a:lnTo>
                  <a:pt x="8171" y="4254"/>
                </a:lnTo>
                <a:lnTo>
                  <a:pt x="12876" y="10274"/>
                </a:lnTo>
                <a:lnTo>
                  <a:pt x="14102" y="6713"/>
                </a:lnTo>
                <a:lnTo>
                  <a:pt x="12180" y="4254"/>
                </a:lnTo>
                <a:close/>
              </a:path>
              <a:path w="34925" h="17145">
                <a:moveTo>
                  <a:pt x="14446" y="5714"/>
                </a:moveTo>
                <a:lnTo>
                  <a:pt x="14102" y="6713"/>
                </a:lnTo>
                <a:lnTo>
                  <a:pt x="14414" y="7111"/>
                </a:lnTo>
                <a:lnTo>
                  <a:pt x="14890" y="5730"/>
                </a:lnTo>
                <a:lnTo>
                  <a:pt x="14446" y="57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14"/>
          <p:cNvSpPr/>
          <p:nvPr/>
        </p:nvSpPr>
        <p:spPr>
          <a:xfrm>
            <a:off x="680838" y="303760"/>
            <a:ext cx="67310" cy="33655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0" y="0"/>
                </a:moveTo>
                <a:lnTo>
                  <a:pt x="41330" y="18719"/>
                </a:lnTo>
                <a:lnTo>
                  <a:pt x="43718" y="20815"/>
                </a:lnTo>
                <a:lnTo>
                  <a:pt x="56677" y="28321"/>
                </a:lnTo>
                <a:lnTo>
                  <a:pt x="62042" y="32804"/>
                </a:lnTo>
                <a:lnTo>
                  <a:pt x="62607" y="32931"/>
                </a:lnTo>
                <a:lnTo>
                  <a:pt x="63183" y="33020"/>
                </a:lnTo>
                <a:lnTo>
                  <a:pt x="67276" y="33375"/>
                </a:lnTo>
                <a:lnTo>
                  <a:pt x="66102" y="31648"/>
                </a:lnTo>
                <a:lnTo>
                  <a:pt x="62992" y="29171"/>
                </a:lnTo>
                <a:lnTo>
                  <a:pt x="60572" y="27647"/>
                </a:lnTo>
                <a:lnTo>
                  <a:pt x="58229" y="25996"/>
                </a:lnTo>
                <a:lnTo>
                  <a:pt x="56022" y="24244"/>
                </a:lnTo>
                <a:lnTo>
                  <a:pt x="51493" y="21259"/>
                </a:lnTo>
                <a:lnTo>
                  <a:pt x="46583" y="18249"/>
                </a:lnTo>
                <a:lnTo>
                  <a:pt x="44110" y="16510"/>
                </a:lnTo>
                <a:lnTo>
                  <a:pt x="32622" y="10063"/>
                </a:lnTo>
                <a:lnTo>
                  <a:pt x="20134" y="4030"/>
                </a:lnTo>
                <a:lnTo>
                  <a:pt x="8606" y="10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5"/>
          <p:cNvSpPr/>
          <p:nvPr/>
        </p:nvSpPr>
        <p:spPr>
          <a:xfrm>
            <a:off x="682237" y="312117"/>
            <a:ext cx="31750" cy="10795"/>
          </a:xfrm>
          <a:custGeom>
            <a:avLst/>
            <a:gdLst/>
            <a:ahLst/>
            <a:cxnLst/>
            <a:rect l="l" t="t" r="r" b="b"/>
            <a:pathLst>
              <a:path w="31750" h="10795">
                <a:moveTo>
                  <a:pt x="2458" y="0"/>
                </a:moveTo>
                <a:lnTo>
                  <a:pt x="1433" y="1904"/>
                </a:lnTo>
                <a:lnTo>
                  <a:pt x="0" y="3721"/>
                </a:lnTo>
                <a:lnTo>
                  <a:pt x="6728" y="10668"/>
                </a:lnTo>
                <a:lnTo>
                  <a:pt x="9867" y="7518"/>
                </a:lnTo>
                <a:lnTo>
                  <a:pt x="8266" y="7518"/>
                </a:lnTo>
                <a:lnTo>
                  <a:pt x="2412" y="1473"/>
                </a:lnTo>
                <a:lnTo>
                  <a:pt x="2293" y="749"/>
                </a:lnTo>
                <a:lnTo>
                  <a:pt x="2458" y="0"/>
                </a:lnTo>
                <a:close/>
              </a:path>
              <a:path w="31750" h="10795">
                <a:moveTo>
                  <a:pt x="28560" y="4140"/>
                </a:moveTo>
                <a:lnTo>
                  <a:pt x="21788" y="4140"/>
                </a:lnTo>
                <a:lnTo>
                  <a:pt x="25053" y="6172"/>
                </a:lnTo>
                <a:lnTo>
                  <a:pt x="26266" y="8115"/>
                </a:lnTo>
                <a:lnTo>
                  <a:pt x="31626" y="6946"/>
                </a:lnTo>
                <a:lnTo>
                  <a:pt x="28560" y="4140"/>
                </a:lnTo>
                <a:close/>
              </a:path>
              <a:path w="31750" h="10795">
                <a:moveTo>
                  <a:pt x="25063" y="939"/>
                </a:moveTo>
                <a:lnTo>
                  <a:pt x="14508" y="1244"/>
                </a:lnTo>
                <a:lnTo>
                  <a:pt x="8266" y="7518"/>
                </a:lnTo>
                <a:lnTo>
                  <a:pt x="9867" y="7518"/>
                </a:lnTo>
                <a:lnTo>
                  <a:pt x="12967" y="4406"/>
                </a:lnTo>
                <a:lnTo>
                  <a:pt x="21788" y="4140"/>
                </a:lnTo>
                <a:lnTo>
                  <a:pt x="28560" y="4140"/>
                </a:lnTo>
                <a:lnTo>
                  <a:pt x="25063" y="939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6"/>
          <p:cNvSpPr/>
          <p:nvPr/>
        </p:nvSpPr>
        <p:spPr>
          <a:xfrm>
            <a:off x="683915" y="297436"/>
            <a:ext cx="66040" cy="34925"/>
          </a:xfrm>
          <a:custGeom>
            <a:avLst/>
            <a:gdLst/>
            <a:ahLst/>
            <a:cxnLst/>
            <a:rect l="l" t="t" r="r" b="b"/>
            <a:pathLst>
              <a:path w="66040" h="34925">
                <a:moveTo>
                  <a:pt x="0" y="0"/>
                </a:moveTo>
                <a:lnTo>
                  <a:pt x="41328" y="18719"/>
                </a:lnTo>
                <a:lnTo>
                  <a:pt x="42026" y="19291"/>
                </a:lnTo>
                <a:lnTo>
                  <a:pt x="42570" y="19672"/>
                </a:lnTo>
                <a:lnTo>
                  <a:pt x="46595" y="22034"/>
                </a:lnTo>
                <a:lnTo>
                  <a:pt x="52169" y="25501"/>
                </a:lnTo>
                <a:lnTo>
                  <a:pt x="52884" y="26123"/>
                </a:lnTo>
                <a:lnTo>
                  <a:pt x="54483" y="27419"/>
                </a:lnTo>
                <a:lnTo>
                  <a:pt x="57118" y="29146"/>
                </a:lnTo>
                <a:lnTo>
                  <a:pt x="59683" y="30924"/>
                </a:lnTo>
                <a:lnTo>
                  <a:pt x="61452" y="32334"/>
                </a:lnTo>
                <a:lnTo>
                  <a:pt x="62769" y="33172"/>
                </a:lnTo>
                <a:lnTo>
                  <a:pt x="64113" y="33972"/>
                </a:lnTo>
                <a:lnTo>
                  <a:pt x="65465" y="34734"/>
                </a:lnTo>
                <a:lnTo>
                  <a:pt x="65991" y="34391"/>
                </a:lnTo>
                <a:lnTo>
                  <a:pt x="66005" y="32334"/>
                </a:lnTo>
                <a:lnTo>
                  <a:pt x="65873" y="30924"/>
                </a:lnTo>
                <a:lnTo>
                  <a:pt x="61527" y="28409"/>
                </a:lnTo>
                <a:lnTo>
                  <a:pt x="57293" y="25450"/>
                </a:lnTo>
                <a:lnTo>
                  <a:pt x="53647" y="22288"/>
                </a:lnTo>
                <a:lnTo>
                  <a:pt x="42819" y="15751"/>
                </a:lnTo>
                <a:lnTo>
                  <a:pt x="27446" y="7410"/>
                </a:lnTo>
                <a:lnTo>
                  <a:pt x="11762" y="935"/>
                </a:lnTo>
                <a:lnTo>
                  <a:pt x="0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7"/>
          <p:cNvSpPr/>
          <p:nvPr/>
        </p:nvSpPr>
        <p:spPr>
          <a:xfrm>
            <a:off x="774737" y="347855"/>
            <a:ext cx="173779" cy="451485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8"/>
          <p:cNvSpPr/>
          <p:nvPr/>
        </p:nvSpPr>
        <p:spPr>
          <a:xfrm>
            <a:off x="687728" y="297379"/>
            <a:ext cx="260499" cy="50196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20"/>
          <p:cNvSpPr/>
          <p:nvPr/>
        </p:nvSpPr>
        <p:spPr>
          <a:xfrm>
            <a:off x="256998" y="499315"/>
            <a:ext cx="577667" cy="53797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21"/>
          <p:cNvSpPr/>
          <p:nvPr/>
        </p:nvSpPr>
        <p:spPr>
          <a:xfrm>
            <a:off x="352820" y="450216"/>
            <a:ext cx="386031" cy="343153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22"/>
          <p:cNvSpPr/>
          <p:nvPr/>
        </p:nvSpPr>
        <p:spPr>
          <a:xfrm>
            <a:off x="477920" y="259907"/>
            <a:ext cx="134272" cy="4558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9" name="Рисунок 38"/>
          <p:cNvPicPr preferRelativeResize="0">
            <a:picLocks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9949" y="-8218"/>
            <a:ext cx="7956000" cy="171147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127500" y="517249"/>
            <a:ext cx="5946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КУЗБАССКИЙ ГОСУДАРСТВЕННЫЙ ТЕХНИЧЕСКИЙ УНИВЕРСИТЕТ ИМЕНИ Т.Ф. ГОРБАЧЕВА</a:t>
            </a:r>
          </a:p>
        </p:txBody>
      </p:sp>
      <p:sp>
        <p:nvSpPr>
          <p:cNvPr id="41" name="object 26"/>
          <p:cNvSpPr/>
          <p:nvPr/>
        </p:nvSpPr>
        <p:spPr>
          <a:xfrm>
            <a:off x="-10994" y="-13332"/>
            <a:ext cx="12202993" cy="4571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26"/>
          <p:cNvSpPr/>
          <p:nvPr/>
        </p:nvSpPr>
        <p:spPr>
          <a:xfrm>
            <a:off x="4267201" y="1682229"/>
            <a:ext cx="7924798" cy="4571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26"/>
          <p:cNvSpPr/>
          <p:nvPr/>
        </p:nvSpPr>
        <p:spPr>
          <a:xfrm>
            <a:off x="-12206" y="1674367"/>
            <a:ext cx="365026" cy="5418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63" y="5432755"/>
            <a:ext cx="2351353" cy="136729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214" y="2701148"/>
            <a:ext cx="6728786" cy="41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02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2012\KuzGTU_MMF\KuzGTU_panoramma_2010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008" y="398255"/>
            <a:ext cx="2568723" cy="73487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63" y="108640"/>
            <a:ext cx="2508689" cy="7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008" y="1052736"/>
            <a:ext cx="1197599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59588" y="5818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H="1">
            <a:off x="2850964" y="308032"/>
            <a:ext cx="2030" cy="50245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4A65FF1-FE8D-4837-8566-A9359D0FECA9}"/>
              </a:ext>
            </a:extLst>
          </p:cNvPr>
          <p:cNvSpPr/>
          <p:nvPr/>
        </p:nvSpPr>
        <p:spPr>
          <a:xfrm>
            <a:off x="2964532" y="441158"/>
            <a:ext cx="5139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Medium Pro"/>
                <a:ea typeface="+mj-ea"/>
                <a:cs typeface="Arial" panose="020B0604020202020204" pitchFamily="34" charset="0"/>
              </a:rPr>
              <a:t>Виды современных углеродных материалов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6F35450-E3D8-4E6A-B0B8-AB95186AFD73}"/>
              </a:ext>
            </a:extLst>
          </p:cNvPr>
          <p:cNvSpPr txBox="1"/>
          <p:nvPr/>
        </p:nvSpPr>
        <p:spPr>
          <a:xfrm>
            <a:off x="4692248" y="2298126"/>
            <a:ext cx="2752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dirty="0">
                <a:solidFill>
                  <a:prstClr val="black"/>
                </a:solidFill>
                <a:latin typeface="Elektra Light Pro"/>
              </a:rPr>
              <a:t>Каменноугольный пек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D7294D64-EA66-4F63-BC1D-AB9838EF4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551" y="1320878"/>
            <a:ext cx="1601926" cy="100076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AB5C4B6-813E-447F-9502-17A18D560C34}"/>
              </a:ext>
            </a:extLst>
          </p:cNvPr>
          <p:cNvSpPr txBox="1"/>
          <p:nvPr/>
        </p:nvSpPr>
        <p:spPr>
          <a:xfrm>
            <a:off x="1516804" y="5080502"/>
            <a:ext cx="4845240" cy="954107"/>
          </a:xfrm>
          <a:prstGeom prst="rect">
            <a:avLst/>
          </a:prstGeom>
          <a:solidFill>
            <a:srgbClr val="629DD1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ektra Light Pro"/>
              </a:rPr>
              <a:t>Преимущества каменноугольного связующего: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Высокий коксовый остаток;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Низкая вязкость в расплаве;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Низкое содержание серы.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D40C6F9-2AF6-470E-B45A-B6DCD144F1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r="6706" b="4401"/>
          <a:stretch/>
        </p:blipFill>
        <p:spPr>
          <a:xfrm>
            <a:off x="1937176" y="3408523"/>
            <a:ext cx="1504449" cy="739070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синий, внутренний, сидит, шоколад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B0C0C042-BFF3-4436-AC58-D2498A9841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714" y="3370742"/>
            <a:ext cx="1311478" cy="80954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E1478FBA-E253-49E7-ABE5-4553F71108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33" y="3133150"/>
            <a:ext cx="1311477" cy="1284728"/>
          </a:xfrm>
          <a:prstGeom prst="rect">
            <a:avLst/>
          </a:prstGeom>
        </p:spPr>
      </p:pic>
      <p:pic>
        <p:nvPicPr>
          <p:cNvPr id="32" name="Рисунок 31" descr="https://s11.stc.all.kpcdn.net/share/i/12/10519487/inx960x640.jpg">
            <a:extLst>
              <a:ext uri="{FF2B5EF4-FFF2-40B4-BE49-F238E27FC236}">
                <a16:creationId xmlns:a16="http://schemas.microsoft.com/office/drawing/2014/main" xmlns="" id="{620E37BC-2D96-49F2-99A7-123AFEF21327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9" t="8121" r="35453"/>
          <a:stretch/>
        </p:blipFill>
        <p:spPr bwMode="auto">
          <a:xfrm>
            <a:off x="4309445" y="3348379"/>
            <a:ext cx="1504449" cy="8095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02284FFC-44B5-469C-ABEE-8F81AF407687}"/>
              </a:ext>
            </a:extLst>
          </p:cNvPr>
          <p:cNvCxnSpPr>
            <a:cxnSpLocks/>
          </p:cNvCxnSpPr>
          <p:nvPr/>
        </p:nvCxnSpPr>
        <p:spPr>
          <a:xfrm flipV="1">
            <a:off x="2689400" y="2777829"/>
            <a:ext cx="6587293" cy="283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xmlns="" id="{F40F80D0-C711-47F0-AAC5-A50F210B9EC0}"/>
              </a:ext>
            </a:extLst>
          </p:cNvPr>
          <p:cNvCxnSpPr>
            <a:cxnSpLocks/>
          </p:cNvCxnSpPr>
          <p:nvPr/>
        </p:nvCxnSpPr>
        <p:spPr>
          <a:xfrm>
            <a:off x="2689400" y="2777829"/>
            <a:ext cx="0" cy="56373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xmlns="" id="{33B7FCE5-E542-4D5E-812A-9751774C9D85}"/>
              </a:ext>
            </a:extLst>
          </p:cNvPr>
          <p:cNvCxnSpPr>
            <a:cxnSpLocks/>
          </p:cNvCxnSpPr>
          <p:nvPr/>
        </p:nvCxnSpPr>
        <p:spPr>
          <a:xfrm>
            <a:off x="5061669" y="2777829"/>
            <a:ext cx="0" cy="56373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xmlns="" id="{BF24C377-E7FD-40CD-8EB3-C165B3A76BEA}"/>
              </a:ext>
            </a:extLst>
          </p:cNvPr>
          <p:cNvCxnSpPr>
            <a:cxnSpLocks/>
          </p:cNvCxnSpPr>
          <p:nvPr/>
        </p:nvCxnSpPr>
        <p:spPr>
          <a:xfrm>
            <a:off x="7331935" y="2784647"/>
            <a:ext cx="0" cy="56373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xmlns="" id="{EE110E10-30FA-4965-87BC-F202F6420051}"/>
              </a:ext>
            </a:extLst>
          </p:cNvPr>
          <p:cNvCxnSpPr>
            <a:cxnSpLocks/>
          </p:cNvCxnSpPr>
          <p:nvPr/>
        </p:nvCxnSpPr>
        <p:spPr>
          <a:xfrm>
            <a:off x="9276693" y="2777829"/>
            <a:ext cx="0" cy="56373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37BF8F2-8D91-4F3A-AA47-D4548262E253}"/>
              </a:ext>
            </a:extLst>
          </p:cNvPr>
          <p:cNvSpPr txBox="1"/>
          <p:nvPr/>
        </p:nvSpPr>
        <p:spPr>
          <a:xfrm>
            <a:off x="1637830" y="4180299"/>
            <a:ext cx="2103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1200" dirty="0" err="1">
                <a:solidFill>
                  <a:prstClr val="black"/>
                </a:solidFill>
                <a:latin typeface="Elektra Light Pro"/>
              </a:rPr>
              <a:t>Графитированные</a:t>
            </a:r>
            <a:r>
              <a:rPr lang="ru-RU" sz="1200" dirty="0">
                <a:solidFill>
                  <a:prstClr val="black"/>
                </a:solidFill>
                <a:latin typeface="Elektra Light Pro"/>
              </a:rPr>
              <a:t> электроды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AC4E0C3-FB47-4EB2-8527-768CFBFD2063}"/>
              </a:ext>
            </a:extLst>
          </p:cNvPr>
          <p:cNvSpPr txBox="1"/>
          <p:nvPr/>
        </p:nvSpPr>
        <p:spPr>
          <a:xfrm>
            <a:off x="4282064" y="4193805"/>
            <a:ext cx="1531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1200" dirty="0">
                <a:solidFill>
                  <a:prstClr val="black"/>
                </a:solidFill>
                <a:latin typeface="Elektra Light Pro"/>
              </a:rPr>
              <a:t>Углеродное волокно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C100C7C0-4B3D-48EB-817D-345FCD473D8C}"/>
              </a:ext>
            </a:extLst>
          </p:cNvPr>
          <p:cNvSpPr txBox="1"/>
          <p:nvPr/>
        </p:nvSpPr>
        <p:spPr>
          <a:xfrm>
            <a:off x="6725015" y="4195025"/>
            <a:ext cx="1278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1200" dirty="0">
                <a:solidFill>
                  <a:prstClr val="black"/>
                </a:solidFill>
                <a:latin typeface="Elektra Light Pro"/>
              </a:rPr>
              <a:t>Игольчатый кокс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99542210-8F07-4F02-B6E6-FF13E5F54CB5}"/>
              </a:ext>
            </a:extLst>
          </p:cNvPr>
          <p:cNvSpPr txBox="1"/>
          <p:nvPr/>
        </p:nvSpPr>
        <p:spPr>
          <a:xfrm>
            <a:off x="8498952" y="4193805"/>
            <a:ext cx="1664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1200" dirty="0" err="1">
                <a:solidFill>
                  <a:prstClr val="black"/>
                </a:solidFill>
                <a:latin typeface="Elektra Light Pro"/>
              </a:rPr>
              <a:t>Мезофазные</a:t>
            </a:r>
            <a:r>
              <a:rPr lang="ru-RU" sz="1200" dirty="0">
                <a:solidFill>
                  <a:prstClr val="black"/>
                </a:solidFill>
                <a:latin typeface="Elektra Light Pro"/>
              </a:rPr>
              <a:t> порошки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9819DA7-49E7-4962-BD2B-33BE8DC1AD5E}"/>
              </a:ext>
            </a:extLst>
          </p:cNvPr>
          <p:cNvSpPr txBox="1"/>
          <p:nvPr/>
        </p:nvSpPr>
        <p:spPr>
          <a:xfrm>
            <a:off x="5983046" y="5074429"/>
            <a:ext cx="4845240" cy="954107"/>
          </a:xfrm>
          <a:prstGeom prst="rect">
            <a:avLst/>
          </a:prstGeom>
          <a:solidFill>
            <a:srgbClr val="629DD1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ektra Light Pro"/>
              </a:rPr>
              <a:t>Данные свойства обеспечивают: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Высокую прочность;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Высокую плотность;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Наилучшие электрофизические 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366293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2012\KuzGTU_MMF\KuzGTU_panoramma_2010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008" y="398255"/>
            <a:ext cx="2568723" cy="73487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63" y="108640"/>
            <a:ext cx="2508689" cy="7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008" y="1052736"/>
            <a:ext cx="1197599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59588" y="5818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H="1">
            <a:off x="2850964" y="308032"/>
            <a:ext cx="2030" cy="50245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75233" y="6372808"/>
            <a:ext cx="416767" cy="48519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49F43FE-C61B-4E58-922C-8A0C7961DC7B}"/>
              </a:ext>
            </a:extLst>
          </p:cNvPr>
          <p:cNvSpPr txBox="1"/>
          <p:nvPr/>
        </p:nvSpPr>
        <p:spPr>
          <a:xfrm>
            <a:off x="1687648" y="936084"/>
            <a:ext cx="93692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/>
              </a:solidFill>
              <a:latin typeface="Elektra Light Pro"/>
            </a:endParaRPr>
          </a:p>
          <a:p>
            <a:pPr algn="ctr" defTabSz="457200"/>
            <a:r>
              <a:rPr lang="ru-RU" sz="1600" b="1" dirty="0">
                <a:solidFill>
                  <a:prstClr val="black"/>
                </a:solidFill>
                <a:latin typeface="Elektra Light Pro"/>
              </a:rPr>
              <a:t>Причины возникновения дефицита каменноугольного пека:</a:t>
            </a:r>
          </a:p>
          <a:p>
            <a:pPr algn="ctr" defTabSz="457200"/>
            <a:endParaRPr lang="ru-RU" sz="1600" b="1" dirty="0">
              <a:solidFill>
                <a:prstClr val="black"/>
              </a:solidFill>
              <a:latin typeface="Elektra Light Pro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Elektra Light Pro"/>
              </a:rPr>
              <a:t>Снижение выработки смолы, и как следствие пека, обусловленное модернизацией процессов черной металлургии, направленной на снижение расхода кокса;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Elektra Light Pro"/>
              </a:rPr>
              <a:t>Рассматривается переход на батареи без улавливания химических продуктов коксования;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Elektra Light Pro"/>
              </a:rPr>
              <a:t>Потребность в пеке непрерывно увеличивается в различных отраслях промышленности;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Elektra Light Pro"/>
              </a:rPr>
              <a:t>В связи с тем, что в России основная часть производимого пека расходуется на производство электродов (при этом коксохимическая промышленность не обеспечивает потребность алюминиевого производства), для производства углеродных волокон существует дефицит сырья.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D899CB75-1088-467D-AFB0-C0484DD54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01351"/>
              </p:ext>
            </p:extLst>
          </p:nvPr>
        </p:nvGraphicFramePr>
        <p:xfrm>
          <a:off x="1687648" y="3550669"/>
          <a:ext cx="9090334" cy="2323116"/>
        </p:xfrm>
        <a:graphic>
          <a:graphicData uri="http://schemas.openxmlformats.org/drawingml/2006/table">
            <a:tbl>
              <a:tblPr firstRow="1" bandRow="1"/>
              <a:tblGrid>
                <a:gridCol w="28824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9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19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96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160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/>
                        <a:t>Ежегодная</a:t>
                      </a:r>
                      <a:r>
                        <a:rPr lang="ru-RU" sz="1600" baseline="0" dirty="0"/>
                        <a:t> потребность в каменноугольном пеке</a:t>
                      </a:r>
                      <a:endParaRPr lang="ru-RU" sz="1600" dirty="0"/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lumMod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/>
                        <a:t>Необходимый ежегодный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объем</a:t>
                      </a:r>
                      <a:r>
                        <a:rPr lang="ru-RU" sz="1600" baseline="0" dirty="0"/>
                        <a:t> производства смолы</a:t>
                      </a:r>
                      <a:endParaRPr lang="ru-RU" sz="1600" dirty="0"/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/>
                        <a:t>Годовой объем производства</a:t>
                      </a:r>
                      <a:r>
                        <a:rPr lang="ru-RU" sz="1600" baseline="0" dirty="0"/>
                        <a:t> смолы</a:t>
                      </a:r>
                      <a:endParaRPr lang="ru-RU" sz="1600" dirty="0"/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1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Пек электродный</a:t>
                      </a:r>
                    </a:p>
                    <a:p>
                      <a:r>
                        <a:rPr lang="ru-RU" sz="1600" dirty="0">
                          <a:latin typeface="+mn-lt"/>
                        </a:rPr>
                        <a:t>ГОСТ - 10200-83 Марки Б, В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430 тыс. тонн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pPr algn="ctr"/>
                      <a:endParaRPr lang="ru-RU" sz="1600" dirty="0"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latin typeface="+mn-lt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+mn-lt"/>
                        </a:rPr>
                        <a:t>880 тыс. тонн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pPr algn="ctr"/>
                      <a:endParaRPr lang="ru-RU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+mn-lt"/>
                        </a:rPr>
                        <a:t>850-860</a:t>
                      </a:r>
                      <a:r>
                        <a:rPr lang="ru-RU" sz="1600" b="1" baseline="0" dirty="0">
                          <a:solidFill>
                            <a:srgbClr val="C00000"/>
                          </a:solidFill>
                          <a:latin typeface="+mn-lt"/>
                        </a:rPr>
                        <a:t> тыс. тонн*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Пропиточный пек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10 тыс. тонн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76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Итого: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lektra Light Pro"/>
                        </a:defRPr>
                      </a:lvl9pPr>
                    </a:lstStyle>
                    <a:p>
                      <a:pPr algn="l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+mn-lt"/>
                        </a:rPr>
                        <a:t>440 тыс. тонн</a:t>
                      </a:r>
                    </a:p>
                  </a:txBody>
                  <a:tcPr marL="99060" marR="990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8A34893-C552-47CB-B2C3-A65B135D6E8B}"/>
              </a:ext>
            </a:extLst>
          </p:cNvPr>
          <p:cNvSpPr txBox="1"/>
          <p:nvPr/>
        </p:nvSpPr>
        <p:spPr>
          <a:xfrm>
            <a:off x="657535" y="5846587"/>
            <a:ext cx="3517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400" dirty="0">
                <a:solidFill>
                  <a:prstClr val="black"/>
                </a:solidFill>
              </a:rPr>
              <a:t>* - включая экспортные отгрузки - 5%.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32383D0-6A6A-4F90-A97F-57C2008A8220}"/>
              </a:ext>
            </a:extLst>
          </p:cNvPr>
          <p:cNvSpPr txBox="1"/>
          <p:nvPr/>
        </p:nvSpPr>
        <p:spPr>
          <a:xfrm>
            <a:off x="657535" y="6154364"/>
            <a:ext cx="8059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По разным оценкам дефицит пека в РФ составляет от 150 до 300 тыс. тонн в год.</a:t>
            </a:r>
          </a:p>
        </p:txBody>
      </p:sp>
      <p:sp>
        <p:nvSpPr>
          <p:cNvPr id="20" name="Заголовок 3">
            <a:extLst>
              <a:ext uri="{FF2B5EF4-FFF2-40B4-BE49-F238E27FC236}">
                <a16:creationId xmlns:a16="http://schemas.microsoft.com/office/drawing/2014/main" xmlns="" id="{15313B07-1AEA-47CF-A125-168EC96C3CF1}"/>
              </a:ext>
            </a:extLst>
          </p:cNvPr>
          <p:cNvSpPr txBox="1">
            <a:spLocks/>
          </p:cNvSpPr>
          <p:nvPr/>
        </p:nvSpPr>
        <p:spPr>
          <a:xfrm>
            <a:off x="2914743" y="428893"/>
            <a:ext cx="8003112" cy="433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kern="1200" cap="all" baseline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Elektra Medium Pro"/>
                <a:ea typeface="+mj-ea"/>
                <a:cs typeface="Arial" panose="020B0604020202020204" pitchFamily="34" charset="0"/>
              </a:rPr>
              <a:t>Существующая проблема </a:t>
            </a:r>
            <a:endParaRPr kumimoji="0" lang="ru-RU" sz="18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Elektra Medium Pro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81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2012\KuzGTU_MMF\KuzGTU_panoramma_2010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008" y="398255"/>
            <a:ext cx="2568723" cy="73487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63" y="108640"/>
            <a:ext cx="2508689" cy="7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008" y="1052736"/>
            <a:ext cx="1197599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2473951" y="405034"/>
            <a:ext cx="66813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cap="all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Альтернативные методы получения связующего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H="1">
            <a:off x="2850964" y="308032"/>
            <a:ext cx="2030" cy="50245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410F6B71-5015-45F9-9590-C5B560F45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074437"/>
              </p:ext>
            </p:extLst>
          </p:nvPr>
        </p:nvGraphicFramePr>
        <p:xfrm>
          <a:off x="1731818" y="2225129"/>
          <a:ext cx="8728363" cy="3418840"/>
        </p:xfrm>
        <a:graphic>
          <a:graphicData uri="http://schemas.openxmlformats.org/drawingml/2006/table">
            <a:tbl>
              <a:tblPr firstRow="1" bandRow="1"/>
              <a:tblGrid>
                <a:gridCol w="29186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6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Метод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      Достоинства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    Недостатки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b="1" dirty="0"/>
                        <a:t>Получение нефтяного пека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Содержание ПАУ в</a:t>
                      </a:r>
                      <a:r>
                        <a:rPr lang="ru-RU" sz="1400" baseline="0" dirty="0"/>
                        <a:t> 2 раза меньше</a:t>
                      </a:r>
                      <a:r>
                        <a:rPr lang="ru-RU" sz="1400" dirty="0"/>
                        <a:t> в сравнении с каменноугольным пеком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Высокое содержание серы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Низкий</a:t>
                      </a:r>
                      <a:r>
                        <a:rPr lang="ru-RU" sz="1400" baseline="0" dirty="0"/>
                        <a:t> выход коксового остатка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aseline="0" dirty="0"/>
                        <a:t>Повышенная вязкость и плохая смачиваемость</a:t>
                      </a:r>
                      <a:endParaRPr lang="ru-RU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b="1" dirty="0"/>
                        <a:t>Термическая обработка</a:t>
                      </a:r>
                      <a:r>
                        <a:rPr lang="ru-RU" sz="1400" b="1" baseline="0" dirty="0"/>
                        <a:t> антраценовой фракции под давлением</a:t>
                      </a:r>
                      <a:endParaRPr lang="ru-RU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Способность к образованию мезофазы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Может служить сырьем для получения игольчатого кокса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/>
                        <a:t>Дорогостоящая технология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b="1" dirty="0"/>
                        <a:t>Термическое растворение углей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/>
                        <a:t>Содержание ПАУ в 2-3 раза меньше по сравнению с каменноугольным пеком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400" dirty="0"/>
                        <a:t>Необходима</a:t>
                      </a:r>
                      <a:r>
                        <a:rPr lang="ru-RU" sz="1400" baseline="0" dirty="0"/>
                        <a:t> стадия обеззоливания</a:t>
                      </a:r>
                      <a:endParaRPr lang="ru-RU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6A514C-185C-4408-A29B-8E134D659E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8"/>
          <a:stretch/>
        </p:blipFill>
        <p:spPr>
          <a:xfrm>
            <a:off x="4758723" y="2225129"/>
            <a:ext cx="385762" cy="3535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08AEA06-FD6A-4916-ADF3-AB2BA3C991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6" r="2909"/>
          <a:stretch/>
        </p:blipFill>
        <p:spPr>
          <a:xfrm>
            <a:off x="7851270" y="2249766"/>
            <a:ext cx="320120" cy="3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58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2012\KuzGTU_MMF\KuzGTU_panoramma_2010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008" y="398255"/>
            <a:ext cx="2568723" cy="73487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63" y="108640"/>
            <a:ext cx="2508689" cy="7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008" y="1052736"/>
            <a:ext cx="1197599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2473951" y="405034"/>
            <a:ext cx="66813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Альтернативные методы получения связующего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H="1">
            <a:off x="2850964" y="308032"/>
            <a:ext cx="2030" cy="50245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B53816F2-E34C-4910-AE90-0228A0D31BD1}"/>
              </a:ext>
            </a:extLst>
          </p:cNvPr>
          <p:cNvSpPr/>
          <p:nvPr/>
        </p:nvSpPr>
        <p:spPr>
          <a:xfrm>
            <a:off x="847065" y="1097910"/>
            <a:ext cx="1626886" cy="578186"/>
          </a:xfrm>
          <a:prstGeom prst="ellipse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Уголь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17B27985-E076-4BA8-943E-5C78B31AD183}"/>
              </a:ext>
            </a:extLst>
          </p:cNvPr>
          <p:cNvSpPr/>
          <p:nvPr/>
        </p:nvSpPr>
        <p:spPr>
          <a:xfrm>
            <a:off x="2865199" y="1097910"/>
            <a:ext cx="1800200" cy="578186"/>
          </a:xfrm>
          <a:prstGeom prst="ellipse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Растворитель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(антраценовое масло)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C1EC9223-0C65-4868-AC87-7121F6BEA898}"/>
              </a:ext>
            </a:extLst>
          </p:cNvPr>
          <p:cNvSpPr/>
          <p:nvPr/>
        </p:nvSpPr>
        <p:spPr>
          <a:xfrm>
            <a:off x="1991599" y="2017249"/>
            <a:ext cx="1598477" cy="578186"/>
          </a:xfrm>
          <a:prstGeom prst="ellipse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Углемасляная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паста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3EDC2754-F4CF-4D1C-A64C-0626C98C027E}"/>
              </a:ext>
            </a:extLst>
          </p:cNvPr>
          <p:cNvCxnSpPr>
            <a:cxnSpLocks/>
          </p:cNvCxnSpPr>
          <p:nvPr/>
        </p:nvCxnSpPr>
        <p:spPr>
          <a:xfrm>
            <a:off x="1991599" y="1676097"/>
            <a:ext cx="576065" cy="341154"/>
          </a:xfrm>
          <a:prstGeom prst="straightConnector1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7BA00D51-350B-4808-B802-D4879CFB72D3}"/>
              </a:ext>
            </a:extLst>
          </p:cNvPr>
          <p:cNvCxnSpPr>
            <a:cxnSpLocks/>
          </p:cNvCxnSpPr>
          <p:nvPr/>
        </p:nvCxnSpPr>
        <p:spPr>
          <a:xfrm flipH="1">
            <a:off x="3071719" y="1697806"/>
            <a:ext cx="341276" cy="319445"/>
          </a:xfrm>
          <a:prstGeom prst="straightConnector1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17B75672-09AA-4945-BF94-E3ECF6381081}"/>
              </a:ext>
            </a:extLst>
          </p:cNvPr>
          <p:cNvCxnSpPr>
            <a:cxnSpLocks/>
          </p:cNvCxnSpPr>
          <p:nvPr/>
        </p:nvCxnSpPr>
        <p:spPr>
          <a:xfrm>
            <a:off x="2783686" y="2595435"/>
            <a:ext cx="0" cy="418848"/>
          </a:xfrm>
          <a:prstGeom prst="straightConnector1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  <a:tailEnd type="arrow"/>
          </a:ln>
          <a:effectLst/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6E08DA4-45EA-424C-B2AD-DB5F1CD8A8EF}"/>
              </a:ext>
            </a:extLst>
          </p:cNvPr>
          <p:cNvSpPr/>
          <p:nvPr/>
        </p:nvSpPr>
        <p:spPr>
          <a:xfrm>
            <a:off x="1967638" y="3005623"/>
            <a:ext cx="1646396" cy="731158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Термическое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растворение в реакторе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9E0FA6D1-EB1F-4325-A2BE-82388771CEF6}"/>
              </a:ext>
            </a:extLst>
          </p:cNvPr>
          <p:cNvCxnSpPr>
            <a:cxnSpLocks/>
          </p:cNvCxnSpPr>
          <p:nvPr/>
        </p:nvCxnSpPr>
        <p:spPr>
          <a:xfrm>
            <a:off x="2783686" y="3736781"/>
            <a:ext cx="0" cy="418848"/>
          </a:xfrm>
          <a:prstGeom prst="straightConnector1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  <a:tailEnd type="arrow"/>
          </a:ln>
          <a:effectLst/>
        </p:spPr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0ACA378A-77D5-4F65-9BB2-AC52EC9E0696}"/>
              </a:ext>
            </a:extLst>
          </p:cNvPr>
          <p:cNvSpPr/>
          <p:nvPr/>
        </p:nvSpPr>
        <p:spPr>
          <a:xfrm>
            <a:off x="1921479" y="4155629"/>
            <a:ext cx="1738714" cy="578186"/>
          </a:xfrm>
          <a:prstGeom prst="ellipse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8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Пекоподобный продукт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5491562-9201-4E56-812B-FE1195A45D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557" b="6458"/>
          <a:stretch/>
        </p:blipFill>
        <p:spPr>
          <a:xfrm>
            <a:off x="1220185" y="4920111"/>
            <a:ext cx="3127002" cy="1914470"/>
          </a:xfrm>
          <a:prstGeom prst="rect">
            <a:avLst/>
          </a:prstGeom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xmlns="" id="{881A43F7-4AA3-4A2E-AEEE-A1B363547B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9" r="4874" b="15348"/>
          <a:stretch/>
        </p:blipFill>
        <p:spPr bwMode="auto">
          <a:xfrm rot="5400000">
            <a:off x="5223122" y="3459908"/>
            <a:ext cx="2261513" cy="130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1CC0F15-F46C-4E21-9D38-085A2B0A7788}"/>
              </a:ext>
            </a:extLst>
          </p:cNvPr>
          <p:cNvSpPr txBox="1"/>
          <p:nvPr/>
        </p:nvSpPr>
        <p:spPr>
          <a:xfrm>
            <a:off x="5504071" y="5243087"/>
            <a:ext cx="5206482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62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Лабораторная установка термического растворения углей в антраценовом масле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xmlns="" id="{34F0AE4B-7F74-40E5-A811-CDC465050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41" y="2961345"/>
            <a:ext cx="3295851" cy="2281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80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2012\KuzGTU_MMF\KuzGTU_panoramma_2010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9028" y="433166"/>
            <a:ext cx="2568723" cy="73487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63" y="108640"/>
            <a:ext cx="2508689" cy="7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008" y="1052736"/>
            <a:ext cx="1197599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59588" y="5818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H="1">
            <a:off x="2850964" y="308032"/>
            <a:ext cx="2030" cy="50245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0">
            <a:extLst>
              <a:ext uri="{FF2B5EF4-FFF2-40B4-BE49-F238E27FC236}">
                <a16:creationId xmlns:a16="http://schemas.microsoft.com/office/drawing/2014/main" xmlns="" id="{5A3BC1F8-1145-4DAB-998B-BB630EB44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1667" y="1519289"/>
            <a:ext cx="9310255" cy="415498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      </a:t>
            </a:r>
            <a:r>
              <a:rPr kumimoji="0" lang="ru-RU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Полученные результаты</a:t>
            </a:r>
          </a:p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Показана возможность получения на прямую из угля, минуя процесс коксования, связующего материала.</a:t>
            </a:r>
          </a:p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Целевое назначение экстрактивного пека, полученного термическим растворением – связующее для электродной промышленности. Кроме того, пек с пониженным содержанием ПАУ, без дополнительной очистки, может быть востребован уже сейчас, в технологиях, не предъявляющих высоких требований к зольности.</a:t>
            </a:r>
          </a:p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    </a:t>
            </a:r>
            <a:r>
              <a:rPr kumimoji="0" lang="ru-RU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Возможности</a:t>
            </a:r>
          </a:p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В условиях дефицита пека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обеззоленный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 продукт можно использовать в качестве добавки к традиционному каменноугольному пеку, для увеличения объема сырья. </a:t>
            </a:r>
          </a:p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Известны положительные результаты зарубежных исследователей (Япония, Корея) по получению волокнообразующего пека на основе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обеззоленного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ektra Light Pro"/>
              </a:rPr>
              <a:t> угольного экстракта.</a:t>
            </a:r>
          </a:p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lektra Light Pro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703F8C69-7146-45CB-9BC5-ACD3D05858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8"/>
          <a:stretch/>
        </p:blipFill>
        <p:spPr>
          <a:xfrm>
            <a:off x="1174270" y="1953491"/>
            <a:ext cx="385762" cy="35352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6ED20009-0A4A-4BBD-9FB8-8DD2FD94C2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8"/>
          <a:stretch/>
        </p:blipFill>
        <p:spPr>
          <a:xfrm>
            <a:off x="1211667" y="2577279"/>
            <a:ext cx="385762" cy="353522"/>
          </a:xfrm>
          <a:prstGeom prst="rect">
            <a:avLst/>
          </a:prstGeom>
        </p:spPr>
      </p:pic>
      <p:sp>
        <p:nvSpPr>
          <p:cNvPr id="51" name="Заголовок 3">
            <a:extLst>
              <a:ext uri="{FF2B5EF4-FFF2-40B4-BE49-F238E27FC236}">
                <a16:creationId xmlns:a16="http://schemas.microsoft.com/office/drawing/2014/main" xmlns="" id="{91EC4226-4020-4E1F-A5AF-43E215C72ADE}"/>
              </a:ext>
            </a:extLst>
          </p:cNvPr>
          <p:cNvSpPr txBox="1">
            <a:spLocks/>
          </p:cNvSpPr>
          <p:nvPr/>
        </p:nvSpPr>
        <p:spPr>
          <a:xfrm>
            <a:off x="2937763" y="281076"/>
            <a:ext cx="8003112" cy="663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kern="1200" cap="all" baseline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Elektra Medium Pro"/>
                <a:ea typeface="+mj-ea"/>
                <a:cs typeface="Arial" panose="020B0604020202020204" pitchFamily="34" charset="0"/>
              </a:rPr>
              <a:t>вывод</a:t>
            </a:r>
            <a:endParaRPr kumimoji="0" lang="ru-R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Elektra Medium Pro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90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59588" y="5818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459588" y="10390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Группа 1"/>
          <p:cNvGrpSpPr>
            <a:grpSpLocks noChangeAspect="1"/>
          </p:cNvGrpSpPr>
          <p:nvPr/>
        </p:nvGrpSpPr>
        <p:grpSpPr>
          <a:xfrm>
            <a:off x="-10993" y="-11072"/>
            <a:ext cx="9574093" cy="6816043"/>
            <a:chOff x="-10993" y="-11072"/>
            <a:chExt cx="10080002" cy="7176213"/>
          </a:xfrm>
        </p:grpSpPr>
        <p:sp>
          <p:nvSpPr>
            <p:cNvPr id="12" name="object 2"/>
            <p:cNvSpPr/>
            <p:nvPr/>
          </p:nvSpPr>
          <p:spPr>
            <a:xfrm>
              <a:off x="-10993" y="-11072"/>
              <a:ext cx="10080002" cy="1804911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3"/>
            <p:cNvSpPr/>
            <p:nvPr/>
          </p:nvSpPr>
          <p:spPr>
            <a:xfrm>
              <a:off x="322670" y="233273"/>
              <a:ext cx="5235458" cy="693186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27"/>
          <p:cNvSpPr txBox="1"/>
          <p:nvPr/>
        </p:nvSpPr>
        <p:spPr>
          <a:xfrm>
            <a:off x="3089946" y="2842561"/>
            <a:ext cx="885596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 dirty="0">
                <a:solidFill>
                  <a:srgbClr val="000026"/>
                </a:solidFill>
                <a:latin typeface="RF Sans"/>
              </a:rPr>
              <a:t>Спасибо за внимание</a:t>
            </a:r>
            <a:endParaRPr sz="4000" b="1" dirty="0">
              <a:solidFill>
                <a:srgbClr val="000026"/>
              </a:solidFill>
              <a:latin typeface="RF Sans"/>
            </a:endParaRPr>
          </a:p>
        </p:txBody>
      </p:sp>
      <p:sp>
        <p:nvSpPr>
          <p:cNvPr id="18" name="object 3"/>
          <p:cNvSpPr/>
          <p:nvPr/>
        </p:nvSpPr>
        <p:spPr>
          <a:xfrm>
            <a:off x="127385" y="212622"/>
            <a:ext cx="836905" cy="83690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4"/>
          <p:cNvSpPr/>
          <p:nvPr/>
        </p:nvSpPr>
        <p:spPr>
          <a:xfrm>
            <a:off x="283866" y="291441"/>
            <a:ext cx="131345" cy="9726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/>
          <p:cNvSpPr/>
          <p:nvPr/>
        </p:nvSpPr>
        <p:spPr>
          <a:xfrm>
            <a:off x="380230" y="290349"/>
            <a:ext cx="34925" cy="17145"/>
          </a:xfrm>
          <a:custGeom>
            <a:avLst/>
            <a:gdLst/>
            <a:ahLst/>
            <a:cxnLst/>
            <a:rect l="l" t="t" r="r" b="b"/>
            <a:pathLst>
              <a:path w="34925" h="17145">
                <a:moveTo>
                  <a:pt x="10821" y="0"/>
                </a:moveTo>
                <a:lnTo>
                  <a:pt x="6699" y="8585"/>
                </a:lnTo>
                <a:lnTo>
                  <a:pt x="1332" y="12191"/>
                </a:lnTo>
                <a:lnTo>
                  <a:pt x="1612" y="13525"/>
                </a:lnTo>
                <a:lnTo>
                  <a:pt x="770" y="15392"/>
                </a:lnTo>
                <a:lnTo>
                  <a:pt x="0" y="16675"/>
                </a:lnTo>
                <a:lnTo>
                  <a:pt x="4792" y="13828"/>
                </a:lnTo>
                <a:lnTo>
                  <a:pt x="9265" y="9436"/>
                </a:lnTo>
                <a:lnTo>
                  <a:pt x="14169" y="5920"/>
                </a:lnTo>
                <a:lnTo>
                  <a:pt x="19806" y="5718"/>
                </a:lnTo>
                <a:lnTo>
                  <a:pt x="18713" y="2539"/>
                </a:lnTo>
                <a:lnTo>
                  <a:pt x="10821" y="0"/>
                </a:lnTo>
                <a:close/>
              </a:path>
              <a:path w="34925" h="17145">
                <a:moveTo>
                  <a:pt x="30892" y="4254"/>
                </a:moveTo>
                <a:lnTo>
                  <a:pt x="26529" y="4254"/>
                </a:lnTo>
                <a:lnTo>
                  <a:pt x="31493" y="6921"/>
                </a:lnTo>
                <a:lnTo>
                  <a:pt x="33400" y="8585"/>
                </a:lnTo>
                <a:lnTo>
                  <a:pt x="34696" y="10464"/>
                </a:lnTo>
                <a:lnTo>
                  <a:pt x="33822" y="7327"/>
                </a:lnTo>
                <a:lnTo>
                  <a:pt x="31010" y="4317"/>
                </a:lnTo>
                <a:close/>
              </a:path>
              <a:path w="34925" h="17145">
                <a:moveTo>
                  <a:pt x="24991" y="1092"/>
                </a:moveTo>
                <a:lnTo>
                  <a:pt x="20599" y="6709"/>
                </a:lnTo>
                <a:lnTo>
                  <a:pt x="21823" y="10274"/>
                </a:lnTo>
                <a:lnTo>
                  <a:pt x="26529" y="4254"/>
                </a:lnTo>
                <a:lnTo>
                  <a:pt x="30892" y="4254"/>
                </a:lnTo>
                <a:lnTo>
                  <a:pt x="24991" y="1092"/>
                </a:lnTo>
                <a:close/>
              </a:path>
              <a:path w="34925" h="17145">
                <a:moveTo>
                  <a:pt x="20253" y="5702"/>
                </a:moveTo>
                <a:lnTo>
                  <a:pt x="19806" y="5718"/>
                </a:lnTo>
                <a:lnTo>
                  <a:pt x="20285" y="7111"/>
                </a:lnTo>
                <a:lnTo>
                  <a:pt x="20599" y="6709"/>
                </a:lnTo>
                <a:lnTo>
                  <a:pt x="20253" y="57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6"/>
          <p:cNvSpPr/>
          <p:nvPr/>
        </p:nvSpPr>
        <p:spPr>
          <a:xfrm>
            <a:off x="344280" y="303760"/>
            <a:ext cx="67310" cy="33655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67276" y="0"/>
                </a:moveTo>
                <a:lnTo>
                  <a:pt x="23166" y="16497"/>
                </a:lnTo>
                <a:lnTo>
                  <a:pt x="20693" y="18249"/>
                </a:lnTo>
                <a:lnTo>
                  <a:pt x="15782" y="21259"/>
                </a:lnTo>
                <a:lnTo>
                  <a:pt x="11253" y="24244"/>
                </a:lnTo>
                <a:lnTo>
                  <a:pt x="9047" y="25996"/>
                </a:lnTo>
                <a:lnTo>
                  <a:pt x="6703" y="27635"/>
                </a:lnTo>
                <a:lnTo>
                  <a:pt x="4284" y="29171"/>
                </a:lnTo>
                <a:lnTo>
                  <a:pt x="1173" y="31648"/>
                </a:lnTo>
                <a:lnTo>
                  <a:pt x="0" y="33375"/>
                </a:lnTo>
                <a:lnTo>
                  <a:pt x="4093" y="33020"/>
                </a:lnTo>
                <a:lnTo>
                  <a:pt x="5234" y="32804"/>
                </a:lnTo>
                <a:lnTo>
                  <a:pt x="10599" y="28308"/>
                </a:lnTo>
                <a:lnTo>
                  <a:pt x="23558" y="20815"/>
                </a:lnTo>
                <a:lnTo>
                  <a:pt x="25946" y="18707"/>
                </a:lnTo>
                <a:lnTo>
                  <a:pt x="35727" y="12940"/>
                </a:lnTo>
                <a:lnTo>
                  <a:pt x="45921" y="7715"/>
                </a:lnTo>
                <a:lnTo>
                  <a:pt x="56460" y="3308"/>
                </a:lnTo>
                <a:lnTo>
                  <a:pt x="672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7"/>
          <p:cNvSpPr/>
          <p:nvPr/>
        </p:nvSpPr>
        <p:spPr>
          <a:xfrm>
            <a:off x="378531" y="312117"/>
            <a:ext cx="31750" cy="10795"/>
          </a:xfrm>
          <a:custGeom>
            <a:avLst/>
            <a:gdLst/>
            <a:ahLst/>
            <a:cxnLst/>
            <a:rect l="l" t="t" r="r" b="b"/>
            <a:pathLst>
              <a:path w="31750" h="10795">
                <a:moveTo>
                  <a:pt x="20005" y="4140"/>
                </a:moveTo>
                <a:lnTo>
                  <a:pt x="9838" y="4140"/>
                </a:lnTo>
                <a:lnTo>
                  <a:pt x="18658" y="4406"/>
                </a:lnTo>
                <a:lnTo>
                  <a:pt x="24898" y="10668"/>
                </a:lnTo>
                <a:lnTo>
                  <a:pt x="27961" y="7505"/>
                </a:lnTo>
                <a:lnTo>
                  <a:pt x="23360" y="7505"/>
                </a:lnTo>
                <a:lnTo>
                  <a:pt x="20005" y="4140"/>
                </a:lnTo>
                <a:close/>
              </a:path>
              <a:path w="31750" h="10795">
                <a:moveTo>
                  <a:pt x="6563" y="927"/>
                </a:moveTo>
                <a:lnTo>
                  <a:pt x="0" y="6946"/>
                </a:lnTo>
                <a:lnTo>
                  <a:pt x="5356" y="8102"/>
                </a:lnTo>
                <a:lnTo>
                  <a:pt x="6573" y="6172"/>
                </a:lnTo>
                <a:lnTo>
                  <a:pt x="9838" y="4140"/>
                </a:lnTo>
                <a:lnTo>
                  <a:pt x="20005" y="4140"/>
                </a:lnTo>
                <a:lnTo>
                  <a:pt x="17118" y="1244"/>
                </a:lnTo>
                <a:lnTo>
                  <a:pt x="6563" y="927"/>
                </a:lnTo>
                <a:close/>
              </a:path>
              <a:path w="31750" h="10795">
                <a:moveTo>
                  <a:pt x="29166" y="0"/>
                </a:moveTo>
                <a:lnTo>
                  <a:pt x="29209" y="1460"/>
                </a:lnTo>
                <a:lnTo>
                  <a:pt x="23360" y="7505"/>
                </a:lnTo>
                <a:lnTo>
                  <a:pt x="27961" y="7505"/>
                </a:lnTo>
                <a:lnTo>
                  <a:pt x="31626" y="3721"/>
                </a:lnTo>
                <a:lnTo>
                  <a:pt x="30192" y="1892"/>
                </a:lnTo>
                <a:lnTo>
                  <a:pt x="29166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8"/>
          <p:cNvSpPr/>
          <p:nvPr/>
        </p:nvSpPr>
        <p:spPr>
          <a:xfrm>
            <a:off x="342488" y="297436"/>
            <a:ext cx="66040" cy="34925"/>
          </a:xfrm>
          <a:custGeom>
            <a:avLst/>
            <a:gdLst/>
            <a:ahLst/>
            <a:cxnLst/>
            <a:rect l="l" t="t" r="r" b="b"/>
            <a:pathLst>
              <a:path w="66040" h="34925">
                <a:moveTo>
                  <a:pt x="65991" y="0"/>
                </a:moveTo>
                <a:lnTo>
                  <a:pt x="23172" y="15751"/>
                </a:lnTo>
                <a:lnTo>
                  <a:pt x="8639" y="25501"/>
                </a:lnTo>
                <a:lnTo>
                  <a:pt x="4464" y="28397"/>
                </a:lnTo>
                <a:lnTo>
                  <a:pt x="118" y="30924"/>
                </a:lnTo>
                <a:lnTo>
                  <a:pt x="0" y="34391"/>
                </a:lnTo>
                <a:lnTo>
                  <a:pt x="525" y="34734"/>
                </a:lnTo>
                <a:lnTo>
                  <a:pt x="1878" y="33972"/>
                </a:lnTo>
                <a:lnTo>
                  <a:pt x="4538" y="32334"/>
                </a:lnTo>
                <a:lnTo>
                  <a:pt x="6371" y="30873"/>
                </a:lnTo>
                <a:lnTo>
                  <a:pt x="8873" y="29146"/>
                </a:lnTo>
                <a:lnTo>
                  <a:pt x="11508" y="27419"/>
                </a:lnTo>
                <a:lnTo>
                  <a:pt x="12322" y="26771"/>
                </a:lnTo>
                <a:lnTo>
                  <a:pt x="13881" y="25450"/>
                </a:lnTo>
                <a:lnTo>
                  <a:pt x="19396" y="22034"/>
                </a:lnTo>
                <a:lnTo>
                  <a:pt x="23421" y="19659"/>
                </a:lnTo>
                <a:lnTo>
                  <a:pt x="24382" y="18961"/>
                </a:lnTo>
                <a:lnTo>
                  <a:pt x="24663" y="18719"/>
                </a:lnTo>
                <a:lnTo>
                  <a:pt x="34442" y="12946"/>
                </a:lnTo>
                <a:lnTo>
                  <a:pt x="44636" y="7716"/>
                </a:lnTo>
                <a:lnTo>
                  <a:pt x="55175" y="3308"/>
                </a:lnTo>
                <a:lnTo>
                  <a:pt x="65991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9"/>
          <p:cNvSpPr/>
          <p:nvPr/>
        </p:nvSpPr>
        <p:spPr>
          <a:xfrm>
            <a:off x="143879" y="347855"/>
            <a:ext cx="173779" cy="451485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10"/>
          <p:cNvSpPr/>
          <p:nvPr/>
        </p:nvSpPr>
        <p:spPr>
          <a:xfrm>
            <a:off x="144168" y="297377"/>
            <a:ext cx="260499" cy="50196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1"/>
          <p:cNvSpPr/>
          <p:nvPr/>
        </p:nvSpPr>
        <p:spPr>
          <a:xfrm>
            <a:off x="194517" y="770701"/>
            <a:ext cx="102243" cy="132003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/>
          <p:cNvSpPr/>
          <p:nvPr/>
        </p:nvSpPr>
        <p:spPr>
          <a:xfrm>
            <a:off x="677184" y="291441"/>
            <a:ext cx="131359" cy="97269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3"/>
          <p:cNvSpPr/>
          <p:nvPr/>
        </p:nvSpPr>
        <p:spPr>
          <a:xfrm>
            <a:off x="677465" y="290349"/>
            <a:ext cx="34925" cy="17145"/>
          </a:xfrm>
          <a:custGeom>
            <a:avLst/>
            <a:gdLst/>
            <a:ahLst/>
            <a:cxnLst/>
            <a:rect l="l" t="t" r="r" b="b"/>
            <a:pathLst>
              <a:path w="34925" h="17145">
                <a:moveTo>
                  <a:pt x="23878" y="0"/>
                </a:moveTo>
                <a:lnTo>
                  <a:pt x="15986" y="2552"/>
                </a:lnTo>
                <a:lnTo>
                  <a:pt x="14890" y="5730"/>
                </a:lnTo>
                <a:lnTo>
                  <a:pt x="20530" y="5932"/>
                </a:lnTo>
                <a:lnTo>
                  <a:pt x="25434" y="9448"/>
                </a:lnTo>
                <a:lnTo>
                  <a:pt x="29907" y="13841"/>
                </a:lnTo>
                <a:lnTo>
                  <a:pt x="34700" y="16687"/>
                </a:lnTo>
                <a:lnTo>
                  <a:pt x="33929" y="15392"/>
                </a:lnTo>
                <a:lnTo>
                  <a:pt x="33087" y="13538"/>
                </a:lnTo>
                <a:lnTo>
                  <a:pt x="33364" y="12191"/>
                </a:lnTo>
                <a:lnTo>
                  <a:pt x="27993" y="8572"/>
                </a:lnTo>
                <a:lnTo>
                  <a:pt x="23878" y="0"/>
                </a:lnTo>
                <a:close/>
              </a:path>
              <a:path w="34925" h="17145">
                <a:moveTo>
                  <a:pt x="9709" y="1092"/>
                </a:moveTo>
                <a:lnTo>
                  <a:pt x="3689" y="4330"/>
                </a:lnTo>
                <a:lnTo>
                  <a:pt x="877" y="7327"/>
                </a:lnTo>
                <a:lnTo>
                  <a:pt x="0" y="10464"/>
                </a:lnTo>
                <a:lnTo>
                  <a:pt x="1316" y="8572"/>
                </a:lnTo>
                <a:lnTo>
                  <a:pt x="3202" y="6921"/>
                </a:lnTo>
                <a:lnTo>
                  <a:pt x="8171" y="4254"/>
                </a:lnTo>
                <a:lnTo>
                  <a:pt x="12180" y="4254"/>
                </a:lnTo>
                <a:lnTo>
                  <a:pt x="9709" y="1092"/>
                </a:lnTo>
                <a:close/>
              </a:path>
              <a:path w="34925" h="17145">
                <a:moveTo>
                  <a:pt x="12180" y="4254"/>
                </a:moveTo>
                <a:lnTo>
                  <a:pt x="8171" y="4254"/>
                </a:lnTo>
                <a:lnTo>
                  <a:pt x="12876" y="10274"/>
                </a:lnTo>
                <a:lnTo>
                  <a:pt x="14102" y="6713"/>
                </a:lnTo>
                <a:lnTo>
                  <a:pt x="12180" y="4254"/>
                </a:lnTo>
                <a:close/>
              </a:path>
              <a:path w="34925" h="17145">
                <a:moveTo>
                  <a:pt x="14446" y="5714"/>
                </a:moveTo>
                <a:lnTo>
                  <a:pt x="14102" y="6713"/>
                </a:lnTo>
                <a:lnTo>
                  <a:pt x="14414" y="7111"/>
                </a:lnTo>
                <a:lnTo>
                  <a:pt x="14890" y="5730"/>
                </a:lnTo>
                <a:lnTo>
                  <a:pt x="14446" y="57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14"/>
          <p:cNvSpPr/>
          <p:nvPr/>
        </p:nvSpPr>
        <p:spPr>
          <a:xfrm>
            <a:off x="680838" y="303760"/>
            <a:ext cx="67310" cy="33655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0" y="0"/>
                </a:moveTo>
                <a:lnTo>
                  <a:pt x="41330" y="18719"/>
                </a:lnTo>
                <a:lnTo>
                  <a:pt x="43718" y="20815"/>
                </a:lnTo>
                <a:lnTo>
                  <a:pt x="56677" y="28321"/>
                </a:lnTo>
                <a:lnTo>
                  <a:pt x="62042" y="32804"/>
                </a:lnTo>
                <a:lnTo>
                  <a:pt x="62607" y="32931"/>
                </a:lnTo>
                <a:lnTo>
                  <a:pt x="63183" y="33020"/>
                </a:lnTo>
                <a:lnTo>
                  <a:pt x="67276" y="33375"/>
                </a:lnTo>
                <a:lnTo>
                  <a:pt x="66102" y="31648"/>
                </a:lnTo>
                <a:lnTo>
                  <a:pt x="62992" y="29171"/>
                </a:lnTo>
                <a:lnTo>
                  <a:pt x="60572" y="27647"/>
                </a:lnTo>
                <a:lnTo>
                  <a:pt x="58229" y="25996"/>
                </a:lnTo>
                <a:lnTo>
                  <a:pt x="56022" y="24244"/>
                </a:lnTo>
                <a:lnTo>
                  <a:pt x="51493" y="21259"/>
                </a:lnTo>
                <a:lnTo>
                  <a:pt x="46583" y="18249"/>
                </a:lnTo>
                <a:lnTo>
                  <a:pt x="44110" y="16510"/>
                </a:lnTo>
                <a:lnTo>
                  <a:pt x="32622" y="10063"/>
                </a:lnTo>
                <a:lnTo>
                  <a:pt x="20134" y="4030"/>
                </a:lnTo>
                <a:lnTo>
                  <a:pt x="8606" y="10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5"/>
          <p:cNvSpPr/>
          <p:nvPr/>
        </p:nvSpPr>
        <p:spPr>
          <a:xfrm>
            <a:off x="682237" y="312117"/>
            <a:ext cx="31750" cy="10795"/>
          </a:xfrm>
          <a:custGeom>
            <a:avLst/>
            <a:gdLst/>
            <a:ahLst/>
            <a:cxnLst/>
            <a:rect l="l" t="t" r="r" b="b"/>
            <a:pathLst>
              <a:path w="31750" h="10795">
                <a:moveTo>
                  <a:pt x="2458" y="0"/>
                </a:moveTo>
                <a:lnTo>
                  <a:pt x="1433" y="1904"/>
                </a:lnTo>
                <a:lnTo>
                  <a:pt x="0" y="3721"/>
                </a:lnTo>
                <a:lnTo>
                  <a:pt x="6728" y="10668"/>
                </a:lnTo>
                <a:lnTo>
                  <a:pt x="9867" y="7518"/>
                </a:lnTo>
                <a:lnTo>
                  <a:pt x="8266" y="7518"/>
                </a:lnTo>
                <a:lnTo>
                  <a:pt x="2412" y="1473"/>
                </a:lnTo>
                <a:lnTo>
                  <a:pt x="2293" y="749"/>
                </a:lnTo>
                <a:lnTo>
                  <a:pt x="2458" y="0"/>
                </a:lnTo>
                <a:close/>
              </a:path>
              <a:path w="31750" h="10795">
                <a:moveTo>
                  <a:pt x="28560" y="4140"/>
                </a:moveTo>
                <a:lnTo>
                  <a:pt x="21788" y="4140"/>
                </a:lnTo>
                <a:lnTo>
                  <a:pt x="25053" y="6172"/>
                </a:lnTo>
                <a:lnTo>
                  <a:pt x="26266" y="8115"/>
                </a:lnTo>
                <a:lnTo>
                  <a:pt x="31626" y="6946"/>
                </a:lnTo>
                <a:lnTo>
                  <a:pt x="28560" y="4140"/>
                </a:lnTo>
                <a:close/>
              </a:path>
              <a:path w="31750" h="10795">
                <a:moveTo>
                  <a:pt x="25063" y="939"/>
                </a:moveTo>
                <a:lnTo>
                  <a:pt x="14508" y="1244"/>
                </a:lnTo>
                <a:lnTo>
                  <a:pt x="8266" y="7518"/>
                </a:lnTo>
                <a:lnTo>
                  <a:pt x="9867" y="7518"/>
                </a:lnTo>
                <a:lnTo>
                  <a:pt x="12967" y="4406"/>
                </a:lnTo>
                <a:lnTo>
                  <a:pt x="21788" y="4140"/>
                </a:lnTo>
                <a:lnTo>
                  <a:pt x="28560" y="4140"/>
                </a:lnTo>
                <a:lnTo>
                  <a:pt x="25063" y="939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6"/>
          <p:cNvSpPr/>
          <p:nvPr/>
        </p:nvSpPr>
        <p:spPr>
          <a:xfrm>
            <a:off x="683915" y="297436"/>
            <a:ext cx="66040" cy="34925"/>
          </a:xfrm>
          <a:custGeom>
            <a:avLst/>
            <a:gdLst/>
            <a:ahLst/>
            <a:cxnLst/>
            <a:rect l="l" t="t" r="r" b="b"/>
            <a:pathLst>
              <a:path w="66040" h="34925">
                <a:moveTo>
                  <a:pt x="0" y="0"/>
                </a:moveTo>
                <a:lnTo>
                  <a:pt x="41328" y="18719"/>
                </a:lnTo>
                <a:lnTo>
                  <a:pt x="42026" y="19291"/>
                </a:lnTo>
                <a:lnTo>
                  <a:pt x="42570" y="19672"/>
                </a:lnTo>
                <a:lnTo>
                  <a:pt x="46595" y="22034"/>
                </a:lnTo>
                <a:lnTo>
                  <a:pt x="52169" y="25501"/>
                </a:lnTo>
                <a:lnTo>
                  <a:pt x="52884" y="26123"/>
                </a:lnTo>
                <a:lnTo>
                  <a:pt x="54483" y="27419"/>
                </a:lnTo>
                <a:lnTo>
                  <a:pt x="57118" y="29146"/>
                </a:lnTo>
                <a:lnTo>
                  <a:pt x="59683" y="30924"/>
                </a:lnTo>
                <a:lnTo>
                  <a:pt x="61452" y="32334"/>
                </a:lnTo>
                <a:lnTo>
                  <a:pt x="62769" y="33172"/>
                </a:lnTo>
                <a:lnTo>
                  <a:pt x="64113" y="33972"/>
                </a:lnTo>
                <a:lnTo>
                  <a:pt x="65465" y="34734"/>
                </a:lnTo>
                <a:lnTo>
                  <a:pt x="65991" y="34391"/>
                </a:lnTo>
                <a:lnTo>
                  <a:pt x="66005" y="32334"/>
                </a:lnTo>
                <a:lnTo>
                  <a:pt x="65873" y="30924"/>
                </a:lnTo>
                <a:lnTo>
                  <a:pt x="61527" y="28409"/>
                </a:lnTo>
                <a:lnTo>
                  <a:pt x="57293" y="25450"/>
                </a:lnTo>
                <a:lnTo>
                  <a:pt x="53647" y="22288"/>
                </a:lnTo>
                <a:lnTo>
                  <a:pt x="42819" y="15751"/>
                </a:lnTo>
                <a:lnTo>
                  <a:pt x="27446" y="7410"/>
                </a:lnTo>
                <a:lnTo>
                  <a:pt x="11762" y="935"/>
                </a:lnTo>
                <a:lnTo>
                  <a:pt x="0" y="0"/>
                </a:lnTo>
                <a:close/>
              </a:path>
            </a:pathLst>
          </a:custGeom>
          <a:solidFill>
            <a:srgbClr val="540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7"/>
          <p:cNvSpPr/>
          <p:nvPr/>
        </p:nvSpPr>
        <p:spPr>
          <a:xfrm>
            <a:off x="774737" y="347855"/>
            <a:ext cx="173779" cy="451485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8"/>
          <p:cNvSpPr/>
          <p:nvPr/>
        </p:nvSpPr>
        <p:spPr>
          <a:xfrm>
            <a:off x="687728" y="297379"/>
            <a:ext cx="260499" cy="50196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20"/>
          <p:cNvSpPr/>
          <p:nvPr/>
        </p:nvSpPr>
        <p:spPr>
          <a:xfrm>
            <a:off x="256998" y="499315"/>
            <a:ext cx="577667" cy="53797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21"/>
          <p:cNvSpPr/>
          <p:nvPr/>
        </p:nvSpPr>
        <p:spPr>
          <a:xfrm>
            <a:off x="352820" y="450216"/>
            <a:ext cx="386031" cy="343153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22"/>
          <p:cNvSpPr/>
          <p:nvPr/>
        </p:nvSpPr>
        <p:spPr>
          <a:xfrm>
            <a:off x="477920" y="259907"/>
            <a:ext cx="134272" cy="4558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9" name="Рисунок 38"/>
          <p:cNvPicPr preferRelativeResize="0">
            <a:picLocks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9949" y="-8218"/>
            <a:ext cx="7956000" cy="171147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127500" y="517249"/>
            <a:ext cx="5946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КУЗБАССКИЙ ГОСУДАРСТВЕННЫЙ ТЕХНИЧЕСКИЙ УНИВЕРСИТЕТ ИМЕНИ Т.Ф. ГОРБАЧЕВА</a:t>
            </a:r>
          </a:p>
        </p:txBody>
      </p:sp>
      <p:sp>
        <p:nvSpPr>
          <p:cNvPr id="41" name="object 26"/>
          <p:cNvSpPr/>
          <p:nvPr/>
        </p:nvSpPr>
        <p:spPr>
          <a:xfrm>
            <a:off x="-10994" y="-13332"/>
            <a:ext cx="12202993" cy="4571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26"/>
          <p:cNvSpPr/>
          <p:nvPr/>
        </p:nvSpPr>
        <p:spPr>
          <a:xfrm>
            <a:off x="4267201" y="1682229"/>
            <a:ext cx="7924798" cy="4571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26"/>
          <p:cNvSpPr/>
          <p:nvPr/>
        </p:nvSpPr>
        <p:spPr>
          <a:xfrm>
            <a:off x="-12206" y="1674367"/>
            <a:ext cx="365026" cy="54189"/>
          </a:xfrm>
          <a:custGeom>
            <a:avLst/>
            <a:gdLst/>
            <a:ahLst/>
            <a:cxnLst/>
            <a:rect l="l" t="t" r="r" b="b"/>
            <a:pathLst>
              <a:path w="10081895" h="237490">
                <a:moveTo>
                  <a:pt x="0" y="0"/>
                </a:moveTo>
                <a:lnTo>
                  <a:pt x="10081387" y="0"/>
                </a:lnTo>
                <a:lnTo>
                  <a:pt x="10081387" y="237312"/>
                </a:lnTo>
                <a:lnTo>
                  <a:pt x="0" y="237312"/>
                </a:lnTo>
                <a:lnTo>
                  <a:pt x="0" y="0"/>
                </a:lnTo>
                <a:close/>
              </a:path>
            </a:pathLst>
          </a:custGeom>
          <a:solidFill>
            <a:srgbClr val="AE7D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63" y="5432755"/>
            <a:ext cx="2351353" cy="136729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214" y="2701148"/>
            <a:ext cx="6728786" cy="41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655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072CE00D-8E3D-4D6C-9F9D-71105D0D9EFA}" vid="{13079FFC-9519-4403-BD4C-BCEB13C4299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16957</TotalTime>
  <Words>445</Words>
  <Application>Microsoft Office PowerPoint</Application>
  <PresentationFormat>Широкоэкранный</PresentationFormat>
  <Paragraphs>91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Times New Roman</vt:lpstr>
      <vt:lpstr>Elektra Light Pro</vt:lpstr>
      <vt:lpstr>Bookman Old Style</vt:lpstr>
      <vt:lpstr>Lucida Sans</vt:lpstr>
      <vt:lpstr>Arial</vt:lpstr>
      <vt:lpstr>Book Antiqua</vt:lpstr>
      <vt:lpstr>RF Sans</vt:lpstr>
      <vt:lpstr>Calibri</vt:lpstr>
      <vt:lpstr>Elektra Medium Pro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Сергей Субботин</cp:lastModifiedBy>
  <cp:revision>517</cp:revision>
  <cp:lastPrinted>2020-09-21T05:37:27Z</cp:lastPrinted>
  <dcterms:created xsi:type="dcterms:W3CDTF">2017-02-15T03:36:58Z</dcterms:created>
  <dcterms:modified xsi:type="dcterms:W3CDTF">2022-01-28T09:44:34Z</dcterms:modified>
</cp:coreProperties>
</file>