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1315700" cx="20112025"/>
  <p:notesSz cx="9144000" cy="6858000"/>
  <p:embeddedFontLst>
    <p:embeddedFont>
      <p:font typeface="Roboto"/>
      <p:regular r:id="rId22"/>
      <p:bold r:id="rId23"/>
      <p:italic r:id="rId24"/>
      <p:boldItalic r:id="rId25"/>
    </p:embeddedFont>
    <p:embeddedFont>
      <p:font typeface="Montserrat"/>
      <p:regular r:id="rId26"/>
      <p:bold r:id="rId27"/>
      <p:italic r:id="rId28"/>
      <p:boldItalic r:id="rId29"/>
    </p:embeddedFont>
    <p:embeddedFont>
      <p:font typeface="Arial Black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C00910B-37F9-48B1-8C71-3E553172589D}">
  <a:tblStyle styleId="{4C00910B-37F9-48B1-8C71-3E553172589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Montserrat-italic.fntdata"/><Relationship Id="rId27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ArialBlack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a543ad57e2_0_14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g2a543ad57e2_0_148:notes"/>
          <p:cNvSpPr/>
          <p:nvPr>
            <p:ph idx="2" type="sldImg"/>
          </p:nvPr>
        </p:nvSpPr>
        <p:spPr>
          <a:xfrm>
            <a:off x="508965" y="514350"/>
            <a:ext cx="81261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p3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a543ad57e2_0_12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a543ad57e2_0_12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2a543ad57e2_0_12:notes"/>
          <p:cNvSpPr txBox="1"/>
          <p:nvPr>
            <p:ph idx="12" type="sldNum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a543ad57e2_0_23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a543ad57e2_0_23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2a543ad57e2_0_23:notes"/>
          <p:cNvSpPr txBox="1"/>
          <p:nvPr>
            <p:ph idx="12" type="sldNum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4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a543ad57e2_0_7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g2a543ad57e2_0_70:notes"/>
          <p:cNvSpPr/>
          <p:nvPr>
            <p:ph idx="2" type="sldImg"/>
          </p:nvPr>
        </p:nvSpPr>
        <p:spPr>
          <a:xfrm>
            <a:off x="508965" y="514350"/>
            <a:ext cx="81261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a543ad57e2_0_4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g2a543ad57e2_0_42:notes"/>
          <p:cNvSpPr/>
          <p:nvPr>
            <p:ph idx="2" type="sldImg"/>
          </p:nvPr>
        </p:nvSpPr>
        <p:spPr>
          <a:xfrm>
            <a:off x="508965" y="514350"/>
            <a:ext cx="81261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a543ad57e2_0_89:notes"/>
          <p:cNvSpPr/>
          <p:nvPr>
            <p:ph idx="2" type="sldImg"/>
          </p:nvPr>
        </p:nvSpPr>
        <p:spPr>
          <a:xfrm>
            <a:off x="508965" y="514350"/>
            <a:ext cx="81261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g2a543ad57e2_0_8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</a:pPr>
            <a:r>
              <a:rPr lang="ru-RU" sz="1200">
                <a:latin typeface="Calibri"/>
                <a:ea typeface="Calibri"/>
                <a:cs typeface="Calibri"/>
                <a:sym typeface="Calibri"/>
              </a:rPr>
              <a:t>Результаты полученные на данный момент времени</a:t>
            </a:r>
            <a:endParaRPr/>
          </a:p>
        </p:txBody>
      </p:sp>
      <p:sp>
        <p:nvSpPr>
          <p:cNvPr id="218" name="Google Shape;218;g2a543ad57e2_0_89:notes"/>
          <p:cNvSpPr txBox="1"/>
          <p:nvPr/>
        </p:nvSpPr>
        <p:spPr>
          <a:xfrm>
            <a:off x="5179483" y="6513909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a543ad57e2_0_1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g2a543ad57e2_0_127:notes"/>
          <p:cNvSpPr/>
          <p:nvPr>
            <p:ph idx="2" type="sldImg"/>
          </p:nvPr>
        </p:nvSpPr>
        <p:spPr>
          <a:xfrm>
            <a:off x="508965" y="514350"/>
            <a:ext cx="81261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a543ad57e2_0_175:notes"/>
          <p:cNvSpPr/>
          <p:nvPr>
            <p:ph idx="2" type="sldImg"/>
          </p:nvPr>
        </p:nvSpPr>
        <p:spPr>
          <a:xfrm>
            <a:off x="508965" y="514350"/>
            <a:ext cx="81261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g2a543ad57e2_0_17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</a:pPr>
            <a:r>
              <a:rPr lang="ru-RU" sz="1200">
                <a:latin typeface="Calibri"/>
                <a:ea typeface="Calibri"/>
                <a:cs typeface="Calibri"/>
                <a:sym typeface="Calibri"/>
              </a:rPr>
              <a:t>Анализ рынка (сравнительная характеристика с существующими аналогами) </a:t>
            </a:r>
            <a:endParaRPr/>
          </a:p>
        </p:txBody>
      </p:sp>
      <p:sp>
        <p:nvSpPr>
          <p:cNvPr id="261" name="Google Shape;261;g2a543ad57e2_0_175:notes"/>
          <p:cNvSpPr txBox="1"/>
          <p:nvPr/>
        </p:nvSpPr>
        <p:spPr>
          <a:xfrm>
            <a:off x="5179483" y="6513909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3" name="Google Shape;283;p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a543ad57e2_0_20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0" name="Google Shape;290;g2a543ad57e2_0_209:notes"/>
          <p:cNvSpPr/>
          <p:nvPr>
            <p:ph idx="2" type="sldImg"/>
          </p:nvPr>
        </p:nvSpPr>
        <p:spPr>
          <a:xfrm>
            <a:off x="508965" y="514350"/>
            <a:ext cx="81261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p1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5.png"/><Relationship Id="rId4" Type="http://schemas.openxmlformats.org/officeDocument/2006/relationships/image" Target="../media/image42.png"/><Relationship Id="rId11" Type="http://schemas.openxmlformats.org/officeDocument/2006/relationships/image" Target="../media/image22.png"/><Relationship Id="rId10" Type="http://schemas.openxmlformats.org/officeDocument/2006/relationships/image" Target="../media/image20.png"/><Relationship Id="rId12" Type="http://schemas.openxmlformats.org/officeDocument/2006/relationships/image" Target="../media/image19.png"/><Relationship Id="rId9" Type="http://schemas.openxmlformats.org/officeDocument/2006/relationships/image" Target="../media/image35.png"/><Relationship Id="rId5" Type="http://schemas.openxmlformats.org/officeDocument/2006/relationships/image" Target="../media/image12.png"/><Relationship Id="rId6" Type="http://schemas.openxmlformats.org/officeDocument/2006/relationships/image" Target="../media/image15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"/>
          <p:cNvSpPr txBox="1"/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"/>
          <p:cNvSpPr txBox="1"/>
          <p:nvPr>
            <p:ph idx="1" type="subTitle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/>
        </p:txBody>
      </p:sp>
      <p:sp>
        <p:nvSpPr>
          <p:cNvPr id="34" name="Google Shape;34;p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6"/>
          <p:cNvSpPr txBox="1"/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ru-RU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b="1" i="0" sz="7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" name="Google Shape;59;p6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60" name="Google Shape;60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6"/>
            <p:cNvPicPr preferRelativeResize="0"/>
            <p:nvPr/>
          </p:nvPicPr>
          <p:blipFill rotWithShape="1">
            <a:blip r:embed="rId9">
              <a:alphaModFix/>
            </a:blip>
            <a:srcRect b="2593" l="73075" r="0" t="0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2" name="Google Shape;72;p7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7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7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7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8" name="Google Shape;78;p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8"/>
          <p:cNvSpPr txBox="1"/>
          <p:nvPr>
            <p:ph idx="2" type="body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3" name="Google Shape;83;p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9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9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9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9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9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9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9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9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9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9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9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9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0"/>
          <p:cNvSpPr txBox="1"/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0"/>
          <p:cNvSpPr/>
          <p:nvPr>
            <p:ph idx="2" type="pic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0"/>
          <p:cNvSpPr txBox="1"/>
          <p:nvPr>
            <p:ph idx="1" type="body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indent="-2286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indent="-2286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indent="-2286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indent="-2286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indent="-2286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indent="-2286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indent="-2286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indent="-2286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/>
        </p:txBody>
      </p:sp>
      <p:sp>
        <p:nvSpPr>
          <p:cNvPr id="101" name="Google Shape;101;p10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0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0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1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2"/>
          <p:cNvSpPr txBox="1"/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2"/>
          <p:cNvSpPr txBox="1"/>
          <p:nvPr>
            <p:ph idx="1" type="body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 1" type="obj">
  <p:cSld name="OBJEC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 txBox="1"/>
          <p:nvPr>
            <p:ph type="title"/>
          </p:nvPr>
        </p:nvSpPr>
        <p:spPr>
          <a:xfrm>
            <a:off x="1005601" y="453154"/>
            <a:ext cx="18100800" cy="18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18" name="Google Shape;118;p13"/>
          <p:cNvSpPr txBox="1"/>
          <p:nvPr>
            <p:ph idx="1" type="body"/>
          </p:nvPr>
        </p:nvSpPr>
        <p:spPr>
          <a:xfrm>
            <a:off x="1005601" y="2640332"/>
            <a:ext cx="18100800" cy="74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normAutofit/>
          </a:bodyPr>
          <a:lstStyle>
            <a:lvl1pPr indent="-482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/>
            </a:lvl1pPr>
            <a:lvl2pPr indent="-482600" lvl="1" marL="914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–"/>
              <a:defRPr/>
            </a:lvl2pPr>
            <a:lvl3pPr indent="-482600" lvl="2" marL="1371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/>
            </a:lvl3pPr>
            <a:lvl4pPr indent="-482600" lvl="3" marL="1828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–"/>
              <a:defRPr/>
            </a:lvl4pPr>
            <a:lvl5pPr indent="-482600" lvl="4" marL="22860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»"/>
              <a:defRPr/>
            </a:lvl5pPr>
            <a:lvl6pPr indent="-482600" lvl="5" marL="2743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/>
            </a:lvl6pPr>
            <a:lvl7pPr indent="-482600" lvl="6" marL="3200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/>
            </a:lvl7pPr>
            <a:lvl8pPr indent="-482600" lvl="7" marL="3657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/>
            </a:lvl8pPr>
            <a:lvl9pPr indent="-482600" lvl="8" marL="4114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/>
            </a:lvl9pPr>
          </a:lstStyle>
          <a:p/>
        </p:txBody>
      </p:sp>
      <p:sp>
        <p:nvSpPr>
          <p:cNvPr id="119" name="Google Shape;119;p13"/>
          <p:cNvSpPr txBox="1"/>
          <p:nvPr>
            <p:ph idx="10" type="dt"/>
          </p:nvPr>
        </p:nvSpPr>
        <p:spPr>
          <a:xfrm>
            <a:off x="1005601" y="10487976"/>
            <a:ext cx="46929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20" name="Google Shape;120;p13"/>
          <p:cNvSpPr txBox="1"/>
          <p:nvPr>
            <p:ph idx="11" type="ftr"/>
          </p:nvPr>
        </p:nvSpPr>
        <p:spPr>
          <a:xfrm>
            <a:off x="6871609" y="10487976"/>
            <a:ext cx="63687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>
            <p:ph idx="12" type="sldNum"/>
          </p:nvPr>
        </p:nvSpPr>
        <p:spPr>
          <a:xfrm>
            <a:off x="14413618" y="10487976"/>
            <a:ext cx="46929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 1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/>
          <p:nvPr>
            <p:ph type="title"/>
          </p:nvPr>
        </p:nvSpPr>
        <p:spPr>
          <a:xfrm>
            <a:off x="1005601" y="453154"/>
            <a:ext cx="18100800" cy="18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24" name="Google Shape;124;p14"/>
          <p:cNvSpPr txBox="1"/>
          <p:nvPr>
            <p:ph idx="1" type="body"/>
          </p:nvPr>
        </p:nvSpPr>
        <p:spPr>
          <a:xfrm>
            <a:off x="1005601" y="1980253"/>
            <a:ext cx="8882700" cy="56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normAutofit/>
          </a:bodyPr>
          <a:lstStyle>
            <a:lvl1pPr indent="-6223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200"/>
              <a:buChar char="•"/>
              <a:defRPr sz="6200"/>
            </a:lvl1pPr>
            <a:lvl2pPr indent="-565150" lvl="1" marL="9144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300"/>
              <a:buChar char="–"/>
              <a:defRPr sz="5300"/>
            </a:lvl2pPr>
            <a:lvl3pPr indent="-508000" lvl="2" marL="13716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  <a:defRPr sz="4400"/>
            </a:lvl3pPr>
            <a:lvl4pPr indent="-482600" lvl="3" marL="1828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–"/>
              <a:defRPr sz="4000"/>
            </a:lvl4pPr>
            <a:lvl5pPr indent="-482600" lvl="4" marL="22860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»"/>
              <a:defRPr sz="4000"/>
            </a:lvl5pPr>
            <a:lvl6pPr indent="-482600" lvl="5" marL="2743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6pPr>
            <a:lvl7pPr indent="-482600" lvl="6" marL="3200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7pPr>
            <a:lvl8pPr indent="-482600" lvl="7" marL="3657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8pPr>
            <a:lvl9pPr indent="-482600" lvl="8" marL="4114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9pPr>
          </a:lstStyle>
          <a:p/>
        </p:txBody>
      </p:sp>
      <p:sp>
        <p:nvSpPr>
          <p:cNvPr id="125" name="Google Shape;125;p14"/>
          <p:cNvSpPr txBox="1"/>
          <p:nvPr>
            <p:ph idx="2" type="body"/>
          </p:nvPr>
        </p:nvSpPr>
        <p:spPr>
          <a:xfrm>
            <a:off x="10223613" y="1980253"/>
            <a:ext cx="8882700" cy="56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normAutofit/>
          </a:bodyPr>
          <a:lstStyle>
            <a:lvl1pPr indent="-6223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200"/>
              <a:buChar char="•"/>
              <a:defRPr sz="6200"/>
            </a:lvl1pPr>
            <a:lvl2pPr indent="-565150" lvl="1" marL="9144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300"/>
              <a:buChar char="–"/>
              <a:defRPr sz="5300"/>
            </a:lvl2pPr>
            <a:lvl3pPr indent="-508000" lvl="2" marL="13716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  <a:defRPr sz="4400"/>
            </a:lvl3pPr>
            <a:lvl4pPr indent="-482600" lvl="3" marL="1828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–"/>
              <a:defRPr sz="4000"/>
            </a:lvl4pPr>
            <a:lvl5pPr indent="-482600" lvl="4" marL="22860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»"/>
              <a:defRPr sz="4000"/>
            </a:lvl5pPr>
            <a:lvl6pPr indent="-482600" lvl="5" marL="2743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6pPr>
            <a:lvl7pPr indent="-482600" lvl="6" marL="3200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7pPr>
            <a:lvl8pPr indent="-482600" lvl="7" marL="3657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8pPr>
            <a:lvl9pPr indent="-482600" lvl="8" marL="4114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9pPr>
          </a:lstStyle>
          <a:p/>
        </p:txBody>
      </p:sp>
      <p:sp>
        <p:nvSpPr>
          <p:cNvPr id="126" name="Google Shape;126;p14"/>
          <p:cNvSpPr txBox="1"/>
          <p:nvPr>
            <p:ph idx="10" type="dt"/>
          </p:nvPr>
        </p:nvSpPr>
        <p:spPr>
          <a:xfrm>
            <a:off x="1005601" y="10487976"/>
            <a:ext cx="46929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27" name="Google Shape;127;p14"/>
          <p:cNvSpPr txBox="1"/>
          <p:nvPr>
            <p:ph idx="11" type="ftr"/>
          </p:nvPr>
        </p:nvSpPr>
        <p:spPr>
          <a:xfrm>
            <a:off x="6871609" y="10487976"/>
            <a:ext cx="63687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28" name="Google Shape;128;p14"/>
          <p:cNvSpPr txBox="1"/>
          <p:nvPr>
            <p:ph idx="12" type="sldNum"/>
          </p:nvPr>
        </p:nvSpPr>
        <p:spPr>
          <a:xfrm>
            <a:off x="14413618" y="10487976"/>
            <a:ext cx="46929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.xml"/><Relationship Id="rId22" Type="http://schemas.openxmlformats.org/officeDocument/2006/relationships/slideLayout" Target="../slideLayouts/slideLayout9.xml"/><Relationship Id="rId21" Type="http://schemas.openxmlformats.org/officeDocument/2006/relationships/slideLayout" Target="../slideLayouts/slideLayout8.xml"/><Relationship Id="rId24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10.xml"/><Relationship Id="rId1" Type="http://schemas.openxmlformats.org/officeDocument/2006/relationships/image" Target="../media/image3.jpg"/><Relationship Id="rId2" Type="http://schemas.openxmlformats.org/officeDocument/2006/relationships/image" Target="../media/image16.png"/><Relationship Id="rId3" Type="http://schemas.openxmlformats.org/officeDocument/2006/relationships/image" Target="../media/image13.png"/><Relationship Id="rId4" Type="http://schemas.openxmlformats.org/officeDocument/2006/relationships/image" Target="../media/image27.png"/><Relationship Id="rId9" Type="http://schemas.openxmlformats.org/officeDocument/2006/relationships/image" Target="../media/image5.png"/><Relationship Id="rId26" Type="http://schemas.openxmlformats.org/officeDocument/2006/relationships/slideLayout" Target="../slideLayouts/slideLayout13.xml"/><Relationship Id="rId25" Type="http://schemas.openxmlformats.org/officeDocument/2006/relationships/slideLayout" Target="../slideLayouts/slideLayout12.xml"/><Relationship Id="rId27" Type="http://schemas.openxmlformats.org/officeDocument/2006/relationships/theme" Target="../theme/theme1.xml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11.png"/><Relationship Id="rId11" Type="http://schemas.openxmlformats.org/officeDocument/2006/relationships/image" Target="../media/image1.png"/><Relationship Id="rId10" Type="http://schemas.openxmlformats.org/officeDocument/2006/relationships/image" Target="../media/image7.png"/><Relationship Id="rId13" Type="http://schemas.openxmlformats.org/officeDocument/2006/relationships/image" Target="../media/image14.png"/><Relationship Id="rId12" Type="http://schemas.openxmlformats.org/officeDocument/2006/relationships/image" Target="../media/image8.png"/><Relationship Id="rId15" Type="http://schemas.openxmlformats.org/officeDocument/2006/relationships/slideLayout" Target="../slideLayouts/slideLayout2.xml"/><Relationship Id="rId14" Type="http://schemas.openxmlformats.org/officeDocument/2006/relationships/slideLayout" Target="../slideLayouts/slideLayout1.xml"/><Relationship Id="rId17" Type="http://schemas.openxmlformats.org/officeDocument/2006/relationships/slideLayout" Target="../slideLayouts/slideLayout4.xml"/><Relationship Id="rId16" Type="http://schemas.openxmlformats.org/officeDocument/2006/relationships/slideLayout" Target="../slideLayouts/slideLayout3.xml"/><Relationship Id="rId19" Type="http://schemas.openxmlformats.org/officeDocument/2006/relationships/slideLayout" Target="../slideLayouts/slideLayout6.xml"/><Relationship Id="rId1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sz="725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21906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b="0" i="0" sz="46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3" l="73075" r="16746" t="0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4"/>
    <p:sldLayoutId id="2147483649" r:id="rId15"/>
    <p:sldLayoutId id="2147483650" r:id="rId16"/>
    <p:sldLayoutId id="2147483651" r:id="rId17"/>
    <p:sldLayoutId id="2147483652" r:id="rId18"/>
    <p:sldLayoutId id="2147483653" r:id="rId19"/>
    <p:sldLayoutId id="2147483654" r:id="rId20"/>
    <p:sldLayoutId id="2147483655" r:id="rId21"/>
    <p:sldLayoutId id="2147483656" r:id="rId22"/>
    <p:sldLayoutId id="2147483657" r:id="rId23"/>
    <p:sldLayoutId id="2147483658" r:id="rId24"/>
    <p:sldLayoutId id="2147483659" r:id="rId25"/>
    <p:sldLayoutId id="2147483660" r:id="rId2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9" Type="http://schemas.openxmlformats.org/officeDocument/2006/relationships/image" Target="../media/image26.png"/><Relationship Id="rId5" Type="http://schemas.openxmlformats.org/officeDocument/2006/relationships/image" Target="../media/image29.png"/><Relationship Id="rId6" Type="http://schemas.openxmlformats.org/officeDocument/2006/relationships/image" Target="../media/image44.png"/><Relationship Id="rId7" Type="http://schemas.openxmlformats.org/officeDocument/2006/relationships/image" Target="../media/image23.png"/><Relationship Id="rId8" Type="http://schemas.openxmlformats.org/officeDocument/2006/relationships/image" Target="../media/image34.png"/><Relationship Id="rId11" Type="http://schemas.openxmlformats.org/officeDocument/2006/relationships/image" Target="../media/image28.png"/><Relationship Id="rId10" Type="http://schemas.openxmlformats.org/officeDocument/2006/relationships/image" Target="../media/image32.png"/><Relationship Id="rId13" Type="http://schemas.openxmlformats.org/officeDocument/2006/relationships/image" Target="../media/image33.png"/><Relationship Id="rId12" Type="http://schemas.openxmlformats.org/officeDocument/2006/relationships/image" Target="../media/image38.png"/><Relationship Id="rId15" Type="http://schemas.openxmlformats.org/officeDocument/2006/relationships/image" Target="../media/image45.png"/><Relationship Id="rId14" Type="http://schemas.openxmlformats.org/officeDocument/2006/relationships/image" Target="../media/image3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1.jpg"/><Relationship Id="rId4" Type="http://schemas.openxmlformats.org/officeDocument/2006/relationships/image" Target="../media/image3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6.jpg"/><Relationship Id="rId4" Type="http://schemas.openxmlformats.org/officeDocument/2006/relationships/image" Target="../media/image37.jpg"/><Relationship Id="rId5" Type="http://schemas.openxmlformats.org/officeDocument/2006/relationships/image" Target="../media/image4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6.jpg"/><Relationship Id="rId4" Type="http://schemas.openxmlformats.org/officeDocument/2006/relationships/image" Target="../media/image6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1.png"/><Relationship Id="rId4" Type="http://schemas.openxmlformats.org/officeDocument/2006/relationships/image" Target="../media/image43.png"/><Relationship Id="rId5" Type="http://schemas.openxmlformats.org/officeDocument/2006/relationships/image" Target="../media/image46.png"/><Relationship Id="rId6" Type="http://schemas.openxmlformats.org/officeDocument/2006/relationships/image" Target="../media/image5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9.png"/><Relationship Id="rId4" Type="http://schemas.openxmlformats.org/officeDocument/2006/relationships/image" Target="../media/image53.png"/><Relationship Id="rId5" Type="http://schemas.openxmlformats.org/officeDocument/2006/relationships/image" Target="../media/image67.png"/><Relationship Id="rId6" Type="http://schemas.openxmlformats.org/officeDocument/2006/relationships/image" Target="../media/image54.png"/><Relationship Id="rId7" Type="http://schemas.openxmlformats.org/officeDocument/2006/relationships/image" Target="../media/image6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0.png"/><Relationship Id="rId4" Type="http://schemas.openxmlformats.org/officeDocument/2006/relationships/image" Target="../media/image64.png"/><Relationship Id="rId5" Type="http://schemas.openxmlformats.org/officeDocument/2006/relationships/image" Target="../media/image51.png"/><Relationship Id="rId6" Type="http://schemas.openxmlformats.org/officeDocument/2006/relationships/image" Target="../media/image5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0.jpg"/><Relationship Id="rId4" Type="http://schemas.openxmlformats.org/officeDocument/2006/relationships/image" Target="../media/image5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"/>
          <p:cNvSpPr txBox="1"/>
          <p:nvPr>
            <p:ph type="ctrTitle"/>
          </p:nvPr>
        </p:nvSpPr>
        <p:spPr>
          <a:xfrm>
            <a:off x="795158" y="5741234"/>
            <a:ext cx="16822684" cy="180881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 Black"/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Разработка защитных антикоррозионных покрытий на основе эпоксидной смолы</a:t>
            </a:r>
            <a:endParaRPr b="1" i="0" sz="48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4" name="Google Shape;13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969" y="3201529"/>
            <a:ext cx="10294625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11">
            <a:alphaModFix/>
          </a:blip>
          <a:srcRect b="2593" l="73075" r="16746" t="0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5"/>
          <p:cNvSpPr txBox="1"/>
          <p:nvPr/>
        </p:nvSpPr>
        <p:spPr>
          <a:xfrm>
            <a:off x="1632075" y="8523050"/>
            <a:ext cx="6347100" cy="14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63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800"/>
              <a:buFont typeface="Arial"/>
              <a:buNone/>
            </a:pPr>
            <a:r>
              <a:rPr i="1" lang="ru-RU"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Щегольков В.С 2-ИТФ-102</a:t>
            </a:r>
            <a:endParaRPr sz="32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63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800"/>
              <a:buFont typeface="Arial"/>
              <a:buNone/>
            </a:pPr>
            <a:r>
              <a:rPr i="1" lang="ru-RU"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Ефремова Е.В. 2-ИТФ-108</a:t>
            </a:r>
            <a:endParaRPr sz="32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53" name="Google Shape;153;p16"/>
          <p:cNvSpPr txBox="1"/>
          <p:nvPr>
            <p:ph idx="2" type="body"/>
          </p:nvPr>
        </p:nvSpPr>
        <p:spPr>
          <a:xfrm>
            <a:off x="1388350" y="2152453"/>
            <a:ext cx="17335500" cy="47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2700"/>
              <a:t>Антикоррозионные покрытия на основе эпоксидных смол востребованы в различных отраслях промышленности. </a:t>
            </a:r>
            <a:endParaRPr sz="2700"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2700"/>
              <a:t>В современном мире количество металлических конструкций и изделий стремительно растет, что делает антикоррозионную защиту еще более актуальной. </a:t>
            </a:r>
            <a:endParaRPr sz="2700"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2700"/>
              <a:t>Разработка новых видов антикоррозионных эпоксидных покрытий позволяет улучшить свойства металла , сделать более эффективным и долговечным.</a:t>
            </a:r>
            <a:endParaRPr sz="2700"/>
          </a:p>
        </p:txBody>
      </p:sp>
      <p:pic>
        <p:nvPicPr>
          <p:cNvPr descr="https://tv3cdn.lv/2016/08/apokaliptisks-skats-cile-no-vilciena-smaguma-sabruk-tilts-57b6e4e5015cb.jpg" id="154" name="Google Shape;15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0026" y="5886025"/>
            <a:ext cx="7229475" cy="4980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denvistorii.ru/sites/default/files/2016-06/22%20%D1%81%D0%B5%D0%BD%D1%82%D1%8F%D0%B1%D1%80%D1%8F%201993.jpg" id="155" name="Google Shape;15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56000" y="5886024"/>
            <a:ext cx="6919215" cy="498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"/>
          <p:cNvSpPr txBox="1"/>
          <p:nvPr/>
        </p:nvSpPr>
        <p:spPr>
          <a:xfrm>
            <a:off x="14413618" y="10487976"/>
            <a:ext cx="46929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</a:pPr>
            <a:fld id="{00000000-1234-1234-1234-123412341234}" type="slidenum">
              <a:rPr b="0" i="0" lang="ru-RU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.fishki.net/upload/post/2021/07/31/3865235/tn/47504828042-cea25344d4-k.jpg" id="161" name="Google Shape;16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025" y="314325"/>
            <a:ext cx="7646762" cy="101921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hdpic.club/uploads/posts/2021-12/1638931921_33-hdpic-club-p-rzhavii-korabl-39.jpg" id="162" name="Google Shape;16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32151" y="2360075"/>
            <a:ext cx="6259074" cy="41708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res.cloudinary.com/dydwjm2ai/image/upload/hocbfi3btvgs73dqpss8" id="163" name="Google Shape;16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2150" y="6530950"/>
            <a:ext cx="6259074" cy="3828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69" name="Google Shape;169;p18"/>
          <p:cNvSpPr txBox="1"/>
          <p:nvPr>
            <p:ph idx="2" type="body"/>
          </p:nvPr>
        </p:nvSpPr>
        <p:spPr>
          <a:xfrm>
            <a:off x="528990" y="2388984"/>
            <a:ext cx="8314007" cy="78525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200"/>
              <a:t>Процесс коррозии крайне негативно влияет на оборудование и ведет к разрушению металлоконструкций</a:t>
            </a:r>
            <a:endParaRPr/>
          </a:p>
        </p:txBody>
      </p:sp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990" y="4383898"/>
            <a:ext cx="7948409" cy="54567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get.pxhere.com/photo/landscape-track-bridge-river-transport-vehicle-seemed-railway-bridge-steel-structure-truss-bridge-eider-st-annen-538246.jpg" id="171" name="Google Shape;17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96200" y="3363948"/>
            <a:ext cx="9741200" cy="6495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9"/>
          <p:cNvSpPr txBox="1"/>
          <p:nvPr>
            <p:ph idx="1" type="body"/>
          </p:nvPr>
        </p:nvSpPr>
        <p:spPr>
          <a:xfrm>
            <a:off x="894597" y="1589100"/>
            <a:ext cx="6270000" cy="113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165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9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Цель проекта</a:t>
            </a:r>
            <a:endParaRPr b="1"/>
          </a:p>
        </p:txBody>
      </p:sp>
      <p:sp>
        <p:nvSpPr>
          <p:cNvPr id="179" name="Google Shape;179;p19"/>
          <p:cNvSpPr txBox="1"/>
          <p:nvPr>
            <p:ph idx="2" type="body"/>
          </p:nvPr>
        </p:nvSpPr>
        <p:spPr>
          <a:xfrm>
            <a:off x="894588" y="2942400"/>
            <a:ext cx="8793300" cy="755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3800"/>
              <a:t>Разработка эффективного и долговечного защитного антикоррозионного</a:t>
            </a:r>
            <a:endParaRPr sz="3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3800"/>
              <a:t> покрытия на основе эпоксидной смолы для обеспечения защиты металлических </a:t>
            </a:r>
            <a:endParaRPr sz="3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3800"/>
              <a:t>поверхностей от коррозии с целью продления срока службы изделий,</a:t>
            </a:r>
            <a:endParaRPr sz="3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3800"/>
              <a:t> конструкций и снижения затрат на их ремонт и обслуживание.</a:t>
            </a:r>
            <a:endParaRPr sz="4400"/>
          </a:p>
        </p:txBody>
      </p:sp>
      <p:sp>
        <p:nvSpPr>
          <p:cNvPr id="180" name="Google Shape;180;p19"/>
          <p:cNvSpPr txBox="1"/>
          <p:nvPr>
            <p:ph idx="3" type="body"/>
          </p:nvPr>
        </p:nvSpPr>
        <p:spPr>
          <a:xfrm>
            <a:off x="10544366" y="2942400"/>
            <a:ext cx="8793300" cy="755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165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ttps://sun9-17.userapi.com/mIxq7lJ71GYFjNPwomvZ9SFsozqZqKQPu3Il3w/5a-5w1YS50M.jpg" id="181" name="Google Shape;18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5300" y="2942400"/>
            <a:ext cx="9741299" cy="6483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Задачи проекта</a:t>
            </a:r>
            <a:endParaRPr b="1"/>
          </a:p>
        </p:txBody>
      </p:sp>
      <p:sp>
        <p:nvSpPr>
          <p:cNvPr id="188" name="Google Shape;188;p20"/>
          <p:cNvSpPr txBox="1"/>
          <p:nvPr>
            <p:ph idx="2" type="body"/>
          </p:nvPr>
        </p:nvSpPr>
        <p:spPr>
          <a:xfrm>
            <a:off x="839701" y="2911650"/>
            <a:ext cx="18432600" cy="775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Times New Roman"/>
              <a:buChar char="●"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Исследование свойств существующих антикоррозионных покрытий на основе эпоксидной смолы и определение направлений для их улучшения.</a:t>
            </a:r>
            <a:endParaRPr sz="3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Times New Roman"/>
              <a:buChar char="●"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Поиск новых видов модификаторов и наполнителей для эпоксидных смол, которые улучшают ее свойства для покрытия металлических конструкций.</a:t>
            </a:r>
            <a:endParaRPr sz="3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Times New Roman"/>
              <a:buChar char="●"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Оптимизация технологии нанесения антикоррозионных покрытий с использованием эпоксидных смол для различных типов поверхностей и условий эксплуатации.</a:t>
            </a:r>
            <a:endParaRPr sz="3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Times New Roman"/>
              <a:buChar char="●"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Проведение испытаний разработанных покрытий в лабораторных условиях и на реальных объектах для оценки их эффективности и долговечности.</a:t>
            </a:r>
            <a:endParaRPr sz="3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Times New Roman"/>
              <a:buChar char="●"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Разработка рекомендаций по применению антикоррозионных покрытий на основе эпоксидной смолы в различных отраслях промышленности с учетом экологической безопасности и экономической эффективности.</a:t>
            </a:r>
            <a:endParaRPr sz="3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94" name="Google Shape;194;p21"/>
          <p:cNvSpPr txBox="1"/>
          <p:nvPr>
            <p:ph idx="2" type="body"/>
          </p:nvPr>
        </p:nvSpPr>
        <p:spPr>
          <a:xfrm>
            <a:off x="894614" y="2103675"/>
            <a:ext cx="18754200" cy="86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3000"/>
              <a:t>Битум: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3000"/>
              <a:t>-не растворяется в водной среде;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3000"/>
              <a:t>-пластичность и адгезия.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3000"/>
              <a:t>-устойчив к высоким температурам;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3000"/>
              <a:t>-морозостойкость и устойчивость к перепадам температур;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3000"/>
              <a:t>-низкая стоимость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3000"/>
          </a:p>
          <a:p>
            <a:pPr indent="-2286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3000"/>
          </a:p>
          <a:p>
            <a:pPr indent="-2286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3000"/>
          </a:p>
          <a:p>
            <a:pPr indent="0" lvl="0" marL="228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3000"/>
              <a:t>Эпоксидная смола: </a:t>
            </a:r>
            <a:endParaRPr b="1" sz="3000"/>
          </a:p>
          <a:p>
            <a:pPr indent="0" lvl="0" marL="1778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>
                <a:solidFill>
                  <a:srgbClr val="333333"/>
                </a:solidFill>
              </a:rPr>
              <a:t>-Высокая прочность и сопротивление механическим нагрузкам.</a:t>
            </a:r>
            <a:endParaRPr sz="3000">
              <a:solidFill>
                <a:srgbClr val="333333"/>
              </a:solidFill>
            </a:endParaRPr>
          </a:p>
          <a:p>
            <a:pPr indent="0" lvl="0" marL="1778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>
                <a:solidFill>
                  <a:srgbClr val="333333"/>
                </a:solidFill>
              </a:rPr>
              <a:t>-Отличные адгезивные свойства.</a:t>
            </a:r>
            <a:endParaRPr sz="3000">
              <a:solidFill>
                <a:srgbClr val="333333"/>
              </a:solidFill>
            </a:endParaRPr>
          </a:p>
          <a:p>
            <a:pPr indent="0" lvl="0" marL="1778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>
                <a:solidFill>
                  <a:srgbClr val="333333"/>
                </a:solidFill>
              </a:rPr>
              <a:t>-Отсутствие ярко выраженного запаха.</a:t>
            </a:r>
            <a:endParaRPr sz="3000">
              <a:solidFill>
                <a:srgbClr val="333333"/>
              </a:solidFill>
            </a:endParaRPr>
          </a:p>
          <a:p>
            <a:pPr indent="0" lvl="0" marL="1778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>
                <a:solidFill>
                  <a:srgbClr val="333333"/>
                </a:solidFill>
              </a:rPr>
              <a:t>-Устойчивость к отслаиванию и коррозии.</a:t>
            </a:r>
            <a:endParaRPr sz="3000">
              <a:solidFill>
                <a:srgbClr val="333333"/>
              </a:solidFill>
            </a:endParaRPr>
          </a:p>
          <a:p>
            <a:pPr indent="-215900" lvl="0" marL="3587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3200"/>
          </a:p>
        </p:txBody>
      </p:sp>
      <p:pic>
        <p:nvPicPr>
          <p:cNvPr id="195" name="Google Shape;195;p21"/>
          <p:cNvPicPr preferRelativeResize="0"/>
          <p:nvPr/>
        </p:nvPicPr>
        <p:blipFill rotWithShape="1">
          <a:blip r:embed="rId3">
            <a:alphaModFix/>
          </a:blip>
          <a:srcRect b="12103" l="0" r="0" t="0"/>
          <a:stretch/>
        </p:blipFill>
        <p:spPr>
          <a:xfrm>
            <a:off x="13588513" y="2323425"/>
            <a:ext cx="4140549" cy="401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668175" y="6716750"/>
            <a:ext cx="3981226" cy="417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"/>
          <p:cNvSpPr txBox="1"/>
          <p:nvPr/>
        </p:nvSpPr>
        <p:spPr>
          <a:xfrm>
            <a:off x="14413618" y="10487976"/>
            <a:ext cx="46929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</a:pPr>
            <a:fld id="{00000000-1234-1234-1234-123412341234}" type="slidenum">
              <a:rPr b="0" i="0" lang="ru-RU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1334259" y="3068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{4C00910B-37F9-48B1-8C71-3E553172589D}</a:tableStyleId>
              </a:tblPr>
              <a:tblGrid>
                <a:gridCol w="1480475"/>
                <a:gridCol w="2660650"/>
                <a:gridCol w="2992325"/>
                <a:gridCol w="3687200"/>
                <a:gridCol w="2740925"/>
                <a:gridCol w="3278650"/>
              </a:tblGrid>
              <a:tr h="161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смеси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Смола /отвердитель (2:1),%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Битум/раст-ль, %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Антикоррозионные добавки (св.100%)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Тех.добавки,%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Пластификатор,%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t/>
                      </a:r>
                      <a:endParaRPr b="0" i="0" sz="3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3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t/>
                      </a:r>
                      <a:endParaRPr b="0" i="0" sz="3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1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3100" u="none" cap="none" strike="noStrike"/>
                    </a:p>
                  </a:txBody>
                  <a:tcPr marT="100600" marB="100600" marR="201150" marL="2011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03" name="Google Shape;203;p22"/>
          <p:cNvSpPr txBox="1"/>
          <p:nvPr/>
        </p:nvSpPr>
        <p:spPr>
          <a:xfrm>
            <a:off x="1334250" y="775325"/>
            <a:ext cx="8659200" cy="14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4000"/>
              <a:buFont typeface="Times New Roman"/>
              <a:buNone/>
            </a:pPr>
            <a:r>
              <a:rPr b="1" i="0" lang="ru-RU" sz="4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Составы антикоррозионных смесей</a:t>
            </a:r>
            <a:endParaRPr b="0" i="0" sz="3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"/>
          <p:cNvSpPr txBox="1"/>
          <p:nvPr>
            <p:ph type="title"/>
          </p:nvPr>
        </p:nvSpPr>
        <p:spPr>
          <a:xfrm>
            <a:off x="612351" y="454025"/>
            <a:ext cx="18100800" cy="18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i="0" lang="ru-RU" sz="3100" u="none">
                <a:solidFill>
                  <a:srgbClr val="000000"/>
                </a:solidFill>
              </a:rPr>
              <a:t>Антикоррозионные и технологические добавки:</a:t>
            </a:r>
            <a:endParaRPr b="1"/>
          </a:p>
        </p:txBody>
      </p:sp>
      <p:sp>
        <p:nvSpPr>
          <p:cNvPr id="209" name="Google Shape;209;p23"/>
          <p:cNvSpPr txBox="1"/>
          <p:nvPr/>
        </p:nvSpPr>
        <p:spPr>
          <a:xfrm>
            <a:off x="14413618" y="10487976"/>
            <a:ext cx="46929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</a:pPr>
            <a:fld id="{00000000-1234-1234-1234-123412341234}" type="slidenum">
              <a:rPr b="0" i="0" lang="ru-RU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4457160" y="2340430"/>
            <a:ext cx="14256000" cy="83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Уротропин:</a:t>
            </a:r>
            <a:endParaRPr b="1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-высокая защита от коррозии 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-низкая стоимость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-не токсичен и не несет вред окружающей среде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Цинкосодержащая добавка:</a:t>
            </a:r>
            <a:endParaRPr b="1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b="0" i="0" lang="ru-RU" sz="3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уменьшение трения,предотвращает их износ и удлиняет срок службы изделий.</a:t>
            </a:r>
            <a:endParaRPr b="0" i="0" sz="3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-высокая адгезия</a:t>
            </a:r>
            <a:endParaRPr b="0" i="0" sz="3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-термостойкость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Алюминиевая пудра:</a:t>
            </a:r>
            <a:endParaRPr b="1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-экологически чистым</a:t>
            </a:r>
            <a:endParaRPr b="0" i="0" sz="3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-продлевает срока службы оборудования, подверженных коррозией</a:t>
            </a:r>
            <a:endParaRPr b="0" i="0" sz="3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-низкая стоимость</a:t>
            </a:r>
            <a:endParaRPr b="0" i="0" sz="3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Тальк:</a:t>
            </a:r>
            <a:endParaRPr b="1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-продлевает срок службы покрытий</a:t>
            </a:r>
            <a:endParaRPr b="0" i="0" sz="3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-улучшает антикоррозионные свойства</a:t>
            </a:r>
            <a:endParaRPr b="0" i="0" sz="3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-стойкость к воздействию УФ излучения.</a:t>
            </a:r>
            <a:endParaRPr b="1" i="0" sz="3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23"/>
          <p:cNvPicPr preferRelativeResize="0"/>
          <p:nvPr/>
        </p:nvPicPr>
        <p:blipFill rotWithShape="1">
          <a:blip r:embed="rId3">
            <a:alphaModFix/>
          </a:blip>
          <a:srcRect b="28393" l="26578" r="28518" t="16802"/>
          <a:stretch/>
        </p:blipFill>
        <p:spPr>
          <a:xfrm>
            <a:off x="1203782" y="6153710"/>
            <a:ext cx="3055186" cy="2797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3"/>
          <p:cNvPicPr preferRelativeResize="0"/>
          <p:nvPr/>
        </p:nvPicPr>
        <p:blipFill rotWithShape="1">
          <a:blip r:embed="rId4">
            <a:alphaModFix/>
          </a:blip>
          <a:srcRect b="17093" l="12017" r="9433" t="12563"/>
          <a:stretch/>
        </p:blipFill>
        <p:spPr>
          <a:xfrm>
            <a:off x="1318257" y="3907335"/>
            <a:ext cx="3055184" cy="2736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3"/>
          <p:cNvPicPr preferRelativeResize="0"/>
          <p:nvPr/>
        </p:nvPicPr>
        <p:blipFill rotWithShape="1">
          <a:blip r:embed="rId5">
            <a:alphaModFix/>
          </a:blip>
          <a:srcRect b="22028" l="8214" r="9140" t="18483"/>
          <a:stretch/>
        </p:blipFill>
        <p:spPr>
          <a:xfrm>
            <a:off x="1318257" y="2072710"/>
            <a:ext cx="3055183" cy="2203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3"/>
          <p:cNvPicPr preferRelativeResize="0"/>
          <p:nvPr/>
        </p:nvPicPr>
        <p:blipFill rotWithShape="1">
          <a:blip r:embed="rId6">
            <a:alphaModFix/>
          </a:blip>
          <a:srcRect b="13680" l="12626" r="12258" t="45287"/>
          <a:stretch/>
        </p:blipFill>
        <p:spPr>
          <a:xfrm>
            <a:off x="1005601" y="8769280"/>
            <a:ext cx="3451553" cy="1885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 txBox="1"/>
          <p:nvPr/>
        </p:nvSpPr>
        <p:spPr>
          <a:xfrm>
            <a:off x="14413618" y="10487976"/>
            <a:ext cx="46929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</a:pPr>
            <a:fld id="{00000000-1234-1234-1234-123412341234}" type="slidenum">
              <a:rPr b="0" i="0" lang="ru-RU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1" name="Google Shape;221;p24"/>
          <p:cNvGrpSpPr/>
          <p:nvPr/>
        </p:nvGrpSpPr>
        <p:grpSpPr>
          <a:xfrm>
            <a:off x="69833" y="115251"/>
            <a:ext cx="1267477" cy="1267778"/>
            <a:chOff x="521" y="2704"/>
            <a:chExt cx="363" cy="363"/>
          </a:xfrm>
        </p:grpSpPr>
        <p:sp>
          <p:nvSpPr>
            <p:cNvPr id="222" name="Google Shape;222;p24"/>
            <p:cNvSpPr/>
            <p:nvPr/>
          </p:nvSpPr>
          <p:spPr>
            <a:xfrm>
              <a:off x="523" y="2704"/>
              <a:ext cx="0" cy="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4"/>
            <p:cNvSpPr/>
            <p:nvPr/>
          </p:nvSpPr>
          <p:spPr>
            <a:xfrm>
              <a:off x="521" y="2886"/>
              <a:ext cx="0" cy="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4"/>
            <p:cNvSpPr/>
            <p:nvPr/>
          </p:nvSpPr>
          <p:spPr>
            <a:xfrm>
              <a:off x="704" y="2704"/>
              <a:ext cx="0" cy="0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4"/>
            <p:cNvSpPr/>
            <p:nvPr/>
          </p:nvSpPr>
          <p:spPr>
            <a:xfrm>
              <a:off x="703" y="2886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4"/>
            <p:cNvSpPr/>
            <p:nvPr/>
          </p:nvSpPr>
          <p:spPr>
            <a:xfrm>
              <a:off x="703" y="3067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4"/>
            <p:cNvSpPr/>
            <p:nvPr/>
          </p:nvSpPr>
          <p:spPr>
            <a:xfrm>
              <a:off x="884" y="3067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4"/>
            <p:cNvSpPr/>
            <p:nvPr/>
          </p:nvSpPr>
          <p:spPr>
            <a:xfrm>
              <a:off x="884" y="2704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9" name="Google Shape;229;p24"/>
          <p:cNvSpPr txBox="1"/>
          <p:nvPr/>
        </p:nvSpPr>
        <p:spPr>
          <a:xfrm>
            <a:off x="604058" y="2381885"/>
            <a:ext cx="21504900" cy="6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3">
            <a:alphaModFix/>
          </a:blip>
          <a:srcRect b="21491" l="16712" r="25396" t="37385"/>
          <a:stretch/>
        </p:blipFill>
        <p:spPr>
          <a:xfrm>
            <a:off x="1061477" y="974407"/>
            <a:ext cx="4340145" cy="3705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/>
          <p:cNvPicPr preferRelativeResize="0"/>
          <p:nvPr/>
        </p:nvPicPr>
        <p:blipFill rotWithShape="1">
          <a:blip r:embed="rId4">
            <a:alphaModFix/>
          </a:blip>
          <a:srcRect b="23457" l="14033" r="27974" t="35192"/>
          <a:stretch/>
        </p:blipFill>
        <p:spPr>
          <a:xfrm>
            <a:off x="12302303" y="2081535"/>
            <a:ext cx="3278676" cy="3055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4"/>
          <p:cNvPicPr preferRelativeResize="0"/>
          <p:nvPr/>
        </p:nvPicPr>
        <p:blipFill rotWithShape="1">
          <a:blip r:embed="rId5">
            <a:alphaModFix/>
          </a:blip>
          <a:srcRect b="21476" l="16001" r="20223" t="27679"/>
          <a:stretch/>
        </p:blipFill>
        <p:spPr>
          <a:xfrm>
            <a:off x="11522317" y="6021756"/>
            <a:ext cx="3624353" cy="3859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4"/>
          <p:cNvPicPr preferRelativeResize="0"/>
          <p:nvPr/>
        </p:nvPicPr>
        <p:blipFill rotWithShape="1">
          <a:blip r:embed="rId6">
            <a:alphaModFix/>
          </a:blip>
          <a:srcRect b="21772" l="16876" r="20709" t="31071"/>
          <a:stretch/>
        </p:blipFill>
        <p:spPr>
          <a:xfrm>
            <a:off x="6392113" y="1125941"/>
            <a:ext cx="3477708" cy="293020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4"/>
          <p:cNvSpPr txBox="1"/>
          <p:nvPr/>
        </p:nvSpPr>
        <p:spPr>
          <a:xfrm>
            <a:off x="946152" y="4807905"/>
            <a:ext cx="4570800" cy="6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Образец без покрытия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24"/>
          <p:cNvPicPr preferRelativeResize="0"/>
          <p:nvPr/>
        </p:nvPicPr>
        <p:blipFill rotWithShape="1">
          <a:blip r:embed="rId7">
            <a:alphaModFix/>
          </a:blip>
          <a:srcRect b="12816" l="0" r="0" t="27127"/>
          <a:stretch/>
        </p:blipFill>
        <p:spPr>
          <a:xfrm>
            <a:off x="1061474" y="5784275"/>
            <a:ext cx="5665478" cy="3995402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 txBox="1"/>
          <p:nvPr/>
        </p:nvSpPr>
        <p:spPr>
          <a:xfrm>
            <a:off x="69825" y="9850005"/>
            <a:ext cx="9190200" cy="11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Образец №7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Выдержка в растворе хлорида натрия 2 недели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4"/>
          <p:cNvSpPr/>
          <p:nvPr/>
        </p:nvSpPr>
        <p:spPr>
          <a:xfrm>
            <a:off x="7959077" y="7204925"/>
            <a:ext cx="2437500" cy="1215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428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01100" lIns="201100" spcFirstLastPara="1" rIns="201100" wrap="square" tIns="201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10922740" y="9972585"/>
            <a:ext cx="5244300" cy="16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Образец №7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После 2 недель выдержки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4"/>
          <p:cNvSpPr txBox="1"/>
          <p:nvPr/>
        </p:nvSpPr>
        <p:spPr>
          <a:xfrm>
            <a:off x="4739625" y="4257350"/>
            <a:ext cx="6782700" cy="11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Образец № 3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После 2 недель выдержки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4"/>
          <p:cNvSpPr txBox="1"/>
          <p:nvPr/>
        </p:nvSpPr>
        <p:spPr>
          <a:xfrm>
            <a:off x="15580975" y="2626150"/>
            <a:ext cx="3624300" cy="16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Образец №5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После 2 недель выдержки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5"/>
          <p:cNvSpPr txBox="1"/>
          <p:nvPr>
            <p:ph type="title"/>
          </p:nvPr>
        </p:nvSpPr>
        <p:spPr>
          <a:xfrm>
            <a:off x="719326" y="331025"/>
            <a:ext cx="9560100" cy="18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i="0" lang="ru-RU" sz="3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Критерии оценки коррозионной устойчивости покрытия:</a:t>
            </a:r>
            <a:endParaRPr/>
          </a:p>
        </p:txBody>
      </p:sp>
      <p:sp>
        <p:nvSpPr>
          <p:cNvPr id="246" name="Google Shape;246;p25"/>
          <p:cNvSpPr txBox="1"/>
          <p:nvPr>
            <p:ph idx="1" type="body"/>
          </p:nvPr>
        </p:nvSpPr>
        <p:spPr>
          <a:xfrm>
            <a:off x="1117335" y="1784666"/>
            <a:ext cx="18100800" cy="74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noAutofit/>
          </a:bodyPr>
          <a:lstStyle/>
          <a:p>
            <a:pPr indent="-749300" lvl="0" marL="10033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Char char="•"/>
            </a:pPr>
            <a:r>
              <a:rPr b="0" i="0" lang="ru-RU" sz="3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Изменение массы и толщины образцов;</a:t>
            </a:r>
            <a:endParaRPr/>
          </a:p>
          <a:p>
            <a:pPr indent="-749300" lvl="0" marL="10033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Char char="•"/>
            </a:pPr>
            <a:r>
              <a:rPr b="0" i="0" lang="ru-RU" sz="3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Время появления первого очага коррозии;</a:t>
            </a:r>
            <a:endParaRPr/>
          </a:p>
          <a:p>
            <a:pPr indent="-749300" lvl="0" marL="10033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Char char="•"/>
            </a:pPr>
            <a:r>
              <a:rPr b="0" i="0" lang="ru-RU" sz="3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Количество дефектов поверхности на момент окончания эксперимента;</a:t>
            </a:r>
            <a:endParaRPr/>
          </a:p>
          <a:p>
            <a:pPr indent="-749300" lvl="0" marL="10033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Char char="•"/>
            </a:pPr>
            <a:r>
              <a:rPr b="0" i="0" lang="ru-RU" sz="3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Изменение эксплуатационных свойств тестируемых элементов.</a:t>
            </a:r>
            <a:endParaRPr/>
          </a:p>
          <a:p>
            <a:pPr indent="-495300" lvl="0" marL="10033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5"/>
          <p:cNvSpPr txBox="1"/>
          <p:nvPr/>
        </p:nvSpPr>
        <p:spPr>
          <a:xfrm>
            <a:off x="14413618" y="10487976"/>
            <a:ext cx="46929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</a:pPr>
            <a:fld id="{00000000-1234-1234-1234-123412341234}" type="slidenum">
              <a:rPr b="0" i="0" lang="ru-RU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8" name="Google Shape;248;p25"/>
          <p:cNvGraphicFramePr/>
          <p:nvPr/>
        </p:nvGraphicFramePr>
        <p:xfrm>
          <a:off x="1906502" y="44097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{4C00910B-37F9-48B1-8C71-3E553172589D}</a:tableStyleId>
              </a:tblPr>
              <a:tblGrid>
                <a:gridCol w="2276575"/>
                <a:gridCol w="2273050"/>
                <a:gridCol w="2273050"/>
                <a:gridCol w="2276575"/>
                <a:gridCol w="2273050"/>
                <a:gridCol w="2276575"/>
                <a:gridCol w="2273050"/>
              </a:tblGrid>
              <a:tr h="1149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№1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№2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№3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№4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№5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№6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№7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41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5/10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5/10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6/10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4/10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7/10</a:t>
                      </a:r>
                      <a:endParaRPr sz="3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t/>
                      </a:r>
                      <a:endParaRPr b="0" i="0" sz="3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5/10</a:t>
                      </a:r>
                      <a:endParaRPr sz="3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t/>
                      </a:r>
                      <a:endParaRPr b="0" i="0" sz="3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8/10</a:t>
                      </a:r>
                      <a:endParaRPr sz="3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t/>
                      </a:r>
                      <a:endParaRPr b="0" i="0" sz="3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9" name="Google Shape;249;p25"/>
          <p:cNvGraphicFramePr/>
          <p:nvPr/>
        </p:nvGraphicFramePr>
        <p:xfrm>
          <a:off x="1906497" y="85545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{4C00910B-37F9-48B1-8C71-3E553172589D}</a:tableStyleId>
              </a:tblPr>
              <a:tblGrid>
                <a:gridCol w="2276575"/>
                <a:gridCol w="2273050"/>
                <a:gridCol w="2276575"/>
                <a:gridCol w="2273050"/>
                <a:gridCol w="2276575"/>
                <a:gridCol w="2273050"/>
                <a:gridCol w="2273050"/>
              </a:tblGrid>
              <a:tr h="1152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№1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№2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№3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№4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№5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№6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№7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6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100"/>
                        <a:buFont typeface="Arial"/>
                        <a:buNone/>
                      </a:pPr>
                      <a:r>
                        <a:rPr b="0" i="0" lang="ru-RU" sz="3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3100" u="none" cap="none" strike="noStrike"/>
                    </a:p>
                  </a:txBody>
                  <a:tcPr marT="201125" marB="201125" marR="201075" marL="2010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50" name="Google Shape;250;p25"/>
          <p:cNvSpPr txBox="1"/>
          <p:nvPr/>
        </p:nvSpPr>
        <p:spPr>
          <a:xfrm>
            <a:off x="817064" y="6826826"/>
            <a:ext cx="18100800" cy="18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Адгезия покрытия (ГОСТ 31149—2014) 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(0-5 баллов)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b="1" lang="ru-RU"/>
              <a:t>Продукт</a:t>
            </a:r>
            <a:endParaRPr/>
          </a:p>
        </p:txBody>
      </p:sp>
      <p:sp>
        <p:nvSpPr>
          <p:cNvPr id="256" name="Google Shape;256;p26"/>
          <p:cNvSpPr txBox="1"/>
          <p:nvPr>
            <p:ph idx="2" type="body"/>
          </p:nvPr>
        </p:nvSpPr>
        <p:spPr>
          <a:xfrm>
            <a:off x="894588" y="2103678"/>
            <a:ext cx="8643308" cy="86966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200"/>
              <a:t>Антикоррозионное</a:t>
            </a:r>
            <a:r>
              <a:rPr lang="ru-RU" sz="3200"/>
              <a:t> покрытие на основе эпоксидной смолы, которое:</a:t>
            </a:r>
            <a:endParaRPr/>
          </a:p>
          <a:p>
            <a:pPr indent="-342900" lvl="0" marL="3587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ru-RU" sz="3200"/>
              <a:t>Обеспечивает защиту от влаги</a:t>
            </a:r>
            <a:endParaRPr/>
          </a:p>
          <a:p>
            <a:pPr indent="-342900" lvl="0" marL="3587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ru-RU" sz="3200"/>
              <a:t>Защищает от агрессивного воздействия, провоцирующего разрушение изделия</a:t>
            </a:r>
            <a:endParaRPr/>
          </a:p>
          <a:p>
            <a:pPr indent="-342900" lvl="0" marL="3587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ru-RU" sz="3200"/>
              <a:t>Обладает высокой износостойкостью</a:t>
            </a:r>
            <a:endParaRPr/>
          </a:p>
          <a:p>
            <a:pPr indent="-342900" lvl="0" marL="3587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ru-RU" sz="3200"/>
              <a:t>Повышает срок эксплуатации металлоконструкций</a:t>
            </a:r>
            <a:endParaRPr/>
          </a:p>
          <a:p>
            <a:pPr indent="-342900" lvl="0" marL="3587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ru-RU" sz="3200"/>
              <a:t>Создает барьер между поверхностью металла и окружающей средой</a:t>
            </a:r>
            <a:endParaRPr/>
          </a:p>
          <a:p>
            <a:pPr indent="-342900" lvl="0" marL="3587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ru-RU" sz="3200"/>
              <a:t>П</a:t>
            </a:r>
            <a:r>
              <a:rPr lang="ru-RU" sz="3200"/>
              <a:t>родолжает защищать от коррозии, д</a:t>
            </a:r>
            <a:r>
              <a:rPr lang="ru-RU" sz="3200"/>
              <a:t>аже при нарушении целостности слоя </a:t>
            </a:r>
            <a:endParaRPr/>
          </a:p>
          <a:p>
            <a:pPr indent="-215900" lvl="0" marL="3587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indent="-215900" lvl="0" marL="3587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587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57" name="Google Shape;25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76502" y="3369477"/>
            <a:ext cx="9340948" cy="5603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7"/>
          <p:cNvSpPr txBox="1"/>
          <p:nvPr>
            <p:ph type="title"/>
          </p:nvPr>
        </p:nvSpPr>
        <p:spPr>
          <a:xfrm>
            <a:off x="1588709" y="223520"/>
            <a:ext cx="16969800" cy="18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ru-RU" sz="7900"/>
              <a:t>Рынок</a:t>
            </a:r>
            <a:endParaRPr/>
          </a:p>
        </p:txBody>
      </p:sp>
      <p:sp>
        <p:nvSpPr>
          <p:cNvPr id="264" name="Google Shape;264;p27"/>
          <p:cNvSpPr txBox="1"/>
          <p:nvPr/>
        </p:nvSpPr>
        <p:spPr>
          <a:xfrm>
            <a:off x="12985523" y="9387840"/>
            <a:ext cx="4692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</a:pPr>
            <a:fld id="{00000000-1234-1234-1234-123412341234}" type="slidenum">
              <a:rPr b="0" i="0" lang="ru-RU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5" name="Google Shape;265;p27"/>
          <p:cNvGrpSpPr/>
          <p:nvPr/>
        </p:nvGrpSpPr>
        <p:grpSpPr>
          <a:xfrm>
            <a:off x="108241" y="195580"/>
            <a:ext cx="1267477" cy="1267778"/>
            <a:chOff x="521" y="2704"/>
            <a:chExt cx="363" cy="363"/>
          </a:xfrm>
        </p:grpSpPr>
        <p:sp>
          <p:nvSpPr>
            <p:cNvPr id="266" name="Google Shape;266;p27"/>
            <p:cNvSpPr/>
            <p:nvPr/>
          </p:nvSpPr>
          <p:spPr>
            <a:xfrm>
              <a:off x="523" y="2704"/>
              <a:ext cx="0" cy="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7"/>
            <p:cNvSpPr/>
            <p:nvPr/>
          </p:nvSpPr>
          <p:spPr>
            <a:xfrm>
              <a:off x="521" y="2886"/>
              <a:ext cx="0" cy="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7"/>
            <p:cNvSpPr/>
            <p:nvPr/>
          </p:nvSpPr>
          <p:spPr>
            <a:xfrm>
              <a:off x="704" y="2704"/>
              <a:ext cx="0" cy="0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7"/>
            <p:cNvSpPr/>
            <p:nvPr/>
          </p:nvSpPr>
          <p:spPr>
            <a:xfrm>
              <a:off x="703" y="2886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7"/>
            <p:cNvSpPr/>
            <p:nvPr/>
          </p:nvSpPr>
          <p:spPr>
            <a:xfrm>
              <a:off x="703" y="3067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7"/>
            <p:cNvSpPr/>
            <p:nvPr/>
          </p:nvSpPr>
          <p:spPr>
            <a:xfrm>
              <a:off x="884" y="3067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7"/>
            <p:cNvSpPr/>
            <p:nvPr/>
          </p:nvSpPr>
          <p:spPr>
            <a:xfrm>
              <a:off x="884" y="2704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077762" y="6985"/>
            <a:ext cx="2964428" cy="13792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 txBox="1"/>
          <p:nvPr>
            <p:ph idx="1" type="body"/>
          </p:nvPr>
        </p:nvSpPr>
        <p:spPr>
          <a:xfrm>
            <a:off x="2007710" y="1526221"/>
            <a:ext cx="18104100" cy="87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normAutofit lnSpcReduction="10000"/>
          </a:bodyPr>
          <a:lstStyle/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rPr b="0" i="0" lang="ru-RU" sz="3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Можно сказать, что спрос на антикоррозионные покрытия  растёт вместе с развитием промышленности    и строительства, особенно в областях, связанных с защитой металлов от коррозии</a:t>
            </a:r>
            <a:r>
              <a:rPr b="0" i="0" lang="ru-RU" sz="33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540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4000"/>
              <a:buNone/>
            </a:pPr>
            <a:r>
              <a:rPr b="0" i="0" lang="ru-RU" sz="3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Уровень конкуренции на рынке зависит от региона и типа продукции, но в целом можно сказать, что это достаточно конкурентная область, где многие компании предлагают свои решения в области антикоррозионной защиты. </a:t>
            </a:r>
            <a:endParaRPr/>
          </a:p>
          <a:p>
            <a:pPr indent="-495300" lvl="0" marL="10033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b="0" i="0" sz="3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5" name="Google Shape;27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5341" y="5745161"/>
            <a:ext cx="1777260" cy="1777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5341" y="2371406"/>
            <a:ext cx="1777260" cy="1780754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7"/>
          <p:cNvSpPr txBox="1"/>
          <p:nvPr/>
        </p:nvSpPr>
        <p:spPr>
          <a:xfrm>
            <a:off x="2262603" y="2364421"/>
            <a:ext cx="4941000" cy="21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ТАМ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общий объем целевого рынка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2,84 млрд. руб.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7"/>
          <p:cNvSpPr txBox="1"/>
          <p:nvPr/>
        </p:nvSpPr>
        <p:spPr>
          <a:xfrm>
            <a:off x="7126499" y="2371406"/>
            <a:ext cx="6351600" cy="21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SАМ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доступный объем целевого рынка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852 млн. руб.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7"/>
          <p:cNvSpPr txBox="1"/>
          <p:nvPr/>
        </p:nvSpPr>
        <p:spPr>
          <a:xfrm>
            <a:off x="12985523" y="2378391"/>
            <a:ext cx="5893800" cy="21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SOМ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достижимый объем целевого рынка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47 млн. руб.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3441" y="8354060"/>
            <a:ext cx="1892485" cy="1892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  <p:sp>
        <p:nvSpPr>
          <p:cNvPr id="286" name="Google Shape;286;p28"/>
          <p:cNvSpPr txBox="1"/>
          <p:nvPr>
            <p:ph idx="2" type="body"/>
          </p:nvPr>
        </p:nvSpPr>
        <p:spPr>
          <a:xfrm>
            <a:off x="894588" y="2540110"/>
            <a:ext cx="7985855" cy="7956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200"/>
              <a:t>Тип взаимодействия с клиентами B2B</a:t>
            </a:r>
            <a:endParaRPr sz="3200"/>
          </a:p>
          <a:p>
            <a:pPr indent="-431800" lvl="0" marL="45720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SzPts val="3200"/>
              <a:buChar char="●"/>
            </a:pPr>
            <a:r>
              <a:rPr b="1" lang="ru-RU" sz="3200"/>
              <a:t>Целевой рынок</a:t>
            </a:r>
            <a:r>
              <a:rPr lang="ru-RU" sz="3200"/>
              <a:t>: Основные клиенты – компании, занимающиеся жд перевозками РЖД и д.р. строительством, ремонтом и обслуживанием инфраструктуры (например, судостроительные предприятия, производственные компании, нефтегазовая отрасль).</a:t>
            </a:r>
            <a:endParaRPr/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b="1" lang="ru-RU" sz="3200"/>
              <a:t>Продажи и распространение</a:t>
            </a:r>
            <a:r>
              <a:rPr lang="ru-RU" sz="3200"/>
              <a:t>: Прямая продажа покрытия через собственную сеть продаж и дистрибьюторов. Расширение географического охвата путем заключения стратегических партнерств.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200"/>
              <a:t> </a:t>
            </a:r>
            <a:endParaRPr/>
          </a:p>
        </p:txBody>
      </p:sp>
      <p:pic>
        <p:nvPicPr>
          <p:cNvPr id="287" name="Google Shape;28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10260" y="2917591"/>
            <a:ext cx="10302358" cy="7201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9"/>
          <p:cNvSpPr txBox="1"/>
          <p:nvPr>
            <p:ph type="title"/>
          </p:nvPr>
        </p:nvSpPr>
        <p:spPr>
          <a:xfrm>
            <a:off x="2136903" y="0"/>
            <a:ext cx="16969800" cy="18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i="0" lang="ru-RU" sz="7900" u="none">
                <a:latin typeface="Arial"/>
                <a:ea typeface="Arial"/>
                <a:cs typeface="Arial"/>
                <a:sym typeface="Arial"/>
              </a:rPr>
              <a:t>Команда</a:t>
            </a:r>
            <a:endParaRPr/>
          </a:p>
        </p:txBody>
      </p:sp>
      <p:sp>
        <p:nvSpPr>
          <p:cNvPr id="293" name="Google Shape;293;p29"/>
          <p:cNvSpPr txBox="1"/>
          <p:nvPr>
            <p:ph idx="1" type="body"/>
          </p:nvPr>
        </p:nvSpPr>
        <p:spPr>
          <a:xfrm>
            <a:off x="317741" y="6146800"/>
            <a:ext cx="19476600" cy="4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noAutofit/>
          </a:bodyPr>
          <a:lstStyle/>
          <a:p>
            <a:pPr indent="-584200" lvl="0" marL="584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0" i="1" lang="ru-RU" sz="2200" u="none">
                <a:solidFill>
                  <a:srgbClr val="004282"/>
                </a:solidFill>
                <a:latin typeface="Arial"/>
                <a:ea typeface="Arial"/>
                <a:cs typeface="Arial"/>
                <a:sym typeface="Arial"/>
              </a:rPr>
              <a:t>.    </a:t>
            </a:r>
            <a:endParaRPr b="0" i="0" sz="7000" u="none">
              <a:solidFill>
                <a:srgbClr val="00428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84200" lvl="0" marL="584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 i="1" sz="2200" u="none">
              <a:solidFill>
                <a:srgbClr val="00428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84200" lvl="0" marL="584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i="0" lang="ru-RU" sz="2200" u="none">
                <a:solidFill>
                  <a:srgbClr val="004282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</a:t>
            </a:r>
            <a:endParaRPr b="0" i="0" sz="7000" u="none">
              <a:solidFill>
                <a:srgbClr val="00428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84200" lvl="0" marL="584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i="0" lang="ru-RU" sz="2200" u="none">
                <a:solidFill>
                  <a:srgbClr val="004282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  </a:t>
            </a:r>
            <a:endParaRPr/>
          </a:p>
        </p:txBody>
      </p:sp>
      <p:sp>
        <p:nvSpPr>
          <p:cNvPr id="294" name="Google Shape;294;p29"/>
          <p:cNvSpPr txBox="1"/>
          <p:nvPr/>
        </p:nvSpPr>
        <p:spPr>
          <a:xfrm>
            <a:off x="14413618" y="10487976"/>
            <a:ext cx="46929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525" lIns="201100" spcFirstLastPara="1" rIns="201100" wrap="square" tIns="1005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Calibri"/>
              <a:buNone/>
            </a:pPr>
            <a:fld id="{00000000-1234-1234-1234-123412341234}" type="slidenum">
              <a:rPr b="0" i="0" lang="ru-RU" sz="2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5" name="Google Shape;295;p29"/>
          <p:cNvGrpSpPr/>
          <p:nvPr/>
        </p:nvGrpSpPr>
        <p:grpSpPr>
          <a:xfrm>
            <a:off x="0" y="0"/>
            <a:ext cx="1267477" cy="1267778"/>
            <a:chOff x="521" y="2704"/>
            <a:chExt cx="363" cy="363"/>
          </a:xfrm>
        </p:grpSpPr>
        <p:sp>
          <p:nvSpPr>
            <p:cNvPr id="296" name="Google Shape;296;p29"/>
            <p:cNvSpPr/>
            <p:nvPr/>
          </p:nvSpPr>
          <p:spPr>
            <a:xfrm>
              <a:off x="523" y="2704"/>
              <a:ext cx="0" cy="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521" y="2886"/>
              <a:ext cx="0" cy="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29"/>
            <p:cNvSpPr/>
            <p:nvPr/>
          </p:nvSpPr>
          <p:spPr>
            <a:xfrm>
              <a:off x="704" y="2704"/>
              <a:ext cx="0" cy="0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9"/>
            <p:cNvSpPr/>
            <p:nvPr/>
          </p:nvSpPr>
          <p:spPr>
            <a:xfrm>
              <a:off x="703" y="2886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9"/>
            <p:cNvSpPr/>
            <p:nvPr/>
          </p:nvSpPr>
          <p:spPr>
            <a:xfrm>
              <a:off x="703" y="3067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9"/>
            <p:cNvSpPr/>
            <p:nvPr/>
          </p:nvSpPr>
          <p:spPr>
            <a:xfrm>
              <a:off x="884" y="3067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29"/>
            <p:cNvSpPr/>
            <p:nvPr/>
          </p:nvSpPr>
          <p:spPr>
            <a:xfrm>
              <a:off x="884" y="2704"/>
              <a:ext cx="0" cy="0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</p:spPr>
          <p:txBody>
            <a:bodyPr anchorCtr="0" anchor="ctr" bIns="100525" lIns="201100" spcFirstLastPara="1" rIns="201100" wrap="square" tIns="100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t/>
              </a:r>
              <a:endPara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3" name="Google Shape;30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4052" y="5820776"/>
            <a:ext cx="2025170" cy="222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7887" y="2294690"/>
            <a:ext cx="2028656" cy="2028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59766" y="2743725"/>
            <a:ext cx="2025167" cy="2025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56171" y="2748964"/>
            <a:ext cx="2014692" cy="2014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754470" y="2303426"/>
            <a:ext cx="2011202" cy="2011202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9"/>
          <p:cNvSpPr txBox="1"/>
          <p:nvPr/>
        </p:nvSpPr>
        <p:spPr>
          <a:xfrm>
            <a:off x="2232915" y="4323356"/>
            <a:ext cx="33171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Беляева Елизавета 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Лидер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29"/>
          <p:cNvSpPr txBox="1"/>
          <p:nvPr/>
        </p:nvSpPr>
        <p:spPr>
          <a:xfrm>
            <a:off x="6553740" y="4768895"/>
            <a:ext cx="25701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Ефремова Ева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Дизайнер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9"/>
          <p:cNvSpPr txBox="1"/>
          <p:nvPr/>
        </p:nvSpPr>
        <p:spPr>
          <a:xfrm>
            <a:off x="10839922" y="4768895"/>
            <a:ext cx="32472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Чернова Анастасия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Разработчик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15228818" y="4172331"/>
            <a:ext cx="30624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Петряева Татьяна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Разработчик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2" name="Google Shape;31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7672" y="6463896"/>
            <a:ext cx="2025170" cy="2221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2002" y="7405886"/>
            <a:ext cx="2025170" cy="2221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56333" y="6463891"/>
            <a:ext cx="2025170" cy="2221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49953" y="5820776"/>
            <a:ext cx="2025170" cy="2224723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257888" y="9545965"/>
            <a:ext cx="35334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Щегольков Владимир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Спикер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29"/>
          <p:cNvSpPr txBox="1"/>
          <p:nvPr/>
        </p:nvSpPr>
        <p:spPr>
          <a:xfrm>
            <a:off x="1517188" y="8045501"/>
            <a:ext cx="31389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Никишин Дмитрий </a:t>
            </a:r>
            <a:b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Разработчик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9"/>
          <p:cNvSpPr txBox="1"/>
          <p:nvPr/>
        </p:nvSpPr>
        <p:spPr>
          <a:xfrm>
            <a:off x="15633985" y="8045500"/>
            <a:ext cx="26571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Анисимов Илья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Зам.лидера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9"/>
          <p:cNvSpPr txBox="1"/>
          <p:nvPr/>
        </p:nvSpPr>
        <p:spPr>
          <a:xfrm>
            <a:off x="12482748" y="8685121"/>
            <a:ext cx="27972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Назаров Данила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Маркетолог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9"/>
          <p:cNvSpPr txBox="1"/>
          <p:nvPr/>
        </p:nvSpPr>
        <p:spPr>
          <a:xfrm>
            <a:off x="4706555" y="8685130"/>
            <a:ext cx="28599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25" lIns="201100" spcFirstLastPara="1" rIns="201100" wrap="square" tIns="100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Богаткин Данила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Разработчик 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0"/>
          <p:cNvSpPr txBox="1"/>
          <p:nvPr>
            <p:ph type="title"/>
          </p:nvPr>
        </p:nvSpPr>
        <p:spPr>
          <a:xfrm>
            <a:off x="1034250" y="2168475"/>
            <a:ext cx="4961700" cy="16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326" name="Google Shape;326;p30"/>
          <p:cNvSpPr/>
          <p:nvPr/>
        </p:nvSpPr>
        <p:spPr>
          <a:xfrm>
            <a:off x="3799887" y="6603076"/>
            <a:ext cx="2929007" cy="608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0"/>
          <p:cNvSpPr txBox="1"/>
          <p:nvPr/>
        </p:nvSpPr>
        <p:spPr>
          <a:xfrm>
            <a:off x="6518825" y="4251775"/>
            <a:ext cx="10946700" cy="57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1" lang="ru-RU" sz="4100">
                <a:solidFill>
                  <a:schemeClr val="dk1"/>
                </a:solidFill>
              </a:rPr>
              <a:t>Беляева Елизавета Сергеевна (лидер)</a:t>
            </a:r>
            <a:endParaRPr sz="4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4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solidFill>
                  <a:schemeClr val="dk1"/>
                </a:solidFill>
              </a:rPr>
              <a:t>+7(908) 414-05-05</a:t>
            </a:r>
            <a:endParaRPr sz="4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100">
                <a:solidFill>
                  <a:schemeClr val="dk1"/>
                </a:solidFill>
              </a:rPr>
              <a:t>Анисимов Илья Павлович (заместитель)</a:t>
            </a:r>
            <a:endParaRPr sz="4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ru-RU" sz="4100">
                <a:solidFill>
                  <a:schemeClr val="dk1"/>
                </a:solidFill>
              </a:rPr>
              <a:t>+7 (917) 012-84-26</a:t>
            </a:r>
            <a:endParaRPr sz="4100">
              <a:solidFill>
                <a:schemeClr val="dk1"/>
              </a:solidFill>
            </a:endParaRPr>
          </a:p>
        </p:txBody>
      </p:sp>
      <p:pic>
        <p:nvPicPr>
          <p:cNvPr id="328" name="Google Shape;32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7124" y="3651850"/>
            <a:ext cx="3360300" cy="336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7125" y="7212025"/>
            <a:ext cx="3360300" cy="336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