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8" r:id="rId4"/>
    <p:sldMasterId id="214748366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Raleway"/>
      <p:regular r:id="rId26"/>
      <p:bold r:id="rId27"/>
      <p:italic r:id="rId28"/>
      <p:boldItalic r:id="rId29"/>
    </p:embeddedFont>
    <p:embeddedFont>
      <p:font typeface="Raleway SemiBold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-regular.fntdata"/><Relationship Id="rId25" Type="http://schemas.openxmlformats.org/officeDocument/2006/relationships/slide" Target="slides/slide19.xml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SemiBold-bold.fntdata"/><Relationship Id="rId30" Type="http://schemas.openxmlformats.org/officeDocument/2006/relationships/font" Target="fonts/RalewaySemiBold-regular.fntdata"/><Relationship Id="rId11" Type="http://schemas.openxmlformats.org/officeDocument/2006/relationships/slide" Target="slides/slide5.xml"/><Relationship Id="rId33" Type="http://schemas.openxmlformats.org/officeDocument/2006/relationships/font" Target="fonts/RalewaySemiBold-boldItalic.fntdata"/><Relationship Id="rId10" Type="http://schemas.openxmlformats.org/officeDocument/2006/relationships/slide" Target="slides/slide4.xml"/><Relationship Id="rId32" Type="http://schemas.openxmlformats.org/officeDocument/2006/relationships/font" Target="fonts/RalewaySemiBold-italic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6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8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c013e0b3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2c013e0b3a9_0_0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fe3c3743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2fe3c3743a6_0_5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c013e0b3a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2c013e0b3a9_0_6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16242777f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16242777f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6242777fe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16242777f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16242777f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16242777f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c016641d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g2c016641d86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16242777fe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16242777fe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16242777fe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16242777f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16242777fe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16242777fe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c013e0b3a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2c013e0b3a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3" name="Google Shape;31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" name="Google Shape;32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74" name="Google Shape;74;p16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6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5" name="Google Shape;8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0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0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0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2" name="Google Shape;9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8" name="Google Shape;9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1" name="Google Shape;101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02" name="Google Shape;102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03" name="Google Shape;10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04" name="Google Shape;10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0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19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2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23.png"/><Relationship Id="rId5" Type="http://schemas.openxmlformats.org/officeDocument/2006/relationships/image" Target="../media/image14.png"/><Relationship Id="rId6" Type="http://schemas.openxmlformats.org/officeDocument/2006/relationships/image" Target="../media/image28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25.png"/><Relationship Id="rId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10" name="Google Shape;11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3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31899" y="97125"/>
            <a:ext cx="1157950" cy="68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75775" y="141013"/>
            <a:ext cx="888291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6400" y="656938"/>
            <a:ext cx="4757332" cy="2205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2471" y="2571750"/>
            <a:ext cx="38195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8071" y="3019925"/>
            <a:ext cx="483870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00750" y="2031926"/>
            <a:ext cx="3447674" cy="252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1991318" y="836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457200" y="5525725"/>
            <a:ext cx="849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4"/>
          <p:cNvSpPr txBox="1"/>
          <p:nvPr/>
        </p:nvSpPr>
        <p:spPr>
          <a:xfrm>
            <a:off x="925200" y="1606025"/>
            <a:ext cx="66852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 проект “Кулинарные кондиции” совмещает в себе возможности для развития во всех сферах жизни человека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24"/>
          <p:cNvSpPr txBox="1"/>
          <p:nvPr/>
        </p:nvSpPr>
        <p:spPr>
          <a:xfrm>
            <a:off x="925200" y="2082450"/>
            <a:ext cx="5516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Масштаб решаемой задачи нашего проекта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начнется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регионального уровня, с последующим развитием в федеральный и мировой уровень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925200" y="2581350"/>
            <a:ext cx="72684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Польза решения данной задачи.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1. Появление нового и интересного в наше время.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2. Для удовлетворения потребностей как своих, так и окружающих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3. Возможность получить пассивный доход, узнаваемость.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925200" y="3479575"/>
            <a:ext cx="66852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Тренды нашей отрасли просты: Заработок и пассивный доход, как для нас, так и для клиента.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7" name="Google Shape;137;p24"/>
          <p:cNvSpPr txBox="1"/>
          <p:nvPr/>
        </p:nvSpPr>
        <p:spPr>
          <a:xfrm>
            <a:off x="925200" y="3955963"/>
            <a:ext cx="63126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Технологические преимущества нашего проекта в биометрических технологиях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1. В основном лица от 16-25 лет,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2. Подростки, люди которые ищут что-то новое и интересное и креативное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Приводя конкретные характеристики сегмента клиентов, с которым будете работать,а именно: контекст, ситуацию, потери.</a:t>
            </a:r>
            <a:endParaRPr i="1"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Клиенты, которые хотят чего-то нового, большое количество новых блюд без целей угодить обществу, уход клиента и потеря потенциальной прибыли.</a:t>
            </a:r>
            <a:endParaRPr sz="13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380550" y="2434575"/>
            <a:ext cx="79941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429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роблема клиента, которую мы решаем;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●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Появление новых и креативных решений в области питания 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существующих вариантов решения недостаточно.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●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той причине, что каждый человек уникален и не всегда получиться угодить его желаниям.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65" name="Google Shape;165;p27"/>
          <p:cNvSpPr txBox="1"/>
          <p:nvPr/>
        </p:nvSpPr>
        <p:spPr>
          <a:xfrm>
            <a:off x="516772" y="1867330"/>
            <a:ext cx="7003500" cy="38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2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Кулинарные кондиции</a:t>
            </a:r>
            <a:endParaRPr sz="2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выгода</a:t>
            </a:r>
            <a:r>
              <a:rPr lang="ru" sz="2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Пассивный заработок,Иметь возможность быть узнаваемым, презентовать своё авторство </a:t>
            </a:r>
            <a:endParaRPr sz="2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отличие</a:t>
            </a:r>
            <a:r>
              <a:rPr lang="ru" sz="2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Новое и интересное,которого нет в России</a:t>
            </a:r>
            <a:endParaRPr sz="2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доказательство</a:t>
            </a:r>
            <a:r>
              <a:rPr lang="ru" sz="2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Возможность каждого клиента оставить свой след в истории своей жизни.</a:t>
            </a:r>
            <a:endParaRPr sz="2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solidFill>
                <a:srgbClr val="FD493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66" name="Google Shape;16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>
            <p:ph type="title"/>
          </p:nvPr>
        </p:nvSpPr>
        <p:spPr>
          <a:xfrm>
            <a:off x="457192" y="7643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8"/>
          <p:cNvSpPr txBox="1"/>
          <p:nvPr/>
        </p:nvSpPr>
        <p:spPr>
          <a:xfrm>
            <a:off x="457200" y="1384625"/>
            <a:ext cx="5512800" cy="4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Какая технология будет использоваться для разработки продукта?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Биометрия, 3D технологии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Основное свойство/характеристика продукта, которая решает проблему потребителя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Большое количество новых блюд без целей угодить обществу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Чем ваш продукт по функциям и характеристикам отличается от других?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Оригинальностью и тем, что его нет в России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Дополнительные выгоды, которые потребитель может получить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Иметь возможность быть узнаваемым, презентовать своё авторство. Проявить себя без образования в новой для себя сфере.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5855563" y="1590200"/>
            <a:ext cx="2664600" cy="239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758" y="8716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3925" y="87163"/>
            <a:ext cx="694496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8386" y="1590200"/>
            <a:ext cx="3084163" cy="23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type="title"/>
          </p:nvPr>
        </p:nvSpPr>
        <p:spPr>
          <a:xfrm>
            <a:off x="457192" y="690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457200" y="1321925"/>
            <a:ext cx="8166300" cy="27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Какое оборудование, помещения и программное обеспечение нужны для производства продукта?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- Складские площади: 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  - Площадки для хранения сырья, полуфабрикатов и готовой продукции.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- Лаборатории: 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  - Если требуется контроль качества и разработка новых продуктов, потребуется отдельное помещение для исследований и испытаний.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- Канцелярские и офисные помещения: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  - Для административного управления, планирования и организации производственного процесса.</a:t>
            </a:r>
            <a:endParaRPr i="1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88" name="Google Shape;18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type="title"/>
          </p:nvPr>
        </p:nvSpPr>
        <p:spPr>
          <a:xfrm>
            <a:off x="456817" y="7210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195" name="Google Shape;195;p30"/>
          <p:cNvSpPr txBox="1"/>
          <p:nvPr>
            <p:ph idx="1" type="body"/>
          </p:nvPr>
        </p:nvSpPr>
        <p:spPr>
          <a:xfrm>
            <a:off x="413543" y="1321306"/>
            <a:ext cx="7993200" cy="256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 sz="1400"/>
              <a:t>Какие материалы, расходники и другие ресурсы потребуются для производства 1 шт. продукта?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"/>
              <a:t>Рабочая сила: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"/>
              <a:t>   - Зарплата рабочим: Стоимость труда сотрудников, участвующих в производстве.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"/>
              <a:t> Программное обеспечение и системы: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"/>
              <a:t>   - Производственные программы: Если используется автоматизированное оборудование, необходимо программное обеспечение для его работы.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"/>
              <a:t> Транспортные и логистические расходы: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ru"/>
              <a:t>   - Транспортировка: Если материал поступает из других мест, нужно учитывать стоимость доставки.</a:t>
            </a:r>
            <a:endParaRPr/>
          </a:p>
        </p:txBody>
      </p:sp>
      <p:sp>
        <p:nvSpPr>
          <p:cNvPr id="196" name="Google Shape;196;p30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97" name="Google Shape;197;p3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3925" y="8716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>
            <p:ph type="title"/>
          </p:nvPr>
        </p:nvSpPr>
        <p:spPr>
          <a:xfrm>
            <a:off x="404867" y="8076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205" name="Google Shape;205;p31"/>
          <p:cNvSpPr txBox="1"/>
          <p:nvPr>
            <p:ph idx="1" type="body"/>
          </p:nvPr>
        </p:nvSpPr>
        <p:spPr>
          <a:xfrm>
            <a:off x="457193" y="1318506"/>
            <a:ext cx="7993200" cy="3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 sz="1400"/>
              <a:t>Какие технологические операции и действия нужно выполнить для производства 1 шт. продукта?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1. Подготовка ингредиентов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- Сбор ингредиентов: Подготовка всех необходимых ингредиентов, таких как алкогольные и безалкогольные компоненты (негазированные и газированные напитки), сиропы, свежие фрукты, травы, пряности и т.д.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- Подготовка оборудования: Подготовка всех необходимых инструментов, таких как шейкеры, стаканы, мерные чашки, ложки, ножи и доски для резки.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2. Измерение и смешивание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- Измерение: Измерение нужных количеств каждого ингредиента с использованием мерных чашек или шейкера. Это важно для поддержания правильного баланса вкусов.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- Подготовка компонентов: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 - Если требуется, нарезка фруктов (например, лимонов, лаймов, ягод) на дольки или ломтики.</a:t>
            </a:r>
            <a:endParaRPr i="1" sz="1400"/>
          </a:p>
        </p:txBody>
      </p:sp>
      <p:sp>
        <p:nvSpPr>
          <p:cNvPr id="206" name="Google Shape;206;p3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207" name="Google Shape;207;p3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3925" y="8716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/>
          <p:nvPr>
            <p:ph type="title"/>
          </p:nvPr>
        </p:nvSpPr>
        <p:spPr>
          <a:xfrm>
            <a:off x="456817" y="60845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215" name="Google Shape;215;p32"/>
          <p:cNvSpPr txBox="1"/>
          <p:nvPr>
            <p:ph idx="1" type="body"/>
          </p:nvPr>
        </p:nvSpPr>
        <p:spPr>
          <a:xfrm>
            <a:off x="692675" y="1257527"/>
            <a:ext cx="7993200" cy="40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 - Измельчение трав, если они используются в коктейле.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3. Приготовление коктейля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- Смешивание: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 - Если рецепт требует взбалтывания, все ингредиенты помещаются в шейкер со льдом и взбалтываются до получения однородной консистенции.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 - Если требуется слой коктейля, ингредиенты могут быть налиты поочередно в стакан или сосуд (например, наливание с ложки).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- Подача: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 - Перелейте коктейль в подготовленный стакан (например, бокал для коктейля, хайбола и т.д.) с использованием сита или фильтра, если это необходимо.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 4. Украшение</a:t>
            </a:r>
            <a:endParaRPr i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1" lang="ru" sz="1400"/>
              <a:t>- Декорирование: Добавление декоративных элементов, таких как дольки фруктов, веточки мяты, зонтики или другие украшения для придания визуального эффекта.</a:t>
            </a:r>
            <a:endParaRPr i="1"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217" name="Google Shape;217;p3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6" name="Google Shape;226;p33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2163875" y="772425"/>
            <a:ext cx="6511500" cy="41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на рынке B2C, предлагая уникальные коктейли и связанные с ними возможности для клиентов, чтобы они могли зарабатывать на продаже своих собственных рецептов или участвуя в акциях. Наша целевая аудитория включает десятки тысяч людей, включая любителей коктейлей, путешественников и людей, посещающих бары и рестораны. Средняя стоимость нашего решения (коктейля) составит около 10 долларов, но с дополнительными возможностями по зарабатыванию, стоимость участия может варьироваться. Ожидаем, что около 5% целевой аудитории купит наш продукт в первый год, что составит приблизительно 5000 продаж. В результате, предполагая объем продаж в 1000 рублей, мы можем заработать около 4 997 150 рублей в первый год.</a:t>
            </a:r>
            <a:endParaRPr i="1"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230" name="Google Shape;23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457194" y="1941963"/>
            <a:ext cx="69366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b="0" i="1" lang="ru" sz="11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</a:t>
            </a:r>
            <a:r>
              <a:rPr i="1"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</a:t>
            </a:r>
            <a:r>
              <a:rPr b="0" i="1" lang="ru" sz="11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 прямых, так и косвенных).</a:t>
            </a:r>
            <a:endParaRPr b="0" i="1" sz="11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Font typeface="Raleway"/>
              <a:buChar char="●"/>
            </a:pPr>
            <a:r>
              <a:rPr i="1"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Прямые конкуренты:</a:t>
            </a:r>
            <a:endParaRPr i="1"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Font typeface="Raleway"/>
              <a:buChar char="●"/>
            </a:pPr>
            <a:r>
              <a:rPr i="1"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- Барные сети и рестораны: Заведения, предлагающие широкий ассортимент коктейлей, часто с уникальными рецептами и специальными предложениями.</a:t>
            </a:r>
            <a:endParaRPr i="1"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Font typeface="Raleway"/>
              <a:buChar char="●"/>
            </a:pPr>
            <a:r>
              <a:rPr i="1"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- Коктейльные платформы и приложения: Сервисы, которые позволяют пользователям создавать и делиться своими рецептами коктейлей, могут предлагать схожие возможности для заработка.</a:t>
            </a:r>
            <a:endParaRPr i="1"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Font typeface="Raleway"/>
              <a:buChar char="●"/>
            </a:pPr>
            <a:r>
              <a:rPr i="1"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Косвенные конкуренты:</a:t>
            </a:r>
            <a:endParaRPr i="1"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Font typeface="Raleway"/>
              <a:buChar char="●"/>
            </a:pPr>
            <a:r>
              <a:rPr i="1"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- Производители алкогольных напитков: Компании, выпускающие готовые коктейли или смеси, которые могут быть более удобными для потребителей.</a:t>
            </a:r>
            <a:endParaRPr i="1"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100"/>
              <a:buFont typeface="Raleway"/>
              <a:buChar char="●"/>
            </a:pPr>
            <a:r>
              <a:rPr i="1"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- Онлайн-курсы по искусству приготовления коктейлей: Форматы, которые обучают пользователей, как готовить коктейли и зарабатывать на продаже своих навыков.</a:t>
            </a:r>
            <a:endParaRPr i="1"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1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type="title"/>
          </p:nvPr>
        </p:nvSpPr>
        <p:spPr>
          <a:xfrm>
            <a:off x="457200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idx="1" type="body"/>
          </p:nvPr>
        </p:nvSpPr>
        <p:spPr>
          <a:xfrm>
            <a:off x="457193" y="1171331"/>
            <a:ext cx="7993200" cy="37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i="1" lang="ru" sz="1700">
                <a:solidFill>
                  <a:srgbClr val="132C40"/>
                </a:solidFill>
              </a:rPr>
              <a:t>Опишите ваше преимущество, за счет чего вы сможете преодолеть конкурентов или отстроиться от них.</a:t>
            </a:r>
            <a:endParaRPr i="1" sz="1700">
              <a:solidFill>
                <a:srgbClr val="132C4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i="1" lang="ru" sz="1700">
                <a:solidFill>
                  <a:srgbClr val="132C40"/>
                </a:solidFill>
              </a:rPr>
              <a:t>- Интерактивность: Предлагаем клиентам уникальную возможность не только наслаждаться коктейлями, но и участвовать в создании и продаже собственных рецептов через нашу платформу. Это позволит им зарабатывать на своих креативных идеях и способствует глубокой вовлеченности в процесс.</a:t>
            </a:r>
            <a:endParaRPr i="1" sz="1700">
              <a:solidFill>
                <a:srgbClr val="132C4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i="1" lang="ru" sz="1700">
                <a:solidFill>
                  <a:srgbClr val="132C40"/>
                </a:solidFill>
              </a:rPr>
              <a:t>- Сообщество и поддержка: Мы создаем сообщество любителей коктейлей, где пользователи могут обмениваться рецептами, получать советы и поддержку от экспертов, что делает предложение более привлекательным.</a:t>
            </a:r>
            <a:endParaRPr i="1" sz="1700">
              <a:solidFill>
                <a:srgbClr val="132C40"/>
              </a:solidFill>
            </a:endParaRPr>
          </a:p>
        </p:txBody>
      </p:sp>
      <p:sp>
        <p:nvSpPr>
          <p:cNvPr id="248" name="Google Shape;248;p3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457201" y="3856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457200" y="3176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КОНКУРЕНТЫ</a:t>
            </a:r>
            <a:endParaRPr sz="300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/>
        </p:nvSpPr>
        <p:spPr>
          <a:xfrm>
            <a:off x="662119" y="2172381"/>
            <a:ext cx="6936600" cy="29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i="1"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продаем?</a:t>
            </a:r>
            <a:endParaRPr i="1"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i="1"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продаем уникальные коктейли и связанные с ними возможности для клиентов, включая платформу, на которой они могут не только заказывать и наслаждаться коктейлями, но и создавать и распространять свои собственные рецепты. Также мы предлагаем обучение, форматы мероприятий (мастер-классы), возможности участия в конкурсах на лучший коктейль и схемах вознаграждения за продажу собственных рецептов.</a:t>
            </a:r>
            <a:endParaRPr i="1"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i="1"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6"/>
          <p:cNvSpPr txBox="1"/>
          <p:nvPr>
            <p:ph type="title"/>
          </p:nvPr>
        </p:nvSpPr>
        <p:spPr>
          <a:xfrm>
            <a:off x="586726" y="124420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260" name="Google Shape;26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7"/>
          <p:cNvSpPr txBox="1"/>
          <p:nvPr>
            <p:ph idx="1" type="body"/>
          </p:nvPr>
        </p:nvSpPr>
        <p:spPr>
          <a:xfrm>
            <a:off x="456818" y="1361806"/>
            <a:ext cx="7993200" cy="3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Кому продаем?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Наша целевая аудитория включает: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- Любителей коктейлей: Люди, заинтересованные в создании и потреблении уникальных коктейлей.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- Бары и рестораны: Заведения, которые хотят разнообразить свое меню и привлечь новых клиентов.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- Потребители, заинтересованные в заработке: Люди, желающие получить дополнительный доход, создавая и продавая свои рецепты коктейлей через нашу платформу.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- Молодежь и студентов: Социально активные группы, которые наслаждаются участием в мероприятиях и хотят экспериментировать с коктейлями.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7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68" name="Google Shape;268;p37"/>
          <p:cNvSpPr/>
          <p:nvPr/>
        </p:nvSpPr>
        <p:spPr>
          <a:xfrm>
            <a:off x="457201" y="4352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7"/>
          <p:cNvSpPr txBox="1"/>
          <p:nvPr>
            <p:ph type="title"/>
          </p:nvPr>
        </p:nvSpPr>
        <p:spPr>
          <a:xfrm>
            <a:off x="456826" y="38335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/>
          <p:nvPr>
            <p:ph idx="1" type="body"/>
          </p:nvPr>
        </p:nvSpPr>
        <p:spPr>
          <a:xfrm>
            <a:off x="457193" y="1016156"/>
            <a:ext cx="7993200" cy="41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Какую пользу и выгоду получает клиент?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Клиенты получают несколько ключевых преимуществ: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1. Заработок: Возможность зарабатывать деньги на продаже своих оригинальных коктейлей, что </a:t>
            </a:r>
            <a:r>
              <a:rPr lang="ru" sz="1500"/>
              <a:t>придает</a:t>
            </a:r>
            <a:r>
              <a:rPr lang="ru" sz="1500"/>
              <a:t> дополнительную ценность их креативности.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2. Креативное самовыражение: Шанс экспериментировать с рецептами, учиться и делиться своими кулинарными идеями с другими.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3. Комьюнити: Доступ к сообществу единомышленников, обучение и участие в конкурсах, что создает атмосферу взаимодействия и обмена опытом.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4. Качество и разнообразие: Возможность наслаждаться высококачественными коктейлями, сделанными из свежих ингредиентов, а также открывать новые вкусовые ощущения.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/>
              <a:t>5. Обучение и поддержка: Участие в мастер-классах и обучение приготовлению коктейлей от профессионалов, что добавляет дополнительную ценность нашему предложению.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500"/>
          </a:p>
        </p:txBody>
      </p:sp>
      <p:sp>
        <p:nvSpPr>
          <p:cNvPr id="275" name="Google Shape;275;p38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76" name="Google Shape;276;p38"/>
          <p:cNvSpPr/>
          <p:nvPr/>
        </p:nvSpPr>
        <p:spPr>
          <a:xfrm>
            <a:off x="617101" y="3956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8"/>
          <p:cNvSpPr txBox="1"/>
          <p:nvPr>
            <p:ph type="title"/>
          </p:nvPr>
        </p:nvSpPr>
        <p:spPr>
          <a:xfrm>
            <a:off x="690601" y="36965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title"/>
          </p:nvPr>
        </p:nvSpPr>
        <p:spPr>
          <a:xfrm>
            <a:off x="366518" y="8249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283" name="Google Shape;283;p3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285" name="Google Shape;28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900" y="1899913"/>
            <a:ext cx="1414876" cy="10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26150" y="1899925"/>
            <a:ext cx="1331050" cy="108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68299" y="1924275"/>
            <a:ext cx="1331050" cy="105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99800" y="1869100"/>
            <a:ext cx="1331050" cy="112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52600" y="1834750"/>
            <a:ext cx="1331050" cy="11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9"/>
          <p:cNvSpPr txBox="1"/>
          <p:nvPr/>
        </p:nvSpPr>
        <p:spPr>
          <a:xfrm>
            <a:off x="129900" y="3660250"/>
            <a:ext cx="1878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Администратор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3" name="Google Shape;293;p39"/>
          <p:cNvSpPr txBox="1"/>
          <p:nvPr/>
        </p:nvSpPr>
        <p:spPr>
          <a:xfrm>
            <a:off x="7700250" y="3659388"/>
            <a:ext cx="1591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Интегратор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4" name="Google Shape;294;p39"/>
          <p:cNvSpPr txBox="1"/>
          <p:nvPr/>
        </p:nvSpPr>
        <p:spPr>
          <a:xfrm>
            <a:off x="6069275" y="3659400"/>
            <a:ext cx="2158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Интегратор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39"/>
          <p:cNvSpPr txBox="1"/>
          <p:nvPr/>
        </p:nvSpPr>
        <p:spPr>
          <a:xfrm>
            <a:off x="4684775" y="3659400"/>
            <a:ext cx="19656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Интегратор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6" name="Google Shape;296;p3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11824" y="1908775"/>
            <a:ext cx="1086026" cy="105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9"/>
          <p:cNvSpPr txBox="1"/>
          <p:nvPr/>
        </p:nvSpPr>
        <p:spPr>
          <a:xfrm>
            <a:off x="788188" y="3659400"/>
            <a:ext cx="28467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Предприниматель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8" name="Google Shape;298;p39"/>
          <p:cNvSpPr txBox="1"/>
          <p:nvPr/>
        </p:nvSpPr>
        <p:spPr>
          <a:xfrm>
            <a:off x="2352950" y="3659400"/>
            <a:ext cx="2806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Предприниматель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9" name="Google Shape;299;p39"/>
          <p:cNvSpPr txBox="1"/>
          <p:nvPr/>
        </p:nvSpPr>
        <p:spPr>
          <a:xfrm>
            <a:off x="171788" y="3234900"/>
            <a:ext cx="13311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Синьков Марк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0" name="Google Shape;300;p39"/>
          <p:cNvSpPr txBox="1"/>
          <p:nvPr/>
        </p:nvSpPr>
        <p:spPr>
          <a:xfrm>
            <a:off x="1625225" y="3234900"/>
            <a:ext cx="13683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Бигеев Артём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1" name="Google Shape;301;p39"/>
          <p:cNvSpPr txBox="1"/>
          <p:nvPr/>
        </p:nvSpPr>
        <p:spPr>
          <a:xfrm>
            <a:off x="2993525" y="3234900"/>
            <a:ext cx="14946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Любимов Кирилл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2" name="Google Shape;302;p39"/>
          <p:cNvSpPr txBox="1"/>
          <p:nvPr/>
        </p:nvSpPr>
        <p:spPr>
          <a:xfrm>
            <a:off x="4643975" y="3115038"/>
            <a:ext cx="13683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Воротилкин Никита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3" name="Google Shape;303;p39"/>
          <p:cNvSpPr txBox="1"/>
          <p:nvPr/>
        </p:nvSpPr>
        <p:spPr>
          <a:xfrm>
            <a:off x="5751400" y="3234900"/>
            <a:ext cx="18012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Турсунов Дмитрий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4" name="Google Shape;304;p39"/>
          <p:cNvSpPr txBox="1"/>
          <p:nvPr/>
        </p:nvSpPr>
        <p:spPr>
          <a:xfrm>
            <a:off x="7700250" y="3234900"/>
            <a:ext cx="13086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Булыгин Константин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5" name="Google Shape;305;p39"/>
          <p:cNvSpPr txBox="1"/>
          <p:nvPr/>
        </p:nvSpPr>
        <p:spPr>
          <a:xfrm>
            <a:off x="-87525" y="4126975"/>
            <a:ext cx="18012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организовывать работу в команде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39"/>
          <p:cNvSpPr txBox="1"/>
          <p:nvPr/>
        </p:nvSpPr>
        <p:spPr>
          <a:xfrm>
            <a:off x="5534825" y="4225800"/>
            <a:ext cx="20610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выяснять потребности клиентов и ЦА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7" name="Google Shape;307;p39"/>
          <p:cNvSpPr txBox="1"/>
          <p:nvPr/>
        </p:nvSpPr>
        <p:spPr>
          <a:xfrm>
            <a:off x="1354238" y="4126975"/>
            <a:ext cx="18012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следить за работой специалистов 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8" name="Google Shape;308;p39"/>
          <p:cNvSpPr txBox="1"/>
          <p:nvPr/>
        </p:nvSpPr>
        <p:spPr>
          <a:xfrm>
            <a:off x="3008900" y="4126975"/>
            <a:ext cx="14946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Решать коммерческие  вопросы 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p39"/>
          <p:cNvSpPr txBox="1"/>
          <p:nvPr/>
        </p:nvSpPr>
        <p:spPr>
          <a:xfrm>
            <a:off x="4372575" y="4203750"/>
            <a:ext cx="1522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Поддерживать связь с клиентами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0" name="Google Shape;310;p39"/>
          <p:cNvSpPr txBox="1"/>
          <p:nvPr/>
        </p:nvSpPr>
        <p:spPr>
          <a:xfrm>
            <a:off x="7628775" y="4204625"/>
            <a:ext cx="1254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Поддерживать связь с клиентами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0"/>
          <p:cNvSpPr txBox="1"/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16" name="Google Shape;316;p40"/>
          <p:cNvSpPr txBox="1"/>
          <p:nvPr/>
        </p:nvSpPr>
        <p:spPr>
          <a:xfrm>
            <a:off x="609150" y="18980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1.Проведение аналитического опроса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2.Создание и тестирование приложения нашего проекта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3.Привлечение финансирования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7" name="Google Shape;317;p4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319" name="Google Shape;31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1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6" name="Google Shape;326;p41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Фото</a:t>
            </a:r>
            <a:endParaRPr sz="1400"/>
          </a:p>
        </p:txBody>
      </p:sp>
      <p:sp>
        <p:nvSpPr>
          <p:cNvPr id="327" name="Google Shape;327;p41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QR-код на ТГ или карточку с</a:t>
            </a:r>
            <a:r>
              <a:rPr lang="ru" sz="1400"/>
              <a:t> </a:t>
            </a:r>
            <a:r>
              <a:rPr lang="ru" sz="1400"/>
              <a:t>контактами</a:t>
            </a:r>
            <a:endParaRPr sz="1400"/>
          </a:p>
        </p:txBody>
      </p:sp>
      <p:pic>
        <p:nvPicPr>
          <p:cNvPr id="328" name="Google Shape;328;p4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330" name="Google Shape;330;p41"/>
          <p:cNvSpPr/>
          <p:nvPr/>
        </p:nvSpPr>
        <p:spPr>
          <a:xfrm>
            <a:off x="561525" y="2282000"/>
            <a:ext cx="1954200" cy="166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1" name="Google Shape;331;p41"/>
          <p:cNvSpPr/>
          <p:nvPr/>
        </p:nvSpPr>
        <p:spPr>
          <a:xfrm>
            <a:off x="4572000" y="2282000"/>
            <a:ext cx="3132000" cy="166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2" name="Google Shape;33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058" y="95512"/>
            <a:ext cx="788690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225" y="95513"/>
            <a:ext cx="694496" cy="4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" y="2282000"/>
            <a:ext cx="2348959" cy="16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7775" y="2144050"/>
            <a:ext cx="3427800" cy="18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