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4" r:id="rId4"/>
    <p:sldId id="283" r:id="rId5"/>
    <p:sldId id="282" r:id="rId6"/>
    <p:sldId id="276" r:id="rId7"/>
    <p:sldId id="277" r:id="rId8"/>
    <p:sldId id="278" r:id="rId9"/>
    <p:sldId id="281" r:id="rId10"/>
    <p:sldId id="28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B61D1B"/>
    <a:srgbClr val="8C1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8"/>
    <p:restoredTop sz="94668"/>
  </p:normalViewPr>
  <p:slideViewPr>
    <p:cSldViewPr snapToGrid="0">
      <p:cViewPr varScale="1">
        <p:scale>
          <a:sx n="79" d="100"/>
          <a:sy n="79" d="100"/>
        </p:scale>
        <p:origin x="6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2FFF-BAC1-43B8-80DC-2999FF81AE71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5831-BB18-430D-96CE-B07928F8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4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D5831-BB18-430D-96CE-B07928F8963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7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5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9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0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28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88F5-2BF5-4F11-A095-C83D8E76BE2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4447-9921-4734-B3E6-B7629F287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8121" y="3900489"/>
            <a:ext cx="10363200" cy="2181225"/>
          </a:xfrm>
        </p:spPr>
        <p:txBody>
          <a:bodyPr>
            <a:norm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AllerGuard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-104775"/>
            <a:ext cx="1219308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9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92569" y="1672483"/>
            <a:ext cx="8247062" cy="3819525"/>
          </a:xfrm>
        </p:spPr>
        <p:txBody>
          <a:bodyPr>
            <a:no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данным Всемирной организации здравоохранения (ВОЗ), более 40% мирового населения страдает от аллергии в той или иной форме.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Сезонные обострения аллергий, особенно весной и летом, когда активизируются растения и деревья, такие как береза, ольха и тополь, существенно ухудшают качество жизни. В регионах с активным ростом аллергенных растений, в Тульской области, от 20% до 25% (Примерно 80-100 тыс. Чел.)  населения сталкиваются с сезонными аллергиями.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71891"/>
            <a:ext cx="1184887" cy="1675357"/>
          </a:xfrm>
          <a:prstGeom prst="rect">
            <a:avLst/>
          </a:prstGeom>
        </p:spPr>
      </p:pic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1477363" y="618215"/>
            <a:ext cx="7218362" cy="1076324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проекта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03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55836" y="1638300"/>
            <a:ext cx="8247062" cy="3819525"/>
          </a:xfrm>
        </p:spPr>
        <p:txBody>
          <a:bodyPr/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увеличением числа людей, страдающих от аллергии на пыльцу и цветение злаков возникает необходимость в разработке эффективного инструмента для мониторинга и управления симптомами аллергии.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решения не всегда предоставляют актуальную информацию о концентрации аллергенов в воздухе, а также не учитывают индивидуальные особенности пользователей. Это приводит к недостаточной информированности о рисках, затруднениям в планировании активности на свежем воздухе и ухудшению качества жизни аллергиков.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289356" y="561976"/>
            <a:ext cx="7218362" cy="1076324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7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58386" y="1504061"/>
            <a:ext cx="8247062" cy="4956560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 предлагаем решение данной проблемы в виде мобильного приложения для аллергиков, которое поможет пользователям не только избегать аллергенных зон, но и планировать свою активность в зависимости от сезона и локации. Основные функции приложения: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 Календарь аллергенов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Геолокационные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метки аллергенных зон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3. Персонализированные уведомления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Связь между пользователями приложения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Цели и задачи: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Снижение заболеваемости и смертности от осложнений, связанных с аллергическими реакциями.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Повышение осведомленности населения о рисках и мерах профилактики аллергий.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высокого уровня клиентского сервиса 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Приложение для аллергиков станет важным инструментом для управления состоянием здоровья миллионов людей.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289356" y="561976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8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07484" y="561976"/>
            <a:ext cx="7218362" cy="1076324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 потребителей (В2С)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Целевой рынок: Люди страдающие от аллергии, родители детей аллергиков, люди с хроническими заболеваниями.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Целевой рынок для приложения достаточно разнообразен и включает в себя различные группы пользователей с уникальными потребностями.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Конкуренция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488620"/>
              </p:ext>
            </p:extLst>
          </p:nvPr>
        </p:nvGraphicFramePr>
        <p:xfrm>
          <a:off x="764155" y="1806168"/>
          <a:ext cx="10179462" cy="4925371"/>
        </p:xfrm>
        <a:graphic>
          <a:graphicData uri="http://schemas.openxmlformats.org/drawingml/2006/table">
            <a:tbl>
              <a:tblPr/>
              <a:tblGrid>
                <a:gridCol w="10179462">
                  <a:extLst>
                    <a:ext uri="{9D8B030D-6E8A-4147-A177-3AD203B41FA5}">
                      <a16:colId xmlns:a16="http://schemas.microsoft.com/office/drawing/2014/main" val="1962132422"/>
                    </a:ext>
                  </a:extLst>
                </a:gridCol>
              </a:tblGrid>
              <a:tr h="4925371"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Пищевые добавки (YENA </a:t>
                      </a: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</a:rPr>
                        <a:t>Software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приложение разработано для людей с пищевой аллергией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невозможно отследить аллергию на цветение и на холод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возможность отслеживания самочувствия и симптомов аллергии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пыльца </a:t>
                      </a: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</a:rPr>
                        <a:t>club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возможность вносить изменения о своем самочувствии за прошлую неделю, также видны показатели только за текущую неделю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возможно отслеживать очаги аллергии только по Москве и Московской области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представлены неточные данные о местоположении деревьев и их видах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в меню отсутствуют названия растений, представлены только фотографии растений, что вызывает трудность у пользователей при определении растения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возможность связи с другими аллергиками, что препятствует взаимопомощи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сотрудничество с больницами, которые специализируются на лечении и профилактике аллергии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при замене устройства не сохраняется учётная запись, что делает невозможным отслеживание и сравнение симптомов при смене устройства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возможность отслеживания </a:t>
                      </a: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</a:rPr>
                        <a:t>холодовая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 аллергия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</a:rPr>
                        <a:t>Pollen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</a:rPr>
                        <a:t>Patrol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дневник для аллергиков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черно белый интерфейс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возможно лишь отслеживание симптомов аллергии, другой функционал отсутствует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IPIIT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приложение разработано для людей с пищевой аллергией 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невозможно отследить аллергию на цветение и на холод</a:t>
                      </a:r>
                      <a:b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0" dirty="0">
                          <a:effectLst/>
                          <a:latin typeface="Arial" panose="020B0604020202020204" pitchFamily="34" charset="0"/>
                        </a:rPr>
                        <a:t>- отсутствует возможность отслеживания самочувствия и симптомов других аллергий</a:t>
                      </a:r>
                    </a:p>
                  </a:txBody>
                  <a:tcPr marL="17452" marR="17452" marT="11635" marB="116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39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15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9356" y="800621"/>
            <a:ext cx="7218362" cy="1076324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9845" y="1432089"/>
            <a:ext cx="9412287" cy="488103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Создание ценности для потребителей: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Приложение будет предоставлять пользователям доступ к интерактивной карте аллергенов, включая актуальную информацию о местах с высоким риском обострения аллергии. </a:t>
            </a:r>
          </a:p>
          <a:p>
            <a:pPr marL="342900" indent="-342900">
              <a:buAutoNum type="arabicPeriod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Выстраивание отношений с потребителями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: Мы планируем создать удобный интерфейс, обеспечивающий постоянный доступ к данным, и предоставлять пользователям персонализированные рекомендации, включая уведомления о сезонных изменениях и прогнозах. </a:t>
            </a:r>
          </a:p>
          <a:p>
            <a:pPr marL="342900" indent="-342900">
              <a:buAutoNum type="arabicPeriod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Способы получения дохода: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Подписка: Premium-версия приложения с расширенным функционалом</a:t>
            </a:r>
            <a:r>
              <a:rPr lang="en-US" sz="1800" dirty="0">
                <a:solidFill>
                  <a:srgbClr val="000000"/>
                </a:solidFill>
                <a:latin typeface="&quot;Times New Roman&quot;"/>
              </a:rPr>
              <a:t>.</a:t>
            </a:r>
            <a:r>
              <a:rPr lang="ru-RU" sz="1800" dirty="0">
                <a:solidFill>
                  <a:srgbClr val="000000"/>
                </a:solidFill>
                <a:latin typeface="&quot;Times New Roman&quot;"/>
              </a:rPr>
              <a:t> 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Реклама: Размещение рекламы брендов, связанных со здоровьем, а также партнёрских предложений (медицинские клиники, фармацевтические компании, производители фильтров и увлажнителей воздуха).</a:t>
            </a:r>
          </a:p>
          <a:p>
            <a:pPr marL="342900" indent="-342900">
              <a:buAutoNum type="arabicPeriod" startAt="4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Привлечение ресурсов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: Для разработки приложения будут использованы грантовые средства, а также возможное привлечение инвесторов, заинтересованных в инновационных медицинских решениях.</a:t>
            </a:r>
          </a:p>
          <a:p>
            <a:pPr marL="342900" indent="-342900">
              <a:buAutoNum type="arabicPeriod" startAt="4"/>
            </a:pP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 Каналы продвижения и сбыта: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Размещение в магазинах приложений (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&quot;Times New Roman&quot;"/>
              </a:rPr>
              <a:t>App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 Store и Google Play).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        Партнёрство с клиниками, аптеками и магазинами, предлагающими товары для аллергиков.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&quot;Times New Roman&quot;"/>
              </a:rPr>
              <a:t>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7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96913" y="1638300"/>
            <a:ext cx="8247062" cy="3819525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опыта разработки подобных приложений</a:t>
            </a:r>
          </a:p>
          <a:p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Маркетинговые </a:t>
            </a: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сложности</a:t>
            </a:r>
          </a:p>
          <a:p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компетенций у участников команды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289356" y="26245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ТЕКУЩИЕ ПРОБЛЕМЫ</a:t>
            </a:r>
            <a: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cap="all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0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732443" y="425243"/>
            <a:ext cx="7218362" cy="1076324"/>
          </a:xfrm>
        </p:spPr>
        <p:txBody>
          <a:bodyPr>
            <a:noAutofit/>
          </a:bodyPr>
          <a:lstStyle/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b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6301" y="3466032"/>
            <a:ext cx="2572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Корогодина Екатерина Александровна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06" y="1273324"/>
            <a:ext cx="2098705" cy="209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02115" y="3372029"/>
            <a:ext cx="3802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Лидер</a:t>
            </a:r>
          </a:p>
          <a:p>
            <a:pPr algn="ctr"/>
            <a:r>
              <a:rPr lang="ru-RU" dirty="0" err="1"/>
              <a:t>Канунников</a:t>
            </a:r>
            <a:r>
              <a:rPr lang="ru-RU" dirty="0"/>
              <a:t> Сергей Всеволодович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008" y="3466032"/>
            <a:ext cx="223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Дроба</a:t>
            </a:r>
            <a:r>
              <a:rPr lang="ru-RU" dirty="0"/>
              <a:t> Софья Максимовна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" b="4023"/>
          <a:stretch/>
        </p:blipFill>
        <p:spPr bwMode="auto">
          <a:xfrm>
            <a:off x="4298458" y="4112363"/>
            <a:ext cx="1955153" cy="195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" r="2422"/>
          <a:stretch/>
        </p:blipFill>
        <p:spPr bwMode="auto">
          <a:xfrm>
            <a:off x="7955090" y="1638300"/>
            <a:ext cx="1827732" cy="182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78412" y="6083458"/>
            <a:ext cx="2995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Косолапкин</a:t>
            </a:r>
            <a:r>
              <a:rPr lang="ru-RU" dirty="0"/>
              <a:t> Егор Федорович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51" y="1638300"/>
            <a:ext cx="1827732" cy="182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674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432231" y="655979"/>
            <a:ext cx="7218362" cy="1076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ПЛАНЫ РАЗВИТИЯ</a:t>
            </a:r>
            <a:br>
              <a:rPr lang="ru-RU" cap="all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472595"/>
              </p:ext>
            </p:extLst>
          </p:nvPr>
        </p:nvGraphicFramePr>
        <p:xfrm>
          <a:off x="679722" y="1542542"/>
          <a:ext cx="9465013" cy="4929826"/>
        </p:xfrm>
        <a:graphic>
          <a:graphicData uri="http://schemas.openxmlformats.org/drawingml/2006/table">
            <a:tbl>
              <a:tblPr/>
              <a:tblGrid>
                <a:gridCol w="9465013">
                  <a:extLst>
                    <a:ext uri="{9D8B030D-6E8A-4147-A177-3AD203B41FA5}">
                      <a16:colId xmlns:a16="http://schemas.microsoft.com/office/drawing/2014/main" val="3936229371"/>
                    </a:ext>
                  </a:extLst>
                </a:gridCol>
              </a:tblGrid>
              <a:tr h="447887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План дальнейшего развития </a:t>
                      </a:r>
                      <a:r>
                        <a:rPr lang="ru-RU" sz="1400" b="0" dirty="0" err="1">
                          <a:effectLst/>
                          <a:latin typeface="Arial" panose="020B0604020202020204" pitchFamily="34" charset="0"/>
                        </a:rPr>
                        <a:t>стартап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-проекта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1. Завершение разработки MVP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В течение 2-3 месяцев завершить разработку приложения с базовым функционалом карты очагов раздражителей.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Провести тестирование приложения среди целевой аудитории и собрать обратную связь</a:t>
                      </a: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2. Оптимизация алгоритмов анализа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В течение следующих 2-4 месяцев провести работы по улучшению алгоритмов </a:t>
                      </a:r>
                      <a:r>
                        <a:rPr lang="ru-RU" sz="1400" b="0" dirty="0" err="1">
                          <a:effectLst/>
                          <a:latin typeface="Arial" panose="020B0604020202020204" pitchFamily="34" charset="0"/>
                        </a:rPr>
                        <a:t>нейросети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 для более точного анализа данных о кронах деревьев и выделения зон с высокими концентрациями раздражителей.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Провести пилотные тестирования в партнерстве с организациями по охране окружающей среды или местными университетами.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. Расширение функционала приложения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В течение 4-6 месяцев добавить новые функции (т.к. вряд ли сразу в приложении будут все заявленные функции)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. Привлечение пользователей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Организация презентаций и участие в выставках здоровья и технологий для большей известности проекта.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. Поиск инвестиций и партнерств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В течение 6-12 месяцев активно искать источники финансирования, включая венчурный капитал, гранты и государственные программы. 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Заключить партнерские соглашения с клиниками и аптечными сетями для интеграции и распространения приложения.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. Поддержка</a:t>
                      </a:r>
                      <a:b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- Участие в конкурсах </a:t>
                      </a:r>
                      <a:r>
                        <a:rPr lang="ru-RU" sz="1400" b="0" dirty="0" err="1">
                          <a:effectLst/>
                          <a:latin typeface="Arial" panose="020B0604020202020204" pitchFamily="34" charset="0"/>
                        </a:rPr>
                        <a:t>стартапов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</a:rPr>
                        <a:t> для получения дополнительной поддержки и видимости.</a:t>
                      </a:r>
                    </a:p>
                  </a:txBody>
                  <a:tcPr marL="16909" marR="16909" marT="11273" marB="11273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8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3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" y="-37057"/>
            <a:ext cx="1184887" cy="16753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65389" y="2862841"/>
            <a:ext cx="6101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598857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907</Words>
  <Application>Microsoft Office PowerPoint</Application>
  <PresentationFormat>Широкоэкранный</PresentationFormat>
  <Paragraphs>47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"Times New Roman"</vt:lpstr>
      <vt:lpstr>Arial</vt:lpstr>
      <vt:lpstr>Calibri</vt:lpstr>
      <vt:lpstr>Calibri Light</vt:lpstr>
      <vt:lpstr>Tahoma</vt:lpstr>
      <vt:lpstr>Тема Office</vt:lpstr>
      <vt:lpstr>AllerGuard</vt:lpstr>
      <vt:lpstr>Актуальность проекта </vt:lpstr>
      <vt:lpstr>ПРОБЛЕМА </vt:lpstr>
      <vt:lpstr>Презентация PowerPoint</vt:lpstr>
      <vt:lpstr>РЫНОК </vt:lpstr>
      <vt:lpstr>БИЗНЕС-МОДЕЛЬ  </vt:lpstr>
      <vt:lpstr>Презентация PowerPoint</vt:lpstr>
      <vt:lpstr>КОМАНДА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Микаел Галустян</cp:lastModifiedBy>
  <cp:revision>32</cp:revision>
  <dcterms:created xsi:type="dcterms:W3CDTF">2024-10-28T15:31:12Z</dcterms:created>
  <dcterms:modified xsi:type="dcterms:W3CDTF">2024-11-29T12:07:16Z</dcterms:modified>
</cp:coreProperties>
</file>