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29D22C6-4DA5-433B-BF54-2CF1A33FBB47}" v="1246" dt="2023-05-27T06:27:06.876"/>
    <p1510:client id="{4B209B7B-B6FA-43FF-88B3-ADF3FB59FC00}" v="404" dt="2023-05-25T11:54:25.34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2" autoAdjust="0"/>
    <p:restoredTop sz="94660"/>
  </p:normalViewPr>
  <p:slideViewPr>
    <p:cSldViewPr snapToGrid="0">
      <p:cViewPr varScale="1">
        <p:scale>
          <a:sx n="73" d="100"/>
          <a:sy n="73" d="100"/>
        </p:scale>
        <p:origin x="54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roup 88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0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2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3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4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5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6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7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8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9" name="Rectangle 38"/>
            <p:cNvSpPr/>
            <p:nvPr/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Rectangle 40"/>
            <p:cNvSpPr/>
            <p:nvPr/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9236" y="2075504"/>
            <a:ext cx="8679915" cy="1748729"/>
          </a:xfrm>
        </p:spPr>
        <p:txBody>
          <a:bodyPr bIns="0" anchor="b">
            <a:normAutofit/>
          </a:bodyPr>
          <a:lstStyle>
            <a:lvl1pPr algn="ctr">
              <a:lnSpc>
                <a:spcPct val="80000"/>
              </a:lnSpc>
              <a:defRPr sz="5400" spc="-150">
                <a:solidFill>
                  <a:srgbClr val="FFFE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9237" y="3906266"/>
            <a:ext cx="8673427" cy="1322587"/>
          </a:xfrm>
        </p:spPr>
        <p:txBody>
          <a:bodyPr t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rgbClr val="FFFEFF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 vert="horz" lIns="91440" tIns="45720" rIns="91440" bIns="45720" rtlCol="0" anchor="ctr"/>
          <a:lstStyle>
            <a:lvl1pPr>
              <a:defRPr lang="en-US"/>
            </a:lvl1pPr>
          </a:lstStyle>
          <a:p>
            <a:fld id="{48A87A34-81AB-432B-8DAE-1953F412C126}" type="datetimeFigureOut">
              <a:rPr lang="en-US" dirty="0"/>
              <a:pPr/>
              <a:t>5/28/2023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07582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roup 79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81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7" name="Group 26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8" name="Rectangle 27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49925"/>
            <a:ext cx="3498979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18447" y="803186"/>
            <a:ext cx="6281873" cy="5248622"/>
          </a:xfrm>
        </p:spPr>
        <p:txBody>
          <a:bodyPr anchor="ctr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08215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78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3259545" y="1186483"/>
            <a:ext cx="5666145" cy="4477933"/>
            <a:chOff x="3259545" y="1186483"/>
            <a:chExt cx="5666145" cy="4477933"/>
          </a:xfrm>
        </p:grpSpPr>
        <p:sp>
          <p:nvSpPr>
            <p:cNvPr id="99" name="Rectangle 98"/>
            <p:cNvSpPr/>
            <p:nvPr/>
          </p:nvSpPr>
          <p:spPr>
            <a:xfrm>
              <a:off x="3259545" y="1186483"/>
              <a:ext cx="5657881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1" name="Rectangle 100"/>
            <p:cNvSpPr/>
            <p:nvPr/>
          </p:nvSpPr>
          <p:spPr>
            <a:xfrm>
              <a:off x="3259545" y="1991156"/>
              <a:ext cx="5666145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4216" y="2074730"/>
            <a:ext cx="5490224" cy="1689390"/>
          </a:xfrm>
        </p:spPr>
        <p:txBody>
          <a:bodyPr bIns="0" anchor="b">
            <a:normAutofit/>
          </a:bodyPr>
          <a:lstStyle>
            <a:lvl1pPr algn="ctr">
              <a:defRPr sz="4400">
                <a:solidFill>
                  <a:srgbClr val="FFFE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44215" y="3846851"/>
            <a:ext cx="5490223" cy="1383770"/>
          </a:xfrm>
        </p:spPr>
        <p:txBody>
          <a:bodyPr tIns="0"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5/28/2023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66858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3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59" name="Group 58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0" name="Rectangle 59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1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2" name="Rectangle 61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0" y="2339669"/>
            <a:ext cx="3500828" cy="2470065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20878" y="803187"/>
            <a:ext cx="6269591" cy="2382651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8447" y="3672162"/>
            <a:ext cx="6272022" cy="2383586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5/28/2023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71545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40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9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0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61" name="Group 6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2" name="Rectangle 6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3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4" name="Rectangle 63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1" y="2363915"/>
            <a:ext cx="3500828" cy="2460497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25137" y="803185"/>
            <a:ext cx="6265088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25305" y="1488985"/>
            <a:ext cx="6264350" cy="1696853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18653" y="3665887"/>
            <a:ext cx="6264414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18447" y="4351687"/>
            <a:ext cx="6265588" cy="1704060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5/28/2023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33156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4" name="Group 23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5" name="Rectangle 24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5/28/2023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4631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5/28/2023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39534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oup 73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5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6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1" name="Group 2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2" name="Rectangle 2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52026"/>
            <a:ext cx="3501197" cy="1223298"/>
          </a:xfrm>
        </p:spPr>
        <p:txBody>
          <a:bodyPr bIns="0" anchor="b">
            <a:noAutofit/>
          </a:bodyPr>
          <a:lstStyle>
            <a:lvl1pPr algn="ctr">
              <a:defRPr sz="3200">
                <a:solidFill>
                  <a:srgbClr val="FFFE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9983" y="802809"/>
            <a:ext cx="6275035" cy="5249940"/>
          </a:xfrm>
        </p:spPr>
        <p:txBody>
          <a:bodyPr anchor="ctr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8631" y="3580186"/>
            <a:ext cx="3501197" cy="1221164"/>
          </a:xfrm>
        </p:spPr>
        <p:txBody>
          <a:bodyPr/>
          <a:lstStyle>
            <a:lvl1pPr marL="0" indent="0" algn="ctr">
              <a:buNone/>
              <a:defRPr sz="16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65274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roup 72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81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76" name="Group 75"/>
          <p:cNvGrpSpPr/>
          <p:nvPr/>
        </p:nvGrpSpPr>
        <p:grpSpPr>
          <a:xfrm>
            <a:off x="805336" y="1698331"/>
            <a:ext cx="5941540" cy="3470421"/>
            <a:chOff x="805336" y="1698331"/>
            <a:chExt cx="5941540" cy="3470421"/>
          </a:xfrm>
        </p:grpSpPr>
        <p:sp>
          <p:nvSpPr>
            <p:cNvPr id="77" name="Rectangle 76"/>
            <p:cNvSpPr/>
            <p:nvPr/>
          </p:nvSpPr>
          <p:spPr>
            <a:xfrm>
              <a:off x="805336" y="1698331"/>
              <a:ext cx="5941540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8" name="Isosceles Triangle 9"/>
            <p:cNvSpPr/>
            <p:nvPr/>
          </p:nvSpPr>
          <p:spPr>
            <a:xfrm rot="10800000">
              <a:off x="3618113" y="4896349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9" name="Rectangle 78"/>
            <p:cNvSpPr/>
            <p:nvPr/>
          </p:nvSpPr>
          <p:spPr>
            <a:xfrm>
              <a:off x="805336" y="2274403"/>
              <a:ext cx="5941540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43510" y="0"/>
            <a:ext cx="4648490" cy="6858000"/>
          </a:xfrm>
          <a:solidFill>
            <a:schemeClr val="bg1">
              <a:lumMod val="65000"/>
              <a:lumOff val="3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5443" y="2360255"/>
            <a:ext cx="5776646" cy="1178032"/>
          </a:xfrm>
        </p:spPr>
        <p:txBody>
          <a:bodyPr bIns="0" anchor="b">
            <a:normAutofit/>
          </a:bodyPr>
          <a:lstStyle>
            <a:lvl1pPr>
              <a:defRPr sz="3600">
                <a:solidFill>
                  <a:srgbClr val="FFFE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5443" y="3545012"/>
            <a:ext cx="5776646" cy="1274198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5/28/2023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5942203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28377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23000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1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09983" y="794719"/>
            <a:ext cx="6275035" cy="5257090"/>
          </a:xfrm>
        </p:spPr>
        <p:txBody>
          <a:bodyPr vert="eaVert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59679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 flipH="1">
            <a:off x="0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7718948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07437" y="2349925"/>
            <a:ext cx="3501195" cy="2456442"/>
          </a:xfrm>
        </p:spPr>
        <p:txBody>
          <a:bodyPr vert="eaVert"/>
          <a:lstStyle>
            <a:lvl1pPr algn="l">
              <a:lnSpc>
                <a:spcPct val="80000"/>
              </a:lnSpc>
              <a:defRPr>
                <a:solidFill>
                  <a:srgbClr val="FFFE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2747" y="798444"/>
            <a:ext cx="6268622" cy="5257303"/>
          </a:xfrm>
        </p:spPr>
        <p:txBody>
          <a:bodyPr vert="eaVert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5/28/2023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07123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91161" y="2358391"/>
            <a:ext cx="3498667" cy="2456485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34982" y="794719"/>
            <a:ext cx="5950036" cy="52570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6</a:t>
            </a:r>
          </a:p>
          <a:p>
            <a:pPr lvl="6"/>
            <a:r>
              <a:rPr lang="en-US" dirty="0"/>
              <a:t>7</a:t>
            </a:r>
          </a:p>
          <a:p>
            <a:pPr lvl="7"/>
            <a:r>
              <a:rPr lang="en-US" dirty="0"/>
              <a:t>8</a:t>
            </a:r>
          </a:p>
          <a:p>
            <a:pPr lvl="8"/>
            <a:r>
              <a:rPr lang="en-US" dirty="0"/>
              <a:t>9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4672" y="320040"/>
            <a:ext cx="36576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5/28/2023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4672" y="6227064"/>
            <a:ext cx="10588752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320040"/>
            <a:ext cx="9144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4737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ct val="85000"/>
        </a:lnSpc>
        <a:spcBef>
          <a:spcPct val="0"/>
        </a:spcBef>
        <a:buNone/>
        <a:defRPr sz="4000" b="0" i="0" kern="1200" cap="none" spc="-15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29629" y="2030012"/>
            <a:ext cx="9328184" cy="2481973"/>
          </a:xfrm>
        </p:spPr>
        <p:txBody>
          <a:bodyPr>
            <a:noAutofit/>
          </a:bodyPr>
          <a:lstStyle/>
          <a:p>
            <a:r>
              <a:rPr lang="ru-RU" sz="4800" dirty="0">
                <a:latin typeface="Times New Roman"/>
                <a:ea typeface="+mj-lt"/>
                <a:cs typeface="+mj-lt"/>
              </a:rPr>
              <a:t>Подготовка текста перевода обзорной экскурсии по г. Хабаровск для автобуса "</a:t>
            </a:r>
            <a:r>
              <a:rPr lang="ru-RU" sz="4800" err="1">
                <a:latin typeface="Times New Roman"/>
                <a:ea typeface="+mj-lt"/>
                <a:cs typeface="+mj-lt"/>
              </a:rPr>
              <a:t>Хабус</a:t>
            </a:r>
            <a:r>
              <a:rPr lang="ru-RU" sz="4800" dirty="0">
                <a:latin typeface="Times New Roman"/>
                <a:ea typeface="+mj-lt"/>
                <a:cs typeface="+mj-lt"/>
              </a:rPr>
              <a:t>" с русского на китайский язык</a:t>
            </a:r>
            <a:endParaRPr lang="ru-RU" sz="4800">
              <a:latin typeface="Times New Roman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516515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2366EBA-92FD-44AE-87A9-25E5135EB2C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6920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B437F5FC-01F7-4EB4-81E7-C27D917E955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4B0CFF10-4805-4BFA-961B-1F60DAEB948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BE054536-C03E-4857-B4AE-D687A58F9A9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FE33E51C-23D8-43F5-98C4-A2ED2C4C99C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89E18891-DEB2-4CFD-A907-2868B2A9105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0002C1BB-DB60-4314-A2FC-203E54D94C7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9B75BDFA-6D78-4FB1-9F21-5280855C49F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0B632D6B-A327-41AB-BBCF-9A03AD2AB73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F514BBC5-1736-4813-BECB-5A6B6738E58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94A2C868-7AEC-4209-BFA3-7185B11D330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FF56CB70-2B25-4695-ADC8-6092D0D1129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BA411BEF-2182-4458-B9AF-1634B5C2316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53F27E63-3F11-4C85-AC72-1EE8508C4C4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68B589BA-F70F-4E0B-94B9-EEB83EDF3F2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9D0B991D-CB0A-415F-8D77-A5565F66F0E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701E99DE-74F0-41D1-BBF4-5A57053BB6C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C02EE40A-8F17-4182-9495-9506463B794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bg1">
                  <a:alpha val="35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924210CA-0A35-4127-925F-D4084B7DC39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DC13CEF1-DD2D-474C-B81C-820CEF3D9C3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F889481A-8038-43E6-8EF1-A5F802CEDF1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128BD14A-9093-4854-A73A-F666B2ED2D2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22D884F4-76EC-4371-B903-E79CF191E30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7C462C46-EFB7-4580-9921-DFC346FCC3C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23665" y="0"/>
            <a:ext cx="10268336" cy="686920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64CB35-30A1-8C26-6786-FCEACA7A9F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0485" y="841375"/>
            <a:ext cx="6230857" cy="1230570"/>
          </a:xfrm>
        </p:spPr>
        <p:txBody>
          <a:bodyPr anchor="t">
            <a:normAutofit/>
          </a:bodyPr>
          <a:lstStyle/>
          <a:p>
            <a:pPr algn="l"/>
            <a:r>
              <a:rPr lang="ru-RU" sz="3600" u="sng" dirty="0">
                <a:solidFill>
                  <a:schemeClr val="accent1"/>
                </a:solidFill>
                <a:latin typeface="Times New Roman"/>
                <a:cs typeface="Calibri Light"/>
              </a:rPr>
              <a:t>Актуальность</a:t>
            </a:r>
            <a:endParaRPr lang="ru-RU" sz="3600" u="sng">
              <a:solidFill>
                <a:schemeClr val="accent1"/>
              </a:solidFill>
              <a:latin typeface="Times New Roman"/>
              <a:cs typeface="Times New Roman"/>
            </a:endParaRPr>
          </a:p>
        </p:txBody>
      </p:sp>
      <p:sp>
        <p:nvSpPr>
          <p:cNvPr id="35" name="Isosceles Triangle 34">
            <a:extLst>
              <a:ext uri="{FF2B5EF4-FFF2-40B4-BE49-F238E27FC236}">
                <a16:creationId xmlns:a16="http://schemas.microsoft.com/office/drawing/2014/main" id="{B8B918B4-AB10-4E3A-916E-A9625586EA4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797903" y="954813"/>
            <a:ext cx="300774" cy="259288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72F1E76-981A-1D3C-1C35-16AC1079BA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43143" y="1711899"/>
            <a:ext cx="6361127" cy="4339909"/>
          </a:xfrm>
        </p:spPr>
        <p:txBody>
          <a:bodyPr anchor="t">
            <a:normAutofit/>
          </a:bodyPr>
          <a:lstStyle/>
          <a:p>
            <a:pPr algn="just"/>
            <a:r>
              <a:rPr lang="ru-RU" dirty="0">
                <a:latin typeface="Times New Roman"/>
                <a:cs typeface="Times New Roman"/>
              </a:rPr>
              <a:t>В связи с тем,</a:t>
            </a:r>
            <a:r>
              <a:rPr lang="ru-RU" dirty="0">
                <a:solidFill>
                  <a:srgbClr val="333333"/>
                </a:solidFill>
                <a:latin typeface="Times New Roman"/>
                <a:ea typeface="+mn-lt"/>
                <a:cs typeface="+mn-lt"/>
              </a:rPr>
              <a:t> что  границы КНР недавно снова были </a:t>
            </a:r>
            <a:r>
              <a:rPr lang="ru-RU" dirty="0" smtClean="0">
                <a:solidFill>
                  <a:srgbClr val="333333"/>
                </a:solidFill>
                <a:latin typeface="Times New Roman"/>
                <a:ea typeface="+mn-lt"/>
                <a:cs typeface="+mn-lt"/>
              </a:rPr>
              <a:t>открыты, </a:t>
            </a:r>
            <a:r>
              <a:rPr lang="ru-RU" dirty="0" smtClean="0">
                <a:solidFill>
                  <a:srgbClr val="333333"/>
                </a:solidFill>
                <a:latin typeface="Times New Roman"/>
                <a:ea typeface="+mn-lt"/>
                <a:cs typeface="+mn-lt"/>
              </a:rPr>
              <a:t>а</a:t>
            </a:r>
            <a:r>
              <a:rPr lang="ru-RU" dirty="0" smtClean="0">
                <a:solidFill>
                  <a:srgbClr val="000000"/>
                </a:solidFill>
                <a:latin typeface="Times New Roman"/>
                <a:ea typeface="+mn-lt"/>
                <a:cs typeface="Times New Roman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+mn-lt"/>
                <a:cs typeface="Times New Roman"/>
              </a:rPr>
              <a:t>Дальний Восток  </a:t>
            </a:r>
            <a:r>
              <a:rPr lang="ru-RU" dirty="0" smtClean="0">
                <a:solidFill>
                  <a:srgbClr val="000000"/>
                </a:solidFill>
                <a:latin typeface="Times New Roman"/>
                <a:ea typeface="+mn-lt"/>
                <a:cs typeface="Times New Roman"/>
              </a:rPr>
              <a:t>как и в до </a:t>
            </a:r>
            <a:r>
              <a:rPr lang="ru-RU" dirty="0" err="1" smtClean="0">
                <a:solidFill>
                  <a:srgbClr val="000000"/>
                </a:solidFill>
                <a:latin typeface="Times New Roman"/>
                <a:ea typeface="+mn-lt"/>
                <a:cs typeface="Times New Roman"/>
              </a:rPr>
              <a:t>пандемийное</a:t>
            </a:r>
            <a:r>
              <a:rPr lang="ru-RU" dirty="0" smtClean="0">
                <a:solidFill>
                  <a:srgbClr val="000000"/>
                </a:solidFill>
                <a:latin typeface="Times New Roman"/>
                <a:ea typeface="+mn-lt"/>
                <a:cs typeface="Times New Roman"/>
              </a:rPr>
              <a:t> время продолжает привлекать 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+mn-lt"/>
                <a:cs typeface="Times New Roman"/>
              </a:rPr>
              <a:t>все большее количество </a:t>
            </a:r>
            <a:r>
              <a:rPr lang="ru-RU" dirty="0" smtClean="0">
                <a:solidFill>
                  <a:srgbClr val="000000"/>
                </a:solidFill>
                <a:latin typeface="Times New Roman"/>
                <a:ea typeface="+mn-lt"/>
                <a:cs typeface="Times New Roman"/>
              </a:rPr>
              <a:t>туристов из Поднебесной, 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+mn-lt"/>
                <a:cs typeface="Times New Roman"/>
              </a:rPr>
              <a:t>возникла</a:t>
            </a:r>
            <a:r>
              <a:rPr lang="ru-RU" dirty="0">
                <a:solidFill>
                  <a:srgbClr val="333333"/>
                </a:solidFill>
                <a:latin typeface="Times New Roman"/>
                <a:ea typeface="+mn-lt"/>
                <a:cs typeface="Times New Roman"/>
              </a:rPr>
              <a:t> </a:t>
            </a:r>
            <a:r>
              <a:rPr lang="ru-RU" dirty="0">
                <a:solidFill>
                  <a:srgbClr val="333333"/>
                </a:solidFill>
                <a:latin typeface="Times New Roman"/>
                <a:ea typeface="+mn-lt"/>
                <a:cs typeface="+mn-lt"/>
              </a:rPr>
              <a:t>необходимость создать комфортные условия для </a:t>
            </a:r>
            <a:r>
              <a:rPr lang="ru-RU" dirty="0" smtClean="0">
                <a:solidFill>
                  <a:srgbClr val="333333"/>
                </a:solidFill>
                <a:latin typeface="Times New Roman"/>
                <a:ea typeface="+mn-lt"/>
                <a:cs typeface="+mn-lt"/>
              </a:rPr>
              <a:t>их пребывания территории </a:t>
            </a:r>
            <a:r>
              <a:rPr lang="ru-RU" dirty="0">
                <a:solidFill>
                  <a:srgbClr val="333333"/>
                </a:solidFill>
                <a:latin typeface="Times New Roman"/>
                <a:ea typeface="+mn-lt"/>
                <a:cs typeface="+mn-lt"/>
              </a:rPr>
              <a:t>Хабаровского края. Прежде всего, это связано с созданием нового экскурсионного материала, который поможет иностранным туристам ознакомиться с особенностями культуры и  природной </a:t>
            </a:r>
            <a:r>
              <a:rPr lang="ru-RU" dirty="0" smtClean="0">
                <a:solidFill>
                  <a:srgbClr val="333333"/>
                </a:solidFill>
                <a:latin typeface="Times New Roman"/>
                <a:ea typeface="+mn-lt"/>
                <a:cs typeface="+mn-lt"/>
              </a:rPr>
              <a:t>уникальностью нашего города и края.</a:t>
            </a:r>
            <a:endParaRPr lang="ru-RU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9095199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D6E6CC-8648-79FA-CEC6-876CB1DB99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u="sng" dirty="0">
                <a:latin typeface="Times New Roman"/>
                <a:cs typeface="Calibri Light"/>
              </a:rPr>
              <a:t>Цель и этапы</a:t>
            </a:r>
            <a:endParaRPr lang="ru-RU" u="sng" dirty="0">
              <a:latin typeface="Times New Roman"/>
              <a:cs typeface="Times New Roman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AC1BBB2-FF31-0AB3-81F8-F19A59EEBE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>
                <a:latin typeface="Times New Roman"/>
                <a:cs typeface="Times New Roman"/>
              </a:rPr>
              <a:t>Цель: Выполнение перевода текста экскурсии с русского на китайский язык.</a:t>
            </a:r>
          </a:p>
          <a:p>
            <a:r>
              <a:rPr lang="ru-RU" dirty="0">
                <a:latin typeface="Times New Roman"/>
                <a:cs typeface="Times New Roman"/>
              </a:rPr>
              <a:t>Этапы:</a:t>
            </a:r>
          </a:p>
          <a:p>
            <a:pPr marL="342900" indent="-342900">
              <a:buAutoNum type="arabicPeriod"/>
            </a:pPr>
            <a:r>
              <a:rPr lang="ru-RU" dirty="0">
                <a:latin typeface="Times New Roman"/>
                <a:cs typeface="Times New Roman"/>
              </a:rPr>
              <a:t>Ознакомление с текстом экскурсии.</a:t>
            </a:r>
          </a:p>
          <a:p>
            <a:pPr marL="342900" indent="-342900">
              <a:buAutoNum type="arabicPeriod"/>
            </a:pPr>
            <a:r>
              <a:rPr lang="ru-RU" dirty="0">
                <a:latin typeface="Times New Roman"/>
                <a:cs typeface="Times New Roman"/>
              </a:rPr>
              <a:t>Осуществление </a:t>
            </a:r>
            <a:r>
              <a:rPr lang="ru-RU" dirty="0" err="1">
                <a:latin typeface="Times New Roman"/>
                <a:cs typeface="Times New Roman"/>
              </a:rPr>
              <a:t>предпереводческого</a:t>
            </a:r>
            <a:r>
              <a:rPr lang="ru-RU" dirty="0">
                <a:latin typeface="Times New Roman"/>
                <a:cs typeface="Times New Roman"/>
              </a:rPr>
              <a:t> анализа текста.</a:t>
            </a:r>
          </a:p>
          <a:p>
            <a:pPr marL="342900" indent="-342900">
              <a:buAutoNum type="arabicPeriod"/>
            </a:pPr>
            <a:r>
              <a:rPr lang="ru-RU" dirty="0">
                <a:latin typeface="Times New Roman"/>
                <a:cs typeface="Times New Roman"/>
              </a:rPr>
              <a:t>Работа с различными источниками в процессе перевода, а также консультации с профессиональными переводчиками, специалистами и носителями языка.</a:t>
            </a:r>
          </a:p>
          <a:p>
            <a:pPr marL="342900" indent="-342900">
              <a:buAutoNum type="arabicPeriod"/>
            </a:pPr>
            <a:r>
              <a:rPr lang="ru-RU" dirty="0">
                <a:latin typeface="Times New Roman"/>
                <a:cs typeface="Times New Roman"/>
              </a:rPr>
              <a:t>Перевод исходного текста на китайский язык</a:t>
            </a:r>
            <a:r>
              <a:rPr lang="ru-RU" dirty="0" smtClean="0">
                <a:latin typeface="Times New Roman"/>
                <a:cs typeface="Times New Roman"/>
              </a:rPr>
              <a:t>.</a:t>
            </a:r>
          </a:p>
          <a:p>
            <a:pPr marL="342900" indent="-342900">
              <a:buAutoNum type="arabicPeriod"/>
            </a:pPr>
            <a:r>
              <a:rPr lang="ru-RU" dirty="0" smtClean="0">
                <a:latin typeface="Times New Roman"/>
                <a:cs typeface="Times New Roman"/>
              </a:rPr>
              <a:t>Составление </a:t>
            </a:r>
            <a:r>
              <a:rPr lang="ru-RU" dirty="0">
                <a:latin typeface="Times New Roman"/>
                <a:cs typeface="Times New Roman"/>
              </a:rPr>
              <a:t>терминологического словаря.</a:t>
            </a:r>
          </a:p>
          <a:p>
            <a:pPr marL="342900" indent="-342900">
              <a:buAutoNum type="arabicPeriod"/>
            </a:pPr>
            <a:r>
              <a:rPr lang="ru-RU" dirty="0">
                <a:latin typeface="Times New Roman"/>
                <a:cs typeface="Times New Roman"/>
              </a:rPr>
              <a:t>Редактирование текста (проверка готового перевода на наличие грамматических, лексических, орфографических ошибок).</a:t>
            </a:r>
          </a:p>
          <a:p>
            <a:pPr marL="342900" indent="-342900">
              <a:buAutoNum type="arabicPeriod"/>
            </a:pPr>
            <a:endParaRPr lang="ru-RU" dirty="0"/>
          </a:p>
          <a:p>
            <a:pPr marL="342900" indent="-342900">
              <a:buAutoNum type="arabicPeriod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815491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D490819-5666-421A-BA38-5BB7F760B6E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545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8FDFAB5E-BFB6-4290-9F06-1AD4E52A3DF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14FA43FA-82AD-4E41-A5A7-32F0F9DAA7E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rgbClr val="FFFFFF">
                  <a:alpha val="35000"/>
                </a:srgb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C3C34A1E-706E-4DB7-891E-6FB4762411F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rgbClr val="FFFFFF">
                  <a:alpha val="35000"/>
                </a:srgb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6E55BE0F-8EA7-4F30-B3FD-8F6DD29BA27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rgbClr val="FFFFFF">
                  <a:alpha val="35000"/>
                </a:srgb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3C9F415B-574B-4647-BD72-F211EA3FA70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rgbClr val="FFFFFF">
                  <a:alpha val="35000"/>
                </a:srgb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CDD98CAF-1BC1-4BD6-AAD2-68EBF8D8B2A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rgbClr val="FFFFFF">
                  <a:alpha val="35000"/>
                </a:srgb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FF6CBDDA-3893-44B9-86D9-F1F38D4B5F6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rgbClr val="FFFFFF">
                  <a:alpha val="35000"/>
                </a:srgb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5FEF4109-DC7B-4C15-9C2D-53A69A120C8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rgbClr val="FFFFFF">
                  <a:alpha val="35000"/>
                </a:srgb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140DAA94-BB0A-4185-97AF-CB63182E852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rgbClr val="FFFFFF">
                  <a:alpha val="35000"/>
                </a:srgb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114C7C3A-04DD-4CC1-A272-F2578FE23C2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rgbClr val="FFFFFF">
                  <a:alpha val="35000"/>
                </a:srgb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4AA1C8D2-B988-4C8F-97B7-229630F2AD8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rgbClr val="FFFFFF">
                  <a:alpha val="35000"/>
                </a:srgb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D5621FCD-0E62-4332-965D-80FA0EF8097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rgbClr val="FFFFFF">
                  <a:alpha val="35000"/>
                </a:srgb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D1E7C9B8-4AA1-43A1-A547-785A413952D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rgbClr val="FFFFFF">
                  <a:alpha val="35000"/>
                </a:srgb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01F4C519-3639-48B7-A720-466A40BF174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rgbClr val="FFFFFF">
                  <a:alpha val="35000"/>
                </a:srgb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939AFA97-19A9-4DA4-A478-A3E31B83B43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rgbClr val="FFFFFF">
                  <a:alpha val="35000"/>
                </a:srgb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901126FE-0E00-4313-BDE9-CF2C04D96B4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rgbClr val="FFFFFF">
                  <a:alpha val="35000"/>
                </a:srgb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1D31F0FA-D603-49E8-B72E-7665CF9A5DA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rgbClr val="FFFFFF">
                  <a:alpha val="35000"/>
                </a:srgb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28C24D97-A4EA-4764-AEE5-61C0892F665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rgbClr val="FFFFFF">
                  <a:alpha val="35000"/>
                </a:srgb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C6B724DA-22AE-4918-B782-3E7CD48583B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rgbClr val="FFFFFF">
                  <a:alpha val="35000"/>
                </a:srgb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9F6E83DB-ADF8-409A-95CF-41BE0E028F4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rgbClr val="FFFFFF">
                  <a:alpha val="35000"/>
                </a:srgb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C83EE84C-89F7-406E-959C-8E3518D3E40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rgbClr val="FFFFFF">
                  <a:alpha val="35000"/>
                </a:srgb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209B50F9-709E-4054-AD5F-814AD7459F5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rgbClr val="FFFFFF">
                  <a:alpha val="35000"/>
                </a:srgb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33" name="Rectangle 32">
            <a:extLst>
              <a:ext uri="{FF2B5EF4-FFF2-40B4-BE49-F238E27FC236}">
                <a16:creationId xmlns:a16="http://schemas.microsoft.com/office/drawing/2014/main" id="{BC2574CF-1D35-4994-87BD-5A3378E1AB3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57883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DC4ECD-538E-0B12-B2A4-CE168A98F2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043" y="471699"/>
            <a:ext cx="3988993" cy="4171278"/>
          </a:xfrm>
        </p:spPr>
        <p:txBody>
          <a:bodyPr>
            <a:normAutofit/>
          </a:bodyPr>
          <a:lstStyle/>
          <a:p>
            <a:pPr algn="l"/>
            <a:r>
              <a:rPr lang="ru-RU" sz="5400" u="sng" dirty="0">
                <a:solidFill>
                  <a:schemeClr val="tx1"/>
                </a:solidFill>
                <a:latin typeface="Times New Roman"/>
                <a:cs typeface="Calibri Light"/>
              </a:rPr>
              <a:t>Проектная группа</a:t>
            </a:r>
            <a:endParaRPr lang="ru-RU" sz="5400" u="sng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526DCFA-5C9C-08A1-54F3-FD4B710F27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29001" y="454939"/>
            <a:ext cx="8115300" cy="5590261"/>
          </a:xfrm>
        </p:spPr>
        <p:txBody>
          <a:bodyPr>
            <a:normAutofit fontScale="92500" lnSpcReduction="20000"/>
          </a:bodyPr>
          <a:lstStyle/>
          <a:p>
            <a:r>
              <a:rPr lang="ru-RU" sz="1600" dirty="0">
                <a:latin typeface="Times New Roman"/>
                <a:cs typeface="Times New Roman"/>
              </a:rPr>
              <a:t>Выполнили студенты групп </a:t>
            </a:r>
            <a:r>
              <a:rPr lang="ru-RU" sz="1600" dirty="0" err="1">
                <a:latin typeface="Times New Roman"/>
                <a:cs typeface="Times New Roman"/>
              </a:rPr>
              <a:t>ЛПВЯка</a:t>
            </a:r>
            <a:r>
              <a:rPr lang="ru-RU" sz="1600" dirty="0">
                <a:latin typeface="Times New Roman"/>
                <a:cs typeface="Times New Roman"/>
              </a:rPr>
              <a:t>(</a:t>
            </a:r>
            <a:r>
              <a:rPr lang="ru-RU" sz="1600" dirty="0" err="1">
                <a:latin typeface="Times New Roman"/>
                <a:cs typeface="Times New Roman"/>
              </a:rPr>
              <a:t>аб</a:t>
            </a:r>
            <a:r>
              <a:rPr lang="ru-RU" sz="1600" dirty="0">
                <a:latin typeface="Times New Roman"/>
                <a:cs typeface="Times New Roman"/>
              </a:rPr>
              <a:t>)-91, 92:</a:t>
            </a:r>
          </a:p>
          <a:p>
            <a:pPr marL="342900" indent="-342900">
              <a:buAutoNum type="arabicPeriod"/>
            </a:pPr>
            <a:r>
              <a:rPr lang="ru-RU" sz="1600" dirty="0">
                <a:latin typeface="Times New Roman"/>
                <a:cs typeface="Times New Roman"/>
              </a:rPr>
              <a:t>Глеба Артём;</a:t>
            </a:r>
          </a:p>
          <a:p>
            <a:pPr marL="342900" indent="-342900">
              <a:buAutoNum type="arabicPeriod"/>
            </a:pPr>
            <a:r>
              <a:rPr lang="ru-RU" sz="1600" dirty="0">
                <a:latin typeface="Times New Roman"/>
                <a:cs typeface="Times New Roman"/>
              </a:rPr>
              <a:t>Зиненко Дмитрий;</a:t>
            </a:r>
            <a:endParaRPr lang="ru-RU" dirty="0">
              <a:latin typeface="Times New Roman"/>
              <a:cs typeface="Times New Roman"/>
            </a:endParaRPr>
          </a:p>
          <a:p>
            <a:pPr marL="342900" indent="-342900">
              <a:buAutoNum type="arabicPeriod"/>
            </a:pPr>
            <a:r>
              <a:rPr lang="ru-RU" sz="1600" dirty="0">
                <a:latin typeface="Times New Roman"/>
                <a:cs typeface="Times New Roman"/>
              </a:rPr>
              <a:t>Лазуткина Кристина;</a:t>
            </a:r>
          </a:p>
          <a:p>
            <a:pPr marL="342900" indent="-342900">
              <a:buAutoNum type="arabicPeriod"/>
            </a:pPr>
            <a:r>
              <a:rPr lang="ru-RU" sz="1600" dirty="0">
                <a:latin typeface="Times New Roman"/>
                <a:cs typeface="Times New Roman"/>
              </a:rPr>
              <a:t>Майборода Валерия;</a:t>
            </a:r>
          </a:p>
          <a:p>
            <a:pPr marL="342900" indent="-342900">
              <a:buAutoNum type="arabicPeriod"/>
            </a:pPr>
            <a:r>
              <a:rPr lang="ru-RU" sz="1600" dirty="0">
                <a:latin typeface="Times New Roman"/>
                <a:cs typeface="Times New Roman"/>
              </a:rPr>
              <a:t>Федотова Кристина;</a:t>
            </a:r>
          </a:p>
          <a:p>
            <a:pPr marL="342900" indent="-342900">
              <a:buAutoNum type="arabicPeriod"/>
            </a:pPr>
            <a:r>
              <a:rPr lang="ru-RU" sz="1600" dirty="0">
                <a:latin typeface="Times New Roman"/>
                <a:cs typeface="Times New Roman"/>
              </a:rPr>
              <a:t>Шестопалова Дарья</a:t>
            </a:r>
            <a:r>
              <a:rPr lang="ru-RU" sz="1600" dirty="0" smtClean="0">
                <a:latin typeface="Times New Roman"/>
                <a:cs typeface="Times New Roman"/>
              </a:rPr>
              <a:t>.</a:t>
            </a:r>
          </a:p>
          <a:p>
            <a:pPr marL="0" indent="0">
              <a:buNone/>
            </a:pPr>
            <a:endParaRPr lang="ru-RU" sz="1600" dirty="0">
              <a:latin typeface="Times New Roman"/>
              <a:cs typeface="Times New Roman"/>
            </a:endParaRPr>
          </a:p>
          <a:p>
            <a:pPr marL="0" indent="0">
              <a:buNone/>
            </a:pPr>
            <a:r>
              <a:rPr lang="ru-RU" sz="1600" dirty="0" smtClean="0">
                <a:latin typeface="Times New Roman"/>
                <a:cs typeface="Times New Roman"/>
              </a:rPr>
              <a:t>Консультант – носитель китайского языка: магистрант 1 курса </a:t>
            </a:r>
            <a:r>
              <a:rPr lang="ru-RU" sz="1600" dirty="0" err="1" smtClean="0">
                <a:latin typeface="Times New Roman"/>
                <a:cs typeface="Times New Roman"/>
              </a:rPr>
              <a:t>Чэнь</a:t>
            </a:r>
            <a:r>
              <a:rPr lang="ru-RU" sz="1600" dirty="0" smtClean="0">
                <a:latin typeface="Times New Roman"/>
                <a:cs typeface="Times New Roman"/>
              </a:rPr>
              <a:t> </a:t>
            </a:r>
            <a:r>
              <a:rPr lang="ru-RU" sz="1600" dirty="0" err="1" smtClean="0">
                <a:latin typeface="Times New Roman"/>
                <a:cs typeface="Times New Roman"/>
              </a:rPr>
              <a:t>Хэчжоу</a:t>
            </a:r>
            <a:r>
              <a:rPr lang="ru-RU" sz="1600" dirty="0" smtClean="0">
                <a:latin typeface="Times New Roman"/>
                <a:cs typeface="Times New Roman"/>
              </a:rPr>
              <a:t>.</a:t>
            </a:r>
            <a:endParaRPr lang="ru-RU" sz="1600" dirty="0">
              <a:latin typeface="Times New Roman"/>
              <a:cs typeface="Times New Roman"/>
            </a:endParaRPr>
          </a:p>
          <a:p>
            <a:pPr marL="342900" indent="-342900">
              <a:buAutoNum type="arabicPeriod"/>
            </a:pPr>
            <a:endParaRPr lang="ru-RU" sz="1600" dirty="0">
              <a:latin typeface="Times New Roman"/>
              <a:cs typeface="Times New Roman"/>
            </a:endParaRPr>
          </a:p>
          <a:p>
            <a:pPr marL="342900" indent="-342900"/>
            <a:r>
              <a:rPr lang="ru-RU" sz="1600" dirty="0" smtClean="0">
                <a:latin typeface="Times New Roman"/>
                <a:cs typeface="Times New Roman"/>
              </a:rPr>
              <a:t>Научный руководитель:</a:t>
            </a:r>
            <a:r>
              <a:rPr lang="ru-RU" sz="1600" dirty="0">
                <a:latin typeface="Times New Roman"/>
                <a:cs typeface="Times New Roman"/>
              </a:rPr>
              <a:t> </a:t>
            </a:r>
          </a:p>
          <a:p>
            <a:pPr marL="0" indent="0">
              <a:buNone/>
            </a:pPr>
            <a:r>
              <a:rPr lang="ru-RU" sz="1600" dirty="0" smtClean="0">
                <a:latin typeface="Times New Roman"/>
                <a:cs typeface="Times New Roman"/>
              </a:rPr>
              <a:t>Рукавишникова </a:t>
            </a:r>
            <a:r>
              <a:rPr lang="ru-RU" sz="1600" dirty="0">
                <a:latin typeface="Times New Roman"/>
                <a:cs typeface="Times New Roman"/>
              </a:rPr>
              <a:t>Ольга </a:t>
            </a:r>
            <a:r>
              <a:rPr lang="ru-RU" sz="1600" dirty="0" err="1">
                <a:latin typeface="Times New Roman"/>
                <a:cs typeface="Times New Roman"/>
              </a:rPr>
              <a:t>Ильдусовна</a:t>
            </a:r>
            <a:r>
              <a:rPr lang="ru-RU" sz="1600" dirty="0">
                <a:latin typeface="Times New Roman"/>
                <a:cs typeface="Times New Roman"/>
              </a:rPr>
              <a:t> </a:t>
            </a:r>
            <a:r>
              <a:rPr lang="ru-RU" sz="1600" dirty="0">
                <a:latin typeface="Times New Roman"/>
                <a:ea typeface="+mn-lt"/>
                <a:cs typeface="+mn-lt"/>
              </a:rPr>
              <a:t>— доцент кафедры ВЯ</a:t>
            </a:r>
            <a:r>
              <a:rPr lang="ru-RU" sz="1600" dirty="0" smtClean="0">
                <a:latin typeface="Times New Roman"/>
                <a:ea typeface="+mn-lt"/>
                <a:cs typeface="+mn-lt"/>
              </a:rPr>
              <a:t>.</a:t>
            </a:r>
          </a:p>
          <a:p>
            <a:pPr marL="0" indent="0">
              <a:buNone/>
            </a:pPr>
            <a:endParaRPr lang="ru-RU" sz="1600" dirty="0">
              <a:latin typeface="Times New Roman"/>
              <a:ea typeface="+mn-lt"/>
              <a:cs typeface="+mn-lt"/>
            </a:endParaRPr>
          </a:p>
          <a:p>
            <a:r>
              <a:rPr lang="ru-RU" sz="1600" dirty="0" smtClean="0">
                <a:latin typeface="Times New Roman"/>
                <a:ea typeface="+mn-lt"/>
                <a:cs typeface="+mn-lt"/>
              </a:rPr>
              <a:t>Куратор проекта:</a:t>
            </a:r>
          </a:p>
          <a:p>
            <a:pPr marL="0" indent="0">
              <a:buNone/>
            </a:pPr>
            <a:r>
              <a:rPr lang="ru-RU" sz="1600" dirty="0" err="1">
                <a:latin typeface="Times New Roman"/>
                <a:cs typeface="Times New Roman"/>
              </a:rPr>
              <a:t>Ри</a:t>
            </a:r>
            <a:r>
              <a:rPr lang="ru-RU" sz="1600" dirty="0">
                <a:latin typeface="Times New Roman"/>
                <a:cs typeface="Times New Roman"/>
              </a:rPr>
              <a:t> Ксения </a:t>
            </a:r>
            <a:r>
              <a:rPr lang="ru-RU" sz="1600" dirty="0" err="1">
                <a:latin typeface="Times New Roman"/>
                <a:cs typeface="Times New Roman"/>
              </a:rPr>
              <a:t>Кихеновна</a:t>
            </a:r>
            <a:r>
              <a:rPr lang="ru-RU" sz="1600" dirty="0">
                <a:latin typeface="Times New Roman"/>
                <a:cs typeface="Times New Roman"/>
              </a:rPr>
              <a:t> — ст. преподаватель кафедры ВЯ;</a:t>
            </a:r>
          </a:p>
          <a:p>
            <a:pPr marL="0" indent="0">
              <a:buNone/>
            </a:pPr>
            <a:endParaRPr lang="ru-RU" sz="16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7476217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7DF18F-9853-B32C-1AE9-714859BC84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/>
                <a:cs typeface="Calibri Light"/>
              </a:rPr>
              <a:t>Уникальность</a:t>
            </a:r>
            <a:endParaRPr lang="ru-RU" dirty="0">
              <a:latin typeface="Times New Roman"/>
              <a:cs typeface="Times New Roman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13BC843-9FD3-A571-F71C-BE804E4C8A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Данный материал экскурсии ранее не был переведён на китайский язык;</a:t>
            </a:r>
          </a:p>
          <a:p>
            <a:r>
              <a:rPr lang="ru-RU" dirty="0"/>
              <a:t>Терминологического словарь по реалиям Дальнего Востока ранее не был </a:t>
            </a:r>
            <a:r>
              <a:rPr lang="ru-RU" dirty="0" smtClean="0"/>
              <a:t>составлен.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27005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73BDE03-7CF0-7683-6D3A-31C68A5811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/>
                <a:cs typeface="Calibri Light"/>
              </a:rPr>
              <a:t>Практическая значимость</a:t>
            </a:r>
            <a:endParaRPr lang="ru-RU" dirty="0">
              <a:latin typeface="Times New Roman"/>
              <a:cs typeface="Times New Roman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900B3C9-6A91-F752-66CD-DA4D4AE5C1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8447" y="590274"/>
            <a:ext cx="6281873" cy="5248622"/>
          </a:xfrm>
        </p:spPr>
        <p:txBody>
          <a:bodyPr>
            <a:normAutofit/>
          </a:bodyPr>
          <a:lstStyle/>
          <a:p>
            <a:r>
              <a:rPr lang="ru-RU" dirty="0"/>
              <a:t>Составленный терминологический словарь с реалиями Дальнего Востока в дальнейшем может быть использован в качестве справочного материала при изучении таких дисциплин, как "Практический курс первого иностранного (китайского) языка по Дальневосточной тематике " и "Практический курс перевода первого иностранного (китайского) языка". </a:t>
            </a:r>
          </a:p>
          <a:p>
            <a:r>
              <a:rPr lang="ru-RU" dirty="0"/>
              <a:t>Реализация проекта обзорной экскурсии по г. Хабаровск для автобуса "</a:t>
            </a:r>
            <a:r>
              <a:rPr lang="ru-RU" dirty="0" err="1"/>
              <a:t>Хабус</a:t>
            </a:r>
            <a:r>
              <a:rPr lang="ru-RU" dirty="0"/>
              <a:t>" на китайском языке</a:t>
            </a:r>
            <a:endParaRPr lang="ru-RU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4120007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73BDE03-7CF0-7683-6D3A-31C68A581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133" y="2297674"/>
            <a:ext cx="3498979" cy="2456442"/>
          </a:xfrm>
        </p:spPr>
        <p:txBody>
          <a:bodyPr/>
          <a:lstStyle/>
          <a:p>
            <a:r>
              <a:rPr lang="ru-RU" dirty="0" smtClean="0">
                <a:latin typeface="Times New Roman"/>
                <a:cs typeface="Times New Roman"/>
              </a:rPr>
              <a:t>Отзыв заказчика</a:t>
            </a:r>
            <a:endParaRPr lang="ru-RU" dirty="0">
              <a:latin typeface="Times New Roman"/>
              <a:cs typeface="Times New Roman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4937" y="448355"/>
            <a:ext cx="4505325" cy="86677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9112" y="1386089"/>
            <a:ext cx="3533775" cy="5143500"/>
          </a:xfrm>
          <a:prstGeom prst="rect">
            <a:avLst/>
          </a:prstGeom>
        </p:spPr>
      </p:pic>
      <p:sp>
        <p:nvSpPr>
          <p:cNvPr id="10" name="Объект 2">
            <a:extLst>
              <a:ext uri="{FF2B5EF4-FFF2-40B4-BE49-F238E27FC236}">
                <a16:creationId xmlns:a16="http://schemas.microsoft.com/office/drawing/2014/main" id="{E900B3C9-6A91-F752-66CD-DA4D4AE5C1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12033" y="1776548"/>
            <a:ext cx="3696789" cy="4753041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Очень довольна представленным результатом реализации проекта и выражаю искреннюю благодарность и глубокую признательность команде проекта за плодотворное сотрудничество в 2023г. </a:t>
            </a:r>
          </a:p>
          <a:p>
            <a:r>
              <a:rPr lang="ru-RU" dirty="0"/>
              <a:t>Так же </a:t>
            </a:r>
            <a:r>
              <a:rPr lang="ru-RU" dirty="0"/>
              <a:t>буду</a:t>
            </a:r>
            <a:r>
              <a:rPr lang="ru-RU" dirty="0"/>
              <a:t> рада </a:t>
            </a:r>
            <a:r>
              <a:rPr lang="ru-RU" dirty="0" smtClean="0"/>
              <a:t>принять в штат компании желающих попробовать себя в туристической деятельности исполнителей проекта – будущих переводчиков китайского и английского языков.</a:t>
            </a:r>
            <a:endParaRPr lang="ru-RU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15408" y="6048103"/>
            <a:ext cx="2576592" cy="700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587487"/>
      </p:ext>
    </p:extLst>
  </p:cSld>
  <p:clrMapOvr>
    <a:masterClrMapping/>
  </p:clrMapOvr>
</p:sld>
</file>

<file path=ppt/theme/theme1.xml><?xml version="1.0" encoding="utf-8"?>
<a:theme xmlns:a="http://schemas.openxmlformats.org/drawingml/2006/main" name="Atlas">
  <a:themeElements>
    <a:clrScheme name="Atlas">
      <a:dk1>
        <a:sysClr val="windowText" lastClr="000000"/>
      </a:dk1>
      <a:lt1>
        <a:sysClr val="window" lastClr="FFFFFF"/>
      </a:lt1>
      <a:dk2>
        <a:srgbClr val="454545"/>
      </a:dk2>
      <a:lt2>
        <a:srgbClr val="E0E0E0"/>
      </a:lt2>
      <a:accent1>
        <a:srgbClr val="F81B02"/>
      </a:accent1>
      <a:accent2>
        <a:srgbClr val="FC7715"/>
      </a:accent2>
      <a:accent3>
        <a:srgbClr val="AFBF41"/>
      </a:accent3>
      <a:accent4>
        <a:srgbClr val="50C49F"/>
      </a:accent4>
      <a:accent5>
        <a:srgbClr val="3B95C4"/>
      </a:accent5>
      <a:accent6>
        <a:srgbClr val="B560D4"/>
      </a:accent6>
      <a:hlink>
        <a:srgbClr val="FC5A1A"/>
      </a:hlink>
      <a:folHlink>
        <a:srgbClr val="B49E74"/>
      </a:folHlink>
    </a:clrScheme>
    <a:fontScheme name="Atlas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tlas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alpha val="60000"/>
                <a:satMod val="109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0000"/>
            </a:schemeClr>
          </a:solidFill>
          <a:prstDash val="solid"/>
        </a:ln>
        <a:ln w="15875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0" h="0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10000">
              <a:schemeClr val="phClr">
                <a:tint val="94000"/>
                <a:lumMod val="116000"/>
              </a:schemeClr>
            </a:gs>
            <a:gs pos="100000">
              <a:schemeClr val="phClr">
                <a:tint val="98000"/>
                <a:shade val="86000"/>
                <a:satMod val="90000"/>
                <a:lumMod val="88000"/>
              </a:schemeClr>
            </a:gs>
          </a:gsLst>
          <a:path path="circle">
            <a:fillToRect l="50000" t="15000" r="50000" b="169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las" id="{5156B0E4-0EB1-49FE-A26B-15F6F698AEC6}" vid="{508F7963-D0B5-43F7-BB2C-FCE3009C08E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230</Words>
  <Application>Microsoft Office PowerPoint</Application>
  <PresentationFormat>Широкоэкранный</PresentationFormat>
  <Paragraphs>37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3" baseType="lpstr">
      <vt:lpstr>Calibri</vt:lpstr>
      <vt:lpstr>Calibri Light</vt:lpstr>
      <vt:lpstr>Rockwell</vt:lpstr>
      <vt:lpstr>Times New Roman</vt:lpstr>
      <vt:lpstr>Wingdings</vt:lpstr>
      <vt:lpstr>Atlas</vt:lpstr>
      <vt:lpstr>Подготовка текста перевода обзорной экскурсии по г. Хабаровск для автобуса "Хабус" с русского на китайский язык</vt:lpstr>
      <vt:lpstr>Актуальность</vt:lpstr>
      <vt:lpstr>Цель и этапы</vt:lpstr>
      <vt:lpstr>Проектная группа</vt:lpstr>
      <vt:lpstr>Уникальность</vt:lpstr>
      <vt:lpstr>Практическая значимость</vt:lpstr>
      <vt:lpstr>Отзыв заказчика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/>
  <cp:lastModifiedBy>Лиза</cp:lastModifiedBy>
  <cp:revision>332</cp:revision>
  <dcterms:created xsi:type="dcterms:W3CDTF">2023-05-25T10:37:53Z</dcterms:created>
  <dcterms:modified xsi:type="dcterms:W3CDTF">2023-05-28T13:50:33Z</dcterms:modified>
</cp:coreProperties>
</file>